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notesMasterIdLst>
    <p:notesMasterId r:id="rId14"/>
  </p:notesMasterIdLst>
  <p:sldIdLst>
    <p:sldId id="1398" r:id="rId2"/>
    <p:sldId id="292" r:id="rId3"/>
    <p:sldId id="1165" r:id="rId4"/>
    <p:sldId id="1397" r:id="rId5"/>
    <p:sldId id="1370" r:id="rId6"/>
    <p:sldId id="1396" r:id="rId7"/>
    <p:sldId id="1391" r:id="rId8"/>
    <p:sldId id="1288" r:id="rId9"/>
    <p:sldId id="1392" r:id="rId10"/>
    <p:sldId id="1394" r:id="rId11"/>
    <p:sldId id="1395" r:id="rId12"/>
    <p:sldId id="124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00"/>
    <a:srgbClr val="006600"/>
    <a:srgbClr val="FF6600"/>
    <a:srgbClr val="0000FF"/>
    <a:srgbClr val="FFFFFF"/>
    <a:srgbClr val="3333FF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0686" autoAdjust="0"/>
  </p:normalViewPr>
  <p:slideViewPr>
    <p:cSldViewPr>
      <p:cViewPr>
        <p:scale>
          <a:sx n="73" d="100"/>
          <a:sy n="73" d="100"/>
        </p:scale>
        <p:origin x="-606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AED22-7A29-4A9E-B8EC-A32B4889A17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5DA6-C5A1-4164-8FBC-E4B0D1B4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951B6A-88F5-4A0A-8784-CC211F7B3F52}" type="slidenum">
              <a:rPr lang="vi-VN" altLang="vi-VN" sz="1200">
                <a:cs typeface="Arial" panose="020B0604020202020204" pitchFamily="34" charset="0"/>
              </a:rPr>
              <a:pPr/>
              <a:t>1</a:t>
            </a:fld>
            <a:endParaRPr lang="vi-VN" altLang="vi-VN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4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08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05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85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7FAA9-0797-459A-9DDC-60AF31E58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875974-2CCF-4A28-9DE5-C32BEC3E4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F8F5FF-506E-4093-88E4-B6335DFC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ECB38B-AEBD-499C-AE7B-5F6085F6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F8A1FD-F559-44C6-9C31-56C1B1BC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1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46C5B-19CD-41D1-9132-4B557BDE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EA42BF-3120-4E76-884E-0CEC6819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564130-D43C-4C8C-A12F-3DE1D209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59756-8432-4456-88F5-6345E305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978EF2-FDDE-41E0-9ECA-20FA235B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88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6EAB19A-A275-4334-BBD8-852322B71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66FD98-FFBC-4F1B-BCE7-1F21202BA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30E5B2-D5F2-443F-BA61-0F871C6A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3AD875-7D32-4D5F-A51B-F8694B3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60F68A-15C9-4184-9377-52EEABB4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7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258939-70BC-40D1-852F-4B22446D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B4CD1E-A1B4-4A03-B224-33D82893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BCF2DA-1CD5-433D-8597-AD8A0A55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CAD618-837E-4107-AE34-36BB1D98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C747F4-25AF-4FFF-81AB-FAFC091C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9E61F-6057-47E9-A50C-B41118FF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F20EAC-53FA-4099-A1B5-9B68AA856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4FE59E-42BB-431F-B6DD-E7837926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778F29-8DAD-4F66-9A9F-07BF23F3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24F01A-1056-4DDB-85AB-180AEEA1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8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EDF39-ABF5-446D-BAAB-4D564D4F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F32148-B6EE-49B6-9897-890CA65F3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9BE846-7945-4CBD-996F-CD7AECDC6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D7488A-DC32-4854-92FA-E1C67D4D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3EB1F2-1F80-4C49-ACC5-D166A8E4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3158AA-AED6-4347-8E80-69F1CA77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46516C-30DF-425E-94E5-3D9DCF47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FF750B-417B-41E3-920A-DA318CAB2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DE2D2E-3395-432D-B6CC-A4421291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0728D25-7F46-4AF7-A948-2E1ACE114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7B626C-C118-465A-A34B-482EF3680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7C7E667-D97F-4B74-A5F8-3D3F775E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F10FA65-DB34-4462-8479-733096E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8B1572C-B771-4677-BC85-6BFCACCE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7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75350B-39AB-44BC-A510-71F23373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5986D1C-A2CD-40AE-A45A-6F397346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AC07C9-B8D9-45A8-99FC-2AC9ED73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5A4D27-9D6C-4811-8F2D-6712C855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9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52FFB9D-1CF4-446E-8DFD-DC02C2D5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608C77E-9C22-43AA-B179-0C3C6947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04FACC6-65C2-4A6A-937D-AF68F54A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CE74D6-7A89-4C06-9A1B-662FAAC0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FFECAD-3DE0-4C62-8BB1-F01CA5C9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E23EE00-159F-4D36-B948-F6C6C616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EB7696-0AAA-4E5A-89B9-FE591AB8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5AE5D0-34CD-413E-BD2E-091DF24A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88E662-FEDD-47BA-BEA8-E108B936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983A6-3DB1-45B6-8B85-998A932E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01F2E7C-EF7E-4C6E-ADE8-B2F30A917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A8E69C-7FAF-4C20-A3B4-D7945CE2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E374EA-1756-4EAA-BFC5-D0F7B61E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B0CC2F-DB2A-4976-9DC1-7C1DBF46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8B8417-9F8B-4609-8B23-ACF9B086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9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2A905A1-B0BA-40AD-A229-2828D5B6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2CDACB-D038-441F-BFB0-50458B8D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1176A6-B0E3-41CC-B3B6-1822956F2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1F2AA0-E0A1-4E3F-A3AE-A9D779EB9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B959DA-681D-4127-AE60-01C4F3E9C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8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98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35636" y="400870"/>
            <a:ext cx="12192000" cy="1400175"/>
          </a:xfrm>
          <a:prstGeom prst="rect">
            <a:avLst/>
          </a:prstGeom>
          <a:noFill/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vi-V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GD – ĐT QUẢNG NAM</a:t>
            </a:r>
            <a:br>
              <a:rPr lang="en-US" altLang="vi-V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PHAN </a:t>
            </a:r>
            <a:r>
              <a:rPr lang="en-US" altLang="vi-VN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TRINH</a:t>
            </a:r>
          </a:p>
          <a:p>
            <a:pPr>
              <a:defRPr/>
            </a:pPr>
            <a:r>
              <a:rPr lang="en-US" sz="2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VẬT LÍ</a:t>
            </a:r>
            <a:endParaRPr lang="vi-VN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4430185" y="1936750"/>
            <a:ext cx="3266015" cy="2863850"/>
            <a:chOff x="1392" y="2112"/>
            <a:chExt cx="1344" cy="1344"/>
          </a:xfrm>
        </p:grpSpPr>
        <p:sp>
          <p:nvSpPr>
            <p:cNvPr id="6152" name="Oval 5"/>
            <p:cNvSpPr>
              <a:spLocks noChangeArrowheads="1"/>
            </p:cNvSpPr>
            <p:nvPr/>
          </p:nvSpPr>
          <p:spPr bwMode="auto">
            <a:xfrm>
              <a:off x="1392" y="2112"/>
              <a:ext cx="1344" cy="13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400" b="1">
                <a:solidFill>
                  <a:schemeClr val="bg1"/>
                </a:solidFill>
                <a:latin typeface="VNI-Times" pitchFamily="2" charset="0"/>
              </a:endParaRPr>
            </a:p>
          </p:txBody>
        </p:sp>
        <p:sp>
          <p:nvSpPr>
            <p:cNvPr id="6153" name="WordArt 6"/>
            <p:cNvSpPr>
              <a:spLocks noChangeArrowheads="1" noChangeShapeType="1" noTextEdit="1"/>
            </p:cNvSpPr>
            <p:nvPr/>
          </p:nvSpPr>
          <p:spPr bwMode="auto">
            <a:xfrm rot="20072678">
              <a:off x="1491" y="2214"/>
              <a:ext cx="1113" cy="1171"/>
            </a:xfrm>
            <a:prstGeom prst="rect">
              <a:avLst/>
            </a:prstGeom>
          </p:spPr>
          <p:txBody>
            <a:bodyPr spcFirstLastPara="1" wrap="none" fromWordArt="1">
              <a:prstTxWarp prst="textCircle">
                <a:avLst>
                  <a:gd name="adj" fmla="val 10861266"/>
                </a:avLst>
              </a:prstTxWarp>
            </a:bodyPr>
            <a:lstStyle/>
            <a:p>
              <a:pPr algn="ctr"/>
              <a:r>
                <a:rPr lang="pt-BR" sz="3200" kern="10">
                  <a:ln w="63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 R Ư Ờ N G  T H P T  P H A N  C H Â U  T R I N H  -  Q U Ả N G  N A M                                                            </a:t>
              </a:r>
              <a:endParaRPr lang="en-US" sz="3200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520" y="2437"/>
              <a:ext cx="1100" cy="928"/>
            </a:xfrm>
            <a:prstGeom prst="rect">
              <a:avLst/>
            </a:prstGeom>
          </p:spPr>
          <p:txBody>
            <a:bodyPr spcFirstLastPara="1"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n-US" sz="3200" kern="10" spc="64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endParaRPr>
            </a:p>
            <a:p>
              <a:pPr algn="ctr"/>
              <a:endParaRPr lang="en-US" sz="3200" kern="10" spc="64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en-US" sz="3200" kern="10" spc="64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Times New Roman" panose="02020603050405020304" pitchFamily="18" charset="0"/>
                </a:rPr>
                <a:t>                      T Ổ  V Ậ T  L Í                    </a:t>
              </a: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613" y="3148"/>
              <a:ext cx="67" cy="9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6156" name="Oval 9"/>
            <p:cNvSpPr>
              <a:spLocks noChangeArrowheads="1"/>
            </p:cNvSpPr>
            <p:nvPr/>
          </p:nvSpPr>
          <p:spPr bwMode="auto">
            <a:xfrm>
              <a:off x="1577" y="2299"/>
              <a:ext cx="972" cy="986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400" b="1">
                <a:solidFill>
                  <a:schemeClr val="bg1"/>
                </a:solidFill>
                <a:latin typeface="VNI-Times" pitchFamily="2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2484" y="3100"/>
              <a:ext cx="65" cy="94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615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678" y="2582"/>
              <a:ext cx="821" cy="4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VL</a:t>
              </a:r>
            </a:p>
          </p:txBody>
        </p:sp>
        <p:pic>
          <p:nvPicPr>
            <p:cNvPr id="6159" name="Picture 12" descr="ATOM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" y="2321"/>
              <a:ext cx="80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60941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empty-blue-rectangle">
            <a:extLst>
              <a:ext uri="{FF2B5EF4-FFF2-40B4-BE49-F238E27FC236}">
                <a16:creationId xmlns="" xmlns:a16="http://schemas.microsoft.com/office/drawing/2014/main" id="{8C5D6F05-6186-404B-A776-A38EAAC8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434" y="990600"/>
            <a:ext cx="880636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3B85E10-1894-527F-390E-EE65CC41C48E}"/>
              </a:ext>
            </a:extLst>
          </p:cNvPr>
          <p:cNvGrpSpPr/>
          <p:nvPr/>
        </p:nvGrpSpPr>
        <p:grpSpPr>
          <a:xfrm>
            <a:off x="-76200" y="145051"/>
            <a:ext cx="10621297" cy="541687"/>
            <a:chOff x="74035" y="2232631"/>
            <a:chExt cx="10555487" cy="756154"/>
          </a:xfrm>
        </p:grpSpPr>
        <p:grpSp>
          <p:nvGrpSpPr>
            <p:cNvPr id="15" name="Group 70">
              <a:extLst>
                <a:ext uri="{FF2B5EF4-FFF2-40B4-BE49-F238E27FC236}">
                  <a16:creationId xmlns="" xmlns:a16="http://schemas.microsoft.com/office/drawing/2014/main" id="{CFA0ECD6-7CA4-EA0B-1B13-E3F3BE592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1" y="2267004"/>
              <a:ext cx="5423094" cy="708275"/>
              <a:chOff x="587623" y="3377549"/>
              <a:chExt cx="2792640" cy="1364238"/>
            </a:xfrm>
          </p:grpSpPr>
          <p:pic>
            <p:nvPicPr>
              <p:cNvPr id="19" name="Picture 8" descr="empty-green-rectangle">
                <a:extLst>
                  <a:ext uri="{FF2B5EF4-FFF2-40B4-BE49-F238E27FC236}">
                    <a16:creationId xmlns="" xmlns:a16="http://schemas.microsoft.com/office/drawing/2014/main" id="{F277EEBB-47EE-BAF6-4CC5-BCC77A791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3" y="3377549"/>
                <a:ext cx="2792640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9" descr="green-top-faded">
                <a:extLst>
                  <a:ext uri="{FF2B5EF4-FFF2-40B4-BE49-F238E27FC236}">
                    <a16:creationId xmlns="" xmlns:a16="http://schemas.microsoft.com/office/drawing/2014/main" id="{CFE6F24F-CECD-8A9E-9A44-3E82C4B92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6BCEBA6-5C4C-EF26-9B36-A2863AFE4F38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26060">
              <a:extLst>
                <a:ext uri="{FF2B5EF4-FFF2-40B4-BE49-F238E27FC236}">
                  <a16:creationId xmlns="" xmlns:a16="http://schemas.microsoft.com/office/drawing/2014/main" id="{C254325D-236A-B660-2313-39345089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2631"/>
              <a:ext cx="9420318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Tiến hành thí nghiệm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D7C39C0-D986-A6DC-8653-1338C77A53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39455" y="2218945"/>
            <a:ext cx="535229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AA9A9B0-2883-4F60-C924-3291D0322AF2}"/>
              </a:ext>
            </a:extLst>
          </p:cNvPr>
          <p:cNvSpPr txBox="1"/>
          <p:nvPr/>
        </p:nvSpPr>
        <p:spPr>
          <a:xfrm>
            <a:off x="914400" y="1219200"/>
            <a:ext cx="74676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kép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thép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760FDC-BF7D-0411-D4BF-F03ED2321B0C}"/>
              </a:ext>
            </a:extLst>
          </p:cNvPr>
          <p:cNvSpPr txBox="1"/>
          <p:nvPr/>
        </p:nvSpPr>
        <p:spPr>
          <a:xfrm>
            <a:off x="914400" y="2465695"/>
            <a:ext cx="717976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11.1.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61B549-B163-8B08-DF2B-8779D69F5242}"/>
              </a:ext>
            </a:extLst>
          </p:cNvPr>
          <p:cNvSpPr txBox="1"/>
          <p:nvPr/>
        </p:nvSpPr>
        <p:spPr>
          <a:xfrm>
            <a:off x="914400" y="3429000"/>
            <a:ext cx="717976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3, 4, 5, 6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nữa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11.1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endParaRPr lang="en-US" sz="2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0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3B85E10-1894-527F-390E-EE65CC41C48E}"/>
              </a:ext>
            </a:extLst>
          </p:cNvPr>
          <p:cNvGrpSpPr/>
          <p:nvPr/>
        </p:nvGrpSpPr>
        <p:grpSpPr>
          <a:xfrm>
            <a:off x="-76200" y="145051"/>
            <a:ext cx="10621297" cy="541687"/>
            <a:chOff x="74035" y="2232631"/>
            <a:chExt cx="10555487" cy="756154"/>
          </a:xfrm>
        </p:grpSpPr>
        <p:grpSp>
          <p:nvGrpSpPr>
            <p:cNvPr id="15" name="Group 70">
              <a:extLst>
                <a:ext uri="{FF2B5EF4-FFF2-40B4-BE49-F238E27FC236}">
                  <a16:creationId xmlns="" xmlns:a16="http://schemas.microsoft.com/office/drawing/2014/main" id="{CFA0ECD6-7CA4-EA0B-1B13-E3F3BE592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1" y="2267004"/>
              <a:ext cx="5423094" cy="708275"/>
              <a:chOff x="587623" y="3377549"/>
              <a:chExt cx="2792640" cy="1364238"/>
            </a:xfrm>
          </p:grpSpPr>
          <p:pic>
            <p:nvPicPr>
              <p:cNvPr id="19" name="Picture 8" descr="empty-green-rectangle">
                <a:extLst>
                  <a:ext uri="{FF2B5EF4-FFF2-40B4-BE49-F238E27FC236}">
                    <a16:creationId xmlns="" xmlns:a16="http://schemas.microsoft.com/office/drawing/2014/main" id="{F277EEBB-47EE-BAF6-4CC5-BCC77A791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3" y="3377549"/>
                <a:ext cx="2792640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9" descr="green-top-faded">
                <a:extLst>
                  <a:ext uri="{FF2B5EF4-FFF2-40B4-BE49-F238E27FC236}">
                    <a16:creationId xmlns="" xmlns:a16="http://schemas.microsoft.com/office/drawing/2014/main" id="{CFE6F24F-CECD-8A9E-9A44-3E82C4B92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6BCEBA6-5C4C-EF26-9B36-A2863AFE4F38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26060">
              <a:extLst>
                <a:ext uri="{FF2B5EF4-FFF2-40B4-BE49-F238E27FC236}">
                  <a16:creationId xmlns="" xmlns:a16="http://schemas.microsoft.com/office/drawing/2014/main" id="{C254325D-236A-B660-2313-39345089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2631"/>
              <a:ext cx="9420318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Kết quả thí nghiệm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6D5CA05-305B-DB7A-B281-F15134E3A0BF}"/>
              </a:ext>
            </a:extLst>
          </p:cNvPr>
          <p:cNvSpPr txBox="1"/>
          <p:nvPr/>
        </p:nvSpPr>
        <p:spPr>
          <a:xfrm>
            <a:off x="974531" y="914400"/>
            <a:ext cx="964790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i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 11.1</a:t>
            </a:r>
            <a:endParaRPr lang="en-US" sz="2500" i="1">
              <a:solidFill>
                <a:srgbClr val="7030A0"/>
              </a:solidFill>
            </a:endParaRPr>
          </a:p>
        </p:txBody>
      </p:sp>
      <p:graphicFrame>
        <p:nvGraphicFramePr>
          <p:cNvPr id="12" name="Table 13">
            <a:extLst>
              <a:ext uri="{FF2B5EF4-FFF2-40B4-BE49-F238E27FC236}">
                <a16:creationId xmlns="" xmlns:a16="http://schemas.microsoft.com/office/drawing/2014/main" id="{F198ED34-E1B3-A4B3-07C6-2B5725E77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48098"/>
              </p:ext>
            </p:extLst>
          </p:nvPr>
        </p:nvGraphicFramePr>
        <p:xfrm>
          <a:off x="387260" y="1600353"/>
          <a:ext cx="10661740" cy="3703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1025">
                  <a:extLst>
                    <a:ext uri="{9D8B030D-6E8A-4147-A177-3AD203B41FA5}">
                      <a16:colId xmlns="" xmlns:a16="http://schemas.microsoft.com/office/drawing/2014/main" val="1913795865"/>
                    </a:ext>
                  </a:extLst>
                </a:gridCol>
                <a:gridCol w="1437832">
                  <a:extLst>
                    <a:ext uri="{9D8B030D-6E8A-4147-A177-3AD203B41FA5}">
                      <a16:colId xmlns="" xmlns:a16="http://schemas.microsoft.com/office/drawing/2014/main" val="1264622068"/>
                    </a:ext>
                  </a:extLst>
                </a:gridCol>
                <a:gridCol w="1600991">
                  <a:extLst>
                    <a:ext uri="{9D8B030D-6E8A-4147-A177-3AD203B41FA5}">
                      <a16:colId xmlns="" xmlns:a16="http://schemas.microsoft.com/office/drawing/2014/main" val="397702833"/>
                    </a:ext>
                  </a:extLst>
                </a:gridCol>
                <a:gridCol w="1724144">
                  <a:extLst>
                    <a:ext uri="{9D8B030D-6E8A-4147-A177-3AD203B41FA5}">
                      <a16:colId xmlns="" xmlns:a16="http://schemas.microsoft.com/office/drawing/2014/main" val="2741692590"/>
                    </a:ext>
                  </a:extLst>
                </a:gridCol>
                <a:gridCol w="1724144">
                  <a:extLst>
                    <a:ext uri="{9D8B030D-6E8A-4147-A177-3AD203B41FA5}">
                      <a16:colId xmlns="" xmlns:a16="http://schemas.microsoft.com/office/drawing/2014/main" val="3911514114"/>
                    </a:ext>
                  </a:extLst>
                </a:gridCol>
                <a:gridCol w="2093604">
                  <a:extLst>
                    <a:ext uri="{9D8B030D-6E8A-4147-A177-3AD203B41FA5}">
                      <a16:colId xmlns="" xmlns:a16="http://schemas.microsoft.com/office/drawing/2014/main" val="1179643113"/>
                    </a:ext>
                  </a:extLst>
                </a:gridCol>
              </a:tblGrid>
              <a:tr h="708931">
                <a:tc rowSpan="2">
                  <a:txBody>
                    <a:bodyPr/>
                    <a:lstStyle/>
                    <a:p>
                      <a:pPr algn="ctr"/>
                      <a:r>
                        <a:rPr lang="en-US" sz="23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Quãng đường</a:t>
                      </a:r>
                    </a:p>
                    <a:p>
                      <a:pPr algn="ctr"/>
                      <a:r>
                        <a:rPr lang="en-US" sz="23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s(m)</a:t>
                      </a:r>
                    </a:p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 đo thời gian t (s)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3656310"/>
                  </a:ext>
                </a:extLst>
              </a:tr>
              <a:tr h="763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Lần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Lần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Lần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Lần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7829699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300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6915788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23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0734960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23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3968110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23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1592800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sz="23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843136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5CBEE08A-C3F2-F32B-C1A3-6A30741F5ECC}"/>
                  </a:ext>
                </a:extLst>
              </p:cNvPr>
              <p:cNvSpPr txBox="1"/>
              <p:nvPr/>
            </p:nvSpPr>
            <p:spPr>
              <a:xfrm>
                <a:off x="981619" y="5577414"/>
                <a:ext cx="258454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5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 = …     (m/s</a:t>
                </a:r>
                <a:r>
                  <a:rPr lang="en-US" sz="2500" baseline="30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BEE08A-C3F2-F32B-C1A3-6A30741F5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19" y="5577414"/>
                <a:ext cx="2584540" cy="477054"/>
              </a:xfrm>
              <a:prstGeom prst="rect">
                <a:avLst/>
              </a:prstGeom>
              <a:blipFill>
                <a:blip r:embed="rId5"/>
                <a:stretch>
                  <a:fillRect t="-1025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A820C7EF-6F36-6189-C98C-9B2FE3824071}"/>
                  </a:ext>
                </a:extLst>
              </p:cNvPr>
              <p:cNvSpPr txBox="1"/>
              <p:nvPr/>
            </p:nvSpPr>
            <p:spPr>
              <a:xfrm>
                <a:off x="4513300" y="5630508"/>
                <a:ext cx="258454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25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= …     (m/s</a:t>
                </a:r>
                <a:r>
                  <a:rPr lang="en-US" sz="2500" baseline="30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20C7EF-6F36-6189-C98C-9B2FE3824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300" y="5630508"/>
                <a:ext cx="2584540" cy="477054"/>
              </a:xfrm>
              <a:prstGeom prst="rect">
                <a:avLst/>
              </a:prstGeom>
              <a:blipFill>
                <a:blip r:embed="rId6"/>
                <a:stretch>
                  <a:fillRect t="-10256" r="-1179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1B8A5A5C-BF74-D6ED-2E1C-C62BB14DE373}"/>
                  </a:ext>
                </a:extLst>
              </p:cNvPr>
              <p:cNvSpPr txBox="1"/>
              <p:nvPr/>
            </p:nvSpPr>
            <p:spPr>
              <a:xfrm>
                <a:off x="8059159" y="5630508"/>
                <a:ext cx="2584540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= …     (m/s</a:t>
                </a:r>
                <a:r>
                  <a:rPr lang="en-US" sz="2500" baseline="30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8A5A5C-BF74-D6ED-2E1C-C62BB14DE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59" y="5630508"/>
                <a:ext cx="2584540" cy="477054"/>
              </a:xfrm>
              <a:prstGeom prst="rect">
                <a:avLst/>
              </a:prstGeom>
              <a:blipFill>
                <a:blip r:embed="rId7"/>
                <a:stretch>
                  <a:fillRect t="-1025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3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=""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=""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=""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Hoạt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734656" y="847318"/>
            <a:ext cx="10712078" cy="55723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="" xmlns:a16="http://schemas.microsoft.com/office/drawing/2014/main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41" y="855602"/>
            <a:ext cx="10747237" cy="4770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500" i="0" u="none" strike="noStrike">
                <a:effectLst/>
              </a:rPr>
              <a:t>Nhận xét và đánh giá kết quả thí nghiệm </a:t>
            </a:r>
            <a:endParaRPr lang="en-US" sz="2500" i="0" u="none" strike="noStrike">
              <a:effectLst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63D7165-747D-6AE5-0D3A-B29609E43398}"/>
              </a:ext>
            </a:extLst>
          </p:cNvPr>
          <p:cNvSpPr/>
          <p:nvPr/>
        </p:nvSpPr>
        <p:spPr>
          <a:xfrm>
            <a:off x="501379" y="507464"/>
            <a:ext cx="518742" cy="492626"/>
          </a:xfrm>
          <a:prstGeom prst="ellipse">
            <a:avLst/>
          </a:prstGeom>
          <a:solidFill>
            <a:schemeClr val="bg1"/>
          </a:solidFill>
          <a:ln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CB35CCD-0C09-F172-E1DF-B1890B877F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30" b="100000" l="9091" r="97980">
                        <a14:foregroundMark x1="42424" y1="10377" x2="42424" y2="10377"/>
                        <a14:foregroundMark x1="54545" y1="6604" x2="54545" y2="6604"/>
                        <a14:foregroundMark x1="53535" y1="2830" x2="53535" y2="2830"/>
                        <a14:foregroundMark x1="91919" y1="50943" x2="91919" y2="50943"/>
                        <a14:foregroundMark x1="97980" y1="47170" x2="97980" y2="47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6970"/>
          <a:stretch/>
        </p:blipFill>
        <p:spPr>
          <a:xfrm flipH="1">
            <a:off x="501379" y="541049"/>
            <a:ext cx="480281" cy="442625"/>
          </a:xfrm>
          <a:prstGeom prst="rect">
            <a:avLst/>
          </a:prstGeom>
        </p:spPr>
      </p:pic>
      <p:pic>
        <p:nvPicPr>
          <p:cNvPr id="19" name="Picture 4" descr="empty-blue-rectangle">
            <a:extLst>
              <a:ext uri="{FF2B5EF4-FFF2-40B4-BE49-F238E27FC236}">
                <a16:creationId xmlns="" xmlns:a16="http://schemas.microsoft.com/office/drawing/2014/main" id="{5625B643-756A-B91F-2490-20996321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379" y="1718840"/>
            <a:ext cx="11415812" cy="437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24951EB-5CDA-D130-DAFE-B023EB130E02}"/>
              </a:ext>
            </a:extLst>
          </p:cNvPr>
          <p:cNvSpPr txBox="1"/>
          <p:nvPr/>
        </p:nvSpPr>
        <p:spPr>
          <a:xfrm>
            <a:off x="1100674" y="1932520"/>
            <a:ext cx="9990652" cy="1756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vi-VN" sz="2600" i="0" u="none" strike="noStrike" dirty="0">
                <a:effectLst/>
              </a:rPr>
              <a:t>Hãy tính giá trị trung bình và sai số tuyệt đối của phép đo gia tốc rơi tự do. </a:t>
            </a:r>
            <a:endParaRPr lang="en-US" sz="2600" i="0" u="none" strike="noStrike" dirty="0">
              <a:effectLst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vi-VN" sz="2600" i="0" u="none" strike="noStrike" dirty="0">
                <a:effectLst/>
              </a:rPr>
              <a:t>Tại sao lại dùng tại thép làm vật rơi </a:t>
            </a:r>
            <a:r>
              <a:rPr lang="vi-VN" sz="2600" i="0" u="none" strike="noStrike" dirty="0">
                <a:effectLst/>
                <a:latin typeface="Arial (Body)"/>
              </a:rPr>
              <a:t>trong thí ngh</a:t>
            </a:r>
            <a:r>
              <a:rPr lang="en-US" sz="2600" i="0" u="none" strike="noStrike" dirty="0" err="1">
                <a:effectLst/>
                <a:latin typeface="Arial (Body)"/>
              </a:rPr>
              <a:t>iệm</a:t>
            </a:r>
            <a:r>
              <a:rPr lang="vi-VN" sz="2600" i="0" u="none" strike="noStrike" dirty="0">
                <a:effectLst/>
                <a:latin typeface="Arial (Body)"/>
              </a:rPr>
              <a:t>? Có thể dùng viên bi thép được</a:t>
            </a:r>
            <a:r>
              <a:rPr lang="en-US" sz="2600" i="0" u="none" strike="noStrike" dirty="0">
                <a:effectLst/>
                <a:latin typeface="Arial (Body)"/>
              </a:rPr>
              <a:t> </a:t>
            </a:r>
            <a:r>
              <a:rPr lang="vi-VN" sz="2600" i="0" u="none" strike="noStrike" dirty="0">
                <a:effectLst/>
                <a:latin typeface="Arial (Body)"/>
              </a:rPr>
              <a:t>không? Giải thích tại sao</a:t>
            </a:r>
            <a:r>
              <a:rPr lang="en-US" sz="2600" dirty="0">
                <a:latin typeface="Arial (Body)"/>
              </a:rPr>
              <a:t>?</a:t>
            </a:r>
            <a:endParaRPr lang="en-US" sz="2600" i="0" u="none" strike="noStrike" dirty="0">
              <a:effectLst/>
              <a:latin typeface="Arial (Body)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151267-27B4-9342-6F5B-7D686D481D31}"/>
              </a:ext>
            </a:extLst>
          </p:cNvPr>
          <p:cNvSpPr txBox="1"/>
          <p:nvPr/>
        </p:nvSpPr>
        <p:spPr>
          <a:xfrm>
            <a:off x="1100674" y="3689411"/>
            <a:ext cx="9990652" cy="2221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rtl="0">
              <a:spcBef>
                <a:spcPts val="0"/>
              </a:spcBef>
              <a:spcAft>
                <a:spcPts val="500"/>
              </a:spcAft>
              <a:buAutoNum type="arabicPeriod" startAt="3"/>
            </a:pPr>
            <a:r>
              <a:rPr lang="vi-VN" sz="2600" i="0" u="none" strike="noStrike" dirty="0">
                <a:effectLst/>
                <a:latin typeface="Arial (Body)"/>
              </a:rPr>
              <a:t>Vẽ đồ thị mô tả mối quan hệ </a:t>
            </a:r>
            <a:r>
              <a:rPr lang="en-US" sz="2600" i="0" u="none" strike="noStrike" dirty="0">
                <a:effectLst/>
                <a:latin typeface="Arial (Body)"/>
              </a:rPr>
              <a:t>s</a:t>
            </a:r>
            <a:r>
              <a:rPr lang="vi-VN" sz="2600" i="0" u="none" strike="noStrike" dirty="0">
                <a:effectLst/>
                <a:latin typeface="Arial (Body)"/>
              </a:rPr>
              <a:t> và</a:t>
            </a:r>
            <a:r>
              <a:rPr lang="en-US" sz="2600" i="0" u="none" strike="noStrike" dirty="0">
                <a:effectLst/>
                <a:latin typeface="Arial (Body)"/>
              </a:rPr>
              <a:t> t</a:t>
            </a:r>
            <a:r>
              <a:rPr lang="en-US" sz="2600" i="0" u="none" strike="noStrike" baseline="30000" dirty="0">
                <a:effectLst/>
                <a:latin typeface="Arial (Body)"/>
              </a:rPr>
              <a:t>2</a:t>
            </a:r>
            <a:r>
              <a:rPr lang="vi-VN" sz="2600" i="0" u="none" strike="noStrike" dirty="0">
                <a:effectLst/>
                <a:latin typeface="Arial (Body)"/>
              </a:rPr>
              <a:t> trên hệ toạ độ </a:t>
            </a:r>
            <a:r>
              <a:rPr lang="en-US" sz="2600" dirty="0">
                <a:latin typeface="Arial (Body)"/>
              </a:rPr>
              <a:t>(</a:t>
            </a:r>
            <a:r>
              <a:rPr lang="en-US" sz="2600" i="0" u="none" strike="noStrike" dirty="0">
                <a:effectLst/>
                <a:latin typeface="Arial (Body)"/>
              </a:rPr>
              <a:t>s </a:t>
            </a:r>
            <a:r>
              <a:rPr lang="vi-VN" sz="2600" i="0" u="none" strike="noStrike" dirty="0">
                <a:effectLst/>
                <a:latin typeface="Arial (Body)"/>
              </a:rPr>
              <a:t>–</a:t>
            </a:r>
            <a:r>
              <a:rPr lang="en-US" sz="2600" i="0" u="none" strike="noStrike" dirty="0">
                <a:effectLst/>
                <a:latin typeface="Arial (Body)"/>
              </a:rPr>
              <a:t> t</a:t>
            </a:r>
            <a:r>
              <a:rPr lang="en-US" sz="2600" i="0" u="none" strike="noStrike" baseline="30000" dirty="0">
                <a:effectLst/>
                <a:latin typeface="Arial (Body)"/>
              </a:rPr>
              <a:t>2</a:t>
            </a:r>
            <a:r>
              <a:rPr lang="en-US" sz="2600" dirty="0">
                <a:latin typeface="Arial (Body)"/>
              </a:rPr>
              <a:t>)</a:t>
            </a:r>
            <a:r>
              <a:rPr lang="vi-VN" sz="2600" i="0" u="none" strike="noStrike" dirty="0">
                <a:effectLst/>
                <a:latin typeface="Arial (Body)"/>
              </a:rPr>
              <a:t> </a:t>
            </a:r>
            <a:endParaRPr lang="en-US" sz="2600" dirty="0">
              <a:latin typeface="Arial (Body)"/>
            </a:endParaRPr>
          </a:p>
          <a:p>
            <a:pPr marL="457200" indent="-457200">
              <a:spcAft>
                <a:spcPts val="500"/>
              </a:spcAft>
            </a:pPr>
            <a:r>
              <a:rPr lang="en-US" sz="2600" i="0" u="none" strike="noStrike" dirty="0">
                <a:effectLst/>
                <a:latin typeface="Arial (Body)"/>
              </a:rPr>
              <a:t>4.   </a:t>
            </a:r>
            <a:r>
              <a:rPr lang="vi-VN" sz="2600" i="0" u="none" strike="noStrike" dirty="0">
                <a:effectLst/>
                <a:latin typeface="Arial (Body)"/>
              </a:rPr>
              <a:t>Nhận xét chung về dạng của đ</a:t>
            </a:r>
            <a:r>
              <a:rPr lang="en-US" sz="2600" dirty="0">
                <a:latin typeface="Arial (Body)"/>
              </a:rPr>
              <a:t>ồ</a:t>
            </a:r>
            <a:r>
              <a:rPr lang="vi-VN" sz="2600" i="0" u="none" strike="noStrike" dirty="0">
                <a:effectLst/>
                <a:latin typeface="Arial (Body)"/>
              </a:rPr>
              <a:t> thị mô tả mối quan hệ </a:t>
            </a:r>
            <a:r>
              <a:rPr lang="en-US" sz="2600" dirty="0">
                <a:latin typeface="Arial (Body)"/>
              </a:rPr>
              <a:t>s</a:t>
            </a:r>
            <a:r>
              <a:rPr lang="vi-VN" sz="2600" dirty="0">
                <a:latin typeface="Arial (Body)"/>
              </a:rPr>
              <a:t> và</a:t>
            </a:r>
            <a:r>
              <a:rPr lang="en-US" sz="2600" dirty="0">
                <a:latin typeface="Arial (Body)"/>
              </a:rPr>
              <a:t> t</a:t>
            </a:r>
            <a:r>
              <a:rPr lang="en-US" sz="2600" baseline="30000" dirty="0">
                <a:latin typeface="Arial (Body)"/>
              </a:rPr>
              <a:t>2</a:t>
            </a:r>
            <a:r>
              <a:rPr lang="vi-VN" sz="2600" dirty="0">
                <a:latin typeface="Arial (Body)"/>
              </a:rPr>
              <a:t> rồi </a:t>
            </a:r>
            <a:r>
              <a:rPr lang="vi-VN" sz="2600" i="0" u="none" strike="noStrike" dirty="0">
                <a:effectLst/>
                <a:latin typeface="Arial (Body)"/>
              </a:rPr>
              <a:t>rút ra kết luận về tính chất của chuyển động rơi tự do. </a:t>
            </a:r>
            <a:endParaRPr lang="en-US" sz="2600" i="0" u="none" strike="noStrike" dirty="0">
              <a:effectLst/>
              <a:latin typeface="Arial (Body)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</a:pPr>
            <a:r>
              <a:rPr lang="en-US" sz="2600" i="0" u="none" strike="noStrike" dirty="0">
                <a:effectLst/>
                <a:latin typeface="Arial (Body)"/>
              </a:rPr>
              <a:t>5.  </a:t>
            </a:r>
            <a:r>
              <a:rPr lang="vi-VN" sz="2600" i="0" u="none" strike="noStrike" dirty="0">
                <a:effectLst/>
                <a:latin typeface="Arial (Body)"/>
              </a:rPr>
              <a:t>Hãy đề xuất một phương án thí nghiệm khác để đo gia tốc rơi tự do của trụ thép</a:t>
            </a:r>
            <a:r>
              <a:rPr lang="en-US" sz="2600" i="0" u="none" strike="noStrike" dirty="0">
                <a:effectLst/>
                <a:latin typeface="Arial (Body)"/>
              </a:rPr>
              <a:t>.</a:t>
            </a:r>
            <a:endParaRPr lang="vi-VN" sz="2600" dirty="0">
              <a:effectLst/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58131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text, indoor&#10;&#10;Description automatically generated">
            <a:extLst>
              <a:ext uri="{FF2B5EF4-FFF2-40B4-BE49-F238E27FC236}">
                <a16:creationId xmlns="" xmlns:a16="http://schemas.microsoft.com/office/drawing/2014/main" id="{B2F271CC-65F5-4F0A-97EB-223B5564FE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25471"/>
            <a:ext cx="5105400" cy="6807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indoor, dark&#10;&#10;Description automatically generated">
            <a:extLst>
              <a:ext uri="{FF2B5EF4-FFF2-40B4-BE49-F238E27FC236}">
                <a16:creationId xmlns="" xmlns:a16="http://schemas.microsoft.com/office/drawing/2014/main" id="{D22B44C4-FBC2-4758-B6E5-4F9D9A72FD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07" r="-417"/>
          <a:stretch/>
        </p:blipFill>
        <p:spPr>
          <a:xfrm>
            <a:off x="457200" y="0"/>
            <a:ext cx="5307308" cy="680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C3EF1266-1959-459A-B52E-AEFC5B88B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12192000" cy="120015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F10A9F3D-D25A-41CB-BDE1-9D6795D4B21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6618" y="2994837"/>
            <a:ext cx="9366364" cy="86832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500" b="1">
                <a:solidFill>
                  <a:srgbClr val="C00000"/>
                </a:solidFill>
                <a:ea typeface="ＭＳ Ｐゴシック" panose="020B0600070205080204" pitchFamily="50" charset="-128"/>
              </a:rPr>
              <a:t>Thực hành: Đo gia tốc rơi tự do</a:t>
            </a:r>
            <a:endParaRPr lang="en-US" altLang="en-US" sz="4500" b="1">
              <a:solidFill>
                <a:srgbClr val="C00000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="" xmlns:a16="http://schemas.microsoft.com/office/drawing/2014/main" id="{F59CAE67-64B9-4CEF-8069-5C6C4D1263A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342900" y="2790594"/>
            <a:ext cx="1905000" cy="6129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</a:p>
        </p:txBody>
      </p:sp>
    </p:spTree>
    <p:extLst>
      <p:ext uri="{BB962C8B-B14F-4D97-AF65-F5344CB8AC3E}">
        <p14:creationId xmlns:p14="http://schemas.microsoft.com/office/powerpoint/2010/main" val="410622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=""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=""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=""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641722" y="838923"/>
            <a:ext cx="10949503" cy="1051971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="" xmlns:a16="http://schemas.microsoft.com/office/drawing/2014/main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196" y="903243"/>
            <a:ext cx="9483286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7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*Các vật rơi tự do chuyển động rất nhanh, làm thế nào đo được gia tốc rơi tự do của vật?</a:t>
            </a:r>
            <a:endParaRPr lang="en-US" sz="27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7216F74-D0F4-9D91-8CA3-EAD355525E30}"/>
              </a:ext>
            </a:extLst>
          </p:cNvPr>
          <p:cNvGrpSpPr/>
          <p:nvPr/>
        </p:nvGrpSpPr>
        <p:grpSpPr>
          <a:xfrm>
            <a:off x="492857" y="487470"/>
            <a:ext cx="573943" cy="732171"/>
            <a:chOff x="492857" y="487470"/>
            <a:chExt cx="573943" cy="732171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E421933C-2E4F-D71C-C37B-BFE023129DD6}"/>
                </a:ext>
              </a:extLst>
            </p:cNvPr>
            <p:cNvGrpSpPr/>
            <p:nvPr/>
          </p:nvGrpSpPr>
          <p:grpSpPr>
            <a:xfrm>
              <a:off x="492857" y="487470"/>
              <a:ext cx="573943" cy="531990"/>
              <a:chOff x="492857" y="307120"/>
              <a:chExt cx="758778" cy="712340"/>
            </a:xfrm>
          </p:grpSpPr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B63D7165-747D-6AE5-0D3A-B29609E43398}"/>
                  </a:ext>
                </a:extLst>
              </p:cNvPr>
              <p:cNvSpPr/>
              <p:nvPr/>
            </p:nvSpPr>
            <p:spPr>
              <a:xfrm>
                <a:off x="504123" y="333892"/>
                <a:ext cx="685800" cy="6596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Logo&#10;&#10;Description automatically generated">
                <a:extLst>
                  <a:ext uri="{FF2B5EF4-FFF2-40B4-BE49-F238E27FC236}">
                    <a16:creationId xmlns="" xmlns:a16="http://schemas.microsoft.com/office/drawing/2014/main" id="{464C6B4A-4DBC-92A0-49AF-A24BAE27A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8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2857" y="307120"/>
                <a:ext cx="758778" cy="712340"/>
              </a:xfrm>
              <a:prstGeom prst="rect">
                <a:avLst/>
              </a:prstGeom>
            </p:spPr>
          </p:pic>
        </p:grpSp>
        <p:pic>
          <p:nvPicPr>
            <p:cNvPr id="17" name="Picture 16" descr="A picture containing handwear&#10;&#10;Description automatically generated">
              <a:extLst>
                <a:ext uri="{FF2B5EF4-FFF2-40B4-BE49-F238E27FC236}">
                  <a16:creationId xmlns="" xmlns:a16="http://schemas.microsoft.com/office/drawing/2014/main" id="{7C1437E1-7205-62BE-22E1-981A831C6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26" b="100000" l="5714" r="92857">
                          <a14:foregroundMark x1="42857" y1="5556" x2="42857" y2="5556"/>
                          <a14:foregroundMark x1="42857" y1="1852" x2="42857" y2="1852"/>
                          <a14:foregroundMark x1="7143" y1="38889" x2="7143" y2="38889"/>
                          <a14:foregroundMark x1="94286" y1="43519" x2="94286" y2="43519"/>
                          <a14:foregroundMark x1="42857" y1="1852" x2="42857" y2="1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775" y="770499"/>
              <a:ext cx="292432" cy="449142"/>
            </a:xfrm>
            <a:prstGeom prst="rect">
              <a:avLst/>
            </a:prstGeom>
          </p:spPr>
        </p:pic>
      </p:grpSp>
      <p:pic>
        <p:nvPicPr>
          <p:cNvPr id="3" name="Picture 2" descr="A person holding a basketball&#10;&#10;Description automatically generated with low confidence">
            <a:extLst>
              <a:ext uri="{FF2B5EF4-FFF2-40B4-BE49-F238E27FC236}">
                <a16:creationId xmlns="" xmlns:a16="http://schemas.microsoft.com/office/drawing/2014/main" id="{36F808D1-7B7D-673E-C4EF-1ABB6B1D4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148" y="2085464"/>
            <a:ext cx="7010400" cy="39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4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empty-blue-rectangle">
            <a:extLst>
              <a:ext uri="{FF2B5EF4-FFF2-40B4-BE49-F238E27FC236}">
                <a16:creationId xmlns="" xmlns:a16="http://schemas.microsoft.com/office/drawing/2014/main" id="{8C5D6F05-6186-404B-A776-A38EAAC8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220" y="987976"/>
            <a:ext cx="5715000" cy="131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2AC211B-4E2F-4A6B-A867-CADF6FE89BB4}"/>
              </a:ext>
            </a:extLst>
          </p:cNvPr>
          <p:cNvSpPr txBox="1"/>
          <p:nvPr/>
        </p:nvSpPr>
        <p:spPr>
          <a:xfrm>
            <a:off x="1219200" y="1143000"/>
            <a:ext cx="5287711" cy="94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Máng đứng, có gắn dây dọi (1).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Vật bằng thép hình trụ (2).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3B85E10-1894-527F-390E-EE65CC41C48E}"/>
              </a:ext>
            </a:extLst>
          </p:cNvPr>
          <p:cNvGrpSpPr/>
          <p:nvPr/>
        </p:nvGrpSpPr>
        <p:grpSpPr>
          <a:xfrm>
            <a:off x="-76200" y="144113"/>
            <a:ext cx="10621297" cy="541687"/>
            <a:chOff x="74035" y="2231322"/>
            <a:chExt cx="10555487" cy="756154"/>
          </a:xfrm>
        </p:grpSpPr>
        <p:grpSp>
          <p:nvGrpSpPr>
            <p:cNvPr id="15" name="Group 70">
              <a:extLst>
                <a:ext uri="{FF2B5EF4-FFF2-40B4-BE49-F238E27FC236}">
                  <a16:creationId xmlns="" xmlns:a16="http://schemas.microsoft.com/office/drawing/2014/main" id="{CFA0ECD6-7CA4-EA0B-1B13-E3F3BE592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3" y="2267004"/>
              <a:ext cx="5347363" cy="708275"/>
              <a:chOff x="587624" y="3377549"/>
              <a:chExt cx="2753642" cy="1364238"/>
            </a:xfrm>
          </p:grpSpPr>
          <p:pic>
            <p:nvPicPr>
              <p:cNvPr id="19" name="Picture 8" descr="empty-green-rectangle">
                <a:extLst>
                  <a:ext uri="{FF2B5EF4-FFF2-40B4-BE49-F238E27FC236}">
                    <a16:creationId xmlns="" xmlns:a16="http://schemas.microsoft.com/office/drawing/2014/main" id="{F277EEBB-47EE-BAF6-4CC5-BCC77A791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4" y="3377549"/>
                <a:ext cx="275364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9" descr="green-top-faded">
                <a:extLst>
                  <a:ext uri="{FF2B5EF4-FFF2-40B4-BE49-F238E27FC236}">
                    <a16:creationId xmlns="" xmlns:a16="http://schemas.microsoft.com/office/drawing/2014/main" id="{CFE6F24F-CECD-8A9E-9A44-3E82C4B92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6BCEBA6-5C4C-EF26-9B36-A2863AFE4F38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26060">
              <a:extLst>
                <a:ext uri="{FF2B5EF4-FFF2-40B4-BE49-F238E27FC236}">
                  <a16:creationId xmlns="" xmlns:a16="http://schemas.microsoft.com/office/drawing/2014/main" id="{C254325D-236A-B660-2313-39345089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420318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Dụng cụ thí nghiệm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D7C39C0-D986-A6DC-8653-1338C77A53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27318" y="2256858"/>
            <a:ext cx="5528919" cy="2991156"/>
          </a:xfrm>
          <a:prstGeom prst="rect">
            <a:avLst/>
          </a:prstGeom>
        </p:spPr>
      </p:pic>
      <p:pic>
        <p:nvPicPr>
          <p:cNvPr id="4" name="Picture 3" descr="A picture containing text, wall, indoor, device&#10;&#10;Description automatically generated">
            <a:extLst>
              <a:ext uri="{FF2B5EF4-FFF2-40B4-BE49-F238E27FC236}">
                <a16:creationId xmlns="" xmlns:a16="http://schemas.microsoft.com/office/drawing/2014/main" id="{5D6867FA-C9B5-0914-9133-B86C3960F2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0"/>
          <a:stretch/>
        </p:blipFill>
        <p:spPr>
          <a:xfrm>
            <a:off x="2209800" y="2418741"/>
            <a:ext cx="3032369" cy="432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78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empty-blue-rectangle">
            <a:extLst>
              <a:ext uri="{FF2B5EF4-FFF2-40B4-BE49-F238E27FC236}">
                <a16:creationId xmlns="" xmlns:a16="http://schemas.microsoft.com/office/drawing/2014/main" id="{8C5D6F05-6186-404B-A776-A38EAAC8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250" y="876314"/>
            <a:ext cx="5405621" cy="177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2AC211B-4E2F-4A6B-A867-CADF6FE89BB4}"/>
              </a:ext>
            </a:extLst>
          </p:cNvPr>
          <p:cNvSpPr txBox="1"/>
          <p:nvPr/>
        </p:nvSpPr>
        <p:spPr>
          <a:xfrm>
            <a:off x="723963" y="1079322"/>
            <a:ext cx="5067237" cy="1370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Nam châm điện N, dùng giữ và thả trụ thép (3)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Cổng quang điện E (4)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3B85E10-1894-527F-390E-EE65CC41C48E}"/>
              </a:ext>
            </a:extLst>
          </p:cNvPr>
          <p:cNvGrpSpPr/>
          <p:nvPr/>
        </p:nvGrpSpPr>
        <p:grpSpPr>
          <a:xfrm>
            <a:off x="-76200" y="144113"/>
            <a:ext cx="10621297" cy="541687"/>
            <a:chOff x="74035" y="2231322"/>
            <a:chExt cx="10555487" cy="756154"/>
          </a:xfrm>
        </p:grpSpPr>
        <p:grpSp>
          <p:nvGrpSpPr>
            <p:cNvPr id="15" name="Group 70">
              <a:extLst>
                <a:ext uri="{FF2B5EF4-FFF2-40B4-BE49-F238E27FC236}">
                  <a16:creationId xmlns="" xmlns:a16="http://schemas.microsoft.com/office/drawing/2014/main" id="{CFA0ECD6-7CA4-EA0B-1B13-E3F3BE592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3" y="2267004"/>
              <a:ext cx="5347363" cy="708275"/>
              <a:chOff x="587624" y="3377549"/>
              <a:chExt cx="2753642" cy="1364238"/>
            </a:xfrm>
          </p:grpSpPr>
          <p:pic>
            <p:nvPicPr>
              <p:cNvPr id="19" name="Picture 8" descr="empty-green-rectangle">
                <a:extLst>
                  <a:ext uri="{FF2B5EF4-FFF2-40B4-BE49-F238E27FC236}">
                    <a16:creationId xmlns="" xmlns:a16="http://schemas.microsoft.com/office/drawing/2014/main" id="{F277EEBB-47EE-BAF6-4CC5-BCC77A791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4" y="3377549"/>
                <a:ext cx="275364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9" descr="green-top-faded">
                <a:extLst>
                  <a:ext uri="{FF2B5EF4-FFF2-40B4-BE49-F238E27FC236}">
                    <a16:creationId xmlns="" xmlns:a16="http://schemas.microsoft.com/office/drawing/2014/main" id="{CFE6F24F-CECD-8A9E-9A44-3E82C4B92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6BCEBA6-5C4C-EF26-9B36-A2863AFE4F38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26060">
              <a:extLst>
                <a:ext uri="{FF2B5EF4-FFF2-40B4-BE49-F238E27FC236}">
                  <a16:creationId xmlns="" xmlns:a16="http://schemas.microsoft.com/office/drawing/2014/main" id="{C254325D-236A-B660-2313-39345089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420318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Dụng cụ thí nghiệm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D7C39C0-D986-A6DC-8653-1338C77A53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17672" y="1639003"/>
            <a:ext cx="6467382" cy="3498867"/>
          </a:xfrm>
          <a:prstGeom prst="rect">
            <a:avLst/>
          </a:prstGeom>
        </p:spPr>
      </p:pic>
      <p:pic>
        <p:nvPicPr>
          <p:cNvPr id="22" name="Picture 21" descr="Diagram, schematic&#10;&#10;Description automatically generated">
            <a:extLst>
              <a:ext uri="{FF2B5EF4-FFF2-40B4-BE49-F238E27FC236}">
                <a16:creationId xmlns="" xmlns:a16="http://schemas.microsoft.com/office/drawing/2014/main" id="{CB75E424-69E0-AD66-C025-6A38D21B26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95350" y="4193371"/>
            <a:ext cx="2369479" cy="2959779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E307F8D2-CAA7-4A1E-913C-6CDAD508208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8374" y="2805069"/>
            <a:ext cx="3733799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6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empty-blue-rectangle">
            <a:extLst>
              <a:ext uri="{FF2B5EF4-FFF2-40B4-BE49-F238E27FC236}">
                <a16:creationId xmlns="" xmlns:a16="http://schemas.microsoft.com/office/drawing/2014/main" id="{8C5D6F05-6186-404B-A776-A38EAAC8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5841124" cy="238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DA0F800-6EC7-1B36-C26C-88D369D8582D}"/>
              </a:ext>
            </a:extLst>
          </p:cNvPr>
          <p:cNvSpPr txBox="1"/>
          <p:nvPr/>
        </p:nvSpPr>
        <p:spPr>
          <a:xfrm>
            <a:off x="787728" y="1186659"/>
            <a:ext cx="5475478" cy="1846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-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Giá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đỡ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có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đế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ba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chân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có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vít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chỉnh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cân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bằng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và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trụ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thép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(5).</a:t>
            </a:r>
          </a:p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-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Đồng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hồ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đo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thời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gian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hiện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số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(6). </a:t>
            </a:r>
          </a:p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-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Công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tắc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kép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 (7).</a:t>
            </a:r>
            <a:endParaRPr lang="en-US" sz="250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3B85E10-1894-527F-390E-EE65CC41C48E}"/>
              </a:ext>
            </a:extLst>
          </p:cNvPr>
          <p:cNvGrpSpPr/>
          <p:nvPr/>
        </p:nvGrpSpPr>
        <p:grpSpPr>
          <a:xfrm>
            <a:off x="-76200" y="144113"/>
            <a:ext cx="10621297" cy="541687"/>
            <a:chOff x="74035" y="2231322"/>
            <a:chExt cx="10555487" cy="756154"/>
          </a:xfrm>
        </p:grpSpPr>
        <p:grpSp>
          <p:nvGrpSpPr>
            <p:cNvPr id="15" name="Group 70">
              <a:extLst>
                <a:ext uri="{FF2B5EF4-FFF2-40B4-BE49-F238E27FC236}">
                  <a16:creationId xmlns="" xmlns:a16="http://schemas.microsoft.com/office/drawing/2014/main" id="{CFA0ECD6-7CA4-EA0B-1B13-E3F3BE592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3" y="2267004"/>
              <a:ext cx="5347363" cy="708275"/>
              <a:chOff x="587624" y="3377549"/>
              <a:chExt cx="2753642" cy="1364238"/>
            </a:xfrm>
          </p:grpSpPr>
          <p:pic>
            <p:nvPicPr>
              <p:cNvPr id="19" name="Picture 8" descr="empty-green-rectangle">
                <a:extLst>
                  <a:ext uri="{FF2B5EF4-FFF2-40B4-BE49-F238E27FC236}">
                    <a16:creationId xmlns="" xmlns:a16="http://schemas.microsoft.com/office/drawing/2014/main" id="{F277EEBB-47EE-BAF6-4CC5-BCC77A791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4" y="3377549"/>
                <a:ext cx="2753642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9" descr="green-top-faded">
                <a:extLst>
                  <a:ext uri="{FF2B5EF4-FFF2-40B4-BE49-F238E27FC236}">
                    <a16:creationId xmlns="" xmlns:a16="http://schemas.microsoft.com/office/drawing/2014/main" id="{CFE6F24F-CECD-8A9E-9A44-3E82C4B92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6BCEBA6-5C4C-EF26-9B36-A2863AFE4F38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26060">
              <a:extLst>
                <a:ext uri="{FF2B5EF4-FFF2-40B4-BE49-F238E27FC236}">
                  <a16:creationId xmlns="" xmlns:a16="http://schemas.microsoft.com/office/drawing/2014/main" id="{C254325D-236A-B660-2313-39345089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9420318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Dụng cụ thí nghiệm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D7C39C0-D986-A6DC-8653-1338C77A53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21147" y="1628370"/>
            <a:ext cx="6467382" cy="3498867"/>
          </a:xfrm>
          <a:prstGeom prst="rect">
            <a:avLst/>
          </a:prstGeom>
        </p:spPr>
      </p:pic>
      <p:pic>
        <p:nvPicPr>
          <p:cNvPr id="24" name="Content Placeholder 5" descr="A picture containing text, device, meter&#10;&#10;Description automatically generated">
            <a:extLst>
              <a:ext uri="{FF2B5EF4-FFF2-40B4-BE49-F238E27FC236}">
                <a16:creationId xmlns="" xmlns:a16="http://schemas.microsoft.com/office/drawing/2014/main" id="{5C59F7FF-AF42-FE80-8342-BE2603F40A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83" y="3583177"/>
            <a:ext cx="4706515" cy="274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51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empty-blue-rectangle">
            <a:extLst>
              <a:ext uri="{FF2B5EF4-FFF2-40B4-BE49-F238E27FC236}">
                <a16:creationId xmlns="" xmlns:a16="http://schemas.microsoft.com/office/drawing/2014/main" id="{8C5D6F05-6186-404B-A776-A38EAAC8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87" y="2357991"/>
            <a:ext cx="7028413" cy="396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3B85E10-1894-527F-390E-EE65CC41C48E}"/>
              </a:ext>
            </a:extLst>
          </p:cNvPr>
          <p:cNvGrpSpPr/>
          <p:nvPr/>
        </p:nvGrpSpPr>
        <p:grpSpPr>
          <a:xfrm>
            <a:off x="-76200" y="145051"/>
            <a:ext cx="10621297" cy="541687"/>
            <a:chOff x="74035" y="2232631"/>
            <a:chExt cx="10555487" cy="756154"/>
          </a:xfrm>
        </p:grpSpPr>
        <p:grpSp>
          <p:nvGrpSpPr>
            <p:cNvPr id="15" name="Group 70">
              <a:extLst>
                <a:ext uri="{FF2B5EF4-FFF2-40B4-BE49-F238E27FC236}">
                  <a16:creationId xmlns="" xmlns:a16="http://schemas.microsoft.com/office/drawing/2014/main" id="{CFA0ECD6-7CA4-EA0B-1B13-E3F3BE592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1" y="2267004"/>
              <a:ext cx="7392017" cy="708275"/>
              <a:chOff x="587623" y="3377549"/>
              <a:chExt cx="3806543" cy="1364238"/>
            </a:xfrm>
          </p:grpSpPr>
          <p:pic>
            <p:nvPicPr>
              <p:cNvPr id="19" name="Picture 8" descr="empty-green-rectangle">
                <a:extLst>
                  <a:ext uri="{FF2B5EF4-FFF2-40B4-BE49-F238E27FC236}">
                    <a16:creationId xmlns="" xmlns:a16="http://schemas.microsoft.com/office/drawing/2014/main" id="{F277EEBB-47EE-BAF6-4CC5-BCC77A791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3" y="3377549"/>
                <a:ext cx="3806543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9" descr="green-top-faded">
                <a:extLst>
                  <a:ext uri="{FF2B5EF4-FFF2-40B4-BE49-F238E27FC236}">
                    <a16:creationId xmlns="" xmlns:a16="http://schemas.microsoft.com/office/drawing/2014/main" id="{CFE6F24F-CECD-8A9E-9A44-3E82C4B92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6BCEBA6-5C4C-EF26-9B36-A2863AFE4F38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26060">
              <a:extLst>
                <a:ext uri="{FF2B5EF4-FFF2-40B4-BE49-F238E27FC236}">
                  <a16:creationId xmlns="" xmlns:a16="http://schemas.microsoft.com/office/drawing/2014/main" id="{C254325D-236A-B660-2313-39345089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2631"/>
              <a:ext cx="9420318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Thiết kế phương án thí nghiệm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53A3E072-8877-878F-8B66-F90FC24BA65C}"/>
              </a:ext>
            </a:extLst>
          </p:cNvPr>
          <p:cNvSpPr/>
          <p:nvPr/>
        </p:nvSpPr>
        <p:spPr>
          <a:xfrm>
            <a:off x="566049" y="1088412"/>
            <a:ext cx="10940151" cy="959501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86E55FC-6BC1-0612-B799-66F4F611AECD}"/>
              </a:ext>
            </a:extLst>
          </p:cNvPr>
          <p:cNvGrpSpPr/>
          <p:nvPr/>
        </p:nvGrpSpPr>
        <p:grpSpPr>
          <a:xfrm>
            <a:off x="325909" y="808923"/>
            <a:ext cx="518742" cy="492626"/>
            <a:chOff x="349366" y="733287"/>
            <a:chExt cx="518742" cy="492626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47FCC944-140B-8484-A0F5-FD88EB681D20}"/>
                </a:ext>
              </a:extLst>
            </p:cNvPr>
            <p:cNvSpPr/>
            <p:nvPr/>
          </p:nvSpPr>
          <p:spPr>
            <a:xfrm>
              <a:off x="349366" y="733287"/>
              <a:ext cx="518742" cy="492626"/>
            </a:xfrm>
            <a:prstGeom prst="ellipse">
              <a:avLst/>
            </a:prstGeom>
            <a:solidFill>
              <a:schemeClr val="bg1"/>
            </a:solidFill>
            <a:ln cmpd="thickThin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1FF529F0-B709-ACC7-16D8-4E6E94ED1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830" b="100000" l="9091" r="97980">
                          <a14:foregroundMark x1="42424" y1="10377" x2="42424" y2="10377"/>
                          <a14:foregroundMark x1="54545" y1="6604" x2="54545" y2="6604"/>
                          <a14:foregroundMark x1="53535" y1="2830" x2="53535" y2="2830"/>
                          <a14:foregroundMark x1="91919" y1="50943" x2="91919" y2="50943"/>
                          <a14:foregroundMark x1="97980" y1="47170" x2="97980" y2="471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-16970"/>
            <a:stretch/>
          </p:blipFill>
          <p:spPr>
            <a:xfrm flipH="1">
              <a:off x="349366" y="758287"/>
              <a:ext cx="480281" cy="442625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AD7D7E5-D93D-8697-B2A7-C4592E6777F8}"/>
              </a:ext>
            </a:extLst>
          </p:cNvPr>
          <p:cNvSpPr txBox="1"/>
          <p:nvPr/>
        </p:nvSpPr>
        <p:spPr>
          <a:xfrm>
            <a:off x="889818" y="1086640"/>
            <a:ext cx="101680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 luận về phương án thí nghiệm dựa trên hoạt động sau: Thả trụ thép rơi qua cổng quang điện trên mảng đang và trả lời câu hỏi.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A045A787-2FE7-CA23-29D2-23D53F189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903" y="2459261"/>
            <a:ext cx="2947062" cy="3766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0EFDEE8-252E-454D-CF20-E183CBA8DCD2}"/>
              </a:ext>
            </a:extLst>
          </p:cNvPr>
          <p:cNvSpPr txBox="1"/>
          <p:nvPr/>
        </p:nvSpPr>
        <p:spPr>
          <a:xfrm>
            <a:off x="889818" y="5191106"/>
            <a:ext cx="61349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9A5D670-4A7C-14C0-AE91-1E577A20AF25}"/>
              </a:ext>
            </a:extLst>
          </p:cNvPr>
          <p:cNvSpPr txBox="1"/>
          <p:nvPr/>
        </p:nvSpPr>
        <p:spPr>
          <a:xfrm>
            <a:off x="868553" y="2567226"/>
            <a:ext cx="61349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Xác định gia tốc rơi tự do của trụ thép theo công thức nào?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54B5B32-797A-0FE4-592C-C658AC39B94D}"/>
              </a:ext>
            </a:extLst>
          </p:cNvPr>
          <p:cNvSpPr txBox="1"/>
          <p:nvPr/>
        </p:nvSpPr>
        <p:spPr>
          <a:xfrm>
            <a:off x="889818" y="3412904"/>
            <a:ext cx="61349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Để xác định gia tốc rơi tự do của trụ thép cần đo các đại lượng nào?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77D04C5-A249-E323-0CE2-2F369DBCDEEE}"/>
              </a:ext>
            </a:extLst>
          </p:cNvPr>
          <p:cNvSpPr txBox="1"/>
          <p:nvPr/>
        </p:nvSpPr>
        <p:spPr>
          <a:xfrm>
            <a:off x="889818" y="4274678"/>
            <a:ext cx="61349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Làm thế nào để trụ thép rơi qua cổng quang điện? </a:t>
            </a:r>
          </a:p>
        </p:txBody>
      </p:sp>
    </p:spTree>
    <p:extLst>
      <p:ext uri="{BB962C8B-B14F-4D97-AF65-F5344CB8AC3E}">
        <p14:creationId xmlns:p14="http://schemas.microsoft.com/office/powerpoint/2010/main" val="363152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=""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=""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=""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Lưu ý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2000"/>
            <a:ext cx="10972800" cy="973826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=""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25" y="762000"/>
            <a:ext cx="102820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 thả rơi trụ thép theo phương thẳng đứng có thể thực hiện như sau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528D5BC-B358-859B-E466-E89F286A6671}"/>
              </a:ext>
            </a:extLst>
          </p:cNvPr>
          <p:cNvSpPr/>
          <p:nvPr/>
        </p:nvSpPr>
        <p:spPr>
          <a:xfrm>
            <a:off x="532438" y="437645"/>
            <a:ext cx="536542" cy="5330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, background pattern&#10;&#10;Description automatically generated">
            <a:extLst>
              <a:ext uri="{FF2B5EF4-FFF2-40B4-BE49-F238E27FC236}">
                <a16:creationId xmlns="" xmlns:a16="http://schemas.microsoft.com/office/drawing/2014/main" id="{15C9C344-C953-E86E-9D70-E856175112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27" b="94172" l="10000" r="90000">
                        <a14:foregroundMark x1="49333" y1="6481" x2="49333" y2="6481"/>
                        <a14:foregroundMark x1="57111" y1="84641" x2="57111" y2="84641"/>
                        <a14:foregroundMark x1="52778" y1="94172" x2="52778" y2="94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6663" y="477775"/>
            <a:ext cx="228091" cy="46530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72F11AF-E992-D589-D5FE-7E9DE4386106}"/>
              </a:ext>
            </a:extLst>
          </p:cNvPr>
          <p:cNvGrpSpPr/>
          <p:nvPr/>
        </p:nvGrpSpPr>
        <p:grpSpPr>
          <a:xfrm>
            <a:off x="686663" y="2060181"/>
            <a:ext cx="11278562" cy="4067838"/>
            <a:chOff x="834244" y="1828413"/>
            <a:chExt cx="10834579" cy="2843390"/>
          </a:xfrm>
        </p:grpSpPr>
        <p:pic>
          <p:nvPicPr>
            <p:cNvPr id="22" name="Picture 5" descr="empty-blue-rectangle">
              <a:extLst>
                <a:ext uri="{FF2B5EF4-FFF2-40B4-BE49-F238E27FC236}">
                  <a16:creationId xmlns="" xmlns:a16="http://schemas.microsoft.com/office/drawing/2014/main" id="{51942582-4BB2-7401-4390-4AFCA4C5B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244" y="1828413"/>
              <a:ext cx="10834579" cy="2843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33A841F-42AC-E06F-8CD6-A9AC0864C817}"/>
                </a:ext>
              </a:extLst>
            </p:cNvPr>
            <p:cNvSpPr txBox="1"/>
            <p:nvPr/>
          </p:nvSpPr>
          <p:spPr>
            <a:xfrm>
              <a:off x="1238017" y="1908655"/>
              <a:ext cx="9892442" cy="542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indent="-34290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US" sz="210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1AF21BE-122B-4E20-3966-2AC5035DE656}"/>
              </a:ext>
            </a:extLst>
          </p:cNvPr>
          <p:cNvSpPr txBox="1"/>
          <p:nvPr/>
        </p:nvSpPr>
        <p:spPr>
          <a:xfrm>
            <a:off x="1332525" y="2314773"/>
            <a:ext cx="98467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 máng đứng lên giá đỡ. Vặn chặt vít hãm. 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 công tắc điện với của đồng hồ đo thời gian hiện số.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02D2A20-C982-C6B6-BAC9-D504375B6362}"/>
              </a:ext>
            </a:extLst>
          </p:cNvPr>
          <p:cNvSpPr txBox="1"/>
          <p:nvPr/>
        </p:nvSpPr>
        <p:spPr>
          <a:xfrm>
            <a:off x="1325437" y="3367650"/>
            <a:ext cx="98467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Cắm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NCĐ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ổ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cắm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cổng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quang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ổ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cắm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11C48B0-E1C8-EDCE-891F-FCBD7FB9D895}"/>
              </a:ext>
            </a:extLst>
          </p:cNvPr>
          <p:cNvSpPr txBox="1"/>
          <p:nvPr/>
        </p:nvSpPr>
        <p:spPr>
          <a:xfrm>
            <a:off x="1321893" y="4244567"/>
            <a:ext cx="984673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Cắm nguồn điện của đồng hồ và bật công tắc nguồn. Đặt trụ thép tại vị trí tiếp xúc với nam châm điện N và bị giữ lại ở đó.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Nhấn nút của hộp công tắc kép để ngắt điện vào nam châm điện.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empty-blue-rectangle">
            <a:extLst>
              <a:ext uri="{FF2B5EF4-FFF2-40B4-BE49-F238E27FC236}">
                <a16:creationId xmlns="" xmlns:a16="http://schemas.microsoft.com/office/drawing/2014/main" id="{8C5D6F05-6186-404B-A776-A38EAAC8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777" y="838199"/>
            <a:ext cx="11873023" cy="313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3B85E10-1894-527F-390E-EE65CC41C48E}"/>
              </a:ext>
            </a:extLst>
          </p:cNvPr>
          <p:cNvGrpSpPr/>
          <p:nvPr/>
        </p:nvGrpSpPr>
        <p:grpSpPr>
          <a:xfrm>
            <a:off x="-76200" y="145051"/>
            <a:ext cx="10621297" cy="541687"/>
            <a:chOff x="74035" y="2232631"/>
            <a:chExt cx="10555487" cy="756154"/>
          </a:xfrm>
        </p:grpSpPr>
        <p:grpSp>
          <p:nvGrpSpPr>
            <p:cNvPr id="15" name="Group 70">
              <a:extLst>
                <a:ext uri="{FF2B5EF4-FFF2-40B4-BE49-F238E27FC236}">
                  <a16:creationId xmlns="" xmlns:a16="http://schemas.microsoft.com/office/drawing/2014/main" id="{CFA0ECD6-7CA4-EA0B-1B13-E3F3BE592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1" y="2267004"/>
              <a:ext cx="5423094" cy="708275"/>
              <a:chOff x="587623" y="3377549"/>
              <a:chExt cx="2792640" cy="1364238"/>
            </a:xfrm>
          </p:grpSpPr>
          <p:pic>
            <p:nvPicPr>
              <p:cNvPr id="19" name="Picture 8" descr="empty-green-rectangle">
                <a:extLst>
                  <a:ext uri="{FF2B5EF4-FFF2-40B4-BE49-F238E27FC236}">
                    <a16:creationId xmlns="" xmlns:a16="http://schemas.microsoft.com/office/drawing/2014/main" id="{F277EEBB-47EE-BAF6-4CC5-BCC77A791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3" y="3377549"/>
                <a:ext cx="2792640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9" descr="green-top-faded">
                <a:extLst>
                  <a:ext uri="{FF2B5EF4-FFF2-40B4-BE49-F238E27FC236}">
                    <a16:creationId xmlns="" xmlns:a16="http://schemas.microsoft.com/office/drawing/2014/main" id="{CFE6F24F-CECD-8A9E-9A44-3E82C4B92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6BCEBA6-5C4C-EF26-9B36-A2863AFE4F38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26060">
              <a:extLst>
                <a:ext uri="{FF2B5EF4-FFF2-40B4-BE49-F238E27FC236}">
                  <a16:creationId xmlns="" xmlns:a16="http://schemas.microsoft.com/office/drawing/2014/main" id="{C254325D-236A-B660-2313-39345089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2631"/>
              <a:ext cx="9420318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Tiến hành thí nghiệm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AA9A9B0-2883-4F60-C924-3291D0322AF2}"/>
              </a:ext>
            </a:extLst>
          </p:cNvPr>
          <p:cNvSpPr txBox="1"/>
          <p:nvPr/>
        </p:nvSpPr>
        <p:spPr>
          <a:xfrm>
            <a:off x="798704" y="944917"/>
            <a:ext cx="10761167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ổ A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ổ B ở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MODE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Content Placeholder 5" descr="A picture containing text, device, meter&#10;&#10;Description automatically generated">
            <a:extLst>
              <a:ext uri="{FF2B5EF4-FFF2-40B4-BE49-F238E27FC236}">
                <a16:creationId xmlns="" xmlns:a16="http://schemas.microsoft.com/office/drawing/2014/main" id="{92A99FEB-1FDA-79D2-F726-F8AB107239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04" y="3991466"/>
            <a:ext cx="4267200" cy="2485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3">
            <a:extLst>
              <a:ext uri="{FF2B5EF4-FFF2-40B4-BE49-F238E27FC236}">
                <a16:creationId xmlns="" xmlns:a16="http://schemas.microsoft.com/office/drawing/2014/main" id="{F25B794F-D5D8-6D96-8506-4410D12986C0}"/>
              </a:ext>
            </a:extLst>
          </p:cNvPr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976933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D5191C-AFB0-A1E7-3558-63FBE70107B4}"/>
              </a:ext>
            </a:extLst>
          </p:cNvPr>
          <p:cNvSpPr txBox="1"/>
          <p:nvPr/>
        </p:nvSpPr>
        <p:spPr>
          <a:xfrm>
            <a:off x="763392" y="2444736"/>
            <a:ext cx="10761167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Đặt trụ thép tại vị trí tiếp xúc với nam châm điện N và bị giữ lại ở đó. 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Nhấn nút RESET của đồng hồ MC964 để chuyển các số hiển thị về giá trị ban đầu 0.000.</a:t>
            </a:r>
            <a:endParaRPr lang="en-US" sz="2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8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5.000"/>
  <p:tag name="ISPRING_PRESENTER_ID" val="{455A00FF-EE10-4109-B9C5-822D74485E4B}"/>
  <p:tag name="ISPRING_PLAYER_PLAYLIST_ID" val="2f613963f76c8d8f168fd2250e41ce499e0c9177"/>
  <p:tag name="GENSWF_SLIDE_TITLE" val="Trang nền"/>
  <p:tag name="ISPRING_SLIDE_ID_2" val="{873850E0-16AB-4425-9A1B-2E7510338CC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797</Words>
  <PresentationFormat>Custom</PresentationFormat>
  <Paragraphs>84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2022-09-16T15:56:13Z</dcterms:created>
  <dcterms:modified xsi:type="dcterms:W3CDTF">2022-09-16T15:56:28Z</dcterms:modified>
</cp:coreProperties>
</file>