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339" r:id="rId2"/>
    <p:sldId id="259" r:id="rId3"/>
    <p:sldId id="448" r:id="rId4"/>
    <p:sldId id="318" r:id="rId5"/>
    <p:sldId id="482" r:id="rId6"/>
    <p:sldId id="319" r:id="rId7"/>
    <p:sldId id="449" r:id="rId8"/>
    <p:sldId id="490" r:id="rId9"/>
    <p:sldId id="475" r:id="rId10"/>
    <p:sldId id="477" r:id="rId11"/>
    <p:sldId id="484" r:id="rId12"/>
    <p:sldId id="486" r:id="rId13"/>
    <p:sldId id="485" r:id="rId14"/>
    <p:sldId id="478" r:id="rId15"/>
    <p:sldId id="487" r:id="rId16"/>
    <p:sldId id="488" r:id="rId17"/>
    <p:sldId id="333" r:id="rId18"/>
    <p:sldId id="480" r:id="rId19"/>
    <p:sldId id="423" r:id="rId20"/>
    <p:sldId id="334" r:id="rId21"/>
    <p:sldId id="419" r:id="rId22"/>
    <p:sldId id="481" r:id="rId23"/>
    <p:sldId id="295" r:id="rId24"/>
  </p:sldIdLst>
  <p:sldSz cx="9144000" cy="5143500" type="screen16x9"/>
  <p:notesSz cx="6858000" cy="9144000"/>
  <p:embeddedFontLst>
    <p:embeddedFont>
      <p:font typeface="Dosis" panose="02010703020202060003" pitchFamily="2" charset="0"/>
      <p:regular r:id="rId26"/>
      <p:bold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FFD9CB"/>
    <a:srgbClr val="A6E3FA"/>
    <a:srgbClr val="222222"/>
    <a:srgbClr val="FFF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57B9CE-27B7-45A4-9341-B09BDB51A24E}">
  <a:tblStyle styleId="{AF57B9CE-27B7-45A4-9341-B09BDB51A2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91BD0C-065F-43EE-8344-79AE29CD5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114" d="100"/>
          <a:sy n="114" d="100"/>
        </p:scale>
        <p:origin x="70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147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151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112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842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336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444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22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278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904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714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58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433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44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13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6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69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52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697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846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10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43" name="Google Shape;43;p6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101375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5004949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579448" y="0"/>
            <a:ext cx="5778827" cy="42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3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n" sz="3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" sz="3600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 20</a:t>
            </a:r>
            <a:r>
              <a:rPr lang="en" sz="3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br>
              <a:rPr lang="en" sz="3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" sz="3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 HÀNH TẠO LẬP CÁC BẢNG CÓ KHÓA NGOÀI</a:t>
            </a:r>
            <a:endParaRPr sz="3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123;p15">
            <a:extLst>
              <a:ext uri="{FF2B5EF4-FFF2-40B4-BE49-F238E27FC236}">
                <a16:creationId xmlns:a16="http://schemas.microsoft.com/office/drawing/2014/main" id="{0A7D648B-A100-C416-C49F-AF7C3131D017}"/>
              </a:ext>
            </a:extLst>
          </p:cNvPr>
          <p:cNvSpPr txBox="1">
            <a:spLocks/>
          </p:cNvSpPr>
          <p:nvPr/>
        </p:nvSpPr>
        <p:spPr>
          <a:xfrm>
            <a:off x="-11075" y="316297"/>
            <a:ext cx="5778827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3200">
                <a:solidFill>
                  <a:srgbClr val="FF87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CHỦ ĐỀ 6. THỰC HÀNH TẠO VÀ KHAI THÁC CƠ SỞ DỮ LIỆU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FF92C-E095-69B3-6E90-65749B4EB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75" y="795866"/>
            <a:ext cx="2403057" cy="33684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37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-1">
            <a:hlinkClick r:id="" action="ppaction://media"/>
            <a:extLst>
              <a:ext uri="{FF2B5EF4-FFF2-40B4-BE49-F238E27FC236}">
                <a16:creationId xmlns:a16="http://schemas.microsoft.com/office/drawing/2014/main" id="{86F45940-7040-0052-FEC3-4C81D1197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719" y="215055"/>
            <a:ext cx="7874562" cy="4713390"/>
          </a:xfrm>
          <a:prstGeom prst="rect">
            <a:avLst/>
          </a:prstGeom>
        </p:spPr>
      </p:pic>
      <p:sp>
        <p:nvSpPr>
          <p:cNvPr id="11" name="Google Shape;118;p14">
            <a:extLst>
              <a:ext uri="{FF2B5EF4-FFF2-40B4-BE49-F238E27FC236}">
                <a16:creationId xmlns:a16="http://schemas.microsoft.com/office/drawing/2014/main" id="{84F5F5DE-1228-CBEF-7DE6-43D681E19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7137D1-5E2F-F0A8-D624-17C8B3E55342}"/>
              </a:ext>
            </a:extLst>
          </p:cNvPr>
          <p:cNvSpPr/>
          <p:nvPr/>
        </p:nvSpPr>
        <p:spPr>
          <a:xfrm>
            <a:off x="5447323" y="-6721"/>
            <a:ext cx="3696677" cy="216376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600">
                <a:solidFill>
                  <a:schemeClr val="tx1"/>
                </a:solidFill>
              </a:rPr>
              <a:t>Khai báo bảng: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Nháy chuột phải vào CSDL mymusic và chọn </a:t>
            </a:r>
            <a:r>
              <a:rPr lang="en-US" sz="1600" b="1">
                <a:solidFill>
                  <a:srgbClr val="FF0000"/>
                </a:solidFill>
              </a:rPr>
              <a:t>Tạo mới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chemeClr val="tx1"/>
                </a:solidFill>
              </a:rPr>
              <a:t>Tiếp tục chọn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>
                <a:solidFill>
                  <a:srgbClr val="FF0000"/>
                </a:solidFill>
              </a:rPr>
              <a:t>Table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Nhập tên bảng (bannhac)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Chọn </a:t>
            </a:r>
            <a:r>
              <a:rPr lang="en-US" sz="1600" b="1">
                <a:solidFill>
                  <a:srgbClr val="FF0000"/>
                </a:solidFill>
              </a:rPr>
              <a:t>Thêm mới </a:t>
            </a:r>
            <a:r>
              <a:rPr lang="en-US" sz="1600">
                <a:solidFill>
                  <a:schemeClr val="tx1"/>
                </a:solidFill>
              </a:rPr>
              <a:t>để thêm trường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Nhập tên trường, chọn kiểu dữ liệu và thuộc tính cho trường</a:t>
            </a:r>
          </a:p>
        </p:txBody>
      </p:sp>
    </p:spTree>
    <p:extLst>
      <p:ext uri="{BB962C8B-B14F-4D97-AF65-F5344CB8AC3E}">
        <p14:creationId xmlns:p14="http://schemas.microsoft.com/office/powerpoint/2010/main" val="34136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 BÁO CÁC TRƯỜNG LÀ KHÓA NGOÀI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C4D42097-6D09-C3C9-999E-05AE873F5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63152"/>
              </p:ext>
            </p:extLst>
          </p:nvPr>
        </p:nvGraphicFramePr>
        <p:xfrm>
          <a:off x="6115915" y="1938787"/>
          <a:ext cx="2228939" cy="1371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37364">
                  <a:extLst>
                    <a:ext uri="{9D8B030D-6E8A-4147-A177-3AD203B41FA5}">
                      <a16:colId xmlns:a16="http://schemas.microsoft.com/office/drawing/2014/main" val="3190246888"/>
                    </a:ext>
                  </a:extLst>
                </a:gridCol>
                <a:gridCol w="1391575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idNhacsi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Đỗ Nhuận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Văn Cao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Hoàng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910583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Nguyễn Tài Tuệ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636697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D4E3EFA-A72E-8A71-939B-CCA0CAC3CA47}"/>
              </a:ext>
            </a:extLst>
          </p:cNvPr>
          <p:cNvSpPr/>
          <p:nvPr/>
        </p:nvSpPr>
        <p:spPr>
          <a:xfrm>
            <a:off x="6115916" y="1669616"/>
            <a:ext cx="2228938" cy="262296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nhacsi</a:t>
            </a:r>
          </a:p>
        </p:txBody>
      </p:sp>
      <p:graphicFrame>
        <p:nvGraphicFramePr>
          <p:cNvPr id="19" name="Table 13">
            <a:extLst>
              <a:ext uri="{FF2B5EF4-FFF2-40B4-BE49-F238E27FC236}">
                <a16:creationId xmlns:a16="http://schemas.microsoft.com/office/drawing/2014/main" id="{AB461894-0911-32D0-3854-BDD2D6DE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132336"/>
              </p:ext>
            </p:extLst>
          </p:nvPr>
        </p:nvGraphicFramePr>
        <p:xfrm>
          <a:off x="590847" y="1959866"/>
          <a:ext cx="4017115" cy="2468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20714">
                  <a:extLst>
                    <a:ext uri="{9D8B030D-6E8A-4147-A177-3AD203B41FA5}">
                      <a16:colId xmlns:a16="http://schemas.microsoft.com/office/drawing/2014/main" val="3190246888"/>
                    </a:ext>
                  </a:extLst>
                </a:gridCol>
                <a:gridCol w="2078409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  <a:gridCol w="917992">
                  <a:extLst>
                    <a:ext uri="{9D8B030D-6E8A-4147-A177-3AD203B41FA5}">
                      <a16:colId xmlns:a16="http://schemas.microsoft.com/office/drawing/2014/main" val="4141090890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idBannhac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tenBannhac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idNhacsi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Du kích sông Thao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Trường ca sông Lô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Tình 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9910583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Xa khơi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63669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Việt Nam quê hương tôi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939503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 về Hà Nội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9441615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Nhạc rừng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456222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Tiếng hát giữa rừng Pắc Bó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213891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D68F614A-A065-3609-724F-527AFC094751}"/>
              </a:ext>
            </a:extLst>
          </p:cNvPr>
          <p:cNvSpPr/>
          <p:nvPr/>
        </p:nvSpPr>
        <p:spPr>
          <a:xfrm>
            <a:off x="590847" y="1669616"/>
            <a:ext cx="4017115" cy="283896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bannhac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8B9908-E58E-8EED-A5A2-1351299C521B}"/>
              </a:ext>
            </a:extLst>
          </p:cNvPr>
          <p:cNvGrpSpPr/>
          <p:nvPr/>
        </p:nvGrpSpPr>
        <p:grpSpPr>
          <a:xfrm flipH="1">
            <a:off x="4607961" y="2431192"/>
            <a:ext cx="1507952" cy="811136"/>
            <a:chOff x="1702382" y="2322666"/>
            <a:chExt cx="1024046" cy="811136"/>
          </a:xfrm>
        </p:grpSpPr>
        <p:cxnSp>
          <p:nvCxnSpPr>
            <p:cNvPr id="4" name="Connector: Elbow 3">
              <a:extLst>
                <a:ext uri="{FF2B5EF4-FFF2-40B4-BE49-F238E27FC236}">
                  <a16:creationId xmlns:a16="http://schemas.microsoft.com/office/drawing/2014/main" id="{8460BA56-BDAE-FC5F-18CE-641A3705CCA8}"/>
                </a:ext>
              </a:extLst>
            </p:cNvPr>
            <p:cNvCxnSpPr>
              <a:cxnSpLocks/>
            </p:cNvCxnSpPr>
            <p:nvPr/>
          </p:nvCxnSpPr>
          <p:spPr>
            <a:xfrm>
              <a:off x="1702382" y="2322666"/>
              <a:ext cx="1024046" cy="694854"/>
            </a:xfrm>
            <a:prstGeom prst="bentConnector3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E71CAE7-39B1-0CEF-01EC-16FF811D86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0280" y="2890792"/>
              <a:ext cx="72928" cy="12672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7D080F3-4E32-F70E-0251-7C26F853F440}"/>
                </a:ext>
              </a:extLst>
            </p:cNvPr>
            <p:cNvCxnSpPr>
              <a:cxnSpLocks/>
            </p:cNvCxnSpPr>
            <p:nvPr/>
          </p:nvCxnSpPr>
          <p:spPr>
            <a:xfrm>
              <a:off x="2650280" y="3017520"/>
              <a:ext cx="72928" cy="11628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C68CA67-38E2-E5B7-2971-075EDB3B8B55}"/>
              </a:ext>
            </a:extLst>
          </p:cNvPr>
          <p:cNvSpPr/>
          <p:nvPr/>
        </p:nvSpPr>
        <p:spPr>
          <a:xfrm>
            <a:off x="6115914" y="1931912"/>
            <a:ext cx="833530" cy="1371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451D35-0133-5E5E-CD98-E02564D36659}"/>
              </a:ext>
            </a:extLst>
          </p:cNvPr>
          <p:cNvSpPr/>
          <p:nvPr/>
        </p:nvSpPr>
        <p:spPr>
          <a:xfrm>
            <a:off x="3688110" y="1959866"/>
            <a:ext cx="915110" cy="24616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FF9F2458-0E12-548B-04E7-C379CBDABF87}"/>
              </a:ext>
            </a:extLst>
          </p:cNvPr>
          <p:cNvSpPr/>
          <p:nvPr/>
        </p:nvSpPr>
        <p:spPr>
          <a:xfrm>
            <a:off x="6949444" y="3423768"/>
            <a:ext cx="1090678" cy="476584"/>
          </a:xfrm>
          <a:prstGeom prst="borderCallout2">
            <a:avLst>
              <a:gd name="adj1" fmla="val 48715"/>
              <a:gd name="adj2" fmla="val -935"/>
              <a:gd name="adj3" fmla="val 50855"/>
              <a:gd name="adj4" fmla="val -17283"/>
              <a:gd name="adj5" fmla="val -25270"/>
              <a:gd name="adj6" fmla="val -371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Trường tham chiếu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E05A02A4-27EF-BD55-2187-1BA594E51FAE}"/>
              </a:ext>
            </a:extLst>
          </p:cNvPr>
          <p:cNvSpPr/>
          <p:nvPr/>
        </p:nvSpPr>
        <p:spPr>
          <a:xfrm>
            <a:off x="7951998" y="1148694"/>
            <a:ext cx="1090678" cy="476584"/>
          </a:xfrm>
          <a:prstGeom prst="borderCallout2">
            <a:avLst>
              <a:gd name="adj1" fmla="val 48715"/>
              <a:gd name="adj2" fmla="val -935"/>
              <a:gd name="adj3" fmla="val 49345"/>
              <a:gd name="adj4" fmla="val -24544"/>
              <a:gd name="adj5" fmla="val 116686"/>
              <a:gd name="adj6" fmla="val -6301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Bảng tham chiếu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75385578-540C-7068-5939-E42973ADA8F6}"/>
              </a:ext>
            </a:extLst>
          </p:cNvPr>
          <p:cNvSpPr/>
          <p:nvPr/>
        </p:nvSpPr>
        <p:spPr>
          <a:xfrm>
            <a:off x="4910725" y="3441830"/>
            <a:ext cx="1112287" cy="447923"/>
          </a:xfrm>
          <a:prstGeom prst="borderCallout2">
            <a:avLst>
              <a:gd name="adj1" fmla="val 48715"/>
              <a:gd name="adj2" fmla="val 100163"/>
              <a:gd name="adj3" fmla="val 48715"/>
              <a:gd name="adj4" fmla="val 117104"/>
              <a:gd name="adj5" fmla="val -28769"/>
              <a:gd name="adj6" fmla="val 1393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Khóa chính</a:t>
            </a:r>
          </a:p>
          <a:p>
            <a:pPr algn="ctr"/>
            <a:r>
              <a:rPr lang="en-US"/>
              <a:t>(INT)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8870D5DC-D98E-D124-CAB4-7A23BB86D062}"/>
              </a:ext>
            </a:extLst>
          </p:cNvPr>
          <p:cNvSpPr/>
          <p:nvPr/>
        </p:nvSpPr>
        <p:spPr>
          <a:xfrm>
            <a:off x="4888586" y="1296305"/>
            <a:ext cx="1090678" cy="476584"/>
          </a:xfrm>
          <a:prstGeom prst="borderCallout2">
            <a:avLst>
              <a:gd name="adj1" fmla="val 98842"/>
              <a:gd name="adj2" fmla="val 49671"/>
              <a:gd name="adj3" fmla="val 230839"/>
              <a:gd name="adj4" fmla="val 50231"/>
              <a:gd name="adj5" fmla="val 232498"/>
              <a:gd name="adj6" fmla="val 502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Quan hệ tham chiếu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6E18E68C-6687-DE07-E784-76BA5B3BB525}"/>
              </a:ext>
            </a:extLst>
          </p:cNvPr>
          <p:cNvSpPr/>
          <p:nvPr/>
        </p:nvSpPr>
        <p:spPr>
          <a:xfrm>
            <a:off x="4888586" y="4062944"/>
            <a:ext cx="1134426" cy="476584"/>
          </a:xfrm>
          <a:prstGeom prst="borderCallout2">
            <a:avLst>
              <a:gd name="adj1" fmla="val 48715"/>
              <a:gd name="adj2" fmla="val -935"/>
              <a:gd name="adj3" fmla="val 49126"/>
              <a:gd name="adj4" fmla="val -17282"/>
              <a:gd name="adj5" fmla="val 14486"/>
              <a:gd name="adj6" fmla="val -252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Khóa ngoài</a:t>
            </a:r>
          </a:p>
          <a:p>
            <a:pPr algn="ctr"/>
            <a:r>
              <a:rPr lang="en-US"/>
              <a:t>(INT)</a:t>
            </a:r>
          </a:p>
        </p:txBody>
      </p:sp>
    </p:spTree>
    <p:extLst>
      <p:ext uri="{BB962C8B-B14F-4D97-AF65-F5344CB8AC3E}">
        <p14:creationId xmlns:p14="http://schemas.microsoft.com/office/powerpoint/2010/main" val="6633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8" grpId="0"/>
      <p:bldP spid="18" grpId="0" animBg="1"/>
      <p:bldP spid="20" grpId="0" animBg="1"/>
      <p:bldP spid="9" grpId="0" animBg="1"/>
      <p:bldP spid="10" grpId="0" animBg="1"/>
      <p:bldP spid="11" grpId="0" animBg="1"/>
      <p:bldP spid="13" grpId="0" animBg="1"/>
      <p:bldP spid="8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-2">
            <a:hlinkClick r:id="" action="ppaction://media"/>
            <a:extLst>
              <a:ext uri="{FF2B5EF4-FFF2-40B4-BE49-F238E27FC236}">
                <a16:creationId xmlns:a16="http://schemas.microsoft.com/office/drawing/2014/main" id="{E7BF91C7-B91B-1B61-2FD5-11B5D7EC3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719" y="215055"/>
            <a:ext cx="7874562" cy="4713390"/>
          </a:xfrm>
          <a:prstGeom prst="rect">
            <a:avLst/>
          </a:prstGeom>
        </p:spPr>
      </p:pic>
      <p:sp>
        <p:nvSpPr>
          <p:cNvPr id="11" name="Google Shape;118;p14">
            <a:extLst>
              <a:ext uri="{FF2B5EF4-FFF2-40B4-BE49-F238E27FC236}">
                <a16:creationId xmlns:a16="http://schemas.microsoft.com/office/drawing/2014/main" id="{84F5F5DE-1228-CBEF-7DE6-43D681E19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7137D1-5E2F-F0A8-D624-17C8B3E55342}"/>
              </a:ext>
            </a:extLst>
          </p:cNvPr>
          <p:cNvSpPr/>
          <p:nvPr/>
        </p:nvSpPr>
        <p:spPr>
          <a:xfrm>
            <a:off x="5447323" y="-6721"/>
            <a:ext cx="3696677" cy="141539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600">
                <a:solidFill>
                  <a:schemeClr val="tx1"/>
                </a:solidFill>
              </a:rPr>
              <a:t>Khai báo trường làm khóa ngoài: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Chọn </a:t>
            </a:r>
            <a:r>
              <a:rPr lang="en-US" sz="1600" b="1">
                <a:solidFill>
                  <a:srgbClr val="FF0000"/>
                </a:solidFill>
              </a:rPr>
              <a:t>Thêm mới </a:t>
            </a:r>
            <a:r>
              <a:rPr lang="en-US" sz="1600">
                <a:solidFill>
                  <a:schemeClr val="tx1"/>
                </a:solidFill>
              </a:rPr>
              <a:t>để thêm trường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Nhập tên trường (idNhacsi), chọn kiểu dữ liệu (INT - cùng kiểu với trường tham chiếu)</a:t>
            </a:r>
          </a:p>
        </p:txBody>
      </p:sp>
    </p:spTree>
    <p:extLst>
      <p:ext uri="{BB962C8B-B14F-4D97-AF65-F5344CB8AC3E}">
        <p14:creationId xmlns:p14="http://schemas.microsoft.com/office/powerpoint/2010/main" val="38728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813002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 BÁO CÁC TRƯỜNG KHÓA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30786C33-F76E-9C19-4F4A-62C77A17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05203"/>
              </p:ext>
            </p:extLst>
          </p:nvPr>
        </p:nvGraphicFramePr>
        <p:xfrm>
          <a:off x="2014380" y="1513685"/>
          <a:ext cx="4017115" cy="2468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20714">
                  <a:extLst>
                    <a:ext uri="{9D8B030D-6E8A-4147-A177-3AD203B41FA5}">
                      <a16:colId xmlns:a16="http://schemas.microsoft.com/office/drawing/2014/main" val="3190246888"/>
                    </a:ext>
                  </a:extLst>
                </a:gridCol>
                <a:gridCol w="2078409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  <a:gridCol w="917992">
                  <a:extLst>
                    <a:ext uri="{9D8B030D-6E8A-4147-A177-3AD203B41FA5}">
                      <a16:colId xmlns:a16="http://schemas.microsoft.com/office/drawing/2014/main" val="4141090890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idBannhac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tenBannhac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idNhacsi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Du kích sông Thao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Trường ca sông Lô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Tình 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9910583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Xa khơi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63669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Việt Nam quê hương tôi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939503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 về Hà Nội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9441615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Nhạc rừng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456222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Tiếng hát giữa rừng Pắc Bó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21389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46C97A9-1BD1-3240-1AFB-5017DB6CA2CB}"/>
              </a:ext>
            </a:extLst>
          </p:cNvPr>
          <p:cNvSpPr/>
          <p:nvPr/>
        </p:nvSpPr>
        <p:spPr>
          <a:xfrm>
            <a:off x="2014380" y="1223435"/>
            <a:ext cx="4017115" cy="283896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bannhac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62749-794B-58F7-9895-A77B2847688E}"/>
              </a:ext>
            </a:extLst>
          </p:cNvPr>
          <p:cNvSpPr/>
          <p:nvPr/>
        </p:nvSpPr>
        <p:spPr>
          <a:xfrm>
            <a:off x="5111643" y="1506485"/>
            <a:ext cx="915110" cy="2468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311A7-38B3-B323-FC47-A99F3AF39E86}"/>
              </a:ext>
            </a:extLst>
          </p:cNvPr>
          <p:cNvSpPr/>
          <p:nvPr/>
        </p:nvSpPr>
        <p:spPr>
          <a:xfrm>
            <a:off x="2014379" y="1505639"/>
            <a:ext cx="1014753" cy="2468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2FD37E-B9E2-F2D0-49A6-5741C7E9EDAB}"/>
              </a:ext>
            </a:extLst>
          </p:cNvPr>
          <p:cNvSpPr/>
          <p:nvPr/>
        </p:nvSpPr>
        <p:spPr>
          <a:xfrm>
            <a:off x="3029132" y="1504793"/>
            <a:ext cx="2997621" cy="2468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910B3519-5D82-D3B9-4F5A-9BB130FA223D}"/>
              </a:ext>
            </a:extLst>
          </p:cNvPr>
          <p:cNvSpPr/>
          <p:nvPr/>
        </p:nvSpPr>
        <p:spPr>
          <a:xfrm>
            <a:off x="2455698" y="4171899"/>
            <a:ext cx="1146868" cy="476584"/>
          </a:xfrm>
          <a:prstGeom prst="borderCallout2">
            <a:avLst>
              <a:gd name="adj1" fmla="val 48715"/>
              <a:gd name="adj2" fmla="val -935"/>
              <a:gd name="adj3" fmla="val 50855"/>
              <a:gd name="adj4" fmla="val -17283"/>
              <a:gd name="adj5" fmla="val -44528"/>
              <a:gd name="adj6" fmla="val -2274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Khóa chính</a:t>
            </a:r>
          </a:p>
          <a:p>
            <a:pPr algn="ctr"/>
            <a:r>
              <a:rPr lang="en-US"/>
              <a:t>(PRIMARY)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9C8F32D3-3E1B-52E5-6BAC-D31BA77203A8}"/>
              </a:ext>
            </a:extLst>
          </p:cNvPr>
          <p:cNvSpPr/>
          <p:nvPr/>
        </p:nvSpPr>
        <p:spPr>
          <a:xfrm>
            <a:off x="4041333" y="4171048"/>
            <a:ext cx="1605957" cy="476584"/>
          </a:xfrm>
          <a:prstGeom prst="borderCallout2">
            <a:avLst>
              <a:gd name="adj1" fmla="val 48715"/>
              <a:gd name="adj2" fmla="val -935"/>
              <a:gd name="adj3" fmla="val 50855"/>
              <a:gd name="adj4" fmla="val -17283"/>
              <a:gd name="adj5" fmla="val -36974"/>
              <a:gd name="adj6" fmla="val -2203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Khóa chống trùng lặp (UNIQUE)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32E11C2B-7E6B-8BB3-4A3E-75D133BF5678}"/>
              </a:ext>
            </a:extLst>
          </p:cNvPr>
          <p:cNvSpPr/>
          <p:nvPr/>
        </p:nvSpPr>
        <p:spPr>
          <a:xfrm>
            <a:off x="6086057" y="4165899"/>
            <a:ext cx="1146868" cy="476584"/>
          </a:xfrm>
          <a:prstGeom prst="borderCallout2">
            <a:avLst>
              <a:gd name="adj1" fmla="val 48715"/>
              <a:gd name="adj2" fmla="val -935"/>
              <a:gd name="adj3" fmla="val 50855"/>
              <a:gd name="adj4" fmla="val -17283"/>
              <a:gd name="adj5" fmla="val -35463"/>
              <a:gd name="adj6" fmla="val -2776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Khóa ngoài</a:t>
            </a:r>
          </a:p>
          <a:p>
            <a:pPr algn="ctr"/>
            <a:r>
              <a:rPr lang="en-US"/>
              <a:t>(FOREIGN)</a:t>
            </a:r>
          </a:p>
        </p:txBody>
      </p:sp>
    </p:spTree>
    <p:extLst>
      <p:ext uri="{BB962C8B-B14F-4D97-AF65-F5344CB8AC3E}">
        <p14:creationId xmlns:p14="http://schemas.microsoft.com/office/powerpoint/2010/main" val="12928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8" grpId="0"/>
      <p:bldP spid="4" grpId="0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-3a">
            <a:hlinkClick r:id="" action="ppaction://media"/>
            <a:extLst>
              <a:ext uri="{FF2B5EF4-FFF2-40B4-BE49-F238E27FC236}">
                <a16:creationId xmlns:a16="http://schemas.microsoft.com/office/drawing/2014/main" id="{8254E518-DD52-15CC-2859-E861B6C403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719" y="215055"/>
            <a:ext cx="7874562" cy="4713390"/>
          </a:xfrm>
          <a:prstGeom prst="rect">
            <a:avLst/>
          </a:prstGeom>
        </p:spPr>
      </p:pic>
      <p:sp>
        <p:nvSpPr>
          <p:cNvPr id="11" name="Google Shape;118;p14">
            <a:extLst>
              <a:ext uri="{FF2B5EF4-FFF2-40B4-BE49-F238E27FC236}">
                <a16:creationId xmlns:a16="http://schemas.microsoft.com/office/drawing/2014/main" id="{84F5F5DE-1228-CBEF-7DE6-43D681E19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0883D-DBB7-5F68-83AF-B797E2E82632}"/>
              </a:ext>
            </a:extLst>
          </p:cNvPr>
          <p:cNvSpPr/>
          <p:nvPr/>
        </p:nvSpPr>
        <p:spPr>
          <a:xfrm>
            <a:off x="6158523" y="-6721"/>
            <a:ext cx="2985477" cy="16870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600">
                <a:solidFill>
                  <a:schemeClr val="tx1"/>
                </a:solidFill>
              </a:rPr>
              <a:t>a) Khai báo khóa chính: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Nháy chuột phải vào trường được chọn làm khóa chính và chọn </a:t>
            </a:r>
            <a:r>
              <a:rPr lang="en-US" sz="1600" b="1">
                <a:solidFill>
                  <a:srgbClr val="FF0000"/>
                </a:solidFill>
              </a:rPr>
              <a:t>Create new index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Tiếp tục chọn </a:t>
            </a:r>
            <a:r>
              <a:rPr lang="en-US" sz="1600" b="1">
                <a:solidFill>
                  <a:srgbClr val="FF0000"/>
                </a:solidFill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36698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-3b">
            <a:hlinkClick r:id="" action="ppaction://media"/>
            <a:extLst>
              <a:ext uri="{FF2B5EF4-FFF2-40B4-BE49-F238E27FC236}">
                <a16:creationId xmlns:a16="http://schemas.microsoft.com/office/drawing/2014/main" id="{CE7675F2-ED67-78E3-8F13-0F855B1A0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719" y="215055"/>
            <a:ext cx="7874562" cy="4713390"/>
          </a:xfrm>
          <a:prstGeom prst="rect">
            <a:avLst/>
          </a:prstGeom>
        </p:spPr>
      </p:pic>
      <p:sp>
        <p:nvSpPr>
          <p:cNvPr id="11" name="Google Shape;118;p14">
            <a:extLst>
              <a:ext uri="{FF2B5EF4-FFF2-40B4-BE49-F238E27FC236}">
                <a16:creationId xmlns:a16="http://schemas.microsoft.com/office/drawing/2014/main" id="{84F5F5DE-1228-CBEF-7DE6-43D681E19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0883D-DBB7-5F68-83AF-B797E2E82632}"/>
              </a:ext>
            </a:extLst>
          </p:cNvPr>
          <p:cNvSpPr/>
          <p:nvPr/>
        </p:nvSpPr>
        <p:spPr>
          <a:xfrm>
            <a:off x="5634681" y="-6722"/>
            <a:ext cx="3509319" cy="1851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600">
                <a:solidFill>
                  <a:schemeClr val="tx1"/>
                </a:solidFill>
              </a:rPr>
              <a:t>b) Khai báo khóa chống trùng lặp: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Chọn (đánh dấu) cặp trường cần khai báo khóa chống trùng lặp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Nháy chuột phải vào cặp trường được đánh dấu và chọn </a:t>
            </a:r>
            <a:r>
              <a:rPr lang="en-US" sz="1600" b="1">
                <a:solidFill>
                  <a:srgbClr val="FF0000"/>
                </a:solidFill>
              </a:rPr>
              <a:t>Create new index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Tiếp tục chọn </a:t>
            </a:r>
            <a:r>
              <a:rPr lang="en-US" sz="1600" b="1">
                <a:solidFill>
                  <a:srgbClr val="FF0000"/>
                </a:solidFill>
              </a:rPr>
              <a:t>UNIQUE</a:t>
            </a:r>
          </a:p>
        </p:txBody>
      </p:sp>
    </p:spTree>
    <p:extLst>
      <p:ext uri="{BB962C8B-B14F-4D97-AF65-F5344CB8AC3E}">
        <p14:creationId xmlns:p14="http://schemas.microsoft.com/office/powerpoint/2010/main" val="212645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-3c">
            <a:hlinkClick r:id="" action="ppaction://media"/>
            <a:extLst>
              <a:ext uri="{FF2B5EF4-FFF2-40B4-BE49-F238E27FC236}">
                <a16:creationId xmlns:a16="http://schemas.microsoft.com/office/drawing/2014/main" id="{532C31C2-BB37-0025-5159-96842A18E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719" y="215055"/>
            <a:ext cx="7874562" cy="4713390"/>
          </a:xfrm>
          <a:prstGeom prst="rect">
            <a:avLst/>
          </a:prstGeom>
        </p:spPr>
      </p:pic>
      <p:sp>
        <p:nvSpPr>
          <p:cNvPr id="11" name="Google Shape;118;p14">
            <a:extLst>
              <a:ext uri="{FF2B5EF4-FFF2-40B4-BE49-F238E27FC236}">
                <a16:creationId xmlns:a16="http://schemas.microsoft.com/office/drawing/2014/main" id="{84F5F5DE-1228-CBEF-7DE6-43D681E19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0883D-DBB7-5F68-83AF-B797E2E82632}"/>
              </a:ext>
            </a:extLst>
          </p:cNvPr>
          <p:cNvSpPr/>
          <p:nvPr/>
        </p:nvSpPr>
        <p:spPr>
          <a:xfrm>
            <a:off x="1" y="3932608"/>
            <a:ext cx="6263296" cy="12108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600">
                <a:solidFill>
                  <a:schemeClr val="tx1"/>
                </a:solidFill>
              </a:rPr>
              <a:t>c) Khai báo khóa ngoài: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Vào thẻ </a:t>
            </a:r>
            <a:r>
              <a:rPr lang="en-US" sz="1600" b="1">
                <a:solidFill>
                  <a:srgbClr val="FF0000"/>
                </a:solidFill>
              </a:rPr>
              <a:t>Foreign keys </a:t>
            </a:r>
            <a:r>
              <a:rPr lang="en-US" sz="1600">
                <a:solidFill>
                  <a:schemeClr val="tx1"/>
                </a:solidFill>
              </a:rPr>
              <a:t>chọn </a:t>
            </a:r>
            <a:r>
              <a:rPr lang="en-US" sz="1600" b="1">
                <a:solidFill>
                  <a:srgbClr val="FF0000"/>
                </a:solidFill>
              </a:rPr>
              <a:t>Thêm mới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Nhập trường khóa ngoài (idNhacsi) vào cột </a:t>
            </a:r>
            <a:r>
              <a:rPr lang="en-US" sz="1600" b="1">
                <a:solidFill>
                  <a:srgbClr val="FF0000"/>
                </a:solidFill>
              </a:rPr>
              <a:t>Columns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Chọn bảng tham chiếu (nhacsi) ở cột </a:t>
            </a:r>
            <a:r>
              <a:rPr lang="en-US" sz="1600" b="1">
                <a:solidFill>
                  <a:srgbClr val="FF0000"/>
                </a:solidFill>
              </a:rPr>
              <a:t>Reference table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Chọn trường tham chiếu (idNhacsi) trong cột </a:t>
            </a:r>
            <a:r>
              <a:rPr lang="en-US" sz="1600" b="1">
                <a:solidFill>
                  <a:srgbClr val="FF0000"/>
                </a:solidFill>
              </a:rPr>
              <a:t>Foreign columns</a:t>
            </a:r>
          </a:p>
        </p:txBody>
      </p:sp>
    </p:spTree>
    <p:extLst>
      <p:ext uri="{BB962C8B-B14F-4D97-AF65-F5344CB8AC3E}">
        <p14:creationId xmlns:p14="http://schemas.microsoft.com/office/powerpoint/2010/main" val="330968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LUYỆN TẬP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0" y="344079"/>
            <a:ext cx="8968671" cy="1250965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130667" y="444085"/>
            <a:ext cx="7855795" cy="956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 tạo lập bảng </a:t>
            </a:r>
            <a:r>
              <a:rPr lang="en-US" sz="18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vi-VN" sz="18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3" name="Google Shape;713;p48">
            <a:extLst>
              <a:ext uri="{FF2B5EF4-FFF2-40B4-BE49-F238E27FC236}">
                <a16:creationId xmlns:a16="http://schemas.microsoft.com/office/drawing/2014/main" id="{A0DB7DA9-1DEC-E9DB-D536-8ACE40E39BB5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34" name="Google Shape;714;p48">
              <a:extLst>
                <a:ext uri="{FF2B5EF4-FFF2-40B4-BE49-F238E27FC236}">
                  <a16:creationId xmlns:a16="http://schemas.microsoft.com/office/drawing/2014/main" id="{08E761C7-08E7-9D22-4E41-193A55BD959E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15;p48">
              <a:extLst>
                <a:ext uri="{FF2B5EF4-FFF2-40B4-BE49-F238E27FC236}">
                  <a16:creationId xmlns:a16="http://schemas.microsoft.com/office/drawing/2014/main" id="{D43C24E1-56AE-6C0D-EC42-EB5B3F9FBC33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6;p48">
              <a:extLst>
                <a:ext uri="{FF2B5EF4-FFF2-40B4-BE49-F238E27FC236}">
                  <a16:creationId xmlns:a16="http://schemas.microsoft.com/office/drawing/2014/main" id="{5223B7EA-D9C1-51A6-8C7E-D1084DEC60E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7;p48">
              <a:extLst>
                <a:ext uri="{FF2B5EF4-FFF2-40B4-BE49-F238E27FC236}">
                  <a16:creationId xmlns:a16="http://schemas.microsoft.com/office/drawing/2014/main" id="{C9FC10EB-4EAE-753E-4549-22D134E5DA5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8;p48">
              <a:extLst>
                <a:ext uri="{FF2B5EF4-FFF2-40B4-BE49-F238E27FC236}">
                  <a16:creationId xmlns:a16="http://schemas.microsoft.com/office/drawing/2014/main" id="{D603193E-C533-18C0-51EF-015EFC65FA68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9;p48">
              <a:extLst>
                <a:ext uri="{FF2B5EF4-FFF2-40B4-BE49-F238E27FC236}">
                  <a16:creationId xmlns:a16="http://schemas.microsoft.com/office/drawing/2014/main" id="{686EA60E-DEF3-1257-A006-E0099CCAFB81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8CB40F5-4755-FE29-C924-1BC24A6470C0}"/>
              </a:ext>
            </a:extLst>
          </p:cNvPr>
          <p:cNvSpPr txBox="1">
            <a:spLocks/>
          </p:cNvSpPr>
          <p:nvPr/>
        </p:nvSpPr>
        <p:spPr>
          <a:xfrm>
            <a:off x="1219867" y="2568016"/>
            <a:ext cx="5823485" cy="243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800"/>
              <a:t>Khai báo bảng </a:t>
            </a:r>
            <a:r>
              <a:rPr lang="en-US" sz="1800">
                <a:solidFill>
                  <a:srgbClr val="0070C0"/>
                </a:solidFill>
              </a:rPr>
              <a:t>banthuam</a:t>
            </a:r>
            <a:r>
              <a:rPr lang="en-US" sz="1800"/>
              <a:t> trong CSDL mymusic</a:t>
            </a:r>
          </a:p>
          <a:p>
            <a:r>
              <a:rPr lang="en-US" sz="1800"/>
              <a:t>Khai báo 3 trường của bảng </a:t>
            </a:r>
            <a:r>
              <a:rPr lang="en-US" sz="1800">
                <a:solidFill>
                  <a:srgbClr val="0070C0"/>
                </a:solidFill>
              </a:rPr>
              <a:t>banthuam</a:t>
            </a:r>
            <a:r>
              <a:rPr lang="en-US" sz="1800"/>
              <a:t>:</a:t>
            </a:r>
          </a:p>
          <a:p>
            <a:pPr lvl="1"/>
            <a:r>
              <a:rPr lang="en-US" sz="1800"/>
              <a:t>idBanthuam (INT – AUTO_INCRENENT)</a:t>
            </a:r>
          </a:p>
          <a:p>
            <a:pPr lvl="1"/>
            <a:r>
              <a:rPr lang="en-US" sz="1800"/>
              <a:t>idBannhac (INT)</a:t>
            </a:r>
          </a:p>
          <a:p>
            <a:pPr lvl="1"/>
            <a:r>
              <a:rPr lang="en-US" sz="1800"/>
              <a:t>idCasi (INT)</a:t>
            </a:r>
          </a:p>
          <a:p>
            <a:r>
              <a:rPr lang="en-US" sz="1800"/>
              <a:t>Khai báo khóa chính của bảng (idBanthuam)</a:t>
            </a:r>
          </a:p>
          <a:p>
            <a:r>
              <a:rPr lang="en-US" sz="1800"/>
              <a:t>Khai báo khóa ngoài của bảng (idBannhac, idCasi)</a:t>
            </a:r>
          </a:p>
        </p:txBody>
      </p:sp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647FBA82-F59E-5954-4A40-7DC54058B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118202"/>
              </p:ext>
            </p:extLst>
          </p:nvPr>
        </p:nvGraphicFramePr>
        <p:xfrm>
          <a:off x="1871994" y="1289443"/>
          <a:ext cx="1019400" cy="1005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19400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idCasi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tenCasi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</a:tbl>
          </a:graphicData>
        </a:graphic>
      </p:graphicFrame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E8A3412C-93F7-FCD7-0984-DBC5DA89D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439327"/>
              </p:ext>
            </p:extLst>
          </p:nvPr>
        </p:nvGraphicFramePr>
        <p:xfrm>
          <a:off x="6252604" y="1289443"/>
          <a:ext cx="1313117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117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276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rgbClr val="00B0F0"/>
                          </a:solidFill>
                        </a:rPr>
                        <a:t>idBannhac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tenBannhac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idNhacsi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966382"/>
                  </a:ext>
                </a:extLst>
              </a:tr>
            </a:tbl>
          </a:graphicData>
        </a:graphic>
      </p:graphicFrame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8B387024-3105-E73A-6893-EDFACAA04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197620"/>
              </p:ext>
            </p:extLst>
          </p:nvPr>
        </p:nvGraphicFramePr>
        <p:xfrm>
          <a:off x="3915441" y="1289443"/>
          <a:ext cx="1313117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117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banthuam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chemeClr val="tx1"/>
                          </a:solidFill>
                        </a:rPr>
                        <a:t>idBanthuam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B0F0"/>
                          </a:solidFill>
                        </a:rPr>
                        <a:t>idBannhac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idCasi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966382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246A91F-8110-4A77-2141-6374EF47D951}"/>
              </a:ext>
            </a:extLst>
          </p:cNvPr>
          <p:cNvGrpSpPr/>
          <p:nvPr/>
        </p:nvGrpSpPr>
        <p:grpSpPr>
          <a:xfrm>
            <a:off x="2883081" y="1792363"/>
            <a:ext cx="1024046" cy="811136"/>
            <a:chOff x="1702382" y="2322666"/>
            <a:chExt cx="1024046" cy="811136"/>
          </a:xfrm>
        </p:grpSpPr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7B91B437-3166-4A4E-DAED-4181A205558B}"/>
                </a:ext>
              </a:extLst>
            </p:cNvPr>
            <p:cNvCxnSpPr>
              <a:cxnSpLocks/>
            </p:cNvCxnSpPr>
            <p:nvPr/>
          </p:nvCxnSpPr>
          <p:spPr>
            <a:xfrm>
              <a:off x="1702382" y="2322666"/>
              <a:ext cx="1024046" cy="694854"/>
            </a:xfrm>
            <a:prstGeom prst="bentConnector3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EBF3B3-B65E-020A-CA47-2DBE75BA5E59}"/>
                </a:ext>
              </a:extLst>
            </p:cNvPr>
            <p:cNvCxnSpPr/>
            <p:nvPr/>
          </p:nvCxnSpPr>
          <p:spPr>
            <a:xfrm flipV="1">
              <a:off x="2548786" y="2890792"/>
              <a:ext cx="174422" cy="126632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9CF06A-5C90-DF07-E452-2ADF16ABACC0}"/>
                </a:ext>
              </a:extLst>
            </p:cNvPr>
            <p:cNvCxnSpPr>
              <a:cxnSpLocks/>
            </p:cNvCxnSpPr>
            <p:nvPr/>
          </p:nvCxnSpPr>
          <p:spPr>
            <a:xfrm>
              <a:off x="2548786" y="3017520"/>
              <a:ext cx="174422" cy="116282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B1701A-B8C2-C7C1-262A-38B907ED2E96}"/>
              </a:ext>
            </a:extLst>
          </p:cNvPr>
          <p:cNvGrpSpPr/>
          <p:nvPr/>
        </p:nvGrpSpPr>
        <p:grpSpPr>
          <a:xfrm>
            <a:off x="5228558" y="1792363"/>
            <a:ext cx="1024046" cy="461355"/>
            <a:chOff x="4047859" y="2322666"/>
            <a:chExt cx="1024046" cy="461355"/>
          </a:xfrm>
        </p:grpSpPr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AC049321-10F8-7E07-E355-181BC88E054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047859" y="2322666"/>
              <a:ext cx="1024046" cy="344766"/>
            </a:xfrm>
            <a:prstGeom prst="bentConnector3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E225591-04F5-1F28-2EC0-99B23D4E80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1153" y="2540374"/>
              <a:ext cx="178551" cy="12696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655881-EE53-9F77-7237-630F90D48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1153" y="2667434"/>
              <a:ext cx="178551" cy="116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34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-LT">
            <a:hlinkClick r:id="" action="ppaction://media"/>
            <a:extLst>
              <a:ext uri="{FF2B5EF4-FFF2-40B4-BE49-F238E27FC236}">
                <a16:creationId xmlns:a16="http://schemas.microsoft.com/office/drawing/2014/main" id="{8AD022E0-5C43-9102-1263-1F402C7F9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994" y="202051"/>
            <a:ext cx="7918012" cy="4739397"/>
          </a:xfrm>
          <a:prstGeom prst="rect">
            <a:avLst/>
          </a:prstGeom>
        </p:spPr>
      </p:pic>
      <p:grpSp>
        <p:nvGrpSpPr>
          <p:cNvPr id="33" name="Google Shape;713;p48">
            <a:extLst>
              <a:ext uri="{FF2B5EF4-FFF2-40B4-BE49-F238E27FC236}">
                <a16:creationId xmlns:a16="http://schemas.microsoft.com/office/drawing/2014/main" id="{A0DB7DA9-1DEC-E9DB-D536-8ACE40E39BB5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34" name="Google Shape;714;p48">
              <a:extLst>
                <a:ext uri="{FF2B5EF4-FFF2-40B4-BE49-F238E27FC236}">
                  <a16:creationId xmlns:a16="http://schemas.microsoft.com/office/drawing/2014/main" id="{08E761C7-08E7-9D22-4E41-193A55BD959E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15;p48">
              <a:extLst>
                <a:ext uri="{FF2B5EF4-FFF2-40B4-BE49-F238E27FC236}">
                  <a16:creationId xmlns:a16="http://schemas.microsoft.com/office/drawing/2014/main" id="{D43C24E1-56AE-6C0D-EC42-EB5B3F9FBC33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6;p48">
              <a:extLst>
                <a:ext uri="{FF2B5EF4-FFF2-40B4-BE49-F238E27FC236}">
                  <a16:creationId xmlns:a16="http://schemas.microsoft.com/office/drawing/2014/main" id="{5223B7EA-D9C1-51A6-8C7E-D1084DEC60E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7;p48">
              <a:extLst>
                <a:ext uri="{FF2B5EF4-FFF2-40B4-BE49-F238E27FC236}">
                  <a16:creationId xmlns:a16="http://schemas.microsoft.com/office/drawing/2014/main" id="{C9FC10EB-4EAE-753E-4549-22D134E5DA5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8;p48">
              <a:extLst>
                <a:ext uri="{FF2B5EF4-FFF2-40B4-BE49-F238E27FC236}">
                  <a16:creationId xmlns:a16="http://schemas.microsoft.com/office/drawing/2014/main" id="{D603193E-C533-18C0-51EF-015EFC65FA68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9;p48">
              <a:extLst>
                <a:ext uri="{FF2B5EF4-FFF2-40B4-BE49-F238E27FC236}">
                  <a16:creationId xmlns:a16="http://schemas.microsoft.com/office/drawing/2014/main" id="{686EA60E-DEF3-1257-A006-E0099CCAFB81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847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TIÊU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VẬN DỤNG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0" y="344078"/>
            <a:ext cx="8975547" cy="1271591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106904" y="383808"/>
            <a:ext cx="7700211" cy="11631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 lập bảng Quận/Huyện trong CSDL quản lí tên Quận/Huyện, Tỉnh/Thành phố.</a:t>
            </a:r>
            <a:endParaRPr lang="vi-VN" sz="18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803;p48">
            <a:extLst>
              <a:ext uri="{FF2B5EF4-FFF2-40B4-BE49-F238E27FC236}">
                <a16:creationId xmlns:a16="http://schemas.microsoft.com/office/drawing/2014/main" id="{89D029C5-19BB-58B6-19D6-3CDD7B582116}"/>
              </a:ext>
            </a:extLst>
          </p:cNvPr>
          <p:cNvSpPr/>
          <p:nvPr/>
        </p:nvSpPr>
        <p:spPr>
          <a:xfrm>
            <a:off x="173085" y="246547"/>
            <a:ext cx="356204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8C188F7-EB17-B0EE-A869-4D267E31BFFE}"/>
              </a:ext>
            </a:extLst>
          </p:cNvPr>
          <p:cNvSpPr txBox="1">
            <a:spLocks/>
          </p:cNvSpPr>
          <p:nvPr/>
        </p:nvSpPr>
        <p:spPr>
          <a:xfrm>
            <a:off x="1106904" y="2874565"/>
            <a:ext cx="5232679" cy="188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800"/>
              <a:t>Khai báo bảng </a:t>
            </a:r>
            <a:r>
              <a:rPr lang="en-US" sz="1800">
                <a:solidFill>
                  <a:srgbClr val="0070C0"/>
                </a:solidFill>
              </a:rPr>
              <a:t>huyen</a:t>
            </a:r>
            <a:r>
              <a:rPr lang="en-US" sz="1800"/>
              <a:t> của CSDL mylist</a:t>
            </a:r>
          </a:p>
          <a:p>
            <a:r>
              <a:rPr lang="en-US" sz="1800"/>
              <a:t>Khai báo các trường của bảng </a:t>
            </a:r>
            <a:r>
              <a:rPr lang="en-US" sz="1800">
                <a:solidFill>
                  <a:srgbClr val="0070C0"/>
                </a:solidFill>
              </a:rPr>
              <a:t>huyen</a:t>
            </a:r>
          </a:p>
          <a:p>
            <a:pPr lvl="1"/>
            <a:r>
              <a:rPr lang="en-US" sz="1800"/>
              <a:t>idHuyen (INT – AUTO_INCRENENT)</a:t>
            </a:r>
          </a:p>
          <a:p>
            <a:pPr lvl="1"/>
            <a:r>
              <a:rPr lang="en-US" sz="1800"/>
              <a:t>tenHuyen (VARCHAR(255))</a:t>
            </a:r>
          </a:p>
          <a:p>
            <a:r>
              <a:rPr lang="en-US" sz="1800"/>
              <a:t>Khai báo khóa chính của bảng (idHuyen)</a:t>
            </a:r>
          </a:p>
        </p:txBody>
      </p:sp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2C624CA9-AB50-E782-7634-D86679F66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552789"/>
              </p:ext>
            </p:extLst>
          </p:nvPr>
        </p:nvGraphicFramePr>
        <p:xfrm>
          <a:off x="2775287" y="2087939"/>
          <a:ext cx="3930313" cy="6705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156564">
                  <a:extLst>
                    <a:ext uri="{9D8B030D-6E8A-4147-A177-3AD203B41FA5}">
                      <a16:colId xmlns:a16="http://schemas.microsoft.com/office/drawing/2014/main" val="3190246888"/>
                    </a:ext>
                  </a:extLst>
                </a:gridCol>
                <a:gridCol w="2773749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rgbClr val="FF0000"/>
                          </a:solidFill>
                        </a:rPr>
                        <a:t>idHuyen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INT – AUTO_INCREMENT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tenHuyen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VARCHAR(255)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48BE1C4-BA40-A0DC-EEAD-44906D21B07D}"/>
              </a:ext>
            </a:extLst>
          </p:cNvPr>
          <p:cNvSpPr/>
          <p:nvPr/>
        </p:nvSpPr>
        <p:spPr>
          <a:xfrm>
            <a:off x="2775288" y="1731735"/>
            <a:ext cx="3930312" cy="356204"/>
          </a:xfrm>
          <a:prstGeom prst="rect">
            <a:avLst/>
          </a:prstGeom>
          <a:solidFill>
            <a:srgbClr val="333333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huyen</a:t>
            </a:r>
          </a:p>
        </p:txBody>
      </p:sp>
    </p:spTree>
    <p:extLst>
      <p:ext uri="{BB962C8B-B14F-4D97-AF65-F5344CB8AC3E}">
        <p14:creationId xmlns:p14="http://schemas.microsoft.com/office/powerpoint/2010/main" val="131238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-VD">
            <a:hlinkClick r:id="" action="ppaction://media"/>
            <a:extLst>
              <a:ext uri="{FF2B5EF4-FFF2-40B4-BE49-F238E27FC236}">
                <a16:creationId xmlns:a16="http://schemas.microsoft.com/office/drawing/2014/main" id="{1349D8EF-E37B-E416-AEF1-F47D8216A6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058" y="181140"/>
            <a:ext cx="7987884" cy="4781220"/>
          </a:xfrm>
          <a:prstGeom prst="rect">
            <a:avLst/>
          </a:prstGeom>
        </p:spPr>
      </p:pic>
      <p:sp>
        <p:nvSpPr>
          <p:cNvPr id="3" name="Google Shape;803;p48">
            <a:extLst>
              <a:ext uri="{FF2B5EF4-FFF2-40B4-BE49-F238E27FC236}">
                <a16:creationId xmlns:a16="http://schemas.microsoft.com/office/drawing/2014/main" id="{89D029C5-19BB-58B6-19D6-3CDD7B582116}"/>
              </a:ext>
            </a:extLst>
          </p:cNvPr>
          <p:cNvSpPr/>
          <p:nvPr/>
        </p:nvSpPr>
        <p:spPr>
          <a:xfrm>
            <a:off x="173085" y="246547"/>
            <a:ext cx="356204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0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</a:t>
            </a:r>
            <a:endParaRPr sz="5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38;p48">
            <a:extLst>
              <a:ext uri="{FF2B5EF4-FFF2-40B4-BE49-F238E27FC236}">
                <a16:creationId xmlns:a16="http://schemas.microsoft.com/office/drawing/2014/main" id="{84895B0C-86FE-AE7F-CC98-782A95A7E202}"/>
              </a:ext>
            </a:extLst>
          </p:cNvPr>
          <p:cNvGrpSpPr/>
          <p:nvPr/>
        </p:nvGrpSpPr>
        <p:grpSpPr>
          <a:xfrm>
            <a:off x="162551" y="208967"/>
            <a:ext cx="359272" cy="376691"/>
            <a:chOff x="5961125" y="1623900"/>
            <a:chExt cx="427450" cy="448175"/>
          </a:xfrm>
        </p:grpSpPr>
        <p:sp>
          <p:nvSpPr>
            <p:cNvPr id="4" name="Google Shape;739;p48">
              <a:extLst>
                <a:ext uri="{FF2B5EF4-FFF2-40B4-BE49-F238E27FC236}">
                  <a16:creationId xmlns:a16="http://schemas.microsoft.com/office/drawing/2014/main" id="{C1D0BDD5-D54E-767D-C0CC-E4C237423E01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40;p48">
              <a:extLst>
                <a:ext uri="{FF2B5EF4-FFF2-40B4-BE49-F238E27FC236}">
                  <a16:creationId xmlns:a16="http://schemas.microsoft.com/office/drawing/2014/main" id="{BD783C12-928F-EAA0-5297-EE9FA8495322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41;p48">
              <a:extLst>
                <a:ext uri="{FF2B5EF4-FFF2-40B4-BE49-F238E27FC236}">
                  <a16:creationId xmlns:a16="http://schemas.microsoft.com/office/drawing/2014/main" id="{C75DE571-0652-A00B-2A62-548ABF71DA0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42;p48">
              <a:extLst>
                <a:ext uri="{FF2B5EF4-FFF2-40B4-BE49-F238E27FC236}">
                  <a16:creationId xmlns:a16="http://schemas.microsoft.com/office/drawing/2014/main" id="{EAAC326B-D76B-CE67-32B9-8EFE6179890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3;p48">
              <a:extLst>
                <a:ext uri="{FF2B5EF4-FFF2-40B4-BE49-F238E27FC236}">
                  <a16:creationId xmlns:a16="http://schemas.microsoft.com/office/drawing/2014/main" id="{438C44DC-8BF9-042E-4307-498F6323B663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44;p48">
              <a:extLst>
                <a:ext uri="{FF2B5EF4-FFF2-40B4-BE49-F238E27FC236}">
                  <a16:creationId xmlns:a16="http://schemas.microsoft.com/office/drawing/2014/main" id="{490EFBB8-2D67-2A86-05A1-368DC6C046A4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45;p48">
              <a:extLst>
                <a:ext uri="{FF2B5EF4-FFF2-40B4-BE49-F238E27FC236}">
                  <a16:creationId xmlns:a16="http://schemas.microsoft.com/office/drawing/2014/main" id="{3B4E639A-D00D-8F98-54A3-5100A857CECB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02;p24">
            <a:extLst>
              <a:ext uri="{FF2B5EF4-FFF2-40B4-BE49-F238E27FC236}">
                <a16:creationId xmlns:a16="http://schemas.microsoft.com/office/drawing/2014/main" id="{06FF1CD9-EBE5-E5C6-F17F-0792FA3BB953}"/>
              </a:ext>
            </a:extLst>
          </p:cNvPr>
          <p:cNvSpPr/>
          <p:nvPr/>
        </p:nvSpPr>
        <p:spPr>
          <a:xfrm>
            <a:off x="3365850" y="1485791"/>
            <a:ext cx="2412300" cy="2412300"/>
          </a:xfrm>
          <a:prstGeom prst="ellipse">
            <a:avLst/>
          </a:prstGeom>
          <a:solidFill>
            <a:srgbClr val="FF8700">
              <a:alpha val="8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Tạo mới các bảng có khóa ngoài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781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KHỞI ĐỘNG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8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052;p48">
            <a:extLst>
              <a:ext uri="{FF2B5EF4-FFF2-40B4-BE49-F238E27FC236}">
                <a16:creationId xmlns:a16="http://schemas.microsoft.com/office/drawing/2014/main" id="{077A06EF-9893-51D8-863E-69EAC6D9CB73}"/>
              </a:ext>
            </a:extLst>
          </p:cNvPr>
          <p:cNvGrpSpPr/>
          <p:nvPr/>
        </p:nvGrpSpPr>
        <p:grpSpPr>
          <a:xfrm>
            <a:off x="100242" y="206320"/>
            <a:ext cx="452420" cy="433992"/>
            <a:chOff x="5233525" y="4954450"/>
            <a:chExt cx="538275" cy="516350"/>
          </a:xfrm>
        </p:grpSpPr>
        <p:sp>
          <p:nvSpPr>
            <p:cNvPr id="17" name="Google Shape;1053;p48">
              <a:extLst>
                <a:ext uri="{FF2B5EF4-FFF2-40B4-BE49-F238E27FC236}">
                  <a16:creationId xmlns:a16="http://schemas.microsoft.com/office/drawing/2014/main" id="{41AF8F50-6411-5E8A-8D7E-CD7290FD714F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54;p48">
              <a:extLst>
                <a:ext uri="{FF2B5EF4-FFF2-40B4-BE49-F238E27FC236}">
                  <a16:creationId xmlns:a16="http://schemas.microsoft.com/office/drawing/2014/main" id="{371C01EA-9ECA-806F-0E59-2A01BA6F7290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5;p48">
              <a:extLst>
                <a:ext uri="{FF2B5EF4-FFF2-40B4-BE49-F238E27FC236}">
                  <a16:creationId xmlns:a16="http://schemas.microsoft.com/office/drawing/2014/main" id="{65E034A8-4D9A-6ED8-DD9F-483C9A6FB1B6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6;p48">
              <a:extLst>
                <a:ext uri="{FF2B5EF4-FFF2-40B4-BE49-F238E27FC236}">
                  <a16:creationId xmlns:a16="http://schemas.microsoft.com/office/drawing/2014/main" id="{5ABB959E-503E-8F1F-C499-CC7AC5344B7A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7;p48">
              <a:extLst>
                <a:ext uri="{FF2B5EF4-FFF2-40B4-BE49-F238E27FC236}">
                  <a16:creationId xmlns:a16="http://schemas.microsoft.com/office/drawing/2014/main" id="{E1C32669-EC58-5706-588D-947CBD2EB0C0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8;p48">
              <a:extLst>
                <a:ext uri="{FF2B5EF4-FFF2-40B4-BE49-F238E27FC236}">
                  <a16:creationId xmlns:a16="http://schemas.microsoft.com/office/drawing/2014/main" id="{79CF2120-7B10-6222-33FF-2A2C63A44CE6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9;p48">
              <a:extLst>
                <a:ext uri="{FF2B5EF4-FFF2-40B4-BE49-F238E27FC236}">
                  <a16:creationId xmlns:a16="http://schemas.microsoft.com/office/drawing/2014/main" id="{7C3ABDA5-4B73-430D-54E4-C68657695EF6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0;p48">
              <a:extLst>
                <a:ext uri="{FF2B5EF4-FFF2-40B4-BE49-F238E27FC236}">
                  <a16:creationId xmlns:a16="http://schemas.microsoft.com/office/drawing/2014/main" id="{73F83A74-DABA-D853-56BD-7C8AFA221C87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61;p48">
              <a:extLst>
                <a:ext uri="{FF2B5EF4-FFF2-40B4-BE49-F238E27FC236}">
                  <a16:creationId xmlns:a16="http://schemas.microsoft.com/office/drawing/2014/main" id="{151405FD-1B85-E3F2-A410-6BCD296E7ADD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62;p48">
              <a:extLst>
                <a:ext uri="{FF2B5EF4-FFF2-40B4-BE49-F238E27FC236}">
                  <a16:creationId xmlns:a16="http://schemas.microsoft.com/office/drawing/2014/main" id="{BDE89560-7A05-3020-4DE4-A7D286B239B5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63;p48">
              <a:extLst>
                <a:ext uri="{FF2B5EF4-FFF2-40B4-BE49-F238E27FC236}">
                  <a16:creationId xmlns:a16="http://schemas.microsoft.com/office/drawing/2014/main" id="{9DFA197B-C7C3-CBC6-8243-7D259108AC22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FFBBDDF-DE67-F9DF-BA17-175480CEE6E8}"/>
              </a:ext>
            </a:extLst>
          </p:cNvPr>
          <p:cNvGrpSpPr/>
          <p:nvPr/>
        </p:nvGrpSpPr>
        <p:grpSpPr>
          <a:xfrm>
            <a:off x="3730744" y="265680"/>
            <a:ext cx="1518742" cy="1905924"/>
            <a:chOff x="1447099" y="3110123"/>
            <a:chExt cx="1072207" cy="1298213"/>
          </a:xfrm>
        </p:grpSpPr>
        <p:pic>
          <p:nvPicPr>
            <p:cNvPr id="4" name="Picture 4" descr="Database Icons PNG - Free PNG and Icons Downloads">
              <a:extLst>
                <a:ext uri="{FF2B5EF4-FFF2-40B4-BE49-F238E27FC236}">
                  <a16:creationId xmlns:a16="http://schemas.microsoft.com/office/drawing/2014/main" id="{26F218AC-22C0-A466-94B4-E52F8C315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099" y="3110123"/>
              <a:ext cx="1072207" cy="129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98D513-F84F-9B7D-4B35-9C24CD69232B}"/>
                </a:ext>
              </a:extLst>
            </p:cNvPr>
            <p:cNvSpPr txBox="1"/>
            <p:nvPr/>
          </p:nvSpPr>
          <p:spPr>
            <a:xfrm>
              <a:off x="1630711" y="3138907"/>
              <a:ext cx="715324" cy="25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mymusic</a:t>
              </a:r>
            </a:p>
          </p:txBody>
        </p:sp>
      </p:grp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F3B34EDF-2946-95FB-EBBC-BB9E254855A6}"/>
              </a:ext>
            </a:extLst>
          </p:cNvPr>
          <p:cNvGraphicFramePr>
            <a:graphicFrameLocks noGrp="1"/>
          </p:cNvGraphicFramePr>
          <p:nvPr/>
        </p:nvGraphicFramePr>
        <p:xfrm>
          <a:off x="643128" y="1085199"/>
          <a:ext cx="1019400" cy="1005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19400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rgbClr val="FF0000"/>
                          </a:solidFill>
                        </a:rPr>
                        <a:t>idCasi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tenCasi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</a:tbl>
          </a:graphicData>
        </a:graphic>
      </p:graphicFrame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03DB9FF3-E00D-2B93-D127-20E740DF8146}"/>
              </a:ext>
            </a:extLst>
          </p:cNvPr>
          <p:cNvGraphicFramePr>
            <a:graphicFrameLocks noGrp="1"/>
          </p:cNvGraphicFramePr>
          <p:nvPr/>
        </p:nvGraphicFramePr>
        <p:xfrm>
          <a:off x="7360902" y="1085199"/>
          <a:ext cx="1199509" cy="1005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99509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rgbClr val="FF0000"/>
                          </a:solidFill>
                        </a:rPr>
                        <a:t>idNhacsi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tenNhacsi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</a:tbl>
          </a:graphicData>
        </a:graphic>
      </p:graphicFrame>
      <p:graphicFrame>
        <p:nvGraphicFramePr>
          <p:cNvPr id="2050" name="Table 13">
            <a:extLst>
              <a:ext uri="{FF2B5EF4-FFF2-40B4-BE49-F238E27FC236}">
                <a16:creationId xmlns:a16="http://schemas.microsoft.com/office/drawing/2014/main" id="{251F2358-917E-2268-BFC6-4A2C10C2FDD8}"/>
              </a:ext>
            </a:extLst>
          </p:cNvPr>
          <p:cNvGraphicFramePr>
            <a:graphicFrameLocks noGrp="1"/>
          </p:cNvGraphicFramePr>
          <p:nvPr/>
        </p:nvGraphicFramePr>
        <p:xfrm>
          <a:off x="5023738" y="1085199"/>
          <a:ext cx="1313117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117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276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rgbClr val="FF0000"/>
                          </a:solidFill>
                        </a:rPr>
                        <a:t>idBannhac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tenBannhac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idNhacsi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966382"/>
                  </a:ext>
                </a:extLst>
              </a:tr>
            </a:tbl>
          </a:graphicData>
        </a:graphic>
      </p:graphicFrame>
      <p:graphicFrame>
        <p:nvGraphicFramePr>
          <p:cNvPr id="2051" name="Table 13">
            <a:extLst>
              <a:ext uri="{FF2B5EF4-FFF2-40B4-BE49-F238E27FC236}">
                <a16:creationId xmlns:a16="http://schemas.microsoft.com/office/drawing/2014/main" id="{F7D08B47-0E16-A88C-F2C8-0DDA8B86F29E}"/>
              </a:ext>
            </a:extLst>
          </p:cNvPr>
          <p:cNvGraphicFramePr>
            <a:graphicFrameLocks noGrp="1"/>
          </p:cNvGraphicFramePr>
          <p:nvPr/>
        </p:nvGraphicFramePr>
        <p:xfrm>
          <a:off x="2686575" y="1085199"/>
          <a:ext cx="1313117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117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banthuam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>
                          <a:solidFill>
                            <a:srgbClr val="FF0000"/>
                          </a:solidFill>
                        </a:rPr>
                        <a:t>idBanthuam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idBannhac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idCasi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96638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25F4CEC8-E00F-5011-0823-0C78DA163DF4}"/>
              </a:ext>
            </a:extLst>
          </p:cNvPr>
          <p:cNvGrpSpPr/>
          <p:nvPr/>
        </p:nvGrpSpPr>
        <p:grpSpPr>
          <a:xfrm flipH="1">
            <a:off x="6328542" y="1603887"/>
            <a:ext cx="1032359" cy="737396"/>
            <a:chOff x="1702382" y="2322666"/>
            <a:chExt cx="1024046" cy="811136"/>
          </a:xfrm>
        </p:grpSpPr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0E0C3A7F-8038-F883-6D2B-E64F57EE3D63}"/>
                </a:ext>
              </a:extLst>
            </p:cNvPr>
            <p:cNvCxnSpPr>
              <a:cxnSpLocks/>
            </p:cNvCxnSpPr>
            <p:nvPr/>
          </p:nvCxnSpPr>
          <p:spPr>
            <a:xfrm>
              <a:off x="1702382" y="2322666"/>
              <a:ext cx="1024046" cy="694854"/>
            </a:xfrm>
            <a:prstGeom prst="bentConnector3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45CAB2-61E9-5BD7-4C90-7E2772245FE1}"/>
                </a:ext>
              </a:extLst>
            </p:cNvPr>
            <p:cNvCxnSpPr/>
            <p:nvPr/>
          </p:nvCxnSpPr>
          <p:spPr>
            <a:xfrm flipV="1">
              <a:off x="2548786" y="2890792"/>
              <a:ext cx="174422" cy="1266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2DC0EDC-B40B-0DD8-B915-B4886A266E80}"/>
                </a:ext>
              </a:extLst>
            </p:cNvPr>
            <p:cNvCxnSpPr>
              <a:cxnSpLocks/>
            </p:cNvCxnSpPr>
            <p:nvPr/>
          </p:nvCxnSpPr>
          <p:spPr>
            <a:xfrm>
              <a:off x="2548786" y="3017520"/>
              <a:ext cx="174422" cy="11628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277D55-FF9E-FBE6-09B3-BE74A654D851}"/>
              </a:ext>
            </a:extLst>
          </p:cNvPr>
          <p:cNvGrpSpPr/>
          <p:nvPr/>
        </p:nvGrpSpPr>
        <p:grpSpPr>
          <a:xfrm>
            <a:off x="1660906" y="1559817"/>
            <a:ext cx="1024046" cy="811136"/>
            <a:chOff x="1702382" y="2322666"/>
            <a:chExt cx="1024046" cy="811136"/>
          </a:xfrm>
        </p:grpSpPr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C7DD426E-5C43-7E29-2408-8D24E3474976}"/>
                </a:ext>
              </a:extLst>
            </p:cNvPr>
            <p:cNvCxnSpPr>
              <a:cxnSpLocks/>
            </p:cNvCxnSpPr>
            <p:nvPr/>
          </p:nvCxnSpPr>
          <p:spPr>
            <a:xfrm>
              <a:off x="1702382" y="2322666"/>
              <a:ext cx="1024046" cy="694854"/>
            </a:xfrm>
            <a:prstGeom prst="bentConnector3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2" name="Straight Connector 2051">
              <a:extLst>
                <a:ext uri="{FF2B5EF4-FFF2-40B4-BE49-F238E27FC236}">
                  <a16:creationId xmlns:a16="http://schemas.microsoft.com/office/drawing/2014/main" id="{0A82020F-ABB1-479D-42DA-BFC9E8B1FA68}"/>
                </a:ext>
              </a:extLst>
            </p:cNvPr>
            <p:cNvCxnSpPr/>
            <p:nvPr/>
          </p:nvCxnSpPr>
          <p:spPr>
            <a:xfrm flipV="1">
              <a:off x="2548786" y="2890792"/>
              <a:ext cx="174422" cy="1266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3" name="Straight Connector 2052">
              <a:extLst>
                <a:ext uri="{FF2B5EF4-FFF2-40B4-BE49-F238E27FC236}">
                  <a16:creationId xmlns:a16="http://schemas.microsoft.com/office/drawing/2014/main" id="{169AAD24-B85D-8C55-640F-2E04B0E492DB}"/>
                </a:ext>
              </a:extLst>
            </p:cNvPr>
            <p:cNvCxnSpPr>
              <a:cxnSpLocks/>
            </p:cNvCxnSpPr>
            <p:nvPr/>
          </p:nvCxnSpPr>
          <p:spPr>
            <a:xfrm>
              <a:off x="2548786" y="3017520"/>
              <a:ext cx="174422" cy="11628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A1F5C745-3FB3-0CE1-6866-4EA95DF0120F}"/>
              </a:ext>
            </a:extLst>
          </p:cNvPr>
          <p:cNvGrpSpPr/>
          <p:nvPr/>
        </p:nvGrpSpPr>
        <p:grpSpPr>
          <a:xfrm>
            <a:off x="3998288" y="1580757"/>
            <a:ext cx="1024046" cy="461355"/>
            <a:chOff x="4047859" y="2322666"/>
            <a:chExt cx="1024046" cy="461355"/>
          </a:xfrm>
        </p:grpSpPr>
        <p:cxnSp>
          <p:nvCxnSpPr>
            <p:cNvPr id="2055" name="Connector: Elbow 2054">
              <a:extLst>
                <a:ext uri="{FF2B5EF4-FFF2-40B4-BE49-F238E27FC236}">
                  <a16:creationId xmlns:a16="http://schemas.microsoft.com/office/drawing/2014/main" id="{ACCA9F4A-6FC9-7E5B-F2BB-F0F75B4BE3A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047859" y="2322666"/>
              <a:ext cx="1024046" cy="344766"/>
            </a:xfrm>
            <a:prstGeom prst="bentConnector3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11EFF2F7-4D15-8F0A-4210-0A1D83DFD7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1153" y="2540374"/>
              <a:ext cx="178551" cy="1269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DC30B18F-B6F1-C12B-8E86-11207C1AA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1153" y="2667434"/>
              <a:ext cx="178551" cy="11658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87C5A92-AD2B-7B0C-B0B8-8B06E3F4C2B5}"/>
              </a:ext>
            </a:extLst>
          </p:cNvPr>
          <p:cNvGraphicFramePr>
            <a:graphicFrameLocks noGrp="1"/>
          </p:cNvGraphicFramePr>
          <p:nvPr/>
        </p:nvGraphicFramePr>
        <p:xfrm>
          <a:off x="4416455" y="3081649"/>
          <a:ext cx="2560258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6224">
                  <a:extLst>
                    <a:ext uri="{9D8B030D-6E8A-4147-A177-3AD203B41FA5}">
                      <a16:colId xmlns:a16="http://schemas.microsoft.com/office/drawing/2014/main" val="3190246888"/>
                    </a:ext>
                  </a:extLst>
                </a:gridCol>
                <a:gridCol w="949570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  <a:gridCol w="744464">
                  <a:extLst>
                    <a:ext uri="{9D8B030D-6E8A-4147-A177-3AD203B41FA5}">
                      <a16:colId xmlns:a16="http://schemas.microsoft.com/office/drawing/2014/main" val="4141090890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idBannhac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tenBannhac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idNhacsi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9910583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63669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93950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83AB7214-31C4-12BA-D026-5CC4D3550903}"/>
              </a:ext>
            </a:extLst>
          </p:cNvPr>
          <p:cNvSpPr/>
          <p:nvPr/>
        </p:nvSpPr>
        <p:spPr>
          <a:xfrm>
            <a:off x="4411957" y="2851839"/>
            <a:ext cx="2560258" cy="22502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bannhac</a:t>
            </a:r>
          </a:p>
        </p:txBody>
      </p:sp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6C68CA8D-6C6B-0DCD-3153-75D445A63D90}"/>
              </a:ext>
            </a:extLst>
          </p:cNvPr>
          <p:cNvGraphicFramePr>
            <a:graphicFrameLocks noGrp="1"/>
          </p:cNvGraphicFramePr>
          <p:nvPr/>
        </p:nvGraphicFramePr>
        <p:xfrm>
          <a:off x="1866353" y="3082725"/>
          <a:ext cx="2369922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50712">
                  <a:extLst>
                    <a:ext uri="{9D8B030D-6E8A-4147-A177-3AD203B41FA5}">
                      <a16:colId xmlns:a16="http://schemas.microsoft.com/office/drawing/2014/main" val="3536767316"/>
                    </a:ext>
                  </a:extLst>
                </a:gridCol>
                <a:gridCol w="847433">
                  <a:extLst>
                    <a:ext uri="{9D8B030D-6E8A-4147-A177-3AD203B41FA5}">
                      <a16:colId xmlns:a16="http://schemas.microsoft.com/office/drawing/2014/main" val="3434506285"/>
                    </a:ext>
                  </a:extLst>
                </a:gridCol>
                <a:gridCol w="571777">
                  <a:extLst>
                    <a:ext uri="{9D8B030D-6E8A-4147-A177-3AD203B41FA5}">
                      <a16:colId xmlns:a16="http://schemas.microsoft.com/office/drawing/2014/main" val="203900250"/>
                    </a:ext>
                  </a:extLst>
                </a:gridCol>
              </a:tblGrid>
              <a:tr h="192705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idBanthuam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idBannhac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idCasi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859089"/>
                  </a:ext>
                </a:extLst>
              </a:tr>
              <a:tr h="19270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089984"/>
                  </a:ext>
                </a:extLst>
              </a:tr>
              <a:tr h="19270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863087"/>
                  </a:ext>
                </a:extLst>
              </a:tr>
              <a:tr h="19270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85525"/>
                  </a:ext>
                </a:extLst>
              </a:tr>
              <a:tr h="19270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92212"/>
                  </a:ext>
                </a:extLst>
              </a:tr>
              <a:tr h="19270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649969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0099C0CB-D6C3-0CAA-38B7-562923657B69}"/>
              </a:ext>
            </a:extLst>
          </p:cNvPr>
          <p:cNvSpPr/>
          <p:nvPr/>
        </p:nvSpPr>
        <p:spPr>
          <a:xfrm>
            <a:off x="1866349" y="2851839"/>
            <a:ext cx="2369923" cy="22502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banthuam</a:t>
            </a:r>
          </a:p>
        </p:txBody>
      </p:sp>
      <p:graphicFrame>
        <p:nvGraphicFramePr>
          <p:cNvPr id="2058" name="Table 13">
            <a:extLst>
              <a:ext uri="{FF2B5EF4-FFF2-40B4-BE49-F238E27FC236}">
                <a16:creationId xmlns:a16="http://schemas.microsoft.com/office/drawing/2014/main" id="{D1F7440D-4272-CEDB-D01C-5B7E9E3231D2}"/>
              </a:ext>
            </a:extLst>
          </p:cNvPr>
          <p:cNvGraphicFramePr>
            <a:graphicFrameLocks noGrp="1"/>
          </p:cNvGraphicFramePr>
          <p:nvPr/>
        </p:nvGraphicFramePr>
        <p:xfrm>
          <a:off x="7147897" y="3084665"/>
          <a:ext cx="1646054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2646">
                  <a:extLst>
                    <a:ext uri="{9D8B030D-6E8A-4147-A177-3AD203B41FA5}">
                      <a16:colId xmlns:a16="http://schemas.microsoft.com/office/drawing/2014/main" val="3190246888"/>
                    </a:ext>
                  </a:extLst>
                </a:gridCol>
                <a:gridCol w="903408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9045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idNhacsi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tenNhacsi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910583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636697"/>
                  </a:ext>
                </a:extLst>
              </a:tr>
              <a:tr h="219045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2117"/>
                  </a:ext>
                </a:extLst>
              </a:tr>
            </a:tbl>
          </a:graphicData>
        </a:graphic>
      </p:graphicFrame>
      <p:sp>
        <p:nvSpPr>
          <p:cNvPr id="2059" name="Rectangle 2058">
            <a:extLst>
              <a:ext uri="{FF2B5EF4-FFF2-40B4-BE49-F238E27FC236}">
                <a16:creationId xmlns:a16="http://schemas.microsoft.com/office/drawing/2014/main" id="{E070CD95-14BF-BD35-375C-C41C02690488}"/>
              </a:ext>
            </a:extLst>
          </p:cNvPr>
          <p:cNvSpPr/>
          <p:nvPr/>
        </p:nvSpPr>
        <p:spPr>
          <a:xfrm>
            <a:off x="7147897" y="2845573"/>
            <a:ext cx="1646054" cy="22502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nhacsi</a:t>
            </a:r>
          </a:p>
        </p:txBody>
      </p:sp>
      <p:graphicFrame>
        <p:nvGraphicFramePr>
          <p:cNvPr id="2060" name="Table 2059">
            <a:extLst>
              <a:ext uri="{FF2B5EF4-FFF2-40B4-BE49-F238E27FC236}">
                <a16:creationId xmlns:a16="http://schemas.microsoft.com/office/drawing/2014/main" id="{729313BC-6D4C-B7C0-9D19-D0563117EF95}"/>
              </a:ext>
            </a:extLst>
          </p:cNvPr>
          <p:cNvGraphicFramePr>
            <a:graphicFrameLocks noGrp="1"/>
          </p:cNvGraphicFramePr>
          <p:nvPr/>
        </p:nvGraphicFramePr>
        <p:xfrm>
          <a:off x="158704" y="3082725"/>
          <a:ext cx="1531960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2053">
                  <a:extLst>
                    <a:ext uri="{9D8B030D-6E8A-4147-A177-3AD203B41FA5}">
                      <a16:colId xmlns:a16="http://schemas.microsoft.com/office/drawing/2014/main" val="3190246888"/>
                    </a:ext>
                  </a:extLst>
                </a:gridCol>
                <a:gridCol w="909907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214837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idCasi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tenCasi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38419"/>
                  </a:ext>
                </a:extLst>
              </a:tr>
              <a:tr h="214837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214837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  <a:tr h="214837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910583"/>
                  </a:ext>
                </a:extLst>
              </a:tr>
              <a:tr h="214837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636697"/>
                  </a:ext>
                </a:extLst>
              </a:tr>
              <a:tr h="214837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045253"/>
                  </a:ext>
                </a:extLst>
              </a:tr>
            </a:tbl>
          </a:graphicData>
        </a:graphic>
      </p:graphicFrame>
      <p:sp>
        <p:nvSpPr>
          <p:cNvPr id="2061" name="Rectangle 2060">
            <a:extLst>
              <a:ext uri="{FF2B5EF4-FFF2-40B4-BE49-F238E27FC236}">
                <a16:creationId xmlns:a16="http://schemas.microsoft.com/office/drawing/2014/main" id="{4BF66935-0D45-FBC2-2809-7027102E240F}"/>
              </a:ext>
            </a:extLst>
          </p:cNvPr>
          <p:cNvSpPr/>
          <p:nvPr/>
        </p:nvSpPr>
        <p:spPr>
          <a:xfrm>
            <a:off x="158704" y="2845573"/>
            <a:ext cx="1531960" cy="237151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casi</a:t>
            </a:r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3FDFC887-6513-D241-90B3-8DB0FA848849}"/>
              </a:ext>
            </a:extLst>
          </p:cNvPr>
          <p:cNvSpPr/>
          <p:nvPr/>
        </p:nvSpPr>
        <p:spPr>
          <a:xfrm>
            <a:off x="4911134" y="997987"/>
            <a:ext cx="1518742" cy="15130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F541254C-ECDC-B616-E269-A107FD4B49BC}"/>
              </a:ext>
            </a:extLst>
          </p:cNvPr>
          <p:cNvSpPr/>
          <p:nvPr/>
        </p:nvSpPr>
        <p:spPr>
          <a:xfrm>
            <a:off x="2572566" y="997987"/>
            <a:ext cx="1518742" cy="15130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  <p:bldP spid="2059" grpId="0" animBg="1"/>
      <p:bldP spid="2061" grpId="0" animBg="1"/>
      <p:bldP spid="2062" grpId="0" animBg="1"/>
      <p:bldP spid="20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 HÀNH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7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Tạo lập bảng </a:t>
            </a:r>
            <a:r>
              <a:rPr lang="en-US" sz="18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với cấu trúc:</a:t>
            </a:r>
          </a:p>
          <a:p>
            <a:r>
              <a:rPr lang="en-US" sz="1800">
                <a:solidFill>
                  <a:srgbClr val="0070C0"/>
                </a:solidFill>
              </a:rPr>
              <a:t>	bannhac</a:t>
            </a:r>
            <a:r>
              <a:rPr lang="en-US" sz="1800"/>
              <a:t> (</a:t>
            </a:r>
            <a:r>
              <a:rPr lang="en-US" sz="1800">
                <a:solidFill>
                  <a:schemeClr val="tx1"/>
                </a:solidFill>
              </a:rPr>
              <a:t>idBannhac, tenBannhac, idNhacsi</a:t>
            </a:r>
            <a:r>
              <a:rPr lang="en-US" sz="1800"/>
              <a:t>)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76B968D-1E89-B46C-964F-E6566E4F59FC}"/>
              </a:ext>
            </a:extLst>
          </p:cNvPr>
          <p:cNvSpPr txBox="1"/>
          <p:nvPr/>
        </p:nvSpPr>
        <p:spPr>
          <a:xfrm>
            <a:off x="2026461" y="1514980"/>
            <a:ext cx="53042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/>
              <a:t>Tên bảng</a:t>
            </a:r>
            <a:r>
              <a:rPr lang="en-US" sz="1800"/>
              <a:t>: bannhac</a:t>
            </a:r>
          </a:p>
          <a:p>
            <a:r>
              <a:rPr lang="en-US" sz="1800" b="1" u="sng"/>
              <a:t>Trường</a:t>
            </a:r>
            <a:r>
              <a:rPr lang="en-US" sz="1800"/>
              <a:t>: </a:t>
            </a:r>
            <a:r>
              <a:rPr lang="en-US" sz="1800">
                <a:solidFill>
                  <a:schemeClr val="tx1"/>
                </a:solidFill>
              </a:rPr>
              <a:t>idBannhac, tenBannhac, idNhacsi</a:t>
            </a:r>
            <a:endParaRPr lang="en-US" sz="1800"/>
          </a:p>
          <a:p>
            <a:r>
              <a:rPr lang="en-US" sz="1800" b="1" u="sng"/>
              <a:t>Khóa</a:t>
            </a:r>
            <a:r>
              <a:rPr lang="en-US" sz="180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Khóa chính: idBannhac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Khóa cấm trùng lặp: tenBannhac-idNhacsi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Khóa ngoài: idNhacsi</a:t>
            </a:r>
          </a:p>
          <a:p>
            <a:r>
              <a:rPr lang="en-US" sz="1800" b="1" u="sng"/>
              <a:t>Kiểu dữ liệu</a:t>
            </a:r>
            <a:r>
              <a:rPr lang="en-US" sz="180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idBannhac: 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tenBannhac: VARCHAR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idNhacsi: INT</a:t>
            </a:r>
          </a:p>
        </p:txBody>
      </p:sp>
    </p:spTree>
    <p:extLst>
      <p:ext uri="{BB962C8B-B14F-4D97-AF65-F5344CB8AC3E}">
        <p14:creationId xmlns:p14="http://schemas.microsoft.com/office/powerpoint/2010/main" val="35862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Tạo lập bảng </a:t>
            </a:r>
            <a:r>
              <a:rPr lang="en-US" sz="18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với cấu trúc:</a:t>
            </a:r>
          </a:p>
          <a:p>
            <a:r>
              <a:rPr lang="en-US" sz="1800">
                <a:solidFill>
                  <a:srgbClr val="0070C0"/>
                </a:solidFill>
              </a:rPr>
              <a:t>	bannhac</a:t>
            </a:r>
            <a:r>
              <a:rPr lang="en-US" sz="1800"/>
              <a:t> (</a:t>
            </a:r>
            <a:r>
              <a:rPr lang="en-US" sz="1800">
                <a:solidFill>
                  <a:schemeClr val="tx1"/>
                </a:solidFill>
              </a:rPr>
              <a:t>idBannhac, tenBannhac, idNhacsi</a:t>
            </a:r>
            <a:r>
              <a:rPr lang="en-US" sz="1800"/>
              <a:t>)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998F866-A238-71A5-95E8-3339E200CCBA}"/>
              </a:ext>
            </a:extLst>
          </p:cNvPr>
          <p:cNvSpPr txBox="1"/>
          <p:nvPr/>
        </p:nvSpPr>
        <p:spPr>
          <a:xfrm>
            <a:off x="1281849" y="1911710"/>
            <a:ext cx="7499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1800"/>
              <a:t>1. Khai báo bảng bannhac với các trường idBannhac, tenBannhac</a:t>
            </a:r>
          </a:p>
          <a:p>
            <a:r>
              <a:rPr lang="en-US" sz="1800"/>
              <a:t>2. Khai báo các trường là khóa ngoài (idNhacsi)</a:t>
            </a:r>
          </a:p>
          <a:p>
            <a:pPr lvl="0" algn="l"/>
            <a:r>
              <a:rPr lang="en-US" sz="1800"/>
              <a:t>3. Khai báo các trường khóa</a:t>
            </a:r>
          </a:p>
          <a:p>
            <a:pPr lvl="4"/>
            <a:r>
              <a:rPr lang="en-US" sz="1800"/>
              <a:t>	a) Khai báo khóa chính (idBannhac)</a:t>
            </a:r>
          </a:p>
          <a:p>
            <a:pPr lvl="0" algn="l"/>
            <a:r>
              <a:rPr lang="en-US" sz="1800"/>
              <a:t>	b) Khai báo khóa chống trùng lặp (tenBannhac-idNhacsi)</a:t>
            </a:r>
          </a:p>
          <a:p>
            <a:pPr lvl="0" algn="l"/>
            <a:r>
              <a:rPr lang="en-US" sz="1800"/>
              <a:t>	c) Khai báo khóa ngoài (idNhacsi)</a:t>
            </a:r>
          </a:p>
        </p:txBody>
      </p:sp>
    </p:spTree>
    <p:extLst>
      <p:ext uri="{BB962C8B-B14F-4D97-AF65-F5344CB8AC3E}">
        <p14:creationId xmlns:p14="http://schemas.microsoft.com/office/powerpoint/2010/main" val="426128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813002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 BÁO BẢNG bannhac VỚI CÁC TRƯỜNG idBannhac, tenBannhac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4FC312-E4D8-09E0-AA4E-6724DD7DCC54}"/>
              </a:ext>
            </a:extLst>
          </p:cNvPr>
          <p:cNvGrpSpPr/>
          <p:nvPr/>
        </p:nvGrpSpPr>
        <p:grpSpPr>
          <a:xfrm>
            <a:off x="1505431" y="1917442"/>
            <a:ext cx="1492883" cy="1742352"/>
            <a:chOff x="1447099" y="3110123"/>
            <a:chExt cx="1072207" cy="1298213"/>
          </a:xfrm>
        </p:grpSpPr>
        <p:pic>
          <p:nvPicPr>
            <p:cNvPr id="8" name="Picture 4" descr="Database Icons PNG - Free PNG and Icons Downloads">
              <a:extLst>
                <a:ext uri="{FF2B5EF4-FFF2-40B4-BE49-F238E27FC236}">
                  <a16:creationId xmlns:a16="http://schemas.microsoft.com/office/drawing/2014/main" id="{CA9956ED-0A6D-2B28-A339-0A1E3B9A4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099" y="3110123"/>
              <a:ext cx="1072207" cy="129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15AA69-13F6-68B2-A44D-8A3F9D2BA20E}"/>
                </a:ext>
              </a:extLst>
            </p:cNvPr>
            <p:cNvSpPr txBox="1"/>
            <p:nvPr/>
          </p:nvSpPr>
          <p:spPr>
            <a:xfrm>
              <a:off x="1630711" y="3138907"/>
              <a:ext cx="715324" cy="25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mymusic</a:t>
              </a:r>
            </a:p>
          </p:txBody>
        </p:sp>
      </p:grp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51FD83A8-474D-F355-D3BD-C6A9835BF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28814"/>
              </p:ext>
            </p:extLst>
          </p:nvPr>
        </p:nvGraphicFramePr>
        <p:xfrm>
          <a:off x="2935416" y="2491986"/>
          <a:ext cx="4116173" cy="73152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116173">
                  <a:extLst>
                    <a:ext uri="{9D8B030D-6E8A-4147-A177-3AD203B41FA5}">
                      <a16:colId xmlns:a16="http://schemas.microsoft.com/office/drawing/2014/main" val="2741810863"/>
                    </a:ext>
                  </a:extLst>
                </a:gridCol>
              </a:tblGrid>
              <a:tr h="356848">
                <a:tc>
                  <a:txBody>
                    <a:bodyPr/>
                    <a:lstStyle/>
                    <a:p>
                      <a:pPr algn="l"/>
                      <a:r>
                        <a:rPr lang="en-US" sz="1800" u="none">
                          <a:solidFill>
                            <a:schemeClr val="tx1"/>
                          </a:solidFill>
                        </a:rPr>
                        <a:t>idBannhac: INT (AUTO_INCREMENT)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606837"/>
                  </a:ext>
                </a:extLst>
              </a:tr>
              <a:tr h="356848">
                <a:tc>
                  <a:txBody>
                    <a:bodyPr/>
                    <a:lstStyle/>
                    <a:p>
                      <a:pPr algn="l"/>
                      <a:r>
                        <a:rPr lang="en-US" sz="1800"/>
                        <a:t>tenBannhac: VARCHAR (255)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9792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9818129-17A6-94F6-AFC5-87093438F543}"/>
              </a:ext>
            </a:extLst>
          </p:cNvPr>
          <p:cNvSpPr/>
          <p:nvPr/>
        </p:nvSpPr>
        <p:spPr>
          <a:xfrm>
            <a:off x="2935416" y="2105506"/>
            <a:ext cx="4116173" cy="37824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bannhac</a:t>
            </a:r>
          </a:p>
        </p:txBody>
      </p:sp>
    </p:spTree>
    <p:extLst>
      <p:ext uri="{BB962C8B-B14F-4D97-AF65-F5344CB8AC3E}">
        <p14:creationId xmlns:p14="http://schemas.microsoft.com/office/powerpoint/2010/main" val="17033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8" grpId="0"/>
      <p:bldP spid="5" grpId="0" animBg="1"/>
    </p:bld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6088</TotalTime>
  <Words>744</Words>
  <Application>Microsoft Office PowerPoint</Application>
  <PresentationFormat>On-screen Show (16:9)</PresentationFormat>
  <Paragraphs>208</Paragraphs>
  <Slides>23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Dosis</vt:lpstr>
      <vt:lpstr>Arial</vt:lpstr>
      <vt:lpstr>Roboto</vt:lpstr>
      <vt:lpstr>William template</vt:lpstr>
      <vt:lpstr>  BÀI 20.  THỰC HÀNH TẠO LẬP CÁC BẢNG CÓ KHÓA NGOÀI</vt:lpstr>
      <vt:lpstr> MỤC TIÊU</vt:lpstr>
      <vt:lpstr>PowerPoint Presentation</vt:lpstr>
      <vt:lpstr> KHỞI ĐỘNG</vt:lpstr>
      <vt:lpstr>PowerPoint Presentation</vt:lpstr>
      <vt:lpstr> THỰC HÀNH</vt:lpstr>
      <vt:lpstr>PowerPoint Presentation</vt:lpstr>
      <vt:lpstr>PowerPoint Presentation</vt:lpstr>
      <vt:lpstr>KHAI BÁO BẢNG bannhac VỚI CÁC TRƯỜNG idBannhac, tenBannhac</vt:lpstr>
      <vt:lpstr>PowerPoint Presentation</vt:lpstr>
      <vt:lpstr>KHAI BÁO CÁC TRƯỜNG LÀ KHÓA NGOÀI</vt:lpstr>
      <vt:lpstr>PowerPoint Presentation</vt:lpstr>
      <vt:lpstr>KHAI BÁO CÁC TRƯỜNG KHÓA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 VẬN DỤNG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BÀI 1. BÀI TOÁN QUẢN LÍ DỮ LIỆU</dc:title>
  <cp:lastModifiedBy>Huu Dam</cp:lastModifiedBy>
  <cp:revision>112</cp:revision>
  <dcterms:modified xsi:type="dcterms:W3CDTF">2023-06-22T03:56:11Z</dcterms:modified>
</cp:coreProperties>
</file>