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27" r:id="rId3"/>
    <p:sldId id="440" r:id="rId4"/>
    <p:sldId id="446" r:id="rId5"/>
    <p:sldId id="447" r:id="rId6"/>
    <p:sldId id="448" r:id="rId7"/>
    <p:sldId id="441"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61" d="100"/>
          <a:sy n="61" d="100"/>
        </p:scale>
        <p:origin x="-19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114800"/>
            <a:ext cx="13868400"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KÌ II</a:t>
            </a:r>
            <a:r>
              <a:rPr lang="en-US" sz="4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(T7</a:t>
            </a:r>
            <a:r>
              <a:rPr lang="en-US" sz="4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8674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ÔN TẬP GIỮA KÌ II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(T7)</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499004" y="2410755"/>
            <a:ext cx="1402080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Chọn</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2 </a:t>
            </a:r>
            <a:r>
              <a:rPr lang="en-US" sz="3800" b="1" dirty="0" err="1" smtClean="0">
                <a:solidFill>
                  <a:srgbClr val="0000CC"/>
                </a:solidFill>
                <a:latin typeface="Times New Roman" pitchFamily="18" charset="0"/>
                <a:cs typeface="Times New Roman" pitchFamily="18" charset="0"/>
              </a:rPr>
              <a:t>đề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641486"/>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về</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nội</a:t>
              </a:r>
              <a:r>
                <a:rPr lang="en-US" sz="3800" b="1" dirty="0" smtClean="0">
                  <a:solidFill>
                    <a:srgbClr val="FF0066"/>
                  </a:solidFill>
                  <a:latin typeface="Times New Roman" pitchFamily="18" charset="0"/>
                  <a:cs typeface="Times New Roman" pitchFamily="18" charset="0"/>
                </a:rPr>
                <a:t> dung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574187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670719" y="3087863"/>
            <a:ext cx="8458200" cy="3016210"/>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1. </a:t>
            </a:r>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nói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nhân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yêu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thích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chuyện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bộ</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phim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nghe</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xem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vì</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yêu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thích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nhân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đó</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409" t="51695" r="18203" b="32398"/>
          <a:stretch/>
        </p:blipFill>
        <p:spPr bwMode="auto">
          <a:xfrm>
            <a:off x="9348439" y="1980040"/>
            <a:ext cx="6629400" cy="304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rotWithShape="1">
          <a:blip r:embed="rId2">
            <a:extLst>
              <a:ext uri="{28A0092B-C50C-407E-A947-70E740481C1C}">
                <a14:useLocalDpi xmlns:a14="http://schemas.microsoft.com/office/drawing/2010/main" val="0"/>
              </a:ext>
            </a:extLst>
          </a:blip>
          <a:srcRect l="56310" t="72229" r="18628" b="11172"/>
          <a:stretch/>
        </p:blipFill>
        <p:spPr bwMode="auto">
          <a:xfrm>
            <a:off x="9580952" y="5256847"/>
            <a:ext cx="5926354" cy="3549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518319" y="6400800"/>
            <a:ext cx="8742753"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2. </a:t>
            </a:r>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nói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tình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xúc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đẹp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ÔN TẬP GIỮA HỌC KÌ II(T7)</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524000"/>
            <a:ext cx="7037658" cy="677108"/>
            <a:chOff x="1508919" y="1653564"/>
            <a:chExt cx="6269914" cy="677108"/>
          </a:xfrm>
        </p:grpSpPr>
        <p:sp>
          <p:nvSpPr>
            <p:cNvPr id="20" name="Rectangle 19"/>
            <p:cNvSpPr/>
            <p:nvPr/>
          </p:nvSpPr>
          <p:spPr>
            <a:xfrm>
              <a:off x="1508919" y="16535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330672"/>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899319" y="2424193"/>
            <a:ext cx="14575884"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1. </a:t>
            </a:r>
            <a:r>
              <a:rPr lang="en-US" sz="3800" b="1" dirty="0" err="1">
                <a:solidFill>
                  <a:srgbClr val="0000CC"/>
                </a:solidFill>
                <a:latin typeface="Times New Roman" pitchFamily="18" charset="0"/>
                <a:cs typeface="Times New Roman" pitchFamily="18" charset="0"/>
              </a:rPr>
              <a:t>Viết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nói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yêu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thích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chuyện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bộ</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phim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nghe</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xem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vì</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yêu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thích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đó</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3" name="Rectangle 22"/>
          <p:cNvSpPr/>
          <p:nvPr/>
        </p:nvSpPr>
        <p:spPr>
          <a:xfrm>
            <a:off x="899319" y="4285059"/>
            <a:ext cx="14575884"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Bài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tham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khảo</a:t>
            </a:r>
            <a:r>
              <a:rPr lang="en-US" sz="3800" b="1" i="1" dirty="0" smtClean="0">
                <a:solidFill>
                  <a:srgbClr val="0000CC"/>
                </a:solidFill>
                <a:latin typeface="Times New Roman" pitchFamily="18" charset="0"/>
                <a:cs typeface="Times New Roman" pitchFamily="18" charset="0"/>
              </a:rPr>
              <a:t> 1. </a:t>
            </a:r>
            <a:r>
              <a:rPr lang="en-US" sz="3800" b="1" i="1" dirty="0" smtClean="0">
                <a:solidFill>
                  <a:srgbClr val="0000CC"/>
                </a:solidFill>
                <a:latin typeface="Times New Roman" pitchFamily="18" charset="0"/>
                <a:cs typeface="Times New Roman" pitchFamily="18" charset="0"/>
              </a:rPr>
              <a:t> </a:t>
            </a:r>
            <a:endParaRPr lang="en-US" sz="3800" b="1" i="1" dirty="0">
              <a:solidFill>
                <a:srgbClr val="0000CC"/>
              </a:solidFill>
              <a:latin typeface="Times New Roman" pitchFamily="18" charset="0"/>
              <a:cs typeface="Times New Roman" pitchFamily="18" charset="0"/>
            </a:endParaRPr>
          </a:p>
        </p:txBody>
      </p:sp>
      <p:sp>
        <p:nvSpPr>
          <p:cNvPr id="2" name="TextBox 1"/>
          <p:cNvSpPr txBox="1"/>
          <p:nvPr/>
        </p:nvSpPr>
        <p:spPr>
          <a:xfrm>
            <a:off x="442119" y="4991872"/>
            <a:ext cx="15316200" cy="3970318"/>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      </a:t>
            </a:r>
            <a:r>
              <a:rPr lang="en-US" sz="3600" b="1" dirty="0" smtClean="0">
                <a:solidFill>
                  <a:srgbClr val="0000CC"/>
                </a:solidFill>
                <a:latin typeface="Times New Roman" panose="02020603050405020304" pitchFamily="18" charset="0"/>
                <a:cs typeface="Times New Roman" panose="02020603050405020304" pitchFamily="18" charset="0"/>
              </a:rPr>
              <a:t>T</a:t>
            </a:r>
            <a:r>
              <a:rPr lang="vi-VN" sz="3600" b="1" dirty="0" smtClean="0">
                <a:solidFill>
                  <a:srgbClr val="0000CC"/>
                </a:solidFill>
                <a:latin typeface="Times New Roman" panose="02020603050405020304" pitchFamily="18" charset="0"/>
                <a:cs typeface="Times New Roman" panose="02020603050405020304" pitchFamily="18" charset="0"/>
              </a:rPr>
              <a:t>rong </a:t>
            </a:r>
            <a:r>
              <a:rPr lang="vi-VN" sz="3600" b="1" dirty="0">
                <a:solidFill>
                  <a:srgbClr val="0000CC"/>
                </a:solidFill>
                <a:latin typeface="Times New Roman" panose="02020603050405020304" pitchFamily="18" charset="0"/>
                <a:cs typeface="Times New Roman" panose="02020603050405020304" pitchFamily="18" charset="0"/>
              </a:rPr>
              <a:t>câu chuyện Hũ bạc, em rất thích nhân vật người cha. Người cha có đức tính cần cù, chăm chỉ, biết tiết kiệm. Khi thấy con trai mình lười biếng, ông đã không nuông chiều con mà bảo con hãy đi làm kiếm tiền để biết quý trọng đồng tiền, Ông đã ném tiền xuống nước và vào bếp lửa để thử người con. Câu nói của ông ở cuối câu chuyện giúp người con hiểu rằng chỉ có lao động chăm chỉ mới có thể làm ra tiền, nếu không làm việc thì có bao nhiêu tiền cũng hết.</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672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ÔN TẬP GIỮA HỌC KÌ II(T7)</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524000"/>
            <a:ext cx="7037658" cy="677108"/>
            <a:chOff x="1508919" y="1653564"/>
            <a:chExt cx="6269914" cy="677108"/>
          </a:xfrm>
        </p:grpSpPr>
        <p:sp>
          <p:nvSpPr>
            <p:cNvPr id="20" name="Rectangle 19"/>
            <p:cNvSpPr/>
            <p:nvPr/>
          </p:nvSpPr>
          <p:spPr>
            <a:xfrm>
              <a:off x="1508919" y="16535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330672"/>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868740" y="2328446"/>
            <a:ext cx="14575884"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Bài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tham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khảo</a:t>
            </a:r>
            <a:r>
              <a:rPr lang="en-US" sz="3800" b="1" i="1" dirty="0" smtClean="0">
                <a:solidFill>
                  <a:srgbClr val="0000CC"/>
                </a:solidFill>
                <a:latin typeface="Times New Roman" pitchFamily="18" charset="0"/>
                <a:cs typeface="Times New Roman" pitchFamily="18" charset="0"/>
              </a:rPr>
              <a:t> 2. </a:t>
            </a:r>
            <a:r>
              <a:rPr lang="en-US" sz="3800" b="1" i="1" dirty="0" smtClean="0">
                <a:solidFill>
                  <a:srgbClr val="0000CC"/>
                </a:solidFill>
                <a:latin typeface="Times New Roman" pitchFamily="18" charset="0"/>
                <a:cs typeface="Times New Roman" pitchFamily="18" charset="0"/>
              </a:rPr>
              <a:t> </a:t>
            </a:r>
            <a:endParaRPr lang="en-US" sz="3800" b="1" i="1" dirty="0">
              <a:solidFill>
                <a:srgbClr val="0000CC"/>
              </a:solidFill>
              <a:latin typeface="Times New Roman" pitchFamily="18" charset="0"/>
              <a:cs typeface="Times New Roman" pitchFamily="18" charset="0"/>
            </a:endParaRPr>
          </a:p>
        </p:txBody>
      </p:sp>
      <p:sp>
        <p:nvSpPr>
          <p:cNvPr id="2" name="TextBox 1"/>
          <p:cNvSpPr txBox="1"/>
          <p:nvPr/>
        </p:nvSpPr>
        <p:spPr>
          <a:xfrm>
            <a:off x="498582" y="3124200"/>
            <a:ext cx="15316200" cy="5078313"/>
          </a:xfrm>
          <a:prstGeom prst="rect">
            <a:avLst/>
          </a:prstGeom>
          <a:noFill/>
        </p:spPr>
        <p:txBody>
          <a:bodyPr wrap="square" rtlCol="0">
            <a:spAutoFit/>
          </a:bodyPr>
          <a:lstStyle/>
          <a:p>
            <a:pPr algn="just"/>
            <a:r>
              <a:rPr lang="en-US" sz="3600" b="1" dirty="0" smtClean="0">
                <a:solidFill>
                  <a:srgbClr val="0000CC"/>
                </a:solidFill>
                <a:latin typeface="Times New Roman" panose="02020603050405020304" pitchFamily="18" charset="0"/>
                <a:cs typeface="Times New Roman" panose="02020603050405020304" pitchFamily="18" charset="0"/>
              </a:rPr>
              <a:t>        </a:t>
            </a:r>
            <a:r>
              <a:rPr lang="vi-VN" sz="3600" b="1" dirty="0" smtClean="0">
                <a:solidFill>
                  <a:srgbClr val="0000CC"/>
                </a:solidFill>
                <a:latin typeface="Times New Roman" panose="02020603050405020304" pitchFamily="18" charset="0"/>
                <a:cs typeface="Times New Roman" panose="02020603050405020304" pitchFamily="18" charset="0"/>
              </a:rPr>
              <a:t>Trong </a:t>
            </a:r>
            <a:r>
              <a:rPr lang="vi-VN" sz="3600" b="1" dirty="0">
                <a:solidFill>
                  <a:srgbClr val="0000CC"/>
                </a:solidFill>
                <a:latin typeface="Times New Roman" panose="02020603050405020304" pitchFamily="18" charset="0"/>
                <a:cs typeface="Times New Roman" panose="02020603050405020304" pitchFamily="18" charset="0"/>
              </a:rPr>
              <a:t>dân gian của chúng ta, có biết bao nhiêu nhân vật truyền thuyết nổi tiếng đã để lại cho chúng ta nhiều bài học khác nhau. Trong số đó, có lẽ nhân vật mà em yêu thích và đã để lại cho em nhiều ấn tượng đó chính là Sơn Tinh. Sơn Tinh là một vị thần ở núi Tản Viên đã chống chọi mọi cuộc tấn công của Thủy Tinh khi hai người đang cố giành Mị Nương cho mình. Sơn Tinh đại diện cho bên tốt, có lòng vị tha và khoan dung, ngược lại, Thủy Tinh là một người rất xấu xa, đã đang lũ làm ngập lụt, thiệt hại cho nhân dân. Trong câu chuyện, Sơn Tinh đã cố làm mọi cách để không cho Thủy Tinh dâng nước phá hoại làng xóm. Em rất yêu thích nhân vật Sơn Tinh!</a:t>
            </a:r>
          </a:p>
        </p:txBody>
      </p:sp>
    </p:spTree>
    <p:extLst>
      <p:ext uri="{BB962C8B-B14F-4D97-AF65-F5344CB8AC3E}">
        <p14:creationId xmlns:p14="http://schemas.microsoft.com/office/powerpoint/2010/main" val="17596931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ÔN TẬP GIỮA HỌC KÌ II(T7)</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524000"/>
            <a:ext cx="7037658" cy="677108"/>
            <a:chOff x="1508919" y="1653564"/>
            <a:chExt cx="6269914" cy="677108"/>
          </a:xfrm>
        </p:grpSpPr>
        <p:sp>
          <p:nvSpPr>
            <p:cNvPr id="20" name="Rectangle 19"/>
            <p:cNvSpPr/>
            <p:nvPr/>
          </p:nvSpPr>
          <p:spPr>
            <a:xfrm>
              <a:off x="1508919" y="16535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330672"/>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899319" y="2424193"/>
            <a:ext cx="14575884"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2. </a:t>
            </a:r>
            <a:r>
              <a:rPr lang="en-US" sz="3800" b="1" dirty="0" err="1">
                <a:solidFill>
                  <a:srgbClr val="0000CC"/>
                </a:solidFill>
                <a:latin typeface="Times New Roman" pitchFamily="18" charset="0"/>
                <a:cs typeface="Times New Roman" pitchFamily="18" charset="0"/>
              </a:rPr>
              <a:t>Viết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nói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tình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xúc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của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đẹp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3" name="Rectangle 22"/>
          <p:cNvSpPr/>
          <p:nvPr/>
        </p:nvSpPr>
        <p:spPr>
          <a:xfrm>
            <a:off x="899319" y="3686077"/>
            <a:ext cx="14575884"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Bài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tham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khảo</a:t>
            </a:r>
            <a:r>
              <a:rPr lang="en-US" sz="3800" b="1" i="1" dirty="0" smtClean="0">
                <a:solidFill>
                  <a:srgbClr val="0000CC"/>
                </a:solidFill>
                <a:latin typeface="Times New Roman" pitchFamily="18" charset="0"/>
                <a:cs typeface="Times New Roman" pitchFamily="18" charset="0"/>
              </a:rPr>
              <a:t> 1. </a:t>
            </a:r>
            <a:r>
              <a:rPr lang="en-US" sz="3800" b="1" i="1" dirty="0" smtClean="0">
                <a:solidFill>
                  <a:srgbClr val="0000CC"/>
                </a:solidFill>
                <a:latin typeface="Times New Roman" pitchFamily="18" charset="0"/>
                <a:cs typeface="Times New Roman" pitchFamily="18" charset="0"/>
              </a:rPr>
              <a:t> </a:t>
            </a:r>
            <a:endParaRPr lang="en-US" sz="3800" b="1" i="1" dirty="0">
              <a:solidFill>
                <a:srgbClr val="0000CC"/>
              </a:solidFill>
              <a:latin typeface="Times New Roman" pitchFamily="18" charset="0"/>
              <a:cs typeface="Times New Roman" pitchFamily="18" charset="0"/>
            </a:endParaRPr>
          </a:p>
        </p:txBody>
      </p:sp>
      <p:sp>
        <p:nvSpPr>
          <p:cNvPr id="2" name="TextBox 1"/>
          <p:cNvSpPr txBox="1"/>
          <p:nvPr/>
        </p:nvSpPr>
        <p:spPr>
          <a:xfrm>
            <a:off x="529161" y="4495800"/>
            <a:ext cx="15316200" cy="4524315"/>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Vào kì nghỉ hè, gia đình em đã được đến thăm thành phố Huế. Khung cảnh ở nơi đây đẹp như một bức tranh. Em đã được đi thăm rất nhiều địa điểm du nổi tiếng như Đại nội Huế, Lăng Tẩm Huế, điện Hòn Chén, núi Bạch Mã. Nhưng em cảm thấy ấn tượng nhất là vẻ đẹp của con sông Hương thơ mộng. Cùng với cây cầu Tràng Tiền đã rất nổi tiếng bắc qua con sông này. Bố mẹ em nói với em rằng con người Huế mang vẻ thâm trầm, kín đáo. Còn em cảm thấy con người ở đây rất lãng mạn, ôn hòa. Chuyến du lịch đã đem đến cho em thật nhiều cảm xúc tuyệt vời.</a:t>
            </a:r>
            <a:endParaRPr lang="vi-VN"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7498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ÔN TẬP GIỮA HỌC KÌ II(T7)</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524000"/>
            <a:ext cx="7037658" cy="677108"/>
            <a:chOff x="1508919" y="1653564"/>
            <a:chExt cx="6269914" cy="677108"/>
          </a:xfrm>
        </p:grpSpPr>
        <p:sp>
          <p:nvSpPr>
            <p:cNvPr id="20" name="Rectangle 19"/>
            <p:cNvSpPr/>
            <p:nvPr/>
          </p:nvSpPr>
          <p:spPr>
            <a:xfrm>
              <a:off x="1508919" y="16535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330672"/>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837743" y="2219189"/>
            <a:ext cx="14575884"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Bài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tham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khảo</a:t>
            </a:r>
            <a:r>
              <a:rPr lang="en-US" sz="3800" b="1" i="1" dirty="0" smtClean="0">
                <a:solidFill>
                  <a:srgbClr val="0000CC"/>
                </a:solidFill>
                <a:latin typeface="Times New Roman" pitchFamily="18" charset="0"/>
                <a:cs typeface="Times New Roman" pitchFamily="18" charset="0"/>
              </a:rPr>
              <a:t> 2. </a:t>
            </a:r>
            <a:r>
              <a:rPr lang="en-US" sz="3800" b="1" i="1" dirty="0" smtClean="0">
                <a:solidFill>
                  <a:srgbClr val="0000CC"/>
                </a:solidFill>
                <a:latin typeface="Times New Roman" pitchFamily="18" charset="0"/>
                <a:cs typeface="Times New Roman" pitchFamily="18" charset="0"/>
              </a:rPr>
              <a:t> </a:t>
            </a:r>
            <a:endParaRPr lang="en-US" sz="3800" b="1" i="1" dirty="0">
              <a:solidFill>
                <a:srgbClr val="0000CC"/>
              </a:solidFill>
              <a:latin typeface="Times New Roman" pitchFamily="18" charset="0"/>
              <a:cs typeface="Times New Roman" pitchFamily="18" charset="0"/>
            </a:endParaRPr>
          </a:p>
        </p:txBody>
      </p:sp>
      <p:sp>
        <p:nvSpPr>
          <p:cNvPr id="2" name="TextBox 1"/>
          <p:cNvSpPr txBox="1"/>
          <p:nvPr/>
        </p:nvSpPr>
        <p:spPr>
          <a:xfrm>
            <a:off x="546878" y="2957691"/>
            <a:ext cx="15316200" cy="5878532"/>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      </a:t>
            </a:r>
            <a:r>
              <a:rPr lang="vi-VN" sz="3400" b="1" dirty="0">
                <a:solidFill>
                  <a:srgbClr val="0000CC"/>
                </a:solidFill>
                <a:latin typeface="Times New Roman" panose="02020603050405020304" pitchFamily="18" charset="0"/>
                <a:cs typeface="Times New Roman" panose="02020603050405020304" pitchFamily="18" charset="0"/>
              </a:rPr>
              <a:t>Nghỉ hè năm nay, em được bố mẹ cho đi nghỉ mát ở Sầm Sơn. Cảnh biển Sầm Sơn thật đẹp. Bầu trời cao, trong xanh không một gợn mây. Ông mặt trời tỏa ánh nắng chói chang xuống khắp nơi. Bãi cát vàng trong nắng càng trở nên lấp lánh, trông tuyệt đẹp. Nước biển xanh và trong. Đứng gần biển em có thể nhìn thấy từng đợt sóng đánh vào bờ. Nhìn ra xa phía chân trời, bầu trời và biển như hòa vào làm một. Gió biển lồng lộng, cùng với tiếng sóng vỗ nghe thật vui tai. Bên cạnh bãi biển, núi Trường Lệ - một địa danh khá nổi tiếng ở đây, đứng sừng sững chạy dài theo mép nước. Phía nam dãy Trường Lệ còn có bãi tắm Tiên Ẩn, một thung lũng nhỏ với cảnh quan gần như nguyên sơ. Cuối bãi là đền Độc Cước cổ kính uy nghi, tọa lạc trên một hòn núi đá. Tất cả đều tuyệt đẹp như những bức ảnh mà em đã được xem trên mạng khi tìm hiểu về Sầm Sơn.</a:t>
            </a:r>
            <a:endParaRPr lang="vi-VN" sz="3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0275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viết</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2: VIẾT VỀ NGƯỜI ANH HÙNG  (T3)</a:t>
              </a:r>
            </a:p>
          </p:txBody>
        </p:sp>
      </p:grpSp>
      <p:grpSp>
        <p:nvGrpSpPr>
          <p:cNvPr id="13" name="Group 12"/>
          <p:cNvGrpSpPr/>
          <p:nvPr/>
        </p:nvGrpSpPr>
        <p:grpSpPr>
          <a:xfrm>
            <a:off x="1508919" y="190500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Chia sẻ bài viết trước lớp.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492723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Cloud 4"/>
          <p:cNvSpPr/>
          <p:nvPr/>
        </p:nvSpPr>
        <p:spPr>
          <a:xfrm>
            <a:off x="3008704" y="2743200"/>
            <a:ext cx="11201400" cy="441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rPr>
              <a:t>Chúng</a:t>
            </a:r>
            <a:r>
              <a:rPr lang="en-US" sz="4000" b="1" dirty="0" smtClean="0">
                <a:solidFill>
                  <a:srgbClr val="FF0000"/>
                </a:solidFill>
              </a:rPr>
              <a:t> ta </a:t>
            </a:r>
            <a:r>
              <a:rPr lang="en-US" sz="4000" b="1" dirty="0" err="1" smtClean="0">
                <a:solidFill>
                  <a:srgbClr val="FF0000"/>
                </a:solidFill>
              </a:rPr>
              <a:t>cùng</a:t>
            </a:r>
            <a:r>
              <a:rPr lang="en-US" sz="4000" b="1" dirty="0" smtClean="0">
                <a:solidFill>
                  <a:srgbClr val="FF0000"/>
                </a:solidFill>
              </a:rPr>
              <a:t> </a:t>
            </a:r>
            <a:r>
              <a:rPr lang="en-US" sz="4000" b="1" dirty="0" err="1" smtClean="0">
                <a:solidFill>
                  <a:srgbClr val="FF0000"/>
                </a:solidFill>
              </a:rPr>
              <a:t>nhau</a:t>
            </a:r>
            <a:r>
              <a:rPr lang="en-US" sz="4000" b="1" dirty="0" smtClean="0">
                <a:solidFill>
                  <a:srgbClr val="FF0000"/>
                </a:solidFill>
              </a:rPr>
              <a:t> chia </a:t>
            </a:r>
            <a:r>
              <a:rPr lang="en-US" sz="4000" b="1" dirty="0" err="1" smtClean="0">
                <a:solidFill>
                  <a:srgbClr val="FF0000"/>
                </a:solidFill>
              </a:rPr>
              <a:t>sẻ</a:t>
            </a:r>
            <a:r>
              <a:rPr lang="en-US" sz="4000" b="1" dirty="0" smtClean="0">
                <a:solidFill>
                  <a:srgbClr val="FF0000"/>
                </a:solidFill>
              </a:rPr>
              <a:t>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rPr>
              <a:t>viết</a:t>
            </a:r>
            <a:r>
              <a:rPr lang="en-US" sz="4000" b="1" dirty="0" smtClean="0">
                <a:solidFill>
                  <a:srgbClr val="FF0000"/>
                </a:solidFill>
              </a:rPr>
              <a:t> </a:t>
            </a:r>
            <a:r>
              <a:rPr lang="en-US" sz="4000" b="1" dirty="0" err="1" smtClean="0">
                <a:solidFill>
                  <a:srgbClr val="FF0000"/>
                </a:solidFill>
              </a:rPr>
              <a:t>của</a:t>
            </a:r>
            <a:r>
              <a:rPr lang="en-US" sz="4000" b="1" dirty="0" smtClean="0">
                <a:solidFill>
                  <a:srgbClr val="FF0000"/>
                </a:solidFill>
              </a:rPr>
              <a:t> </a:t>
            </a:r>
            <a:r>
              <a:rPr lang="en-US" sz="4000" b="1" dirty="0" err="1" smtClean="0">
                <a:solidFill>
                  <a:srgbClr val="FF0000"/>
                </a:solidFill>
              </a:rPr>
              <a:t>mình</a:t>
            </a:r>
            <a:r>
              <a:rPr lang="en-US" sz="4000" b="1" dirty="0" smtClean="0">
                <a:solidFill>
                  <a:srgbClr val="FF0000"/>
                </a:solidFill>
              </a:rPr>
              <a:t> </a:t>
            </a:r>
            <a:r>
              <a:rPr lang="en-US" sz="4000" b="1" dirty="0" err="1" smtClean="0">
                <a:solidFill>
                  <a:srgbClr val="FF0000"/>
                </a:solidFill>
              </a:rPr>
              <a:t>trước</a:t>
            </a:r>
            <a:r>
              <a:rPr lang="en-US" sz="4000" b="1" dirty="0" smtClean="0">
                <a:solidFill>
                  <a:srgbClr val="FF0000"/>
                </a:solidFill>
              </a:rPr>
              <a:t> </a:t>
            </a:r>
            <a:r>
              <a:rPr lang="en-US" sz="4000" b="1" dirty="0" err="1" smtClean="0">
                <a:solidFill>
                  <a:srgbClr val="FF0000"/>
                </a:solidFill>
              </a:rPr>
              <a:t>lớp</a:t>
            </a:r>
            <a:r>
              <a:rPr lang="en-US" sz="4000" b="1" dirty="0" smtClean="0">
                <a:solidFill>
                  <a:srgbClr val="FF0000"/>
                </a:solidFill>
              </a:rPr>
              <a:t> </a:t>
            </a:r>
            <a:r>
              <a:rPr lang="en-US" sz="4000" b="1" dirty="0" err="1" smtClean="0">
                <a:solidFill>
                  <a:srgbClr val="FF0000"/>
                </a:solidFill>
              </a:rPr>
              <a:t>và</a:t>
            </a:r>
            <a:r>
              <a:rPr lang="en-US" sz="4000" b="1" dirty="0" smtClean="0">
                <a:solidFill>
                  <a:srgbClr val="FF0000"/>
                </a:solidFill>
              </a:rPr>
              <a:t> </a:t>
            </a:r>
            <a:r>
              <a:rPr lang="en-US" sz="4000" b="1" dirty="0" err="1" smtClean="0">
                <a:solidFill>
                  <a:srgbClr val="FF0000"/>
                </a:solidFill>
              </a:rPr>
              <a:t>bình</a:t>
            </a:r>
            <a:r>
              <a:rPr lang="en-US" sz="4000" b="1" dirty="0" smtClean="0">
                <a:solidFill>
                  <a:srgbClr val="FF0000"/>
                </a:solidFill>
              </a:rPr>
              <a:t> </a:t>
            </a:r>
            <a:r>
              <a:rPr lang="en-US" sz="4000" b="1" dirty="0" err="1" smtClean="0">
                <a:solidFill>
                  <a:srgbClr val="FF0000"/>
                </a:solidFill>
              </a:rPr>
              <a:t>chọn</a:t>
            </a:r>
            <a:r>
              <a:rPr lang="en-US" sz="4000" b="1" dirty="0" smtClean="0">
                <a:solidFill>
                  <a:srgbClr val="FF0000"/>
                </a:solidFill>
              </a:rPr>
              <a:t> </a:t>
            </a:r>
            <a:r>
              <a:rPr lang="en-US" sz="4000" b="1" dirty="0" err="1" smtClean="0">
                <a:solidFill>
                  <a:srgbClr val="FF0000"/>
                </a:solidFill>
              </a:rPr>
              <a:t>đoạn</a:t>
            </a:r>
            <a:r>
              <a:rPr lang="en-US" sz="4000" b="1" dirty="0" smtClean="0">
                <a:solidFill>
                  <a:srgbClr val="FF0000"/>
                </a:solidFill>
              </a:rPr>
              <a:t> </a:t>
            </a:r>
            <a:r>
              <a:rPr lang="en-US" sz="4000" b="1" dirty="0" err="1" smtClean="0">
                <a:solidFill>
                  <a:srgbClr val="FF0000"/>
                </a:solidFill>
              </a:rPr>
              <a:t>văn</a:t>
            </a:r>
            <a:r>
              <a:rPr lang="en-US" sz="4000" b="1" dirty="0" smtClean="0">
                <a:solidFill>
                  <a:srgbClr val="FF0000"/>
                </a:solidFill>
              </a:rPr>
              <a:t> hay</a:t>
            </a:r>
            <a:endParaRPr lang="en-US" sz="4000" b="1" dirty="0">
              <a:solidFill>
                <a:srgbClr val="FF0000"/>
              </a:solidFill>
            </a:endParaRPr>
          </a:p>
        </p:txBody>
      </p:sp>
    </p:spTree>
    <p:extLst>
      <p:ext uri="{BB962C8B-B14F-4D97-AF65-F5344CB8AC3E}">
        <p14:creationId xmlns:p14="http://schemas.microsoft.com/office/powerpoint/2010/main" val="290792124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10013</TotalTime>
  <Words>987</Words>
  <Application>Microsoft Office PowerPoint</Application>
  <PresentationFormat>Custom</PresentationFormat>
  <Paragraphs>48</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HUONG</cp:lastModifiedBy>
  <cp:revision>1159</cp:revision>
  <dcterms:created xsi:type="dcterms:W3CDTF">2008-09-09T22:52:10Z</dcterms:created>
  <dcterms:modified xsi:type="dcterms:W3CDTF">2022-08-27T02:08:25Z</dcterms:modified>
</cp:coreProperties>
</file>