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7" r:id="rId6"/>
    <p:sldId id="270" r:id="rId7"/>
    <p:sldId id="268" r:id="rId8"/>
    <p:sldId id="269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E5CD5-C609-46D9-A01C-C0B3EEA62993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72E77-0100-43FC-8A99-935FD7907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0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1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9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93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37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4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0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37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6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54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7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20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88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91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83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07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976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4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8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87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1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2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1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18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3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9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10B4-DB85-4AC8-9993-10F889D86D11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401B-7230-4BF5-B123-C3D790E27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5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16D10B4-DB85-4AC8-9993-10F889D86D11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47E401B-7230-4BF5-B123-C3D790E27B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2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  <p:sldLayoutId id="2147483669" r:id="rId13"/>
    <p:sldLayoutId id="2147483668" r:id="rId14"/>
    <p:sldLayoutId id="2147483667" r:id="rId15"/>
    <p:sldLayoutId id="2147483666" r:id="rId16"/>
    <p:sldLayoutId id="2147483665" r:id="rId17"/>
    <p:sldLayoutId id="2147483664" r:id="rId18"/>
    <p:sldLayoutId id="2147483663" r:id="rId19"/>
    <p:sldLayoutId id="2147483662" r:id="rId20"/>
    <p:sldLayoutId id="2147483661" r:id="rId21"/>
    <p:sldLayoutId id="2147483660" r:id="rId22"/>
    <p:sldLayoutId id="2147483651" r:id="rId23"/>
    <p:sldLayoutId id="2147483652" r:id="rId24"/>
    <p:sldLayoutId id="2147483653" r:id="rId25"/>
    <p:sldLayoutId id="2147483654" r:id="rId26"/>
    <p:sldLayoutId id="2147483655" r:id="rId27"/>
    <p:sldLayoutId id="2147483656" r:id="rId28"/>
    <p:sldLayoutId id="2147483657" r:id="rId29"/>
    <p:sldLayoutId id="2147483658" r:id="rId30"/>
    <p:sldLayoutId id="2147483659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smtClean="0">
                <a:solidFill>
                  <a:srgbClr val="FFC000"/>
                </a:solidFill>
              </a:rPr>
              <a:t>VẬT LÍ 11</a:t>
            </a:r>
            <a:endParaRPr lang="en-US" sz="8000" b="1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smtClean="0">
                <a:solidFill>
                  <a:schemeClr val="bg1"/>
                </a:solidFill>
              </a:rPr>
              <a:t>BÀI 4. CÔNG CỦA LỰC </a:t>
            </a:r>
            <a:r>
              <a:rPr lang="en-US" sz="4000" b="1" smtClean="0">
                <a:solidFill>
                  <a:schemeClr val="bg1"/>
                </a:solidFill>
              </a:rPr>
              <a:t>ĐIỆN</a:t>
            </a:r>
            <a:endParaRPr lang="en-US" sz="4000" b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5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00"/>
          <p:cNvSpPr txBox="1">
            <a:spLocks noChangeAspect="1" noChangeArrowheads="1"/>
          </p:cNvSpPr>
          <p:nvPr/>
        </p:nvSpPr>
        <p:spPr bwMode="auto">
          <a:xfrm>
            <a:off x="1765132" y="820037"/>
            <a:ext cx="2814710" cy="6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400" b="1" u="sng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 của lực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73629" y="129209"/>
            <a:ext cx="6863731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en-US" sz="3200" b="1" u="sng">
                <a:solidFill>
                  <a:srgbClr val="FFFF00"/>
                </a:solidFill>
              </a:rPr>
              <a:t>CÔNG CỦA LỰC ĐIỆN TRƯỜNG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115401" y="2934267"/>
            <a:ext cx="2287018" cy="9826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15403" y="3971499"/>
            <a:ext cx="7942997" cy="0"/>
          </a:xfrm>
          <a:prstGeom prst="line">
            <a:avLst/>
          </a:prstGeom>
          <a:ln w="152400" cmpd="thickThin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334395" y="2010180"/>
            <a:ext cx="1542197" cy="98263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375123" y="2988859"/>
            <a:ext cx="1501469" cy="0"/>
          </a:xfrm>
          <a:prstGeom prst="line">
            <a:avLst/>
          </a:prstGeom>
          <a:ln w="28575">
            <a:solidFill>
              <a:srgbClr val="FFC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76716" y="2501499"/>
            <a:ext cx="464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smtClean="0">
                <a:solidFill>
                  <a:schemeClr val="bg1"/>
                </a:solidFill>
              </a:rPr>
              <a:t>α</a:t>
            </a:r>
            <a:endParaRPr lang="en-US" sz="3200" b="1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86397" y="1585590"/>
                <a:ext cx="464024" cy="644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en-US" sz="3200" b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7" y="1585590"/>
                <a:ext cx="464024" cy="644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3302759" y="4558349"/>
            <a:ext cx="4981432" cy="0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16054" y="4026093"/>
            <a:ext cx="941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</a:rPr>
              <a:t>S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76716" y="4815976"/>
            <a:ext cx="235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2"/>
                </a:solidFill>
              </a:rPr>
              <a:t>A = F.S.cos</a:t>
            </a:r>
            <a:r>
              <a:rPr lang="el-GR" sz="3200" b="1" smtClean="0">
                <a:solidFill>
                  <a:schemeClr val="accent2"/>
                </a:solidFill>
              </a:rPr>
              <a:t>α</a:t>
            </a:r>
            <a:r>
              <a:rPr lang="en-US" sz="3200" b="1" smtClean="0">
                <a:solidFill>
                  <a:schemeClr val="accent2"/>
                </a:solidFill>
              </a:rPr>
              <a:t> </a:t>
            </a:r>
            <a:endParaRPr lang="en-US" sz="32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3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44444E-6 L 0.41107 0.000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4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2" grpId="0"/>
      <p:bldP spid="12" grpId="1"/>
      <p:bldP spid="13" grpId="0"/>
      <p:bldP spid="13" grpId="1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00"/>
          <p:cNvSpPr txBox="1">
            <a:spLocks noChangeAspect="1" noChangeArrowheads="1"/>
          </p:cNvSpPr>
          <p:nvPr/>
        </p:nvSpPr>
        <p:spPr bwMode="auto">
          <a:xfrm>
            <a:off x="878867" y="932578"/>
            <a:ext cx="3888416" cy="6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400" b="1" u="sng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 của lực điện trường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87364" y="241750"/>
            <a:ext cx="6863731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en-US" sz="3200" b="1" u="sng">
                <a:solidFill>
                  <a:srgbClr val="FFFF00"/>
                </a:solidFill>
              </a:rPr>
              <a:t>CÔNG CỦA LỰC ĐIỆN TRƯỜNG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pic>
        <p:nvPicPr>
          <p:cNvPr id="5122" name="Picture 2" descr="https://thietbikythuat.com.vn/wp-content/uploads/2021/01/cong-cua-luc-dien-trong-tu-truong-d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67" y="2038642"/>
            <a:ext cx="5287373" cy="329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700"/>
          <p:cNvSpPr txBox="1">
            <a:spLocks noChangeAspect="1" noChangeArrowheads="1"/>
          </p:cNvSpPr>
          <p:nvPr/>
        </p:nvSpPr>
        <p:spPr bwMode="auto">
          <a:xfrm>
            <a:off x="6925630" y="783120"/>
            <a:ext cx="2063625" cy="44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400" b="1" smtClean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đường MN</a:t>
            </a:r>
            <a:endParaRPr lang="en-US" sz="2400" b="1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700"/>
          <p:cNvSpPr txBox="1">
            <a:spLocks noChangeAspect="1" noChangeArrowheads="1"/>
          </p:cNvSpPr>
          <p:nvPr/>
        </p:nvSpPr>
        <p:spPr bwMode="auto">
          <a:xfrm>
            <a:off x="6925628" y="3078080"/>
            <a:ext cx="2471589" cy="44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400" b="1" smtClean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đường MPN</a:t>
            </a:r>
            <a:endParaRPr lang="en-US" sz="2400" b="1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5629" y="1413822"/>
            <a:ext cx="174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A = F.S.cos</a:t>
            </a:r>
            <a:r>
              <a:rPr lang="el-GR" sz="2400" b="1" smtClean="0">
                <a:solidFill>
                  <a:schemeClr val="bg1"/>
                </a:solidFill>
              </a:rPr>
              <a:t>α</a:t>
            </a:r>
            <a:r>
              <a:rPr lang="en-US" sz="2400" b="1" smtClean="0">
                <a:solidFill>
                  <a:schemeClr val="bg1"/>
                </a:solidFill>
              </a:rPr>
              <a:t>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25629" y="1978208"/>
            <a:ext cx="247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A = q.E.MN.cos</a:t>
            </a:r>
            <a:r>
              <a:rPr lang="el-GR" sz="2400" b="1" smtClean="0">
                <a:solidFill>
                  <a:schemeClr val="bg1"/>
                </a:solidFill>
              </a:rPr>
              <a:t>α</a:t>
            </a:r>
            <a:r>
              <a:rPr lang="en-US" sz="2400" b="1" smtClean="0">
                <a:solidFill>
                  <a:schemeClr val="bg1"/>
                </a:solidFill>
              </a:rPr>
              <a:t>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5627" y="3728826"/>
            <a:ext cx="247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A</a:t>
            </a:r>
            <a:r>
              <a:rPr lang="en-US" sz="2400" b="1" baseline="-25000" smtClean="0">
                <a:solidFill>
                  <a:schemeClr val="bg1"/>
                </a:solidFill>
              </a:rPr>
              <a:t>1</a:t>
            </a:r>
            <a:r>
              <a:rPr lang="en-US" sz="2400" b="1" smtClean="0">
                <a:solidFill>
                  <a:schemeClr val="bg1"/>
                </a:solidFill>
              </a:rPr>
              <a:t> = q.E.MP.cos</a:t>
            </a:r>
            <a:r>
              <a:rPr lang="el-GR" sz="2400" b="1" smtClean="0">
                <a:solidFill>
                  <a:schemeClr val="bg1"/>
                </a:solidFill>
              </a:rPr>
              <a:t>α</a:t>
            </a:r>
            <a:r>
              <a:rPr lang="en-US" sz="2400" b="1" baseline="-25000" smtClean="0">
                <a:solidFill>
                  <a:schemeClr val="bg1"/>
                </a:solidFill>
              </a:rPr>
              <a:t>1</a:t>
            </a:r>
            <a:r>
              <a:rPr lang="en-US" sz="2400" b="1" smtClean="0">
                <a:solidFill>
                  <a:schemeClr val="bg1"/>
                </a:solidFill>
              </a:rPr>
              <a:t>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5627" y="4216537"/>
            <a:ext cx="247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A</a:t>
            </a:r>
            <a:r>
              <a:rPr lang="en-US" sz="2400" b="1" baseline="-25000" smtClean="0">
                <a:solidFill>
                  <a:schemeClr val="bg1"/>
                </a:solidFill>
              </a:rPr>
              <a:t>2</a:t>
            </a:r>
            <a:r>
              <a:rPr lang="en-US" sz="2400" b="1" smtClean="0">
                <a:solidFill>
                  <a:schemeClr val="bg1"/>
                </a:solidFill>
              </a:rPr>
              <a:t> = q.E.PN.cos</a:t>
            </a:r>
            <a:r>
              <a:rPr lang="el-GR" sz="2400" b="1" smtClean="0">
                <a:solidFill>
                  <a:schemeClr val="bg1"/>
                </a:solidFill>
              </a:rPr>
              <a:t>α</a:t>
            </a:r>
            <a:r>
              <a:rPr lang="en-US" sz="2400" b="1" baseline="-25000">
                <a:solidFill>
                  <a:schemeClr val="bg1"/>
                </a:solidFill>
              </a:rPr>
              <a:t>2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5627" y="4713977"/>
            <a:ext cx="4388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A’ = </a:t>
            </a:r>
            <a:r>
              <a:rPr lang="en-US" sz="2400" b="1">
                <a:solidFill>
                  <a:schemeClr val="bg1"/>
                </a:solidFill>
              </a:rPr>
              <a:t>q.E.MP.cos</a:t>
            </a:r>
            <a:r>
              <a:rPr lang="el-GR" sz="2400" b="1">
                <a:solidFill>
                  <a:schemeClr val="bg1"/>
                </a:solidFill>
              </a:rPr>
              <a:t>α</a:t>
            </a:r>
            <a:r>
              <a:rPr lang="en-US" sz="2400" b="1" baseline="-25000">
                <a:solidFill>
                  <a:schemeClr val="bg1"/>
                </a:solidFill>
              </a:rPr>
              <a:t>1</a:t>
            </a:r>
            <a:r>
              <a:rPr lang="en-US" sz="2400" b="1">
                <a:solidFill>
                  <a:schemeClr val="bg1"/>
                </a:solidFill>
              </a:rPr>
              <a:t> </a:t>
            </a:r>
            <a:r>
              <a:rPr lang="en-US" sz="2400" b="1" smtClean="0">
                <a:solidFill>
                  <a:schemeClr val="bg1"/>
                </a:solidFill>
              </a:rPr>
              <a:t>+ q.E.PN.cos</a:t>
            </a:r>
            <a:r>
              <a:rPr lang="el-GR" sz="2400" b="1" smtClean="0">
                <a:solidFill>
                  <a:schemeClr val="bg1"/>
                </a:solidFill>
              </a:rPr>
              <a:t>α</a:t>
            </a:r>
            <a:r>
              <a:rPr lang="en-US" sz="2400" b="1" baseline="-25000">
                <a:solidFill>
                  <a:schemeClr val="bg1"/>
                </a:solidFill>
              </a:rPr>
              <a:t>2</a:t>
            </a:r>
            <a:endParaRPr lang="en-US" sz="2400" b="1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25627" y="5653612"/>
                <a:ext cx="40812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chemeClr val="accent2"/>
                    </a:solidFill>
                  </a:rPr>
                  <a:t>A = A’ = q.E.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accent2"/>
                            </a:solidFill>
                          </a:rPr>
                          <m:t>MH</m:t>
                        </m:r>
                      </m:e>
                    </m:acc>
                  </m:oMath>
                </a14:m>
                <a:r>
                  <a:rPr lang="en-US" sz="2400" b="1" smtClean="0">
                    <a:solidFill>
                      <a:schemeClr val="accent2"/>
                    </a:solidFill>
                  </a:rPr>
                  <a:t> = q.E.d</a:t>
                </a:r>
                <a:endParaRPr lang="en-US" sz="2400" b="1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627" y="5653612"/>
                <a:ext cx="4081256" cy="461665"/>
              </a:xfrm>
              <a:prstGeom prst="rect">
                <a:avLst/>
              </a:prstGeom>
              <a:blipFill>
                <a:blip r:embed="rId3"/>
                <a:stretch>
                  <a:fillRect l="-223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925627" y="6115277"/>
            <a:ext cx="408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</a:rPr>
              <a:t>Lực điện là lực thế</a:t>
            </a:r>
            <a:endParaRPr lang="en-US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210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00"/>
          <p:cNvSpPr txBox="1">
            <a:spLocks noChangeAspect="1" noChangeArrowheads="1"/>
          </p:cNvSpPr>
          <p:nvPr/>
        </p:nvSpPr>
        <p:spPr bwMode="auto">
          <a:xfrm>
            <a:off x="865246" y="965180"/>
            <a:ext cx="4851978" cy="6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800" b="1" u="sng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Thế năng điện trường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73743" y="274352"/>
            <a:ext cx="6863731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en-US" sz="3200" b="1" u="sng">
                <a:solidFill>
                  <a:srgbClr val="FFFF00"/>
                </a:solidFill>
              </a:rPr>
              <a:t>THẾ NĂNG ĐIỆN TRƯỜNG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3743" y="1895107"/>
            <a:ext cx="110263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</a:rPr>
              <a:t>Thế năng của một điện tích q</a:t>
            </a:r>
            <a:r>
              <a:rPr lang="en-US" altLang="en-US" sz="2800" smtClean="0">
                <a:solidFill>
                  <a:schemeClr val="bg1"/>
                </a:solidFill>
              </a:rPr>
              <a:t> trong điện trường là </a:t>
            </a:r>
            <a:r>
              <a:rPr lang="en-US" altLang="en-US" sz="2800">
                <a:solidFill>
                  <a:schemeClr val="bg1"/>
                </a:solidFill>
              </a:rPr>
              <a:t>khả năng sinh công của điện </a:t>
            </a:r>
            <a:r>
              <a:rPr lang="en-US" altLang="en-US" sz="2800" smtClean="0">
                <a:solidFill>
                  <a:schemeClr val="bg1"/>
                </a:solidFill>
              </a:rPr>
              <a:t>trường khi đặt điện tích q tại  vị trí đang xét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53726" y="3150454"/>
            <a:ext cx="2683748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chemeClr val="accent2"/>
                </a:solidFill>
              </a:rPr>
              <a:t>A = </a:t>
            </a:r>
            <a:r>
              <a:rPr lang="en-US" altLang="en-US" sz="3200" b="1" smtClean="0">
                <a:solidFill>
                  <a:schemeClr val="accent2"/>
                </a:solidFill>
              </a:rPr>
              <a:t>q.E.d = W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M</a:t>
            </a:r>
            <a:endParaRPr lang="en-US" altLang="en-US" sz="3200" b="1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3743" y="3785608"/>
            <a:ext cx="11026371" cy="39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i="1" smtClean="0">
                <a:solidFill>
                  <a:schemeClr val="bg1"/>
                </a:solidFill>
              </a:rPr>
              <a:t>d là độ dịch chuyển của q từ điểm đang xét đến mốc thế năng</a:t>
            </a:r>
            <a:endParaRPr lang="en-US" altLang="en-US" sz="2400" i="1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5385" y="4630888"/>
            <a:ext cx="1903085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200" b="1" smtClean="0">
                <a:solidFill>
                  <a:schemeClr val="accent2"/>
                </a:solidFill>
              </a:rPr>
              <a:t>W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M</a:t>
            </a:r>
            <a:r>
              <a:rPr lang="en-US" altLang="en-US" sz="3200" b="1" smtClean="0">
                <a:solidFill>
                  <a:schemeClr val="accent2"/>
                </a:solidFill>
              </a:rPr>
              <a:t> = A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M∞</a:t>
            </a:r>
            <a:endParaRPr lang="en-US" altLang="en-US" sz="32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925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700"/>
          <p:cNvSpPr txBox="1">
            <a:spLocks noChangeAspect="1" noChangeArrowheads="1"/>
          </p:cNvSpPr>
          <p:nvPr/>
        </p:nvSpPr>
        <p:spPr bwMode="auto">
          <a:xfrm>
            <a:off x="865246" y="965180"/>
            <a:ext cx="6373224" cy="6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  <a:lumOff val="0"/>
                  </a:schemeClr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800" b="1" u="sng" smtClean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Công của lực điện và độ giảm thế năng</a:t>
            </a:r>
            <a:endParaRPr lang="en-US" sz="2800" b="1" u="sng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73743" y="274352"/>
            <a:ext cx="6863731" cy="68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0272" indent="-270272">
              <a:buClr>
                <a:schemeClr val="tx2"/>
              </a:buClr>
              <a:buSzPct val="70000"/>
            </a:pPr>
            <a:r>
              <a:rPr lang="en-US" sz="3200" b="1" u="sng">
                <a:solidFill>
                  <a:srgbClr val="FFFF00"/>
                </a:solidFill>
              </a:rPr>
              <a:t>THẾ NĂNG ĐIỆN TRƯỜNG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3743" y="1895107"/>
            <a:ext cx="110263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</a:rPr>
              <a:t>Thế năng của một điện tích q</a:t>
            </a:r>
            <a:r>
              <a:rPr lang="en-US" altLang="en-US" sz="2800" smtClean="0">
                <a:solidFill>
                  <a:schemeClr val="bg1"/>
                </a:solidFill>
              </a:rPr>
              <a:t> trong điện trường là </a:t>
            </a:r>
            <a:r>
              <a:rPr lang="en-US" altLang="en-US" sz="2800">
                <a:solidFill>
                  <a:schemeClr val="bg1"/>
                </a:solidFill>
              </a:rPr>
              <a:t>khả năng sinh công của điện </a:t>
            </a:r>
            <a:r>
              <a:rPr lang="en-US" altLang="en-US" sz="2800" smtClean="0">
                <a:solidFill>
                  <a:schemeClr val="bg1"/>
                </a:solidFill>
              </a:rPr>
              <a:t>trường khi đặt điện tích q tại  vị trí đang xét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53726" y="3150454"/>
            <a:ext cx="2775119" cy="496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3200" b="1" smtClean="0">
                <a:solidFill>
                  <a:schemeClr val="accent2"/>
                </a:solidFill>
              </a:rPr>
              <a:t>A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MN</a:t>
            </a:r>
            <a:r>
              <a:rPr lang="en-US" altLang="en-US" sz="3200" b="1" smtClean="0">
                <a:solidFill>
                  <a:schemeClr val="accent2"/>
                </a:solidFill>
              </a:rPr>
              <a:t> </a:t>
            </a:r>
            <a:r>
              <a:rPr lang="en-US" altLang="en-US" sz="3200" b="1">
                <a:solidFill>
                  <a:schemeClr val="accent2"/>
                </a:solidFill>
              </a:rPr>
              <a:t>= </a:t>
            </a:r>
            <a:r>
              <a:rPr lang="en-US" altLang="en-US" sz="3200" b="1" smtClean="0">
                <a:solidFill>
                  <a:schemeClr val="accent2"/>
                </a:solidFill>
              </a:rPr>
              <a:t>W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M</a:t>
            </a:r>
            <a:r>
              <a:rPr lang="en-US" altLang="en-US" sz="3200" b="1" smtClean="0">
                <a:solidFill>
                  <a:schemeClr val="accent2"/>
                </a:solidFill>
              </a:rPr>
              <a:t> - W</a:t>
            </a:r>
            <a:r>
              <a:rPr lang="en-US" altLang="en-US" sz="3200" b="1" baseline="-25000" smtClean="0">
                <a:solidFill>
                  <a:schemeClr val="accent2"/>
                </a:solidFill>
              </a:rPr>
              <a:t>N</a:t>
            </a:r>
            <a:endParaRPr lang="en-US" altLang="en-US" sz="32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6319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99" y="665570"/>
            <a:ext cx="8712899" cy="557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1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544" y="548367"/>
            <a:ext cx="7545855" cy="33490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5000"/>
              </a:lnSpc>
              <a:buNone/>
            </a:pPr>
            <a:r>
              <a:rPr lang="en-US" b="1" smtClean="0">
                <a:solidFill>
                  <a:schemeClr val="accent2"/>
                </a:solidFill>
                <a:latin typeface="Calibri (Body)"/>
              </a:rPr>
              <a:t>VD 1: </a:t>
            </a:r>
            <a:r>
              <a:rPr lang="vi-VN" smtClean="0">
                <a:latin typeface="Calibri (Body)"/>
              </a:rPr>
              <a:t>Một </a:t>
            </a:r>
            <a:r>
              <a:rPr lang="vi-VN">
                <a:latin typeface="Calibri (Body)"/>
              </a:rPr>
              <a:t>vòng tròn tâm O nằm trong điện trường của một điện tích điểm Q. M và N là hai điểm trên vòng tròn đó. Gọi  </a:t>
            </a:r>
            <a:r>
              <a:rPr lang="en-US" smtClean="0">
                <a:latin typeface="Calibri (Body)"/>
              </a:rPr>
              <a:t>A</a:t>
            </a:r>
            <a:r>
              <a:rPr lang="en-US" baseline="-25000" smtClean="0">
                <a:latin typeface="Calibri (Body)"/>
              </a:rPr>
              <a:t>M1N</a:t>
            </a:r>
            <a:r>
              <a:rPr lang="en-US" smtClean="0">
                <a:latin typeface="Calibri (Body)"/>
              </a:rPr>
              <a:t>, A</a:t>
            </a:r>
            <a:r>
              <a:rPr lang="en-US" baseline="-25000" smtClean="0">
                <a:latin typeface="Calibri (Body)"/>
              </a:rPr>
              <a:t>M2N</a:t>
            </a:r>
            <a:r>
              <a:rPr lang="en-US">
                <a:latin typeface="Calibri (Body)"/>
              </a:rPr>
              <a:t>,</a:t>
            </a:r>
            <a:r>
              <a:rPr lang="en-US" smtClean="0">
                <a:latin typeface="Calibri (Body)"/>
              </a:rPr>
              <a:t> A</a:t>
            </a:r>
            <a:r>
              <a:rPr lang="en-US" baseline="-25000" smtClean="0">
                <a:latin typeface="Calibri (Body)"/>
              </a:rPr>
              <a:t>MN</a:t>
            </a:r>
            <a:r>
              <a:rPr lang="en-US" smtClean="0">
                <a:latin typeface="Calibri (Body)"/>
              </a:rPr>
              <a:t> </a:t>
            </a:r>
            <a:r>
              <a:rPr lang="vi-VN" smtClean="0">
                <a:latin typeface="Calibri (Body)"/>
              </a:rPr>
              <a:t>là </a:t>
            </a:r>
            <a:r>
              <a:rPr lang="vi-VN">
                <a:latin typeface="Calibri (Body)"/>
              </a:rPr>
              <a:t>công của lực điện tác dụng lên điện tích điểm q trong các dịch chuyển dọc theo cung M1N, M2N và dây cung MN </a:t>
            </a:r>
            <a:r>
              <a:rPr lang="vi-VN" smtClean="0">
                <a:latin typeface="Calibri (Body)"/>
              </a:rPr>
              <a:t>thì</a:t>
            </a:r>
            <a:r>
              <a:rPr lang="en-US" smtClean="0">
                <a:latin typeface="Calibri (Body)"/>
              </a:rPr>
              <a:t>:</a:t>
            </a:r>
            <a:endParaRPr lang="en-US">
              <a:latin typeface="Calibri (Body)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8865628" y="222288"/>
            <a:ext cx="3415348" cy="3005516"/>
            <a:chOff x="9021929" y="768199"/>
            <a:chExt cx="3415348" cy="3005516"/>
          </a:xfrm>
        </p:grpSpPr>
        <p:grpSp>
          <p:nvGrpSpPr>
            <p:cNvPr id="28" name="Group 27"/>
            <p:cNvGrpSpPr/>
            <p:nvPr/>
          </p:nvGrpSpPr>
          <p:grpSpPr>
            <a:xfrm>
              <a:off x="9332686" y="1248229"/>
              <a:ext cx="2525486" cy="2525486"/>
              <a:chOff x="9332686" y="1248229"/>
              <a:chExt cx="2525486" cy="2525486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9332686" y="1248229"/>
                <a:ext cx="2525486" cy="2525486"/>
              </a:xfrm>
              <a:prstGeom prst="ellipse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 (Body)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9506857" y="1857829"/>
                <a:ext cx="2308906" cy="327807"/>
              </a:xfrm>
              <a:prstGeom prst="line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9021929" y="1498512"/>
              <a:ext cx="6215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bg1"/>
                  </a:solidFill>
                  <a:latin typeface="Calibri (Body)"/>
                </a:rPr>
                <a:t>M</a:t>
              </a:r>
              <a:endParaRPr lang="en-US" sz="2800" b="1">
                <a:solidFill>
                  <a:schemeClr val="bg1"/>
                </a:solidFill>
                <a:latin typeface="Calibri (Body)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815763" y="1857829"/>
              <a:ext cx="6215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bg1"/>
                  </a:solidFill>
                  <a:latin typeface="Calibri (Body)"/>
                </a:rPr>
                <a:t>N</a:t>
              </a:r>
              <a:endParaRPr lang="en-US" sz="2800" b="1">
                <a:solidFill>
                  <a:schemeClr val="bg1"/>
                </a:solidFill>
                <a:latin typeface="Calibri (Body)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595429" y="768199"/>
              <a:ext cx="6215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bg1"/>
                  </a:solidFill>
                  <a:latin typeface="Calibri (Body)"/>
                </a:rPr>
                <a:t>1</a:t>
              </a:r>
              <a:endParaRPr lang="en-US" sz="2800" b="1">
                <a:solidFill>
                  <a:schemeClr val="bg1"/>
                </a:solidFill>
                <a:latin typeface="Calibri (Body)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284672" y="3250495"/>
              <a:ext cx="6215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bg1"/>
                  </a:solidFill>
                  <a:latin typeface="Calibri (Body)"/>
                </a:rPr>
                <a:t>2</a:t>
              </a:r>
              <a:endParaRPr lang="en-US" sz="2800" b="1">
                <a:solidFill>
                  <a:schemeClr val="bg1"/>
                </a:solidFill>
                <a:latin typeface="Calibri (Body)"/>
              </a:endParaRPr>
            </a:p>
          </p:txBody>
        </p:sp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678544" y="4147668"/>
            <a:ext cx="8187085" cy="2536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alphaUcPeriod"/>
            </a:pPr>
            <a:r>
              <a:rPr lang="en-US" smtClean="0">
                <a:latin typeface="Calibri (Body)"/>
              </a:rPr>
              <a:t>A</a:t>
            </a:r>
            <a:r>
              <a:rPr lang="en-US" baseline="-25000" smtClean="0">
                <a:latin typeface="Calibri (Body)"/>
              </a:rPr>
              <a:t>M1N</a:t>
            </a:r>
            <a:r>
              <a:rPr lang="en-US" smtClean="0">
                <a:latin typeface="Calibri (Body)"/>
              </a:rPr>
              <a:t> nhỏ nhất.</a:t>
            </a:r>
          </a:p>
          <a:p>
            <a:pPr marL="514350" indent="-514350" algn="just">
              <a:buAutoNum type="alphaUcPeriod"/>
            </a:pPr>
            <a:r>
              <a:rPr lang="en-US" smtClean="0">
                <a:latin typeface="Calibri (Body)"/>
              </a:rPr>
              <a:t>A</a:t>
            </a:r>
            <a:r>
              <a:rPr lang="en-US" baseline="-25000" smtClean="0">
                <a:latin typeface="Calibri (Body)"/>
              </a:rPr>
              <a:t>M2N</a:t>
            </a:r>
            <a:r>
              <a:rPr lang="en-US" smtClean="0">
                <a:latin typeface="Calibri (Body)"/>
              </a:rPr>
              <a:t> nhỏ nhất.</a:t>
            </a:r>
          </a:p>
          <a:p>
            <a:pPr marL="514350" indent="-514350" algn="just">
              <a:buAutoNum type="alphaUcPeriod"/>
            </a:pPr>
            <a:r>
              <a:rPr lang="en-US" smtClean="0">
                <a:latin typeface="Calibri (Body)"/>
              </a:rPr>
              <a:t>A</a:t>
            </a:r>
            <a:r>
              <a:rPr lang="en-US" baseline="-25000" smtClean="0">
                <a:latin typeface="Calibri (Body)"/>
              </a:rPr>
              <a:t>MN</a:t>
            </a:r>
            <a:r>
              <a:rPr lang="en-US" smtClean="0">
                <a:latin typeface="Calibri (Body)"/>
              </a:rPr>
              <a:t> nhỏ nhất.</a:t>
            </a:r>
          </a:p>
          <a:p>
            <a:pPr marL="514350" indent="-514350" algn="just">
              <a:buAutoNum type="alphaUcPeriod"/>
            </a:pPr>
            <a:r>
              <a:rPr lang="en-US" smtClean="0">
                <a:latin typeface="Calibri (Body)"/>
              </a:rPr>
              <a:t>A</a:t>
            </a:r>
            <a:r>
              <a:rPr lang="en-US" baseline="-25000" smtClean="0">
                <a:latin typeface="Calibri (Body)"/>
              </a:rPr>
              <a:t>M1N</a:t>
            </a:r>
            <a:r>
              <a:rPr lang="en-US" smtClean="0">
                <a:latin typeface="Calibri (Body)"/>
              </a:rPr>
              <a:t> = A</a:t>
            </a:r>
            <a:r>
              <a:rPr lang="en-US" baseline="-25000" smtClean="0">
                <a:latin typeface="Calibri (Body)"/>
              </a:rPr>
              <a:t>M2N</a:t>
            </a:r>
            <a:r>
              <a:rPr lang="en-US" smtClean="0">
                <a:latin typeface="Calibri (Body)"/>
              </a:rPr>
              <a:t> = A</a:t>
            </a:r>
            <a:r>
              <a:rPr lang="en-US" baseline="-25000" smtClean="0">
                <a:latin typeface="Calibri (Body)"/>
              </a:rPr>
              <a:t>MN</a:t>
            </a:r>
            <a:endParaRPr lang="en-US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51015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6099"/>
            <a:ext cx="10515600" cy="24477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5000"/>
              </a:lnSpc>
              <a:buNone/>
            </a:pPr>
            <a:r>
              <a:rPr lang="en-US" b="1" smtClean="0">
                <a:solidFill>
                  <a:schemeClr val="accent2"/>
                </a:solidFill>
                <a:latin typeface="Calibri (Body)"/>
              </a:rPr>
              <a:t>VD 2</a:t>
            </a:r>
            <a:r>
              <a:rPr lang="vi-VN" b="1" smtClean="0">
                <a:solidFill>
                  <a:schemeClr val="accent2"/>
                </a:solidFill>
                <a:latin typeface="Calibri (Body)"/>
              </a:rPr>
              <a:t>: </a:t>
            </a:r>
            <a:r>
              <a:rPr lang="vi-VN" smtClean="0">
                <a:latin typeface="Calibri (Body)"/>
              </a:rPr>
              <a:t> </a:t>
            </a:r>
            <a:r>
              <a:rPr lang="vi-VN">
                <a:latin typeface="Calibri (Body)"/>
              </a:rPr>
              <a:t>Một electron di chuyển được môt đoạn 1 cm, dọc theo một đường sức điện, dưới tác dụng của một lực điện trong một điện trường đều có cường độ 1000 V/m. Hãy xác định công của lực điện</a:t>
            </a:r>
            <a:r>
              <a:rPr lang="vi-VN" smtClean="0">
                <a:latin typeface="Calibri (Body)"/>
              </a:rPr>
              <a:t>?</a:t>
            </a:r>
            <a:endParaRPr lang="vi-VN">
              <a:latin typeface="Calibri (Body)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3375195"/>
            <a:ext cx="10515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A </a:t>
            </a:r>
            <a:r>
              <a:rPr lang="en-US" sz="2800" b="1" smtClean="0">
                <a:solidFill>
                  <a:schemeClr val="bg1"/>
                </a:solidFill>
              </a:rPr>
              <a:t>= q.E.d 	= e.E.d </a:t>
            </a:r>
          </a:p>
          <a:p>
            <a:r>
              <a:rPr lang="en-US" sz="2800" b="1">
                <a:solidFill>
                  <a:schemeClr val="bg1"/>
                </a:solidFill>
              </a:rPr>
              <a:t>	</a:t>
            </a:r>
            <a:r>
              <a:rPr lang="en-US" sz="2800" b="1" smtClean="0">
                <a:solidFill>
                  <a:schemeClr val="bg1"/>
                </a:solidFill>
              </a:rPr>
              <a:t>	= -1,6.10</a:t>
            </a:r>
            <a:r>
              <a:rPr lang="en-US" sz="2800" b="1" baseline="30000" smtClean="0">
                <a:solidFill>
                  <a:schemeClr val="bg1"/>
                </a:solidFill>
              </a:rPr>
              <a:t>-19</a:t>
            </a:r>
            <a:r>
              <a:rPr lang="en-US" sz="2800" b="1" smtClean="0">
                <a:solidFill>
                  <a:schemeClr val="bg1"/>
                </a:solidFill>
              </a:rPr>
              <a:t>.1000.0,01 = 1,6.10</a:t>
            </a:r>
            <a:r>
              <a:rPr lang="en-US" sz="2800" b="1" baseline="30000" smtClean="0">
                <a:solidFill>
                  <a:schemeClr val="bg1"/>
                </a:solidFill>
              </a:rPr>
              <a:t>-18</a:t>
            </a:r>
            <a:r>
              <a:rPr lang="en-US" sz="2800" b="1" smtClean="0">
                <a:solidFill>
                  <a:schemeClr val="bg1"/>
                </a:solidFill>
              </a:rPr>
              <a:t>J</a:t>
            </a:r>
            <a:endParaRPr lang="en-US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2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42087403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(Body)</vt:lpstr>
      <vt:lpstr>Calibri Light</vt:lpstr>
      <vt:lpstr>Cambria Math</vt:lpstr>
      <vt:lpstr>Times New Roman</vt:lpstr>
      <vt:lpstr>Office Theme</vt:lpstr>
      <vt:lpstr>VẬT LÍ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Văn Đức Lê</dc:creator>
  <cp:lastModifiedBy>Văn Đức Lê</cp:lastModifiedBy>
  <cp:revision>11</cp:revision>
  <dcterms:created xsi:type="dcterms:W3CDTF">2021-09-07T15:16:07Z</dcterms:created>
  <dcterms:modified xsi:type="dcterms:W3CDTF">2021-09-12T13:08:45Z</dcterms:modified>
</cp:coreProperties>
</file>