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58" r:id="rId5"/>
  </p:sldMasterIdLst>
  <p:notesMasterIdLst>
    <p:notesMasterId r:id="rId26"/>
  </p:notesMasterIdLst>
  <p:sldIdLst>
    <p:sldId id="256" r:id="rId6"/>
    <p:sldId id="257" r:id="rId7"/>
    <p:sldId id="264" r:id="rId8"/>
    <p:sldId id="312" r:id="rId9"/>
    <p:sldId id="265" r:id="rId10"/>
    <p:sldId id="266" r:id="rId11"/>
    <p:sldId id="304" r:id="rId12"/>
    <p:sldId id="294" r:id="rId13"/>
    <p:sldId id="283" r:id="rId14"/>
    <p:sldId id="311" r:id="rId15"/>
    <p:sldId id="284" r:id="rId16"/>
    <p:sldId id="267" r:id="rId17"/>
    <p:sldId id="305" r:id="rId18"/>
    <p:sldId id="306" r:id="rId19"/>
    <p:sldId id="307" r:id="rId20"/>
    <p:sldId id="308" r:id="rId21"/>
    <p:sldId id="309" r:id="rId22"/>
    <p:sldId id="310" r:id="rId23"/>
    <p:sldId id="295" r:id="rId24"/>
    <p:sldId id="263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AD47"/>
    <a:srgbClr val="ED7D31"/>
    <a:srgbClr val="FF33CC"/>
    <a:srgbClr val="1F4E79"/>
    <a:srgbClr val="15142A"/>
    <a:srgbClr val="FAED3B"/>
    <a:srgbClr val="A7FDFF"/>
    <a:srgbClr val="3CDFE6"/>
    <a:srgbClr val="0C0D0E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62" autoAdjust="0"/>
    <p:restoredTop sz="84954" autoAdjust="0"/>
  </p:normalViewPr>
  <p:slideViewPr>
    <p:cSldViewPr snapToGrid="0">
      <p:cViewPr varScale="1">
        <p:scale>
          <a:sx n="49" d="100"/>
          <a:sy n="49" d="100"/>
        </p:scale>
        <p:origin x="298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9B0E6-B9BF-4E2D-AE08-8C7EBB196A2E}" type="datetimeFigureOut">
              <a:rPr lang="en-US" smtClean="0"/>
              <a:t>01/08/2021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3816F-A1CF-4485-B308-1B9F14B36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3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2913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763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291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110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6339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0303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21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01/08/2021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751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699B-48B7-4073-9405-3FCDD29337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258D-D283-47C4-A79F-AC09609C2C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883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699B-48B7-4073-9405-3FCDD29337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258D-D283-47C4-A79F-AC09609C2C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1456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699B-48B7-4073-9405-3FCDD29337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258D-D283-47C4-A79F-AC09609C2C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1603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699B-48B7-4073-9405-3FCDD29337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258D-D283-47C4-A79F-AC09609C2C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8738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699B-48B7-4073-9405-3FCDD29337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258D-D283-47C4-A79F-AC09609C2C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5987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699B-48B7-4073-9405-3FCDD29337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258D-D283-47C4-A79F-AC09609C2C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8154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699B-48B7-4073-9405-3FCDD29337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258D-D283-47C4-A79F-AC09609C2C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8964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699B-48B7-4073-9405-3FCDD29337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258D-D283-47C4-A79F-AC09609C2C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4919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699B-48B7-4073-9405-3FCDD29337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258D-D283-47C4-A79F-AC09609C2C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4700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699B-48B7-4073-9405-3FCDD29337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258D-D283-47C4-A79F-AC09609C2C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950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01/08/2021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7462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699B-48B7-4073-9405-3FCDD29337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258D-D283-47C4-A79F-AC09609C2C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193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01/08/2021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56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01/08/2021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40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01/08/2021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44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01/08/2021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0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01/08/2021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661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01/08/2021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56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01/08/2021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19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/>
              <a:t>01/08/2021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=""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3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97699B-48B7-4073-9405-3FCDD29337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12258D-D283-47C4-A79F-AC09609C2C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768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microsoft.com/office/2007/relationships/media" Target="../media/media3.mp3"/><Relationship Id="rId7" Type="http://schemas.openxmlformats.org/officeDocument/2006/relationships/image" Target="../media/image24.jp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audio1.wav"/><Relationship Id="rId5" Type="http://schemas.openxmlformats.org/officeDocument/2006/relationships/slideLayout" Target="../slideLayouts/slideLayout10.xml"/><Relationship Id="rId10" Type="http://schemas.openxmlformats.org/officeDocument/2006/relationships/image" Target="../media/image27.png"/><Relationship Id="rId4" Type="http://schemas.openxmlformats.org/officeDocument/2006/relationships/audio" Target="../media/media3.mp3"/><Relationship Id="rId9" Type="http://schemas.openxmlformats.org/officeDocument/2006/relationships/image" Target="../media/image26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microsoft.com/office/2007/relationships/media" Target="../media/media2.mp3"/><Relationship Id="rId7" Type="http://schemas.openxmlformats.org/officeDocument/2006/relationships/image" Target="../media/image29.jp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8.jpg"/><Relationship Id="rId11" Type="http://schemas.openxmlformats.org/officeDocument/2006/relationships/image" Target="../media/image31.png"/><Relationship Id="rId5" Type="http://schemas.openxmlformats.org/officeDocument/2006/relationships/slideLayout" Target="../slideLayouts/slideLayout10.xml"/><Relationship Id="rId10" Type="http://schemas.openxmlformats.org/officeDocument/2006/relationships/image" Target="../media/image27.png"/><Relationship Id="rId4" Type="http://schemas.openxmlformats.org/officeDocument/2006/relationships/audio" Target="../media/media2.mp3"/><Relationship Id="rId9" Type="http://schemas.openxmlformats.org/officeDocument/2006/relationships/image" Target="../media/image26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microsoft.com/office/2007/relationships/media" Target="../media/media2.mp3"/><Relationship Id="rId7" Type="http://schemas.openxmlformats.org/officeDocument/2006/relationships/image" Target="../media/image33.jp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32.jpg"/><Relationship Id="rId11" Type="http://schemas.openxmlformats.org/officeDocument/2006/relationships/image" Target="../media/image31.png"/><Relationship Id="rId5" Type="http://schemas.openxmlformats.org/officeDocument/2006/relationships/slideLayout" Target="../slideLayouts/slideLayout10.xml"/><Relationship Id="rId10" Type="http://schemas.openxmlformats.org/officeDocument/2006/relationships/image" Target="../media/image27.png"/><Relationship Id="rId4" Type="http://schemas.openxmlformats.org/officeDocument/2006/relationships/audio" Target="../media/media2.mp3"/><Relationship Id="rId9" Type="http://schemas.openxmlformats.org/officeDocument/2006/relationships/image" Target="../media/image26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microsoft.com/office/2007/relationships/media" Target="../media/media2.mp3"/><Relationship Id="rId7" Type="http://schemas.openxmlformats.org/officeDocument/2006/relationships/image" Target="../media/image36.jpg"/><Relationship Id="rId12" Type="http://schemas.openxmlformats.org/officeDocument/2006/relationships/image" Target="../media/image360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35.jpg"/><Relationship Id="rId11" Type="http://schemas.openxmlformats.org/officeDocument/2006/relationships/image" Target="../media/image31.png"/><Relationship Id="rId5" Type="http://schemas.openxmlformats.org/officeDocument/2006/relationships/slideLayout" Target="../slideLayouts/slideLayout10.xml"/><Relationship Id="rId10" Type="http://schemas.openxmlformats.org/officeDocument/2006/relationships/image" Target="../media/image27.png"/><Relationship Id="rId4" Type="http://schemas.openxmlformats.org/officeDocument/2006/relationships/audio" Target="../media/media2.mp3"/><Relationship Id="rId9" Type="http://schemas.openxmlformats.org/officeDocument/2006/relationships/image" Target="../media/image26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microsoft.com/office/2007/relationships/media" Target="../media/media2.mp3"/><Relationship Id="rId7" Type="http://schemas.openxmlformats.org/officeDocument/2006/relationships/image" Target="../media/image39.jpg"/><Relationship Id="rId12" Type="http://schemas.openxmlformats.org/officeDocument/2006/relationships/image" Target="../media/image400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38.jpg"/><Relationship Id="rId11" Type="http://schemas.openxmlformats.org/officeDocument/2006/relationships/image" Target="../media/image31.png"/><Relationship Id="rId5" Type="http://schemas.openxmlformats.org/officeDocument/2006/relationships/slideLayout" Target="../slideLayouts/slideLayout10.xml"/><Relationship Id="rId10" Type="http://schemas.openxmlformats.org/officeDocument/2006/relationships/image" Target="../media/image27.png"/><Relationship Id="rId4" Type="http://schemas.openxmlformats.org/officeDocument/2006/relationships/audio" Target="../media/media2.mp3"/><Relationship Id="rId9" Type="http://schemas.openxmlformats.org/officeDocument/2006/relationships/image" Target="../media/image26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g"/><Relationship Id="rId13" Type="http://schemas.openxmlformats.org/officeDocument/2006/relationships/image" Target="../media/image45.gif"/><Relationship Id="rId3" Type="http://schemas.microsoft.com/office/2007/relationships/media" Target="../media/media5.mp3"/><Relationship Id="rId7" Type="http://schemas.openxmlformats.org/officeDocument/2006/relationships/slideLayout" Target="../slideLayouts/slideLayout10.xml"/><Relationship Id="rId12" Type="http://schemas.openxmlformats.org/officeDocument/2006/relationships/image" Target="../media/image44.gif"/><Relationship Id="rId2" Type="http://schemas.openxmlformats.org/officeDocument/2006/relationships/audio" Target="../media/media4.mp3"/><Relationship Id="rId16" Type="http://schemas.openxmlformats.org/officeDocument/2006/relationships/image" Target="../media/image31.png"/><Relationship Id="rId1" Type="http://schemas.microsoft.com/office/2007/relationships/media" Target="../media/media4.mp3"/><Relationship Id="rId6" Type="http://schemas.openxmlformats.org/officeDocument/2006/relationships/audio" Target="../media/media2.mp3"/><Relationship Id="rId11" Type="http://schemas.openxmlformats.org/officeDocument/2006/relationships/image" Target="../media/image26.gif"/><Relationship Id="rId5" Type="http://schemas.microsoft.com/office/2007/relationships/media" Target="../media/media2.mp3"/><Relationship Id="rId15" Type="http://schemas.openxmlformats.org/officeDocument/2006/relationships/image" Target="../media/image27.png"/><Relationship Id="rId10" Type="http://schemas.openxmlformats.org/officeDocument/2006/relationships/image" Target="../media/image43.png"/><Relationship Id="rId4" Type="http://schemas.openxmlformats.org/officeDocument/2006/relationships/audio" Target="../media/media5.mp3"/><Relationship Id="rId9" Type="http://schemas.openxmlformats.org/officeDocument/2006/relationships/image" Target="../media/image42.jpg"/><Relationship Id="rId14" Type="http://schemas.openxmlformats.org/officeDocument/2006/relationships/image" Target="../media/image46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2">
            <a:extLst>
              <a:ext uri="{FF2B5EF4-FFF2-40B4-BE49-F238E27FC236}">
                <a16:creationId xmlns=""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628" y="2323835"/>
            <a:ext cx="11952372" cy="1994074"/>
          </a:xfrm>
        </p:spPr>
        <p:txBody>
          <a:bodyPr>
            <a:noAutofit/>
          </a:bodyPr>
          <a:lstStyle/>
          <a:p>
            <a:r>
              <a:rPr lang="en-US" sz="5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5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 CHUNG VÀ BỘI CHUNG </a:t>
            </a:r>
            <a:br>
              <a:rPr lang="en-US" sz="5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 NHẤT (</a:t>
            </a:r>
            <a:r>
              <a:rPr lang="en-US" sz="50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US" sz="5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5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AA65E432-C1E6-4C36-BF8E-2DA25E65DC3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5177912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Giáo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: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Lê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Nhựt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Tiến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1" descr="Clipboard">
            <a:extLst>
              <a:ext uri="{FF2B5EF4-FFF2-40B4-BE49-F238E27FC236}">
                <a16:creationId xmlns=""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=""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=""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="" xmlns:a16="http://schemas.microsoft.com/office/drawing/2014/main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262360" y="16089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   PHÒNG GD&amp;ĐT………..</a:t>
            </a:r>
          </a:p>
          <a:p>
            <a:pPr algn="l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TRƯỜNG THCS ………….……</a:t>
            </a:r>
          </a:p>
        </p:txBody>
      </p:sp>
      <p:sp>
        <p:nvSpPr>
          <p:cNvPr id="14" name="!!1">
            <a:extLst>
              <a:ext uri="{FF2B5EF4-FFF2-40B4-BE49-F238E27FC236}">
                <a16:creationId xmlns="" xmlns:a16="http://schemas.microsoft.com/office/drawing/2014/main" id="{0E246211-C9C9-4B3E-9DDF-914AB989AE93}"/>
              </a:ext>
            </a:extLst>
          </p:cNvPr>
          <p:cNvSpPr txBox="1"/>
          <p:nvPr/>
        </p:nvSpPr>
        <p:spPr>
          <a:xfrm>
            <a:off x="4834360" y="1955260"/>
            <a:ext cx="676275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4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13</a:t>
            </a:r>
            <a:endParaRPr lang="en-US" sz="48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39705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13369864">
            <a:off x="-2696134" y="-206495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=""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=""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=""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647469" y="24373"/>
            <a:ext cx="90393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III. </a:t>
            </a:r>
            <a:r>
              <a:rPr lang="en-US" sz="32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32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32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</a:t>
            </a:r>
            <a:r>
              <a:rPr lang="en-US" sz="32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32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cộng</a:t>
            </a:r>
            <a:r>
              <a:rPr lang="en-US" sz="32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trừ</a:t>
            </a:r>
            <a:r>
              <a:rPr lang="en-US" sz="32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2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32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2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32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2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942388" y="1138135"/>
            <a:ext cx="373007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</a:t>
            </a:r>
            <a:r>
              <a:rPr lang="en-US" sz="3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548507" y="2521037"/>
            <a:ext cx="1169913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Tx/>
              <a:buChar char="-"/>
            </a:pP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Cụ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BCNN(12,18) = 36.</a:t>
            </a:r>
          </a:p>
          <a:p>
            <a:pPr marL="457200" indent="-457200">
              <a:buFontTx/>
              <a:buChar char="-"/>
            </a:pP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phụ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ta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36 : 12 = 3; 36 : 18 = 2.</a:t>
            </a:r>
          </a:p>
          <a:p>
            <a:pPr marL="457200" indent="-457200">
              <a:buFontTx/>
              <a:buChar char="-"/>
            </a:pP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phụ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tương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ta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cộng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5237835" y="1787395"/>
            <a:ext cx="1155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3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4215116" y="1168913"/>
            <a:ext cx="49562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0195" y="1037033"/>
            <a:ext cx="1053991" cy="90421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2198" y="5603826"/>
            <a:ext cx="5709842" cy="113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2409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13369864">
            <a:off x="-2696134" y="-206495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=""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=""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=""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1266737" y="2039183"/>
            <a:ext cx="10374413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3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2189387" y="1405409"/>
            <a:ext cx="865691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6: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1946448" y="3083186"/>
            <a:ext cx="8869149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3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en-US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946448" y="147519"/>
            <a:ext cx="903930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III.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cộng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trừ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6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6045" y="1274979"/>
            <a:ext cx="1997155" cy="94430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8402" y="2633770"/>
            <a:ext cx="3840672" cy="51129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64856" y="3300438"/>
            <a:ext cx="5701125" cy="50119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7235" y="3960494"/>
            <a:ext cx="7557133" cy="97547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92806" y="5074047"/>
            <a:ext cx="7050077" cy="89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166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13369864">
            <a:off x="-2696134" y="-206495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=""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=""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=""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1087186" y="646543"/>
            <a:ext cx="10374413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3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23575" y="87500"/>
            <a:ext cx="555743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4691798" y="89843"/>
            <a:ext cx="958623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64" y="1281522"/>
            <a:ext cx="6350725" cy="549307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61" y="5103855"/>
            <a:ext cx="2646384" cy="174712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4620" y="27644"/>
            <a:ext cx="1864609" cy="892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09014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668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999" y="0"/>
            <a:ext cx="14550737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506" y="4866969"/>
            <a:ext cx="1979255" cy="142506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340834" y="986135"/>
            <a:ext cx="480259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VƯỢT CHƯỚNG</a:t>
            </a:r>
          </a:p>
          <a:p>
            <a:pPr algn="ctr"/>
            <a:r>
              <a:rPr lang="en-US" sz="5400" b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NGẠI VẬT</a:t>
            </a:r>
          </a:p>
        </p:txBody>
      </p:sp>
      <p:pic>
        <p:nvPicPr>
          <p:cNvPr id="3" name="Ca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791200" y="7271659"/>
            <a:ext cx="609600" cy="609600"/>
          </a:xfrm>
          <a:prstGeom prst="rect">
            <a:avLst/>
          </a:prstGeom>
        </p:spPr>
      </p:pic>
      <p:pic>
        <p:nvPicPr>
          <p:cNvPr id="6" name="Bike Rides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848600" y="7271656"/>
            <a:ext cx="609600" cy="609600"/>
          </a:xfrm>
          <a:prstGeom prst="rect">
            <a:avLst/>
          </a:prstGeom>
        </p:spPr>
      </p:pic>
      <p:sp>
        <p:nvSpPr>
          <p:cNvPr id="9" name="Horizontal Scroll 8"/>
          <p:cNvSpPr/>
          <p:nvPr/>
        </p:nvSpPr>
        <p:spPr>
          <a:xfrm>
            <a:off x="1500583" y="393501"/>
            <a:ext cx="8046720" cy="4693919"/>
          </a:xfrm>
          <a:prstGeom prst="horizontalScroll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 CHƠI: VƯỢT CHƯỚNG NGẠI VẬT</a:t>
            </a:r>
          </a:p>
          <a:p>
            <a:pPr algn="ctr"/>
            <a:endParaRPr lang="en-US" sz="2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Luật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trắc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nghiệm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cộng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112868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4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34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290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0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0 L -1 0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30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-1 0 " pathEditMode="relative" rAng="0" ptsTypes="AA">
                                      <p:cBhvr>
                                        <p:cTn id="5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build="allAtOnce"/>
      <p:bldP spid="9" grpId="0" animBg="1"/>
      <p:bldP spid="9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68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999" y="0"/>
            <a:ext cx="13802592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4804" y="5695392"/>
            <a:ext cx="1232838" cy="7044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506" y="4866969"/>
            <a:ext cx="1979255" cy="1425063"/>
          </a:xfrm>
          <a:prstGeom prst="rect">
            <a:avLst/>
          </a:prstGeom>
        </p:spPr>
      </p:pic>
      <p:pic>
        <p:nvPicPr>
          <p:cNvPr id="2" name="yeah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791200" y="7010397"/>
            <a:ext cx="609600" cy="609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318" y="4326391"/>
            <a:ext cx="1274174" cy="621846"/>
          </a:xfrm>
          <a:prstGeom prst="rect">
            <a:avLst/>
          </a:prstGeom>
        </p:spPr>
      </p:pic>
      <p:pic>
        <p:nvPicPr>
          <p:cNvPr id="6" name="Car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934195" y="7010398"/>
            <a:ext cx="609600" cy="6096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617828" y="121932"/>
            <a:ext cx="8050172" cy="32267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1. BCNN </a:t>
            </a:r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4; 6 </a:t>
            </a:r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 </a:t>
            </a:r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742950" indent="-742950">
              <a:buFontTx/>
              <a:buAutoNum type="alphaUcPeriod"/>
            </a:pP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</a:p>
          <a:p>
            <a:pPr marL="742950" indent="-742950">
              <a:buFontTx/>
              <a:buAutoNum type="alphaUcPeriod"/>
            </a:pP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48</a:t>
            </a:r>
          </a:p>
          <a:p>
            <a:pPr marL="742950" indent="-742950">
              <a:buFontTx/>
              <a:buAutoNum type="alphaUcPeriod"/>
            </a:pP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  <a:p>
            <a:pPr marL="742950" indent="-742950">
              <a:buFontTx/>
              <a:buAutoNum type="alphaUcPeriod"/>
            </a:pP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378721" y="3343783"/>
            <a:ext cx="4289279" cy="1300930"/>
          </a:xfrm>
          <a:prstGeom prst="rect">
            <a:avLst/>
          </a:prstGeom>
          <a:solidFill>
            <a:schemeClr val="accent4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 </a:t>
            </a:r>
          </a:p>
        </p:txBody>
      </p:sp>
    </p:spTree>
    <p:extLst>
      <p:ext uri="{BB962C8B-B14F-4D97-AF65-F5344CB8AC3E}">
        <p14:creationId xmlns:p14="http://schemas.microsoft.com/office/powerpoint/2010/main" val="2678357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3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6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6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1 0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308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0 L -1 0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1" grpId="0" animBg="1"/>
      <p:bldP spid="11" grpId="1" animBg="1"/>
      <p:bldP spid="17" grpId="0" animBg="1"/>
      <p:bldP spid="17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154"/>
            <a:ext cx="10668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999" y="0"/>
            <a:ext cx="13875328" cy="6858000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0246" y="5638460"/>
            <a:ext cx="745340" cy="7453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506" y="4866969"/>
            <a:ext cx="1979255" cy="1425063"/>
          </a:xfrm>
          <a:prstGeom prst="rect">
            <a:avLst/>
          </a:prstGeom>
        </p:spPr>
      </p:pic>
      <p:pic>
        <p:nvPicPr>
          <p:cNvPr id="8" name="yeah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791200" y="7010399"/>
            <a:ext cx="609600" cy="6096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318" y="4326391"/>
            <a:ext cx="1274174" cy="621846"/>
          </a:xfrm>
          <a:prstGeom prst="rect">
            <a:avLst/>
          </a:prstGeom>
        </p:spPr>
      </p:pic>
      <p:pic>
        <p:nvPicPr>
          <p:cNvPr id="9" name="Car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836224" y="6977740"/>
            <a:ext cx="609600" cy="6096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2194997" y="128991"/>
            <a:ext cx="8521178" cy="3183127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2. BCNN </a:t>
            </a:r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38 </a:t>
            </a:r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76 </a:t>
            </a:r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514350" indent="-514350">
              <a:buFontTx/>
              <a:buAutoNum type="alphaUcPeriod"/>
            </a:pP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2888</a:t>
            </a:r>
          </a:p>
          <a:p>
            <a:pPr marL="514350" indent="-514350">
              <a:buFontTx/>
              <a:buAutoNum type="alphaUcPeriod"/>
            </a:pP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</a:p>
          <a:p>
            <a:pPr marL="514350" indent="-514350">
              <a:buFontTx/>
              <a:buAutoNum type="alphaUcPeriod"/>
            </a:pP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76</a:t>
            </a:r>
          </a:p>
          <a:p>
            <a:pPr marL="514350" indent="-514350">
              <a:buFontTx/>
              <a:buAutoNum type="alphaUcPeriod"/>
            </a:pP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144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894793" y="3301320"/>
            <a:ext cx="4821382" cy="1300930"/>
          </a:xfrm>
          <a:prstGeom prst="rect">
            <a:avLst/>
          </a:prstGeom>
          <a:solidFill>
            <a:schemeClr val="accent4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</a:p>
        </p:txBody>
      </p:sp>
    </p:spTree>
    <p:extLst>
      <p:ext uri="{BB962C8B-B14F-4D97-AF65-F5344CB8AC3E}">
        <p14:creationId xmlns:p14="http://schemas.microsoft.com/office/powerpoint/2010/main" val="230750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30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6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6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06"/>
                            </p:stCondLst>
                            <p:childTnLst>
                              <p:par>
                                <p:cTn id="4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1 0 " pathEditMode="relative" rAng="0" ptsTypes="AA">
                                      <p:cBhvr>
                                        <p:cTn id="4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308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0 L -1 0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68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999" y="0"/>
            <a:ext cx="13823374" cy="6858000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248" y="5506523"/>
            <a:ext cx="1438648" cy="11338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506" y="4866969"/>
            <a:ext cx="1979255" cy="1425063"/>
          </a:xfrm>
          <a:prstGeom prst="rect">
            <a:avLst/>
          </a:prstGeom>
        </p:spPr>
      </p:pic>
      <p:pic>
        <p:nvPicPr>
          <p:cNvPr id="2" name="yeah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791200" y="7271656"/>
            <a:ext cx="609600" cy="6096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318" y="4326391"/>
            <a:ext cx="1274174" cy="621846"/>
          </a:xfrm>
          <a:prstGeom prst="rect">
            <a:avLst/>
          </a:prstGeom>
        </p:spPr>
      </p:pic>
      <p:pic>
        <p:nvPicPr>
          <p:cNvPr id="3" name="Car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729096" y="7271656"/>
            <a:ext cx="609600" cy="6096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191966" y="280733"/>
                <a:ext cx="10360269" cy="2407346"/>
              </a:xfrm>
              <a:prstGeom prst="rect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40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Câu 3. </a:t>
                </a:r>
                <a:r>
                  <a:rPr lang="en-US" sz="40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0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tự</a:t>
                </a:r>
                <a:r>
                  <a:rPr lang="en-US" sz="40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nhiên</a:t>
                </a:r>
                <a:r>
                  <a:rPr lang="en-US" sz="40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a </a:t>
                </a:r>
                <a:r>
                  <a:rPr lang="en-US" sz="40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nhỏ</a:t>
                </a:r>
                <a:r>
                  <a:rPr lang="en-US" sz="40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nhất</a:t>
                </a:r>
                <a:r>
                  <a:rPr lang="en-US" sz="40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khác</a:t>
                </a:r>
                <a:r>
                  <a:rPr lang="en-US" sz="40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0 </a:t>
                </a:r>
                <a:r>
                  <a:rPr lang="en-US" sz="40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thỏa</a:t>
                </a:r>
                <a:r>
                  <a:rPr lang="en-US" sz="40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mãn</a:t>
                </a:r>
                <a:r>
                  <a:rPr lang="en-US" sz="40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en-US" sz="40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⋮</m:t>
                    </m:r>
                  </m:oMath>
                </a14:m>
                <a:r>
                  <a:rPr lang="en-US" sz="40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18 </a:t>
                </a:r>
                <a:r>
                  <a:rPr lang="en-US" sz="40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en-US" sz="40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⋮</m:t>
                    </m:r>
                  </m:oMath>
                </a14:m>
                <a:r>
                  <a:rPr lang="en-US" sz="40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40?</a:t>
                </a:r>
              </a:p>
              <a:p>
                <a:pPr marL="514350" indent="-514350">
                  <a:buFontTx/>
                  <a:buAutoNum type="alphaUcPeriod"/>
                </a:pPr>
                <a:r>
                  <a:rPr lang="en-US" sz="40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360			B. 400</a:t>
                </a:r>
              </a:p>
              <a:p>
                <a:r>
                  <a:rPr lang="en-US" sz="40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C. 458			D. 500</a:t>
                </a: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966" y="280733"/>
                <a:ext cx="10360269" cy="2407346"/>
              </a:xfrm>
              <a:prstGeom prst="rect">
                <a:avLst/>
              </a:prstGeom>
              <a:blipFill rotWithShape="0">
                <a:blip r:embed="rId12"/>
                <a:stretch>
                  <a:fillRect l="-2059" t="-7089" r="-1647" b="-1341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5684982" y="2677168"/>
            <a:ext cx="4867253" cy="1300930"/>
          </a:xfrm>
          <a:prstGeom prst="rect">
            <a:avLst/>
          </a:prstGeom>
          <a:solidFill>
            <a:schemeClr val="accent4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</a:t>
            </a:r>
          </a:p>
        </p:txBody>
      </p:sp>
    </p:spTree>
    <p:extLst>
      <p:ext uri="{BB962C8B-B14F-4D97-AF65-F5344CB8AC3E}">
        <p14:creationId xmlns:p14="http://schemas.microsoft.com/office/powerpoint/2010/main" val="19245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3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6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6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06"/>
                            </p:stCondLst>
                            <p:childTnLst>
                              <p:par>
                                <p:cTn id="4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1 0 " pathEditMode="relative" rAng="0" ptsTypes="AA">
                                      <p:cBhvr>
                                        <p:cTn id="4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30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0 L -1 0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68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999" y="0"/>
            <a:ext cx="16130156" cy="6858000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750" y="5558909"/>
            <a:ext cx="1329851" cy="11285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506" y="4866969"/>
            <a:ext cx="1979255" cy="1425063"/>
          </a:xfrm>
          <a:prstGeom prst="rect">
            <a:avLst/>
          </a:prstGeom>
        </p:spPr>
      </p:pic>
      <p:pic>
        <p:nvPicPr>
          <p:cNvPr id="2" name="yeah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791200" y="7271656"/>
            <a:ext cx="609600" cy="6096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318" y="4326391"/>
            <a:ext cx="1274174" cy="621846"/>
          </a:xfrm>
          <a:prstGeom prst="rect">
            <a:avLst/>
          </a:prstGeom>
        </p:spPr>
      </p:pic>
      <p:pic>
        <p:nvPicPr>
          <p:cNvPr id="3" name="Car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675800" y="7245140"/>
            <a:ext cx="609600" cy="6096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1169376" y="173531"/>
                <a:ext cx="9243647" cy="2598696"/>
              </a:xfrm>
              <a:prstGeom prst="rect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36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Câu 4. </a:t>
                </a:r>
                <a:r>
                  <a:rPr lang="en-US" sz="36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Tìm</a:t>
                </a:r>
                <a:r>
                  <a:rPr lang="en-US" sz="36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36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tự</a:t>
                </a:r>
                <a:r>
                  <a:rPr lang="en-US" sz="36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nhiên</a:t>
                </a:r>
                <a:r>
                  <a:rPr lang="en-US" sz="36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x </a:t>
                </a:r>
                <a:r>
                  <a:rPr lang="en-US" sz="36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biết</a:t>
                </a:r>
                <a:r>
                  <a:rPr lang="en-US" sz="36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rằng</a:t>
                </a:r>
                <a:r>
                  <a:rPr lang="en-US" sz="36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x</a:t>
                </a:r>
                <a14:m>
                  <m:oMath xmlns:m="http://schemas.openxmlformats.org/officeDocument/2006/math">
                    <m:r>
                      <a:rPr lang="en-US" sz="3600" b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36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⋮</m:t>
                    </m:r>
                  </m:oMath>
                </a14:m>
                <a:r>
                  <a:rPr lang="en-US" sz="36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12, x</a:t>
                </a:r>
                <a14:m>
                  <m:oMath xmlns:m="http://schemas.openxmlformats.org/officeDocument/2006/math">
                    <m:r>
                      <a:rPr lang="en-US" sz="3600" b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36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⋮</m:t>
                    </m:r>
                  </m:oMath>
                </a14:m>
                <a:r>
                  <a:rPr lang="en-US" sz="36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28; x</a:t>
                </a:r>
                <a14:m>
                  <m:oMath xmlns:m="http://schemas.openxmlformats.org/officeDocument/2006/math">
                    <m:r>
                      <a:rPr lang="en-US" sz="3600" b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36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⋮</m:t>
                    </m:r>
                  </m:oMath>
                </a14:m>
                <a:r>
                  <a:rPr lang="en-US" sz="36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36 </a:t>
                </a:r>
                <a:r>
                  <a:rPr lang="en-US" sz="36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36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150 &lt; x &lt; 300. </a:t>
                </a:r>
              </a:p>
              <a:p>
                <a:pPr marL="514350" indent="-514350">
                  <a:buFontTx/>
                  <a:buAutoNum type="alphaUcPeriod"/>
                </a:pPr>
                <a:r>
                  <a:rPr lang="en-US" sz="36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x = </a:t>
                </a:r>
                <a:r>
                  <a:rPr lang="en-US" sz="36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224</a:t>
                </a:r>
                <a:r>
                  <a:rPr lang="en-US" sz="36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			B. x = </a:t>
                </a:r>
                <a:r>
                  <a:rPr lang="en-US" sz="36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180</a:t>
                </a:r>
                <a:endParaRPr lang="en-US" sz="36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sz="36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C. x = 252		</a:t>
                </a:r>
                <a:r>
                  <a:rPr lang="en-US" sz="36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	D</a:t>
                </a:r>
                <a:r>
                  <a:rPr lang="en-US" sz="36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 x = 288</a:t>
                </a: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9376" y="173531"/>
                <a:ext cx="9243647" cy="2598696"/>
              </a:xfrm>
              <a:prstGeom prst="rect">
                <a:avLst/>
              </a:prstGeom>
              <a:blipFill rotWithShape="0">
                <a:blip r:embed="rId12"/>
                <a:stretch>
                  <a:fillRect l="-2045" r="-1715" b="-281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5385154" y="2778535"/>
            <a:ext cx="5037993" cy="1300930"/>
          </a:xfrm>
          <a:prstGeom prst="rect">
            <a:avLst/>
          </a:prstGeom>
          <a:solidFill>
            <a:schemeClr val="accent4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 </a:t>
            </a:r>
          </a:p>
        </p:txBody>
      </p:sp>
    </p:spTree>
    <p:extLst>
      <p:ext uri="{BB962C8B-B14F-4D97-AF65-F5344CB8AC3E}">
        <p14:creationId xmlns:p14="http://schemas.microsoft.com/office/powerpoint/2010/main" val="3868366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3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6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6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06"/>
                            </p:stCondLst>
                            <p:childTnLst>
                              <p:par>
                                <p:cTn id="4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1 0 " pathEditMode="relative" rAng="0" ptsTypes="AA">
                                      <p:cBhvr>
                                        <p:cTn id="4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30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0 L -1 0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68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999" y="0"/>
            <a:ext cx="17304328" cy="6858000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8771" y="5579500"/>
            <a:ext cx="923420" cy="8505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506" y="4866969"/>
            <a:ext cx="1979255" cy="142506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99827" y="4875052"/>
            <a:ext cx="627475" cy="77752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201" y="5155761"/>
            <a:ext cx="645769" cy="1103841"/>
          </a:xfrm>
          <a:prstGeom prst="rect">
            <a:avLst/>
          </a:prstGeom>
        </p:spPr>
      </p:pic>
      <p:sp>
        <p:nvSpPr>
          <p:cNvPr id="14" name="Wave 13"/>
          <p:cNvSpPr/>
          <p:nvPr/>
        </p:nvSpPr>
        <p:spPr>
          <a:xfrm>
            <a:off x="2572872" y="2767012"/>
            <a:ext cx="3832411" cy="812169"/>
          </a:xfrm>
          <a:prstGeom prst="wave">
            <a:avLst>
              <a:gd name="adj1" fmla="val 6529"/>
              <a:gd name="adj2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Wave1">
              <a:avLst/>
            </a:prstTxWarp>
          </a:bodyPr>
          <a:lstStyle/>
          <a:p>
            <a:r>
              <a:rPr lang="en-US" sz="600" b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C000"/>
                </a:solidFill>
              </a:rPr>
              <a:t>CHÀO MỪNG TÍ XÌ TRUM VỀ NHÀ 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85927" y="4714569"/>
            <a:ext cx="826878" cy="826878"/>
          </a:xfrm>
          <a:prstGeom prst="rect">
            <a:avLst/>
          </a:prstGeom>
        </p:spPr>
      </p:pic>
      <p:pic>
        <p:nvPicPr>
          <p:cNvPr id="2" name="yeah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791200" y="7173685"/>
            <a:ext cx="609600" cy="6096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318" y="4326391"/>
            <a:ext cx="1274174" cy="621846"/>
          </a:xfrm>
          <a:prstGeom prst="rect">
            <a:avLst/>
          </a:prstGeom>
        </p:spPr>
      </p:pic>
      <p:pic>
        <p:nvPicPr>
          <p:cNvPr id="8" name="Skip To My Lou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537095" y="7212951"/>
            <a:ext cx="609600" cy="609600"/>
          </a:xfrm>
          <a:prstGeom prst="rect">
            <a:avLst/>
          </a:prstGeom>
        </p:spPr>
      </p:pic>
      <p:pic>
        <p:nvPicPr>
          <p:cNvPr id="9" name="Car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980644" y="7212951"/>
            <a:ext cx="609600" cy="60960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409968" y="16813"/>
            <a:ext cx="10151918" cy="3229622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5. </a:t>
            </a:r>
            <a:r>
              <a:rPr lang="nl-NL" sz="4000" b="1" dirty="0">
                <a:solidFill>
                  <a:srgbClr val="0070C0"/>
                </a:solidFill>
              </a:rPr>
              <a:t>Tìm số học sinh của 1 trường biết số học sinh đó từ 700 đến 800 học sinh và số học sinh chia hết cho 8; 18; 30.</a:t>
            </a:r>
          </a:p>
          <a:p>
            <a:pPr marL="514350" indent="-514350">
              <a:buFontTx/>
              <a:buAutoNum type="alphaUcPeriod"/>
            </a:pP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360			B. 720</a:t>
            </a:r>
          </a:p>
          <a:p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750			D. 600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748374" y="3239864"/>
            <a:ext cx="4803531" cy="1300930"/>
          </a:xfrm>
          <a:prstGeom prst="rect">
            <a:avLst/>
          </a:prstGeom>
          <a:solidFill>
            <a:schemeClr val="accent4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</a:t>
            </a:r>
          </a:p>
        </p:txBody>
      </p:sp>
    </p:spTree>
    <p:extLst>
      <p:ext uri="{BB962C8B-B14F-4D97-AF65-F5344CB8AC3E}">
        <p14:creationId xmlns:p14="http://schemas.microsoft.com/office/powerpoint/2010/main" val="1166217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3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6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6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06"/>
                            </p:stCondLst>
                            <p:childTnLst>
                              <p:par>
                                <p:cTn id="4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1 0 " pathEditMode="relative" rAng="0" ptsTypes="AA">
                                      <p:cBhvr>
                                        <p:cTn id="4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308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0 L -1 0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388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3283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4" grpId="0" animBg="1"/>
      <p:bldP spid="17" grpId="0" animBg="1"/>
      <p:bldP spid="17" grpId="1" animBg="1"/>
      <p:bldP spid="18" grpId="0" animBg="1"/>
      <p:bldP spid="18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!!4">
            <a:extLst>
              <a:ext uri="{FF2B5EF4-FFF2-40B4-BE49-F238E27FC236}">
                <a16:creationId xmlns=""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2119063" y="480607"/>
            <a:ext cx="7930176" cy="956117"/>
          </a:xfrm>
          <a:prstGeom prst="roundRect">
            <a:avLst>
              <a:gd name="adj" fmla="val 50000"/>
            </a:avLst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HƯỚNG DẪN TỰ HỌC Ở NHÀ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CE530CE9-79B6-4A34-9DE8-7F769B44A120}"/>
              </a:ext>
            </a:extLst>
          </p:cNvPr>
          <p:cNvSpPr txBox="1"/>
          <p:nvPr/>
        </p:nvSpPr>
        <p:spPr>
          <a:xfrm>
            <a:off x="2274674" y="1912344"/>
            <a:ext cx="8830645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Học bài theo SGK và vở ghi.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 bài tập 3; 4; 5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SGK trang 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Đọc nội dung phần còn lại của bài, tiết sau học 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165" y="3675670"/>
            <a:ext cx="3512185" cy="2634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0226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=""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83518" y="49875"/>
            <a:ext cx="4189224" cy="653685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B41947A2-8C4E-460E-A29C-30BD4B5DB041}"/>
              </a:ext>
            </a:extLst>
          </p:cNvPr>
          <p:cNvGrpSpPr/>
          <p:nvPr/>
        </p:nvGrpSpPr>
        <p:grpSpPr>
          <a:xfrm rot="19823548">
            <a:off x="10380265" y="-1758946"/>
            <a:ext cx="3136324" cy="8030311"/>
            <a:chOff x="9055676" y="0"/>
            <a:chExt cx="3136324" cy="6858000"/>
          </a:xfrm>
        </p:grpSpPr>
        <p:sp>
          <p:nvSpPr>
            <p:cNvPr id="27" name="Rectangle 26">
              <a:extLst>
                <a:ext uri="{FF2B5EF4-FFF2-40B4-BE49-F238E27FC236}">
                  <a16:creationId xmlns="" xmlns:a16="http://schemas.microsoft.com/office/drawing/2014/main" id="{EA5BD8AB-C5E3-48B8-8244-650D432A9D70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="" xmlns:a16="http://schemas.microsoft.com/office/drawing/2014/main" id="{FA2DC627-8030-44BB-AF58-DA2E1D7FE52E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="" xmlns:a16="http://schemas.microsoft.com/office/drawing/2014/main" id="{C7E7C356-12CC-418B-92DE-C3D776E2F383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="" xmlns:a16="http://schemas.microsoft.com/office/drawing/2014/main" id="{0E126EC2-82B8-4C28-8457-E91069573314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="" xmlns:a16="http://schemas.microsoft.com/office/drawing/2014/main" id="{3612BE79-8E59-4846-9676-1838738481B9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5" name="!!1">
            <a:extLst>
              <a:ext uri="{FF2B5EF4-FFF2-40B4-BE49-F238E27FC236}">
                <a16:creationId xmlns=""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244204" y="107270"/>
            <a:ext cx="40285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MỞ ĐẦU</a:t>
            </a:r>
            <a:endParaRPr lang="en-US" sz="2800" dirty="0">
              <a:solidFill>
                <a:srgbClr val="C55A1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5830" y="1339944"/>
            <a:ext cx="90013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BCNN(6,12) = ?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61866" y="4213693"/>
            <a:ext cx="8749321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khó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phương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pháp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liệt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kê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Vậy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21" name="!!3" descr="Wondering | Grappige gezichten, Smiley, Grappige plaatjes">
            <a:extLst>
              <a:ext uri="{FF2B5EF4-FFF2-40B4-BE49-F238E27FC236}">
                <a16:creationId xmlns="" xmlns:a16="http://schemas.microsoft.com/office/drawing/2014/main" id="{679F008B-6D84-4B69-B54D-201981BB3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830" y="3994034"/>
            <a:ext cx="1896036" cy="2284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580648" y="2140995"/>
            <a:ext cx="90013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BCNN(6,12) = 12.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5830" y="3073172"/>
            <a:ext cx="90013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BCNN(120,150) = ? </a:t>
            </a:r>
          </a:p>
        </p:txBody>
      </p:sp>
      <p:sp>
        <p:nvSpPr>
          <p:cNvPr id="2" name="Notched Right Arrow 1"/>
          <p:cNvSpPr/>
          <p:nvPr/>
        </p:nvSpPr>
        <p:spPr>
          <a:xfrm>
            <a:off x="1579285" y="2251624"/>
            <a:ext cx="1001361" cy="397894"/>
          </a:xfrm>
          <a:prstGeom prst="notch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4991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3" grpId="0"/>
      <p:bldP spid="14" grpId="0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52207"/>
            <a:ext cx="9144000" cy="2387600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Remember…</a:t>
            </a:r>
            <a:b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</a:b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Safety First!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AA65E432-C1E6-4C36-BF8E-2DA25E65DC3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579677" y="327833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3620366"/>
            <a:ext cx="9144000" cy="1655762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you!</a:t>
            </a:r>
          </a:p>
        </p:txBody>
      </p:sp>
      <p:pic>
        <p:nvPicPr>
          <p:cNvPr id="15" name="Graphic 14" descr="Clipboard">
            <a:extLst>
              <a:ext uri="{FF2B5EF4-FFF2-40B4-BE49-F238E27FC236}">
                <a16:creationId xmlns=""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31394">
            <a:off x="-514584" y="4127150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=""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=""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135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!!3">
            <a:extLst>
              <a:ext uri="{FF2B5EF4-FFF2-40B4-BE49-F238E27FC236}">
                <a16:creationId xmlns="" xmlns:a16="http://schemas.microsoft.com/office/drawing/2014/main" id="{83F1A94D-48D5-4D73-BDAA-9118478F5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753" y="403644"/>
            <a:ext cx="2857500" cy="257175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=""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=""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=""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2221433" y="182329"/>
            <a:ext cx="903930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endParaRPr lang="en-US" sz="40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88747" y="2094235"/>
            <a:ext cx="555743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3: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50238" y="3025605"/>
            <a:ext cx="8232752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SGK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55.</a:t>
            </a:r>
          </a:p>
          <a:p>
            <a:endParaRPr lang="en-US" sz="3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Rút </a:t>
            </a: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 các bước tìm 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BCNN 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 </a:t>
            </a: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 phân tích ra thừa số nguyên tố.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1500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=""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=""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=""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prstClr val="white"/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2160473" y="99749"/>
            <a:ext cx="903930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endParaRPr lang="en-US" sz="36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2693" y="1119220"/>
            <a:ext cx="3337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3:</a:t>
            </a:r>
            <a:endParaRPr lang="en-US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58843" y="1703996"/>
            <a:ext cx="98128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(6,8)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30523" y="2315418"/>
            <a:ext cx="98128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1: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41253" y="2893323"/>
            <a:ext cx="83891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=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13580" y="2874698"/>
            <a:ext cx="83891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73916" y="2874751"/>
            <a:ext cx="83891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.3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6035026" y="3318642"/>
                <a:ext cx="519558" cy="6273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𝟐</m:t>
                          </m:r>
                        </m:e>
                        <m:sup>
                          <m:r>
                            <a:rPr lang="en-US" sz="3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𝟑</m:t>
                          </m:r>
                        </m:sup>
                      </m:sSup>
                    </m:oMath>
                  </m:oMathPara>
                </a14:m>
                <a:endParaRPr lang="en-US" sz="34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5026" y="3318642"/>
                <a:ext cx="519558" cy="627351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5341253" y="3368088"/>
            <a:ext cx="83891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22693" y="3814924"/>
            <a:ext cx="98128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2: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riêng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22693" y="4370073"/>
            <a:ext cx="98128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3: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lũy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  <a:p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mũ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4: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Lấy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186194" y="6030652"/>
            <a:ext cx="287165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BCNN (6,8) =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065936" y="6030652"/>
            <a:ext cx="147838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24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293214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L -0.00495 0.3875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" y="1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2.59259E-6 L -3.125E-6 0.45301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 build="allAtOnce"/>
      <p:bldP spid="18" grpId="1" build="allAtOnce"/>
      <p:bldP spid="20" grpId="0" build="allAtOnce"/>
      <p:bldP spid="20" grpI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=""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=""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=""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417832" y="2401226"/>
            <a:ext cx="11140817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 1. Phân tích mỗi số ra thừa số nguyên 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 2. Chọn ra các thừa số nguyên tố 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		  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riêng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 3. Với mỗi thừa số nguyên tố 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			  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riêng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 chọn lũy thừa với số mũ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nhất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 4. Lấy tích của các lũy thừa đã chọn, ta nhận 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   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 cần tìm.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2880" y="373312"/>
            <a:ext cx="2485769" cy="186776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86962" y="1620171"/>
            <a:ext cx="555743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446678" y="131230"/>
            <a:ext cx="903930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endParaRPr lang="en-US" sz="40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6939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13369864">
            <a:off x="-2696134" y="-206495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=""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=""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=""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2190775" y="1525617"/>
            <a:ext cx="328903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4041044" y="1551414"/>
            <a:ext cx="815095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BCNN(40,48). 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01" y="2591802"/>
            <a:ext cx="2646384" cy="1747127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5961704" y="2275977"/>
            <a:ext cx="1155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3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="" xmlns:a16="http://schemas.microsoft.com/office/drawing/2014/main" id="{A3A062DA-93BF-4842-B601-4404401BCCE3}"/>
                  </a:ext>
                </a:extLst>
              </p:cNvPr>
              <p:cNvSpPr txBox="1"/>
              <p:nvPr/>
            </p:nvSpPr>
            <p:spPr>
              <a:xfrm>
                <a:off x="2536083" y="2936307"/>
                <a:ext cx="8835560" cy="32538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Ta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40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.5; 48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𝟒</m:t>
                        </m:r>
                      </m:sup>
                    </m:sSup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.3.</a:t>
                </a:r>
              </a:p>
              <a:p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Chọn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ra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thừa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nguyên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tố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chung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riêng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40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48,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2,3,5.</a:t>
                </a:r>
              </a:p>
              <a:p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mũ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lớn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nhất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2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4;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mũ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lớn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nhất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3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1;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mũ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lớn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nhất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5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1.</a:t>
                </a:r>
              </a:p>
              <a:p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Vậy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BCNN(40,48)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𝟒</m:t>
                        </m:r>
                      </m:sup>
                    </m:sSup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.3.5 = 240. </a:t>
                </a:r>
                <a:endParaRPr lang="en-US" sz="34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A3A062DA-93BF-4842-B601-4404401BCC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6083" y="2936307"/>
                <a:ext cx="8835560" cy="3253839"/>
              </a:xfrm>
              <a:prstGeom prst="rect">
                <a:avLst/>
              </a:prstGeom>
              <a:blipFill rotWithShape="0">
                <a:blip r:embed="rId4"/>
                <a:stretch>
                  <a:fillRect l="-1932" t="-2439" r="-1242" b="-58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2019787" y="99749"/>
            <a:ext cx="903930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endParaRPr lang="en-US" sz="40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613862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13369864">
            <a:off x="-2696134" y="-206495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=""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=""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=""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3182853" y="1569454"/>
            <a:ext cx="328903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4833609" y="1571518"/>
            <a:ext cx="815095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(32,24,48). 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6228039" y="2187071"/>
            <a:ext cx="1155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3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="" xmlns:a16="http://schemas.microsoft.com/office/drawing/2014/main" id="{A3A062DA-93BF-4842-B601-4404401BCCE3}"/>
                  </a:ext>
                </a:extLst>
              </p:cNvPr>
              <p:cNvSpPr txBox="1"/>
              <p:nvPr/>
            </p:nvSpPr>
            <p:spPr>
              <a:xfrm>
                <a:off x="3100680" y="2861099"/>
                <a:ext cx="8462984" cy="32707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Ta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32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𝟓</m:t>
                        </m:r>
                      </m:sup>
                    </m:sSup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; 24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3; 48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𝟒</m:t>
                        </m:r>
                      </m:sup>
                    </m:sSup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.3.</a:t>
                </a:r>
              </a:p>
              <a:p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Chọn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ra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thừa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nguyên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tố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chung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riêng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32, 24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48,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2,3.</a:t>
                </a:r>
              </a:p>
              <a:p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mũ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lớn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nhất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2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5;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mũ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lớn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nhất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3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1.</a:t>
                </a:r>
              </a:p>
              <a:p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Vậy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BCNN (32,24,48)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𝟓</m:t>
                        </m:r>
                      </m:sup>
                    </m:sSup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.3 = 96. </a:t>
                </a:r>
                <a:endParaRPr lang="en-US" sz="34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A3A062DA-93BF-4842-B601-4404401BCC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0680" y="2861099"/>
                <a:ext cx="8462984" cy="3270767"/>
              </a:xfrm>
              <a:prstGeom prst="rect">
                <a:avLst/>
              </a:prstGeom>
              <a:blipFill rotWithShape="0">
                <a:blip r:embed="rId4"/>
                <a:stretch>
                  <a:fillRect l="-2017" t="-2048" b="-55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952240" y="132988"/>
            <a:ext cx="903930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endParaRPr lang="en-US" sz="40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56" y="3084686"/>
            <a:ext cx="2646384" cy="1747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204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13369864">
            <a:off x="-2696134" y="-206495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=""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=""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=""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="" xmlns:a16="http://schemas.microsoft.com/office/drawing/2014/main" id="{A3A062DA-93BF-4842-B601-4404401BCCE3}"/>
                  </a:ext>
                </a:extLst>
              </p:cNvPr>
              <p:cNvSpPr txBox="1"/>
              <p:nvPr/>
            </p:nvSpPr>
            <p:spPr>
              <a:xfrm>
                <a:off x="3100680" y="5251705"/>
                <a:ext cx="9457402" cy="11387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Nếu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en-US" sz="3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⋮</m:t>
                    </m:r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b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thì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BCNN(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a,b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 = a. </a:t>
                </a:r>
              </a:p>
              <a:p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Chẳng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hạn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BCNN(48,16) = 48.</a:t>
                </a:r>
                <a:endParaRPr lang="en-US" sz="34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A3A062DA-93BF-4842-B601-4404401BCC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0680" y="5251705"/>
                <a:ext cx="9457402" cy="1138773"/>
              </a:xfrm>
              <a:prstGeom prst="rect">
                <a:avLst/>
              </a:prstGeom>
              <a:blipFill rotWithShape="0">
                <a:blip r:embed="rId3"/>
                <a:stretch>
                  <a:fillRect l="-1805" t="-8065" b="-182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2216058" y="4470948"/>
            <a:ext cx="328903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Graphic 27" descr="Clipboard">
            <a:extLst>
              <a:ext uri="{FF2B5EF4-FFF2-40B4-BE49-F238E27FC236}">
                <a16:creationId xmlns="" xmlns:a16="http://schemas.microsoft.com/office/drawing/2014/main" id="{69A6127C-44C4-4935-8488-02212BF0E6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631394">
            <a:off x="390482" y="1674061"/>
            <a:ext cx="1808193" cy="1808193"/>
          </a:xfrm>
          <a:prstGeom prst="rect">
            <a:avLst/>
          </a:prstGeom>
        </p:spPr>
      </p:pic>
      <p:pic>
        <p:nvPicPr>
          <p:cNvPr id="17" name="Graphic 31" descr="Pencil">
            <a:extLst>
              <a:ext uri="{FF2B5EF4-FFF2-40B4-BE49-F238E27FC236}">
                <a16:creationId xmlns="" xmlns:a16="http://schemas.microsoft.com/office/drawing/2014/main" id="{F21940DF-3AEF-4263-BDC6-04DEDCE8D6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96456" y="2404644"/>
            <a:ext cx="1062606" cy="106260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2221433" y="182329"/>
            <a:ext cx="903930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endParaRPr lang="en-US" sz="40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2388915" y="1713094"/>
            <a:ext cx="328903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4968691" y="1713041"/>
            <a:ext cx="815095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(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12,18,36). 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6216390" y="2373630"/>
            <a:ext cx="1155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3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>
                <a:extLst>
                  <a:ext uri="{FF2B5EF4-FFF2-40B4-BE49-F238E27FC236}">
                    <a16:creationId xmlns="" xmlns:a16="http://schemas.microsoft.com/office/drawing/2014/main" id="{A3A062DA-93BF-4842-B601-4404401BCCE3}"/>
                  </a:ext>
                </a:extLst>
              </p:cNvPr>
              <p:cNvSpPr txBox="1"/>
              <p:nvPr/>
            </p:nvSpPr>
            <p:spPr>
              <a:xfrm>
                <a:off x="3100680" y="3131358"/>
                <a:ext cx="8462984" cy="11953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Ta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.3; 18 = 2.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𝟑</m:t>
                        </m:r>
                      </m:e>
                      <m:sup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; 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36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3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sup>
                    </m:sSup>
                    <m:r>
                      <a:rPr lang="en-US" sz="3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.</m:t>
                    </m:r>
                    <m:sSup>
                      <m:sSupPr>
                        <m:ctrlPr>
                          <a:rPr lang="en-US" sz="3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𝟑</m:t>
                        </m:r>
                      </m:e>
                      <m:sup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BCNN (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12,18,36) 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  <a:r>
                  <a:rPr lang="en-US" sz="3400" b="1" dirty="0">
                    <a:solidFill>
                      <a:srgbClr val="0070C0"/>
                    </a:solidFill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𝟑</m:t>
                        </m:r>
                      </m:e>
                      <m:sup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36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endParaRPr lang="en-US" sz="34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25" name="TextBox 24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A3A062DA-93BF-4842-B601-4404401BCC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0680" y="3131358"/>
                <a:ext cx="8462984" cy="1195327"/>
              </a:xfrm>
              <a:prstGeom prst="rect">
                <a:avLst/>
              </a:prstGeom>
              <a:blipFill rotWithShape="0">
                <a:blip r:embed="rId8"/>
                <a:stretch>
                  <a:fillRect l="-2017" t="-6633" b="-132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triped Right Arrow 1"/>
          <p:cNvSpPr/>
          <p:nvPr/>
        </p:nvSpPr>
        <p:spPr>
          <a:xfrm>
            <a:off x="730858" y="4337482"/>
            <a:ext cx="1355218" cy="960401"/>
          </a:xfrm>
          <a:prstGeom prst="strip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2215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4" grpId="0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13369864">
            <a:off x="-2696134" y="-206495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=""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=""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=""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718004" y="-57180"/>
            <a:ext cx="903930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III.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cộng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trừ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6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1302547" y="1015767"/>
            <a:ext cx="50174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NHÓM:</a:t>
            </a:r>
            <a:endParaRPr lang="en-US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5439" y="4944840"/>
            <a:ext cx="1053991" cy="904213"/>
          </a:xfrm>
          <a:prstGeom prst="rect">
            <a:avLst/>
          </a:prstGeom>
        </p:spPr>
      </p:pic>
      <p:pic>
        <p:nvPicPr>
          <p:cNvPr id="25" name="5 phút đếm ngược có nhạ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84919" y="736032"/>
            <a:ext cx="2032000" cy="114300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/>
          <p:nvPr/>
        </p:nvSpPr>
        <p:spPr>
          <a:xfrm>
            <a:off x="1103668" y="1631320"/>
            <a:ext cx="10267975" cy="5306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10000"/>
              </a:lnSpc>
              <a:buFontTx/>
              <a:buAutoNum type="arabicPeriod"/>
              <a:defRPr/>
            </a:pP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tối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đa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phút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>
              <a:lnSpc>
                <a:spcPct val="110000"/>
              </a:lnSpc>
              <a:buFontTx/>
              <a:buAutoNum type="arabicPeriod"/>
              <a:defRPr/>
            </a:pP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chức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0000"/>
              </a:lnSpc>
              <a:defRPr/>
            </a:pP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lnSpc>
                <a:spcPct val="110000"/>
              </a:lnSpc>
              <a:defRPr/>
            </a:pP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Tên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1;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2; …</a:t>
            </a:r>
          </a:p>
          <a:p>
            <a:pPr marL="457200" indent="-457200">
              <a:lnSpc>
                <a:spcPct val="110000"/>
              </a:lnSpc>
              <a:buFontTx/>
              <a:buAutoNum type="arabicPeriod" startAt="3"/>
              <a:defRPr/>
            </a:pP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Nhiệm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vụ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514350" indent="-514350">
              <a:lnSpc>
                <a:spcPct val="110000"/>
              </a:lnSpc>
              <a:buAutoNum type="alphaLcParenR"/>
              <a:defRPr/>
            </a:pP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Thảo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luận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lnSpc>
                <a:spcPct val="110000"/>
              </a:lnSpc>
              <a:defRPr/>
            </a:pP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en-US" sz="3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defRPr/>
            </a:pP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thúc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cử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đại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diện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lên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98075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8" grpId="0"/>
      <p:bldP spid="2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787325_Lab safety_AAS_v3" id="{898BC5E2-691B-4B41-A97D-F35AD4FFF20D}" vid="{295F60D3-032D-43CA-A300-E4752067AD50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04BA817-A03C-4EA3-86C4-6E42BD37F52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096A91-93C8-4C7A-BF68-944591874A6D}">
  <ds:schemaRefs>
    <ds:schemaRef ds:uri="http://schemas.microsoft.com/office/2006/documentManagement/types"/>
    <ds:schemaRef ds:uri="http://www.w3.org/XML/1998/namespace"/>
    <ds:schemaRef ds:uri="http://purl.org/dc/terms/"/>
    <ds:schemaRef ds:uri="71af3243-3dd4-4a8d-8c0d-dd76da1f02a5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16c05727-aa75-4e4a-9b5f-8a80a1165891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9E59094-1E6F-42D5-A62B-D0344AFFFA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Lab safety</Template>
  <TotalTime>1637</TotalTime>
  <Words>874</Words>
  <Application>Microsoft Office PowerPoint</Application>
  <PresentationFormat>Widescreen</PresentationFormat>
  <Paragraphs>145</Paragraphs>
  <Slides>20</Slides>
  <Notes>7</Notes>
  <HiddenSlides>0</HiddenSlides>
  <MMClips>14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Arial</vt:lpstr>
      <vt:lpstr>Calibri</vt:lpstr>
      <vt:lpstr>Calibri Light</vt:lpstr>
      <vt:lpstr>Cambria Math</vt:lpstr>
      <vt:lpstr>Rockwell</vt:lpstr>
      <vt:lpstr>Tahoma</vt:lpstr>
      <vt:lpstr>Times New Roman</vt:lpstr>
      <vt:lpstr>Wingdings</vt:lpstr>
      <vt:lpstr>Office Theme</vt:lpstr>
      <vt:lpstr>1_Office Theme</vt:lpstr>
      <vt:lpstr> BỘI CHUNG VÀ BỘI CHUNG  NHỎ NHẤT (Tiếp)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Remember… Safety First!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Safety</dc:title>
  <dc:creator>Lê Hải</dc:creator>
  <cp:lastModifiedBy>DELL</cp:lastModifiedBy>
  <cp:revision>94</cp:revision>
  <dcterms:created xsi:type="dcterms:W3CDTF">2021-06-07T13:44:30Z</dcterms:created>
  <dcterms:modified xsi:type="dcterms:W3CDTF">2021-08-01T14:21:46Z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