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8" r:id="rId5"/>
  </p:sldMasterIdLst>
  <p:notesMasterIdLst>
    <p:notesMasterId r:id="rId34"/>
  </p:notesMasterIdLst>
  <p:sldIdLst>
    <p:sldId id="256" r:id="rId6"/>
    <p:sldId id="284" r:id="rId7"/>
    <p:sldId id="264" r:id="rId8"/>
    <p:sldId id="303" r:id="rId9"/>
    <p:sldId id="283" r:id="rId10"/>
    <p:sldId id="267" r:id="rId11"/>
    <p:sldId id="286" r:id="rId12"/>
    <p:sldId id="304" r:id="rId13"/>
    <p:sldId id="290" r:id="rId14"/>
    <p:sldId id="291" r:id="rId15"/>
    <p:sldId id="305" r:id="rId16"/>
    <p:sldId id="306" r:id="rId17"/>
    <p:sldId id="307" r:id="rId18"/>
    <p:sldId id="308" r:id="rId19"/>
    <p:sldId id="320" r:id="rId20"/>
    <p:sldId id="309" r:id="rId21"/>
    <p:sldId id="310" r:id="rId22"/>
    <p:sldId id="311" r:id="rId23"/>
    <p:sldId id="312" r:id="rId24"/>
    <p:sldId id="313" r:id="rId25"/>
    <p:sldId id="314" r:id="rId26"/>
    <p:sldId id="315" r:id="rId27"/>
    <p:sldId id="316" r:id="rId28"/>
    <p:sldId id="317" r:id="rId29"/>
    <p:sldId id="318" r:id="rId30"/>
    <p:sldId id="319" r:id="rId31"/>
    <p:sldId id="279" r:id="rId32"/>
    <p:sldId id="26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07A0"/>
    <a:srgbClr val="BA0693"/>
    <a:srgbClr val="70AD47"/>
    <a:srgbClr val="15142A"/>
    <a:srgbClr val="FAED3B"/>
    <a:srgbClr val="A7FDFF"/>
    <a:srgbClr val="3CDFE6"/>
    <a:srgbClr val="0C0D0E"/>
    <a:srgbClr val="1F4E79"/>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1" autoAdjust="0"/>
    <p:restoredTop sz="84954" autoAdjust="0"/>
  </p:normalViewPr>
  <p:slideViewPr>
    <p:cSldViewPr snapToGrid="0">
      <p:cViewPr varScale="1">
        <p:scale>
          <a:sx n="49" d="100"/>
          <a:sy n="49" d="100"/>
        </p:scale>
        <p:origin x="480"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01/08/2021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139919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10</a:t>
            </a:fld>
            <a:endParaRPr lang="en-US"/>
          </a:p>
        </p:txBody>
      </p:sp>
    </p:spTree>
    <p:extLst>
      <p:ext uri="{BB962C8B-B14F-4D97-AF65-F5344CB8AC3E}">
        <p14:creationId xmlns:p14="http://schemas.microsoft.com/office/powerpoint/2010/main" val="189416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11</a:t>
            </a:fld>
            <a:endParaRPr lang="en-US"/>
          </a:p>
        </p:txBody>
      </p:sp>
    </p:spTree>
    <p:extLst>
      <p:ext uri="{BB962C8B-B14F-4D97-AF65-F5344CB8AC3E}">
        <p14:creationId xmlns:p14="http://schemas.microsoft.com/office/powerpoint/2010/main" val="3189588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12</a:t>
            </a:fld>
            <a:endParaRPr lang="en-US"/>
          </a:p>
        </p:txBody>
      </p:sp>
    </p:spTree>
    <p:extLst>
      <p:ext uri="{BB962C8B-B14F-4D97-AF65-F5344CB8AC3E}">
        <p14:creationId xmlns:p14="http://schemas.microsoft.com/office/powerpoint/2010/main" val="2342517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13</a:t>
            </a:fld>
            <a:endParaRPr lang="en-US"/>
          </a:p>
        </p:txBody>
      </p:sp>
    </p:spTree>
    <p:extLst>
      <p:ext uri="{BB962C8B-B14F-4D97-AF65-F5344CB8AC3E}">
        <p14:creationId xmlns:p14="http://schemas.microsoft.com/office/powerpoint/2010/main" val="1642582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14</a:t>
            </a:fld>
            <a:endParaRPr lang="en-US"/>
          </a:p>
        </p:txBody>
      </p:sp>
    </p:spTree>
    <p:extLst>
      <p:ext uri="{BB962C8B-B14F-4D97-AF65-F5344CB8AC3E}">
        <p14:creationId xmlns:p14="http://schemas.microsoft.com/office/powerpoint/2010/main" val="489589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15</a:t>
            </a:fld>
            <a:endParaRPr lang="en-US"/>
          </a:p>
        </p:txBody>
      </p:sp>
    </p:spTree>
    <p:extLst>
      <p:ext uri="{BB962C8B-B14F-4D97-AF65-F5344CB8AC3E}">
        <p14:creationId xmlns:p14="http://schemas.microsoft.com/office/powerpoint/2010/main" val="734028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27</a:t>
            </a:fld>
            <a:endParaRPr lang="en-US"/>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5" name="Footer Placeholder 4">
            <a:extLst>
              <a:ext uri="{FF2B5EF4-FFF2-40B4-BE49-F238E27FC236}">
                <a16:creationId xmlns=""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7122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84319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281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8823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2529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7240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7657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6473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57639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465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5" name="Footer Placeholder 4">
            <a:extLst>
              <a:ext uri="{FF2B5EF4-FFF2-40B4-BE49-F238E27FC236}">
                <a16:creationId xmlns=""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0412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5" name="Footer Placeholder 4">
            <a:extLst>
              <a:ext uri="{FF2B5EF4-FFF2-40B4-BE49-F238E27FC236}">
                <a16:creationId xmlns=""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6" name="Footer Placeholder 5">
            <a:extLst>
              <a:ext uri="{FF2B5EF4-FFF2-40B4-BE49-F238E27FC236}">
                <a16:creationId xmlns=""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8" name="Footer Placeholder 7">
            <a:extLst>
              <a:ext uri="{FF2B5EF4-FFF2-40B4-BE49-F238E27FC236}">
                <a16:creationId xmlns=""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4" name="Footer Placeholder 3">
            <a:extLst>
              <a:ext uri="{FF2B5EF4-FFF2-40B4-BE49-F238E27FC236}">
                <a16:creationId xmlns=""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3" name="Footer Placeholder 2">
            <a:extLst>
              <a:ext uri="{FF2B5EF4-FFF2-40B4-BE49-F238E27FC236}">
                <a16:creationId xmlns=""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6" name="Footer Placeholder 5">
            <a:extLst>
              <a:ext uri="{FF2B5EF4-FFF2-40B4-BE49-F238E27FC236}">
                <a16:creationId xmlns=""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01/08/2021</a:t>
            </a:fld>
            <a:endParaRPr lang="en-US" dirty="0"/>
          </a:p>
        </p:txBody>
      </p:sp>
      <p:sp>
        <p:nvSpPr>
          <p:cNvPr id="6" name="Footer Placeholder 5">
            <a:extLst>
              <a:ext uri="{FF2B5EF4-FFF2-40B4-BE49-F238E27FC236}">
                <a16:creationId xmlns=""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01/08/2021</a:t>
            </a:fld>
            <a:endParaRPr lang="en-US" dirty="0"/>
          </a:p>
        </p:txBody>
      </p:sp>
      <p:sp>
        <p:nvSpPr>
          <p:cNvPr id="5" name="Footer Placeholder 4">
            <a:extLst>
              <a:ext uri="{FF2B5EF4-FFF2-40B4-BE49-F238E27FC236}">
                <a16:creationId xmlns=""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E395B-C62C-4DE4-B686-FDAF25D3934B}" type="datetimeFigureOut">
              <a:rPr lang="en-US" smtClean="0">
                <a:solidFill>
                  <a:prstClr val="black">
                    <a:tint val="75000"/>
                  </a:prstClr>
                </a:solidFill>
              </a:rPr>
              <a:pPr/>
              <a:t>01/08/2021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855214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26.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5.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36.png"/><Relationship Id="rId2" Type="http://schemas.microsoft.com/office/2007/relationships/media" Target="../media/media3.mp3"/><Relationship Id="rId16" Type="http://schemas.openxmlformats.org/officeDocument/2006/relationships/image" Target="../media/image33.png"/><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4.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60.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3.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7.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3.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8.png"/><Relationship Id="rId18" Type="http://schemas.openxmlformats.org/officeDocument/2006/relationships/image" Target="../media/image41.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40.png"/><Relationship Id="rId2" Type="http://schemas.microsoft.com/office/2007/relationships/media" Target="../media/media3.mp3"/><Relationship Id="rId16" Type="http://schemas.openxmlformats.org/officeDocument/2006/relationships/image" Target="../media/image39.png"/><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3.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44.png"/><Relationship Id="rId2" Type="http://schemas.microsoft.com/office/2007/relationships/media" Target="../media/media3.mp3"/><Relationship Id="rId16" Type="http://schemas.openxmlformats.org/officeDocument/2006/relationships/image" Target="../media/image43.png"/><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42.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 xmlns:a16="http://schemas.microsoft.com/office/drawing/2014/main" id="{F4B5F415-7490-4054-85B4-10F7AE6D3385}"/>
              </a:ext>
            </a:extLst>
          </p:cNvPr>
          <p:cNvSpPr>
            <a:spLocks noGrp="1"/>
          </p:cNvSpPr>
          <p:nvPr>
            <p:ph type="ctrTitle"/>
          </p:nvPr>
        </p:nvSpPr>
        <p:spPr>
          <a:xfrm>
            <a:off x="262360" y="3062128"/>
            <a:ext cx="11952372" cy="1417123"/>
          </a:xfrm>
        </p:spPr>
        <p:txBody>
          <a:bodyPr>
            <a:noAutofit/>
          </a:bodyPr>
          <a:lstStyle/>
          <a:p>
            <a:r>
              <a:rPr lang="en-US" sz="5000" b="1" dirty="0">
                <a:solidFill>
                  <a:schemeClr val="accent2">
                    <a:lumMod val="75000"/>
                  </a:schemeClr>
                </a:solidFill>
                <a:latin typeface="Times New Roman" panose="02020603050405020304" pitchFamily="18" charset="0"/>
                <a:cs typeface="Times New Roman" panose="02020603050405020304" pitchFamily="18" charset="0"/>
              </a:rPr>
              <a:t/>
            </a:r>
            <a:br>
              <a:rPr lang="en-US" sz="5000" b="1" dirty="0">
                <a:solidFill>
                  <a:schemeClr val="accent2">
                    <a:lumMod val="75000"/>
                  </a:schemeClr>
                </a:solidFill>
                <a:latin typeface="Times New Roman" panose="02020603050405020304" pitchFamily="18" charset="0"/>
                <a:cs typeface="Times New Roman" panose="02020603050405020304" pitchFamily="18" charset="0"/>
              </a:rPr>
            </a:br>
            <a:r>
              <a:rPr lang="en-US" sz="5000" b="1" dirty="0" smtClean="0">
                <a:solidFill>
                  <a:srgbClr val="FF0000"/>
                </a:solidFill>
                <a:latin typeface="Arial" panose="020B0604020202020204" pitchFamily="34" charset="0"/>
                <a:cs typeface="Arial" panose="020B0604020202020204" pitchFamily="34" charset="0"/>
              </a:rPr>
              <a:t>BỘI </a:t>
            </a:r>
            <a:r>
              <a:rPr lang="en-US" sz="5000" b="1" dirty="0">
                <a:solidFill>
                  <a:srgbClr val="FF0000"/>
                </a:solidFill>
                <a:latin typeface="Arial" panose="020B0604020202020204" pitchFamily="34" charset="0"/>
                <a:cs typeface="Arial" panose="020B0604020202020204" pitchFamily="34" charset="0"/>
              </a:rPr>
              <a:t>CHUNG VÀ </a:t>
            </a:r>
            <a:r>
              <a:rPr lang="en-US" sz="5000" b="1" dirty="0" smtClean="0">
                <a:solidFill>
                  <a:srgbClr val="FF0000"/>
                </a:solidFill>
                <a:latin typeface="Arial" panose="020B0604020202020204" pitchFamily="34" charset="0"/>
                <a:cs typeface="Arial" panose="020B0604020202020204" pitchFamily="34" charset="0"/>
              </a:rPr>
              <a:t>BỘI </a:t>
            </a:r>
            <a:r>
              <a:rPr lang="en-US" sz="5000" b="1" dirty="0">
                <a:solidFill>
                  <a:srgbClr val="FF0000"/>
                </a:solidFill>
                <a:latin typeface="Arial" panose="020B0604020202020204" pitchFamily="34" charset="0"/>
                <a:cs typeface="Arial" panose="020B0604020202020204" pitchFamily="34" charset="0"/>
              </a:rPr>
              <a:t>CHUNG </a:t>
            </a:r>
            <a:br>
              <a:rPr lang="en-US" sz="5000" b="1" dirty="0">
                <a:solidFill>
                  <a:srgbClr val="FF0000"/>
                </a:solidFill>
                <a:latin typeface="Arial" panose="020B0604020202020204" pitchFamily="34" charset="0"/>
                <a:cs typeface="Arial" panose="020B0604020202020204" pitchFamily="34" charset="0"/>
              </a:rPr>
            </a:br>
            <a:r>
              <a:rPr lang="en-US" sz="5000" b="1" dirty="0" smtClean="0">
                <a:solidFill>
                  <a:srgbClr val="FF0000"/>
                </a:solidFill>
                <a:latin typeface="Arial" panose="020B0604020202020204" pitchFamily="34" charset="0"/>
                <a:cs typeface="Arial" panose="020B0604020202020204" pitchFamily="34" charset="0"/>
              </a:rPr>
              <a:t>NHỎ </a:t>
            </a:r>
            <a:r>
              <a:rPr lang="en-US" sz="5000" b="1" dirty="0">
                <a:solidFill>
                  <a:srgbClr val="FF0000"/>
                </a:solidFill>
                <a:latin typeface="Arial" panose="020B0604020202020204" pitchFamily="34" charset="0"/>
                <a:cs typeface="Arial" panose="020B0604020202020204" pitchFamily="34" charset="0"/>
              </a:rPr>
              <a:t>NHẤT (</a:t>
            </a:r>
            <a:r>
              <a:rPr lang="en-US" sz="5000" b="1" dirty="0" err="1">
                <a:solidFill>
                  <a:srgbClr val="FF0000"/>
                </a:solidFill>
                <a:latin typeface="Arial" panose="020B0604020202020204" pitchFamily="34" charset="0"/>
                <a:cs typeface="Arial" panose="020B0604020202020204" pitchFamily="34" charset="0"/>
              </a:rPr>
              <a:t>Tiếp</a:t>
            </a:r>
            <a:r>
              <a:rPr lang="en-US" sz="5000" b="1" dirty="0">
                <a:solidFill>
                  <a:srgbClr val="FF0000"/>
                </a:solidFill>
                <a:latin typeface="Arial" panose="020B0604020202020204" pitchFamily="34" charset="0"/>
                <a:cs typeface="Arial" panose="020B0604020202020204" pitchFamily="34" charset="0"/>
              </a:rPr>
              <a:t>)</a:t>
            </a:r>
            <a:endParaRPr lang="en-US" sz="5000" b="1" dirty="0">
              <a:solidFill>
                <a:schemeClr val="accent2">
                  <a:lumMod val="75000"/>
                </a:schemeClr>
              </a:solidFill>
              <a:latin typeface="Times New Roman" panose="02020603050405020304" pitchFamily="18" charset="0"/>
              <a:cs typeface="Times New Roman" panose="02020603050405020304" pitchFamily="18" charset="0"/>
            </a:endParaRPr>
          </a:p>
        </p:txBody>
      </p:sp>
      <p:cxnSp>
        <p:nvCxnSpPr>
          <p:cNvPr id="5" name="Straight Connector 4">
            <a:extLst>
              <a:ext uri="{FF2B5EF4-FFF2-40B4-BE49-F238E27FC236}">
                <a16:creationId xmlns=""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 xmlns:a16="http://schemas.microsoft.com/office/drawing/2014/main" id="{D05F6415-1E7C-453D-B6B7-DBF76BDA691B}"/>
              </a:ext>
            </a:extLst>
          </p:cNvPr>
          <p:cNvSpPr>
            <a:spLocks noGrp="1"/>
          </p:cNvSpPr>
          <p:nvPr>
            <p:ph type="subTitle" idx="1"/>
          </p:nvPr>
        </p:nvSpPr>
        <p:spPr>
          <a:xfrm>
            <a:off x="1465127" y="5177912"/>
            <a:ext cx="9144000" cy="1655762"/>
          </a:xfrm>
        </p:spPr>
        <p:txBody>
          <a:bodyPr>
            <a:normAutofit/>
          </a:bodyPr>
          <a:lstStyle/>
          <a:p>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Giáo</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viên</a:t>
            </a:r>
            <a:r>
              <a:rPr lang="en-US" sz="2800" dirty="0"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Lê</a:t>
            </a:r>
            <a:r>
              <a:rPr lang="en-US" sz="2800" dirty="0"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Nhựt</a:t>
            </a:r>
            <a:r>
              <a:rPr lang="en-US" sz="2800" dirty="0"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Tiến</a:t>
            </a:r>
            <a:endPar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15" name="1" descr="Clipboard">
            <a:extLst>
              <a:ext uri="{FF2B5EF4-FFF2-40B4-BE49-F238E27FC236}">
                <a16:creationId xmlns=""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 xmlns:a16="http://schemas.microsoft.com/office/drawing/2014/main"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    PHÒNG GD&amp;ĐT………..</a:t>
            </a:r>
          </a:p>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TRƯỜNG THCS ………….……</a:t>
            </a:r>
            <a:endPar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4" name="!!1">
            <a:extLst>
              <a:ext uri="{FF2B5EF4-FFF2-40B4-BE49-F238E27FC236}">
                <a16:creationId xmlns="" xmlns:a16="http://schemas.microsoft.com/office/drawing/2014/main" id="{0E246211-C9C9-4B3E-9DDF-914AB989AE93}"/>
              </a:ext>
            </a:extLst>
          </p:cNvPr>
          <p:cNvSpPr txBox="1"/>
          <p:nvPr/>
        </p:nvSpPr>
        <p:spPr>
          <a:xfrm>
            <a:off x="4834360" y="2046235"/>
            <a:ext cx="6762750" cy="830997"/>
          </a:xfrm>
          <a:prstGeom prst="rect">
            <a:avLst/>
          </a:prstGeom>
          <a:noFill/>
        </p:spPr>
        <p:txBody>
          <a:bodyPr wrap="square">
            <a:spAutoFit/>
          </a:bodyPr>
          <a:lstStyle/>
          <a:p>
            <a:r>
              <a:rPr lang="en-US" sz="4800" b="1" dirty="0" err="1" smtClean="0">
                <a:solidFill>
                  <a:srgbClr val="FFFF00"/>
                </a:solidFill>
                <a:latin typeface="Arial" panose="020B0604020202020204" pitchFamily="34" charset="0"/>
                <a:cs typeface="Arial" panose="020B0604020202020204" pitchFamily="34" charset="0"/>
              </a:rPr>
              <a:t>Bài</a:t>
            </a:r>
            <a:r>
              <a:rPr lang="en-US" sz="4800" b="1" dirty="0" smtClean="0">
                <a:solidFill>
                  <a:srgbClr val="FFFF00"/>
                </a:solidFill>
                <a:latin typeface="Arial" panose="020B0604020202020204" pitchFamily="34" charset="0"/>
                <a:cs typeface="Arial" panose="020B0604020202020204" pitchFamily="34" charset="0"/>
              </a:rPr>
              <a:t> 13</a:t>
            </a:r>
            <a:endParaRPr lang="en-US" sz="4800"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6397050"/>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2189387" y="307013"/>
            <a:ext cx="9463221" cy="707886"/>
          </a:xfrm>
          <a:prstGeom prst="rect">
            <a:avLst/>
          </a:prstGeom>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a:t>
            </a:r>
            <a:r>
              <a:rPr lang="en-US" sz="4000" b="1" dirty="0" smtClean="0">
                <a:solidFill>
                  <a:srgbClr val="FF0000"/>
                </a:solidFill>
              </a:rPr>
              <a:t> 3. </a:t>
            </a:r>
            <a:r>
              <a:rPr lang="en-US" sz="4000" b="1" dirty="0" err="1" smtClean="0">
                <a:solidFill>
                  <a:srgbClr val="FF0000"/>
                </a:solidFill>
              </a:rPr>
              <a:t>Bài</a:t>
            </a:r>
            <a:r>
              <a:rPr lang="en-US" sz="4000" b="1" dirty="0" smtClean="0">
                <a:solidFill>
                  <a:srgbClr val="FF0000"/>
                </a:solidFill>
              </a:rPr>
              <a:t> </a:t>
            </a:r>
            <a:r>
              <a:rPr lang="en-US" sz="4000" b="1" dirty="0" err="1" smtClean="0">
                <a:solidFill>
                  <a:srgbClr val="FF0000"/>
                </a:solidFill>
                <a:latin typeface="Arial" panose="020B0604020202020204" pitchFamily="34" charset="0"/>
                <a:cs typeface="Arial" panose="020B0604020202020204" pitchFamily="34" charset="0"/>
              </a:rPr>
              <a:t>toán</a:t>
            </a:r>
            <a:r>
              <a:rPr lang="en-US" sz="4000" b="1" dirty="0" smtClean="0">
                <a:solidFill>
                  <a:srgbClr val="FF0000"/>
                </a:solidFill>
              </a:rPr>
              <a:t> </a:t>
            </a:r>
            <a:r>
              <a:rPr lang="en-US" sz="4000" b="1" dirty="0" err="1" smtClean="0">
                <a:solidFill>
                  <a:srgbClr val="FF0000"/>
                </a:solidFill>
              </a:rPr>
              <a:t>thực</a:t>
            </a:r>
            <a:r>
              <a:rPr lang="en-US" sz="4000" b="1" dirty="0" smtClean="0">
                <a:solidFill>
                  <a:srgbClr val="FF0000"/>
                </a:solidFill>
              </a:rPr>
              <a:t> </a:t>
            </a:r>
            <a:r>
              <a:rPr lang="en-US" sz="4000" b="1" dirty="0" err="1" smtClean="0">
                <a:solidFill>
                  <a:srgbClr val="FF0000"/>
                </a:solidFill>
              </a:rPr>
              <a:t>tế</a:t>
            </a:r>
            <a:r>
              <a:rPr lang="en-US" sz="4000" b="1" dirty="0" smtClean="0">
                <a:solidFill>
                  <a:srgbClr val="FF0000"/>
                </a:solidFill>
              </a:rPr>
              <a:t>.</a:t>
            </a:r>
            <a:endParaRPr lang="en-US" sz="4000" b="1" dirty="0">
              <a:solidFill>
                <a:srgbClr val="FF0000"/>
              </a:solidFill>
            </a:endParaRPr>
          </a:p>
        </p:txBody>
      </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229704" y="1120914"/>
            <a:ext cx="10272469" cy="3231654"/>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6.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thể</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trường</a:t>
            </a:r>
            <a:r>
              <a:rPr lang="en-US" sz="3400" b="1" dirty="0" smtClean="0">
                <a:solidFill>
                  <a:srgbClr val="0070C0"/>
                </a:solidFill>
                <a:latin typeface="Arial" panose="020B0604020202020204" pitchFamily="34" charset="0"/>
                <a:cs typeface="Arial" panose="020B0604020202020204" pitchFamily="34" charset="0"/>
              </a:rPr>
              <a:t> THCS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không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quá</a:t>
            </a:r>
            <a:r>
              <a:rPr lang="en-US" sz="3400" b="1" dirty="0" smtClean="0">
                <a:solidFill>
                  <a:srgbClr val="0070C0"/>
                </a:solidFill>
                <a:latin typeface="Arial" panose="020B0604020202020204" pitchFamily="34" charset="0"/>
                <a:cs typeface="Arial" panose="020B0604020202020204" pitchFamily="34" charset="0"/>
              </a:rPr>
              <a:t> 50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tham</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gia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Biết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rằng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khi</a:t>
            </a:r>
            <a:r>
              <a:rPr lang="en-US" sz="3400" b="1" dirty="0" smtClean="0">
                <a:solidFill>
                  <a:srgbClr val="0070C0"/>
                </a:solidFill>
                <a:latin typeface="Arial" panose="020B0604020202020204" pitchFamily="34" charset="0"/>
                <a:cs typeface="Arial" panose="020B0604020202020204" pitchFamily="34" charset="0"/>
              </a:rPr>
              <a:t> chia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trong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thành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từng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nhóm</a:t>
            </a:r>
            <a:r>
              <a:rPr lang="en-US" sz="3400" b="1" dirty="0" smtClean="0">
                <a:solidFill>
                  <a:srgbClr val="0070C0"/>
                </a:solidFill>
                <a:latin typeface="Arial" panose="020B0604020202020204" pitchFamily="34" charset="0"/>
                <a:cs typeface="Arial" panose="020B0604020202020204" pitchFamily="34" charset="0"/>
              </a:rPr>
              <a:t> 5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hoặc</a:t>
            </a:r>
            <a:r>
              <a:rPr lang="en-US" sz="3400" b="1" dirty="0" smtClean="0">
                <a:solidFill>
                  <a:srgbClr val="0070C0"/>
                </a:solidFill>
                <a:latin typeface="Arial" panose="020B0604020202020204" pitchFamily="34" charset="0"/>
                <a:cs typeface="Arial" panose="020B0604020202020204" pitchFamily="34" charset="0"/>
              </a:rPr>
              <a:t> 8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thì</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hết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thể</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nhiêu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8178" y="4291107"/>
            <a:ext cx="3011742" cy="2452183"/>
          </a:xfrm>
          <a:prstGeom prst="rect">
            <a:avLst/>
          </a:prstGeom>
        </p:spPr>
      </p:pic>
    </p:spTree>
    <p:extLst>
      <p:ext uri="{BB962C8B-B14F-4D97-AF65-F5344CB8AC3E}">
        <p14:creationId xmlns:p14="http://schemas.microsoft.com/office/powerpoint/2010/main" val="21071686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2069697" y="110934"/>
            <a:ext cx="9463221" cy="707886"/>
          </a:xfrm>
          <a:prstGeom prst="rect">
            <a:avLst/>
          </a:prstGeom>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a:t>
            </a:r>
            <a:r>
              <a:rPr lang="en-US" sz="4000" b="1" dirty="0" smtClean="0">
                <a:solidFill>
                  <a:srgbClr val="FF0000"/>
                </a:solidFill>
              </a:rPr>
              <a:t> 3. </a:t>
            </a:r>
            <a:r>
              <a:rPr lang="en-US" sz="4000" b="1" dirty="0" err="1" smtClean="0">
                <a:solidFill>
                  <a:srgbClr val="FF0000"/>
                </a:solidFill>
              </a:rPr>
              <a:t>Bài</a:t>
            </a:r>
            <a:r>
              <a:rPr lang="en-US" sz="4000" b="1" dirty="0" smtClean="0">
                <a:solidFill>
                  <a:srgbClr val="FF0000"/>
                </a:solidFill>
              </a:rPr>
              <a:t> </a:t>
            </a:r>
            <a:r>
              <a:rPr lang="en-US" sz="4000" b="1" dirty="0" err="1" smtClean="0">
                <a:solidFill>
                  <a:srgbClr val="FF0000"/>
                </a:solidFill>
                <a:latin typeface="Arial" panose="020B0604020202020204" pitchFamily="34" charset="0"/>
                <a:cs typeface="Arial" panose="020B0604020202020204" pitchFamily="34" charset="0"/>
              </a:rPr>
              <a:t>toán</a:t>
            </a:r>
            <a:r>
              <a:rPr lang="en-US" sz="4000" b="1" dirty="0" smtClean="0">
                <a:solidFill>
                  <a:srgbClr val="FF0000"/>
                </a:solidFill>
              </a:rPr>
              <a:t> </a:t>
            </a:r>
            <a:r>
              <a:rPr lang="en-US" sz="4000" b="1" dirty="0" err="1" smtClean="0">
                <a:solidFill>
                  <a:srgbClr val="FF0000"/>
                </a:solidFill>
              </a:rPr>
              <a:t>thực</a:t>
            </a:r>
            <a:r>
              <a:rPr lang="en-US" sz="4000" b="1" dirty="0" smtClean="0">
                <a:solidFill>
                  <a:srgbClr val="FF0000"/>
                </a:solidFill>
              </a:rPr>
              <a:t> </a:t>
            </a:r>
            <a:r>
              <a:rPr lang="en-US" sz="4000" b="1" dirty="0" err="1" smtClean="0">
                <a:solidFill>
                  <a:srgbClr val="FF0000"/>
                </a:solidFill>
              </a:rPr>
              <a:t>tế</a:t>
            </a:r>
            <a:r>
              <a:rPr lang="en-US" sz="4000" b="1" dirty="0" smtClean="0">
                <a:solidFill>
                  <a:srgbClr val="FF0000"/>
                </a:solidFill>
              </a:rPr>
              <a:t>.</a:t>
            </a:r>
            <a:endParaRPr lang="en-US" sz="4000" b="1" dirty="0">
              <a:solidFill>
                <a:srgbClr val="FF0000"/>
              </a:solidFill>
            </a:endParaRPr>
          </a:p>
        </p:txBody>
      </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260449" y="880949"/>
            <a:ext cx="9833383" cy="615553"/>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6.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p:txBody>
      </p:sp>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5285787" y="1572642"/>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 xmlns:a16="http://schemas.microsoft.com/office/drawing/2014/main" id="{A3A062DA-93BF-4842-B601-4404401BCCE3}"/>
                  </a:ext>
                </a:extLst>
              </p:cNvPr>
              <p:cNvSpPr txBox="1"/>
              <p:nvPr/>
            </p:nvSpPr>
            <p:spPr>
              <a:xfrm>
                <a:off x="796606" y="2188195"/>
                <a:ext cx="11032410" cy="3754874"/>
              </a:xfrm>
              <a:prstGeom prst="rect">
                <a:avLst/>
              </a:prstGeom>
              <a:noFill/>
            </p:spPr>
            <p:txBody>
              <a:bodyPr wrap="square">
                <a:spAutoFit/>
              </a:bodyPr>
              <a:lstStyle/>
              <a:p>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50,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N).</a:t>
                </a:r>
              </a:p>
              <a:p>
                <a:r>
                  <a:rPr lang="en-US" sz="3400" b="1" dirty="0" smtClean="0">
                    <a:solidFill>
                      <a:srgbClr val="0070C0"/>
                    </a:solidFill>
                    <a:latin typeface="Arial" panose="020B0604020202020204" pitchFamily="34" charset="0"/>
                    <a:cs typeface="Arial" panose="020B0604020202020204" pitchFamily="34" charset="0"/>
                  </a:rPr>
                  <a:t>Vì</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khi</a:t>
                </a:r>
                <a:r>
                  <a:rPr lang="en-US" sz="3400" b="1" dirty="0">
                    <a:solidFill>
                      <a:srgbClr val="0070C0"/>
                    </a:solidFill>
                    <a:latin typeface="Arial" panose="020B0604020202020204" pitchFamily="34" charset="0"/>
                    <a:cs typeface="Arial" panose="020B0604020202020204" pitchFamily="34" charset="0"/>
                  </a:rPr>
                  <a:t> chia </a:t>
                </a: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học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sinh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trong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câu</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lạc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bộ</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thành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từng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nhóm</a:t>
                </a:r>
                <a:r>
                  <a:rPr lang="en-US" sz="3400" b="1" dirty="0">
                    <a:solidFill>
                      <a:srgbClr val="0070C0"/>
                    </a:solidFill>
                    <a:latin typeface="Arial" panose="020B0604020202020204" pitchFamily="34" charset="0"/>
                    <a:cs typeface="Arial" panose="020B0604020202020204" pitchFamily="34" charset="0"/>
                  </a:rPr>
                  <a:t> 5 </a:t>
                </a:r>
                <a:r>
                  <a:rPr lang="en-US" sz="3400" b="1" dirty="0" err="1">
                    <a:solidFill>
                      <a:srgbClr val="0070C0"/>
                    </a:solidFill>
                    <a:latin typeface="Arial" panose="020B0604020202020204" pitchFamily="34" charset="0"/>
                    <a:cs typeface="Arial" panose="020B0604020202020204" pitchFamily="34" charset="0"/>
                  </a:rPr>
                  <a:t>học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sinh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hoặc</a:t>
                </a:r>
                <a:r>
                  <a:rPr lang="en-US" sz="3400" b="1" dirty="0">
                    <a:solidFill>
                      <a:srgbClr val="0070C0"/>
                    </a:solidFill>
                    <a:latin typeface="Arial" panose="020B0604020202020204" pitchFamily="34" charset="0"/>
                    <a:cs typeface="Arial" panose="020B0604020202020204" pitchFamily="34" charset="0"/>
                  </a:rPr>
                  <a:t> 8 </a:t>
                </a:r>
                <a:r>
                  <a:rPr lang="en-US" sz="3400" b="1" dirty="0" err="1">
                    <a:solidFill>
                      <a:srgbClr val="0070C0"/>
                    </a:solidFill>
                    <a:latin typeface="Arial" panose="020B0604020202020204" pitchFamily="34" charset="0"/>
                    <a:cs typeface="Arial" panose="020B0604020202020204" pitchFamily="34" charset="0"/>
                  </a:rPr>
                  <a:t>học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sinh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thì</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vừa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hết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nên</a:t>
                </a:r>
                <a:r>
                  <a:rPr lang="en-US" sz="3400" b="1" dirty="0">
                    <a:solidFill>
                      <a:srgbClr val="0070C0"/>
                    </a:solidFill>
                    <a:latin typeface="Arial" panose="020B0604020202020204" pitchFamily="34" charset="0"/>
                    <a:cs typeface="Arial" panose="020B0604020202020204" pitchFamily="34" charset="0"/>
                  </a:rPr>
                  <a:t> a chia </a:t>
                </a:r>
                <a:r>
                  <a:rPr lang="en-US" sz="3400" b="1" dirty="0" err="1">
                    <a:solidFill>
                      <a:srgbClr val="0070C0"/>
                    </a:solidFill>
                    <a:latin typeface="Arial" panose="020B0604020202020204" pitchFamily="34" charset="0"/>
                    <a:cs typeface="Arial" panose="020B0604020202020204" pitchFamily="34" charset="0"/>
                  </a:rPr>
                  <a:t>hết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cho</a:t>
                </a:r>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5; 8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rPr>
                      <m:t>⋮</m:t>
                    </m:r>
                  </m:oMath>
                </a14:m>
                <a:r>
                  <a:rPr lang="en-US" sz="3400" b="1" dirty="0" smtClean="0">
                    <a:solidFill>
                      <a:srgbClr val="0070C0"/>
                    </a:solidFill>
                    <a:latin typeface="Arial" panose="020B0604020202020204" pitchFamily="34" charset="0"/>
                    <a:cs typeface="Arial" panose="020B0604020202020204" pitchFamily="34" charset="0"/>
                  </a:rPr>
                  <a:t> BCNN(5,8).</a:t>
                </a:r>
              </a:p>
              <a:p>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BCNN(5,8) = 40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B(40) = {0;40;80;…}.</a:t>
                </a:r>
              </a:p>
              <a:p>
                <a:r>
                  <a:rPr lang="en-US" sz="3400" b="1" dirty="0" err="1" smtClean="0">
                    <a:solidFill>
                      <a:srgbClr val="0070C0"/>
                    </a:solidFill>
                    <a:latin typeface="Arial" panose="020B0604020202020204" pitchFamily="34" charset="0"/>
                    <a:cs typeface="Arial" panose="020B0604020202020204" pitchFamily="34" charset="0"/>
                  </a:rPr>
                  <a:t>Mà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50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 40.</a:t>
                </a:r>
              </a:p>
              <a:p>
                <a:r>
                  <a:rPr lang="en-US" sz="3400" b="1" dirty="0" err="1" smtClean="0">
                    <a:solidFill>
                      <a:srgbClr val="0070C0"/>
                    </a:solidFill>
                    <a:latin typeface="Arial" panose="020B0604020202020204" pitchFamily="34" charset="0"/>
                    <a:cs typeface="Arial" panose="020B0604020202020204" pitchFamily="34" charset="0"/>
                  </a:rPr>
                  <a:t>Vậy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40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xmlns="" xmlns:a14="http://schemas.microsoft.com/office/drawing/2010/main" id="{A3A062DA-93BF-4842-B601-4404401BCCE3}"/>
                  </a:ext>
                </a:extLst>
              </p:cNvPr>
              <p:cNvSpPr txBox="1">
                <a:spLocks noRot="1" noChangeAspect="1" noMove="1" noResize="1" noEditPoints="1" noAdjustHandles="1" noChangeArrowheads="1" noChangeShapeType="1" noTextEdit="1"/>
              </p:cNvSpPr>
              <p:nvPr/>
            </p:nvSpPr>
            <p:spPr>
              <a:xfrm>
                <a:off x="796606" y="2188195"/>
                <a:ext cx="11032410" cy="3754874"/>
              </a:xfrm>
              <a:prstGeom prst="rect">
                <a:avLst/>
              </a:prstGeom>
              <a:blipFill rotWithShape="0">
                <a:blip r:embed="rId3"/>
                <a:stretch>
                  <a:fillRect l="-1548" t="-2273" b="-4708"/>
                </a:stretch>
              </a:blipFill>
            </p:spPr>
            <p:txBody>
              <a:bodyPr/>
              <a:lstStyle/>
              <a:p>
                <a:r>
                  <a:rPr lang="en-US">
                    <a:noFill/>
                  </a:rPr>
                  <a:t> </a:t>
                </a:r>
              </a:p>
            </p:txBody>
          </p:sp>
        </mc:Fallback>
      </mc:AlternateContent>
    </p:spTree>
    <p:extLst>
      <p:ext uri="{BB962C8B-B14F-4D97-AF65-F5344CB8AC3E}">
        <p14:creationId xmlns:p14="http://schemas.microsoft.com/office/powerpoint/2010/main" val="353348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544476" y="826420"/>
            <a:ext cx="9833383" cy="3754874"/>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a:solidFill>
                  <a:schemeClr val="accent6"/>
                </a:solidFill>
                <a:latin typeface="Arial" panose="020B0604020202020204" pitchFamily="34" charset="0"/>
                <a:cs typeface="Arial" panose="020B0604020202020204" pitchFamily="34" charset="0"/>
              </a:rPr>
              <a:t>7</a:t>
            </a:r>
            <a:r>
              <a:rPr lang="en-US" sz="3400" b="1" dirty="0" smtClean="0">
                <a:solidFill>
                  <a:schemeClr val="accent6"/>
                </a:solidFill>
                <a:latin typeface="Arial" panose="020B0604020202020204" pitchFamily="34" charset="0"/>
                <a:cs typeface="Arial" panose="020B0604020202020204" pitchFamily="34" charset="0"/>
              </a:rPr>
              <a:t>.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rgbClr val="0070C0"/>
                </a:solidFill>
                <a:latin typeface="Arial" panose="020B0604020202020204" pitchFamily="34" charset="0"/>
                <a:cs typeface="Arial" panose="020B0604020202020204" pitchFamily="34" charset="0"/>
              </a:rPr>
              <a:t>Lịch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như</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sau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thứ</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cứ</a:t>
            </a:r>
            <a:r>
              <a:rPr lang="en-US" sz="3400" b="1" dirty="0" smtClean="0">
                <a:solidFill>
                  <a:srgbClr val="0070C0"/>
                </a:solidFill>
                <a:latin typeface="Arial" panose="020B0604020202020204" pitchFamily="34" charset="0"/>
                <a:cs typeface="Arial" panose="020B0604020202020204" pitchFamily="34" charset="0"/>
              </a:rPr>
              <a:t> 10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lần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thứ</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cứ</a:t>
            </a:r>
            <a:r>
              <a:rPr lang="en-US" sz="3400" b="1" dirty="0" smtClean="0">
                <a:solidFill>
                  <a:srgbClr val="0070C0"/>
                </a:solidFill>
                <a:latin typeface="Arial" panose="020B0604020202020204" pitchFamily="34" charset="0"/>
                <a:cs typeface="Arial" panose="020B0604020202020204" pitchFamily="34" charset="0"/>
              </a:rPr>
              <a:t> 12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lần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thứ</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cứ</a:t>
            </a:r>
            <a:r>
              <a:rPr lang="en-US" sz="3400" b="1" dirty="0" smtClean="0">
                <a:solidFill>
                  <a:srgbClr val="0070C0"/>
                </a:solidFill>
                <a:latin typeface="Arial" panose="020B0604020202020204" pitchFamily="34" charset="0"/>
                <a:cs typeface="Arial" panose="020B0604020202020204" pitchFamily="34" charset="0"/>
              </a:rPr>
              <a:t> 15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lần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Vào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nào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cùng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Sau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ít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nhiêu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thì</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cùng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p>
        </p:txBody>
      </p:sp>
      <p:sp>
        <p:nvSpPr>
          <p:cNvPr id="18" name="!!4">
            <a:extLst>
              <a:ext uri="{FF2B5EF4-FFF2-40B4-BE49-F238E27FC236}">
                <a16:creationId xmlns:a16="http://schemas.microsoft.com/office/drawing/2014/main" xmlns="" id="{58E6D429-DC53-47C4-8036-1E9D12B8E28B}"/>
              </a:ext>
            </a:extLst>
          </p:cNvPr>
          <p:cNvSpPr/>
          <p:nvPr/>
        </p:nvSpPr>
        <p:spPr>
          <a:xfrm>
            <a:off x="5699760" y="0"/>
            <a:ext cx="6492239" cy="4937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HOẠT ĐỘNG VẬN DỤNG</a:t>
            </a:r>
          </a:p>
        </p:txBody>
      </p:sp>
      <p:pic>
        <p:nvPicPr>
          <p:cNvPr id="12" name="Graphic 27" descr="Clipboard">
            <a:extLst>
              <a:ext uri="{FF2B5EF4-FFF2-40B4-BE49-F238E27FC236}">
                <a16:creationId xmlns:a16="http://schemas.microsoft.com/office/drawing/2014/main" xmlns="" id="{69A6127C-44C4-4935-8488-02212BF0E6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31394">
            <a:off x="9419753" y="4040743"/>
            <a:ext cx="1808193" cy="1808193"/>
          </a:xfrm>
          <a:prstGeom prst="rect">
            <a:avLst/>
          </a:prstGeom>
        </p:spPr>
      </p:pic>
      <p:pic>
        <p:nvPicPr>
          <p:cNvPr id="13" name="Graphic 31" descr="Pencil">
            <a:extLst>
              <a:ext uri="{FF2B5EF4-FFF2-40B4-BE49-F238E27FC236}">
                <a16:creationId xmlns:a16="http://schemas.microsoft.com/office/drawing/2014/main" xmlns=""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422480" y="4189978"/>
            <a:ext cx="1062606" cy="1062606"/>
          </a:xfrm>
          <a:prstGeom prst="rect">
            <a:avLst/>
          </a:prstGeom>
        </p:spPr>
      </p:pic>
    </p:spTree>
    <p:extLst>
      <p:ext uri="{BB962C8B-B14F-4D97-AF65-F5344CB8AC3E}">
        <p14:creationId xmlns:p14="http://schemas.microsoft.com/office/powerpoint/2010/main" val="333078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544475" y="532575"/>
            <a:ext cx="9833383" cy="615553"/>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a:solidFill>
                  <a:schemeClr val="accent6"/>
                </a:solidFill>
                <a:latin typeface="Arial" panose="020B0604020202020204" pitchFamily="34" charset="0"/>
                <a:cs typeface="Arial" panose="020B0604020202020204" pitchFamily="34" charset="0"/>
              </a:rPr>
              <a:t>7</a:t>
            </a:r>
            <a:r>
              <a:rPr lang="en-US" sz="3400" b="1" dirty="0" smtClean="0">
                <a:solidFill>
                  <a:schemeClr val="accent6"/>
                </a:solidFill>
                <a:latin typeface="Arial" panose="020B0604020202020204" pitchFamily="34" charset="0"/>
                <a:cs typeface="Arial" panose="020B0604020202020204" pitchFamily="34" charset="0"/>
              </a:rPr>
              <a:t>.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p:txBody>
      </p:sp>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5547121" y="1124700"/>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 xmlns:a16="http://schemas.microsoft.com/office/drawing/2014/main" id="{A3A062DA-93BF-4842-B601-4404401BCCE3}"/>
                  </a:ext>
                </a:extLst>
              </p:cNvPr>
              <p:cNvSpPr txBox="1"/>
              <p:nvPr/>
            </p:nvSpPr>
            <p:spPr>
              <a:xfrm>
                <a:off x="584871" y="2041997"/>
                <a:ext cx="11752589" cy="3778470"/>
              </a:xfrm>
              <a:prstGeom prst="rect">
                <a:avLst/>
              </a:prstGeom>
              <a:noFill/>
            </p:spPr>
            <p:txBody>
              <a:bodyPr wrap="square">
                <a:spAutoFit/>
              </a:bodyPr>
              <a:lstStyle/>
              <a:p>
                <a:r>
                  <a:rPr lang="en-US" sz="3400" b="1" dirty="0" smtClean="0">
                    <a:solidFill>
                      <a:srgbClr val="0070C0"/>
                    </a:solidFill>
                    <a:latin typeface="Arial" panose="020B0604020202020204" pitchFamily="34" charset="0"/>
                    <a:cs typeface="Arial" panose="020B0604020202020204" pitchFamily="34" charset="0"/>
                  </a:rPr>
                  <a:t>Gọi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ít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cùng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bến</a:t>
                </a:r>
                <a:r>
                  <a:rPr lang="en-US" sz="3400" b="1" dirty="0" smtClean="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N*).</a:t>
                </a:r>
              </a:p>
              <a:p>
                <a:r>
                  <a:rPr lang="en-US" sz="3400" b="1" dirty="0" smtClean="0">
                    <a:solidFill>
                      <a:srgbClr val="0070C0"/>
                    </a:solidFill>
                    <a:latin typeface="Arial" panose="020B0604020202020204" pitchFamily="34" charset="0"/>
                    <a:cs typeface="Arial" panose="020B0604020202020204" pitchFamily="34" charset="0"/>
                  </a:rPr>
                  <a:t>Theo </a:t>
                </a:r>
                <a:r>
                  <a:rPr lang="en-US" sz="3400" b="1" dirty="0" err="1" smtClean="0">
                    <a:solidFill>
                      <a:srgbClr val="0070C0"/>
                    </a:solidFill>
                    <a:latin typeface="Arial" panose="020B0604020202020204" pitchFamily="34" charset="0"/>
                    <a:cs typeface="Arial" panose="020B0604020202020204" pitchFamily="34" charset="0"/>
                  </a:rPr>
                  <a:t>đề</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bài</a:t>
                </a:r>
                <a:r>
                  <a:rPr lang="en-US" sz="3400" b="1" dirty="0" smtClean="0">
                    <a:solidFill>
                      <a:srgbClr val="0070C0"/>
                    </a:solidFill>
                    <a:latin typeface="Arial" panose="020B0604020202020204" pitchFamily="34" charset="0"/>
                    <a:cs typeface="Arial" panose="020B0604020202020204" pitchFamily="34" charset="0"/>
                  </a:rPr>
                  <a:t>, 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10,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12,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15 </a:t>
                </a:r>
              </a:p>
              <a:p>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BC(10,12,15).</a:t>
                </a:r>
              </a:p>
              <a:p>
                <a:r>
                  <a:rPr lang="en-US" sz="3400" b="1" dirty="0" err="1" smtClean="0">
                    <a:solidFill>
                      <a:srgbClr val="0070C0"/>
                    </a:solidFill>
                    <a:latin typeface="Arial" panose="020B0604020202020204" pitchFamily="34" charset="0"/>
                    <a:cs typeface="Arial" panose="020B0604020202020204" pitchFamily="34" charset="0"/>
                  </a:rPr>
                  <a:t>Mà</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 BCNN(10,12,15).</a:t>
                </a:r>
                <a:endParaRPr lang="en-US" sz="3400" b="1" dirty="0">
                  <a:solidFill>
                    <a:srgbClr val="0070C0"/>
                  </a:solidFill>
                  <a:latin typeface="Arial" panose="020B0604020202020204" pitchFamily="34" charset="0"/>
                  <a:cs typeface="Arial" panose="020B0604020202020204" pitchFamily="34" charset="0"/>
                </a:endParaRPr>
              </a:p>
              <a:p>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10 = 2.5; 12 = </a:t>
                </a:r>
                <a14:m>
                  <m:oMath xmlns:m="http://schemas.openxmlformats.org/officeDocument/2006/math">
                    <m:sSup>
                      <m:sSupPr>
                        <m:ctrlPr>
                          <a:rPr lang="en-US" sz="3400" b="1" i="1" smtClean="0">
                            <a:solidFill>
                              <a:srgbClr val="0070C0"/>
                            </a:solidFill>
                            <a:latin typeface="Cambria Math" panose="02040503050406030204" pitchFamily="18" charset="0"/>
                            <a:cs typeface="Arial" panose="020B0604020202020204" pitchFamily="34" charset="0"/>
                          </a:rPr>
                        </m:ctrlPr>
                      </m:sSupPr>
                      <m:e>
                        <m:r>
                          <a:rPr lang="en-US" sz="3400" b="1" i="1" smtClean="0">
                            <a:solidFill>
                              <a:srgbClr val="0070C0"/>
                            </a:solidFill>
                            <a:latin typeface="Cambria Math" panose="02040503050406030204" pitchFamily="18" charset="0"/>
                            <a:cs typeface="Arial" panose="020B0604020202020204" pitchFamily="34" charset="0"/>
                          </a:rPr>
                          <m:t>𝟐</m:t>
                        </m:r>
                      </m:e>
                      <m:sup>
                        <m:r>
                          <a:rPr lang="en-US" sz="3400" b="1" i="1" smtClean="0">
                            <a:solidFill>
                              <a:srgbClr val="0070C0"/>
                            </a:solidFill>
                            <a:latin typeface="Cambria Math" panose="02040503050406030204" pitchFamily="18" charset="0"/>
                            <a:cs typeface="Arial" panose="020B0604020202020204" pitchFamily="34" charset="0"/>
                          </a:rPr>
                          <m:t>𝟐</m:t>
                        </m:r>
                      </m:sup>
                    </m:sSup>
                  </m:oMath>
                </a14:m>
                <a:r>
                  <a:rPr lang="en-US" sz="3400" b="1" dirty="0" smtClean="0">
                    <a:solidFill>
                      <a:srgbClr val="0070C0"/>
                    </a:solidFill>
                    <a:latin typeface="Arial" panose="020B0604020202020204" pitchFamily="34" charset="0"/>
                    <a:cs typeface="Arial" panose="020B0604020202020204" pitchFamily="34" charset="0"/>
                  </a:rPr>
                  <a:t>.3; 15 = 3.5.</a:t>
                </a:r>
              </a:p>
              <a:p>
                <a:r>
                  <a:rPr lang="en-US" sz="3400" b="1" dirty="0" smtClean="0">
                    <a:solidFill>
                      <a:srgbClr val="0070C0"/>
                    </a:solidFill>
                    <a:latin typeface="Arial" panose="020B0604020202020204" pitchFamily="34" charset="0"/>
                    <a:cs typeface="Arial" panose="020B0604020202020204" pitchFamily="34" charset="0"/>
                  </a:rPr>
                  <a:t>BCNN(10,12,15) = </a:t>
                </a:r>
                <a14:m>
                  <m:oMath xmlns:m="http://schemas.openxmlformats.org/officeDocument/2006/math">
                    <m:sSup>
                      <m:sSupPr>
                        <m:ctrlPr>
                          <a:rPr lang="en-US" sz="3400" b="1" i="1">
                            <a:solidFill>
                              <a:srgbClr val="0070C0"/>
                            </a:solidFill>
                            <a:latin typeface="Cambria Math" panose="02040503050406030204" pitchFamily="18" charset="0"/>
                            <a:cs typeface="Arial" panose="020B0604020202020204" pitchFamily="34" charset="0"/>
                          </a:rPr>
                        </m:ctrlPr>
                      </m:sSupPr>
                      <m:e>
                        <m:r>
                          <a:rPr lang="en-US" sz="3400" b="1" i="1">
                            <a:solidFill>
                              <a:srgbClr val="0070C0"/>
                            </a:solidFill>
                            <a:latin typeface="Cambria Math" panose="02040503050406030204" pitchFamily="18" charset="0"/>
                            <a:cs typeface="Arial" panose="020B0604020202020204" pitchFamily="34" charset="0"/>
                          </a:rPr>
                          <m:t>𝟐</m:t>
                        </m:r>
                      </m:e>
                      <m:sup>
                        <m:r>
                          <a:rPr lang="en-US" sz="3400" b="1" i="1">
                            <a:solidFill>
                              <a:srgbClr val="0070C0"/>
                            </a:solidFill>
                            <a:latin typeface="Cambria Math" panose="02040503050406030204" pitchFamily="18" charset="0"/>
                            <a:cs typeface="Arial" panose="020B0604020202020204" pitchFamily="34" charset="0"/>
                          </a:rPr>
                          <m:t>𝟐</m:t>
                        </m:r>
                      </m:sup>
                    </m:sSup>
                  </m:oMath>
                </a14:m>
                <a:r>
                  <a:rPr lang="en-US" sz="3400" b="1" dirty="0">
                    <a:solidFill>
                      <a:srgbClr val="0070C0"/>
                    </a:solidFill>
                    <a:latin typeface="Arial" panose="020B0604020202020204" pitchFamily="34" charset="0"/>
                    <a:cs typeface="Arial" panose="020B0604020202020204" pitchFamily="34" charset="0"/>
                  </a:rPr>
                  <a:t>.</a:t>
                </a:r>
                <a:r>
                  <a:rPr lang="en-US" sz="3400" b="1" dirty="0" smtClean="0">
                    <a:solidFill>
                      <a:srgbClr val="0070C0"/>
                    </a:solidFill>
                    <a:latin typeface="Arial" panose="020B0604020202020204" pitchFamily="34" charset="0"/>
                    <a:cs typeface="Arial" panose="020B0604020202020204" pitchFamily="34" charset="0"/>
                  </a:rPr>
                  <a:t>3.5 = 60.</a:t>
                </a:r>
                <a:endParaRPr lang="en-US" sz="3400" b="1" dirty="0">
                  <a:solidFill>
                    <a:srgbClr val="0070C0"/>
                  </a:solidFill>
                  <a:latin typeface="Arial" panose="020B0604020202020204" pitchFamily="34" charset="0"/>
                  <a:cs typeface="Arial" panose="020B0604020202020204" pitchFamily="34" charset="0"/>
                </a:endParaRPr>
              </a:p>
              <a:p>
                <a:r>
                  <a:rPr lang="en-US" sz="3400" b="1" dirty="0" err="1" smtClean="0">
                    <a:solidFill>
                      <a:srgbClr val="0070C0"/>
                    </a:solidFill>
                    <a:latin typeface="Arial" panose="020B0604020202020204" pitchFamily="34" charset="0"/>
                    <a:cs typeface="Arial" panose="020B0604020202020204" pitchFamily="34" charset="0"/>
                  </a:rPr>
                  <a:t>Vậy</a:t>
                </a:r>
                <a:r>
                  <a:rPr lang="it-IT" sz="3400" b="1" dirty="0" smtClean="0">
                    <a:solidFill>
                      <a:srgbClr val="0070C0"/>
                    </a:solidFill>
                    <a:latin typeface="Arial" panose="020B0604020202020204" pitchFamily="34" charset="0"/>
                    <a:cs typeface="Arial" panose="020B0604020202020204" pitchFamily="34" charset="0"/>
                  </a:rPr>
                  <a:t> </a:t>
                </a:r>
                <a:r>
                  <a:rPr lang="it-IT" sz="3400" b="1" dirty="0">
                    <a:solidFill>
                      <a:srgbClr val="0070C0"/>
                    </a:solidFill>
                    <a:latin typeface="Arial" panose="020B0604020202020204" pitchFamily="34" charset="0"/>
                    <a:cs typeface="Arial" panose="020B0604020202020204" pitchFamily="34" charset="0"/>
                  </a:rPr>
                  <a:t>sau ít nhất 60 ngày thì </a:t>
                </a:r>
                <a:r>
                  <a:rPr lang="pt-BR" sz="3400" b="1" dirty="0">
                    <a:solidFill>
                      <a:srgbClr val="0070C0"/>
                    </a:solidFill>
                    <a:latin typeface="Arial" panose="020B0604020202020204" pitchFamily="34" charset="0"/>
                    <a:cs typeface="Arial" panose="020B0604020202020204" pitchFamily="34" charset="0"/>
                  </a:rPr>
                  <a:t>ba tàu lại cùng cập bến</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xmlns="" xmlns:a14="http://schemas.microsoft.com/office/drawing/2010/main" id="{A3A062DA-93BF-4842-B601-4404401BCCE3}"/>
                  </a:ext>
                </a:extLst>
              </p:cNvPr>
              <p:cNvSpPr txBox="1">
                <a:spLocks noRot="1" noChangeAspect="1" noMove="1" noResize="1" noEditPoints="1" noAdjustHandles="1" noChangeArrowheads="1" noChangeShapeType="1" noTextEdit="1"/>
              </p:cNvSpPr>
              <p:nvPr/>
            </p:nvSpPr>
            <p:spPr>
              <a:xfrm>
                <a:off x="584871" y="2041997"/>
                <a:ext cx="11752589" cy="3778470"/>
              </a:xfrm>
              <a:prstGeom prst="rect">
                <a:avLst/>
              </a:prstGeom>
              <a:blipFill rotWithShape="0">
                <a:blip r:embed="rId3"/>
                <a:stretch>
                  <a:fillRect l="-1452" t="-2258" b="-4677"/>
                </a:stretch>
              </a:blipFill>
            </p:spPr>
            <p:txBody>
              <a:bodyPr/>
              <a:lstStyle/>
              <a:p>
                <a:r>
                  <a:rPr lang="en-US">
                    <a:noFill/>
                  </a:rPr>
                  <a:t> </a:t>
                </a:r>
              </a:p>
            </p:txBody>
          </p:sp>
        </mc:Fallback>
      </mc:AlternateContent>
      <p:sp>
        <p:nvSpPr>
          <p:cNvPr id="18" name="!!4">
            <a:extLst>
              <a:ext uri="{FF2B5EF4-FFF2-40B4-BE49-F238E27FC236}">
                <a16:creationId xmlns:a16="http://schemas.microsoft.com/office/drawing/2014/main" xmlns="" id="{58E6D429-DC53-47C4-8036-1E9D12B8E28B}"/>
              </a:ext>
            </a:extLst>
          </p:cNvPr>
          <p:cNvSpPr/>
          <p:nvPr/>
        </p:nvSpPr>
        <p:spPr>
          <a:xfrm>
            <a:off x="5699760" y="0"/>
            <a:ext cx="6492239" cy="4937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HOẠT ĐỘNG VẬN DỤNG</a:t>
            </a:r>
          </a:p>
        </p:txBody>
      </p:sp>
    </p:spTree>
    <p:extLst>
      <p:ext uri="{BB962C8B-B14F-4D97-AF65-F5344CB8AC3E}">
        <p14:creationId xmlns:p14="http://schemas.microsoft.com/office/powerpoint/2010/main" val="29962321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4">
            <a:extLst>
              <a:ext uri="{FF2B5EF4-FFF2-40B4-BE49-F238E27FC236}">
                <a16:creationId xmlns:a16="http://schemas.microsoft.com/office/drawing/2014/main" xmlns="" id="{58E6D429-DC53-47C4-8036-1E9D12B8E28B}"/>
              </a:ext>
            </a:extLst>
          </p:cNvPr>
          <p:cNvSpPr/>
          <p:nvPr/>
        </p:nvSpPr>
        <p:spPr>
          <a:xfrm>
            <a:off x="5309755" y="0"/>
            <a:ext cx="6882244" cy="493723"/>
          </a:xfrm>
          <a:prstGeom prst="roundRect">
            <a:avLst/>
          </a:prstGeom>
          <a:solidFill>
            <a:srgbClr val="BA0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anose="02020603050405020304" pitchFamily="18" charset="0"/>
                <a:cs typeface="Times New Roman" panose="02020603050405020304" pitchFamily="18" charset="0"/>
              </a:rPr>
              <a:t>CÓ THỂ EM CHƯA BIẾT?</a:t>
            </a:r>
            <a:endParaRPr lang="en-US" sz="2800" b="1"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1972120" y="672688"/>
            <a:ext cx="5017412" cy="615553"/>
          </a:xfrm>
          <a:prstGeom prst="rect">
            <a:avLst/>
          </a:prstGeom>
          <a:noFill/>
        </p:spPr>
        <p:txBody>
          <a:bodyPr wrap="square">
            <a:spAutoFit/>
          </a:bodyPr>
          <a:lstStyle/>
          <a:p>
            <a:r>
              <a:rPr lang="en-US" sz="3400" b="1" dirty="0" smtClean="0">
                <a:solidFill>
                  <a:srgbClr val="FF0000"/>
                </a:solidFill>
                <a:latin typeface="Arial" panose="020B0604020202020204" pitchFamily="34" charset="0"/>
                <a:cs typeface="Arial" panose="020B0604020202020204" pitchFamily="34" charset="0"/>
              </a:rPr>
              <a:t>HOẠT ĐỘNG</a:t>
            </a:r>
            <a:r>
              <a:rPr lang="en-US" sz="3400" b="1" dirty="0">
                <a:solidFill>
                  <a:srgbClr val="FF0000"/>
                </a:solidFill>
                <a:latin typeface="Arial" panose="020B0604020202020204" pitchFamily="34" charset="0"/>
                <a:cs typeface="Arial" panose="020B0604020202020204" pitchFamily="34" charset="0"/>
              </a:rPr>
              <a:t> </a:t>
            </a:r>
            <a:r>
              <a:rPr lang="en-US" sz="3400" b="1" dirty="0" smtClean="0">
                <a:solidFill>
                  <a:srgbClr val="FF0000"/>
                </a:solidFill>
                <a:latin typeface="Arial" panose="020B0604020202020204" pitchFamily="34" charset="0"/>
                <a:cs typeface="Arial" panose="020B0604020202020204" pitchFamily="34" charset="0"/>
              </a:rPr>
              <a:t>NHÓM:</a:t>
            </a:r>
            <a:endParaRPr lang="en-US" sz="3400" b="1" dirty="0">
              <a:solidFill>
                <a:srgbClr val="FF0000"/>
              </a:solidFill>
              <a:latin typeface="Arial" panose="020B0604020202020204" pitchFamily="34" charset="0"/>
              <a:cs typeface="Arial" panose="020B0604020202020204" pitchFamily="34" charset="0"/>
            </a:endParaRPr>
          </a:p>
        </p:txBody>
      </p:sp>
      <p:pic>
        <p:nvPicPr>
          <p:cNvPr id="19" name="5 phút đếm ngược có nhạ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101955" y="513543"/>
            <a:ext cx="2032000" cy="1143000"/>
          </a:xfrm>
          <a:prstGeom prst="rect">
            <a:avLst/>
          </a:prstGeom>
        </p:spPr>
      </p:pic>
      <p:sp>
        <p:nvSpPr>
          <p:cNvPr id="20" name="TextBox 19">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692257" y="1639230"/>
            <a:ext cx="12594550" cy="4925516"/>
          </a:xfrm>
          <a:prstGeom prst="rect">
            <a:avLst/>
          </a:prstGeom>
          <a:noFill/>
        </p:spPr>
        <p:txBody>
          <a:bodyPr wrap="square">
            <a:spAutoFit/>
          </a:bodyPr>
          <a:lstStyle/>
          <a:p>
            <a:pPr marL="457200" indent="-457200">
              <a:lnSpc>
                <a:spcPct val="110000"/>
              </a:lnSpc>
              <a:buFontTx/>
              <a:buAutoNum type="arabicPeriod"/>
              <a:defRPr/>
            </a:pPr>
            <a:r>
              <a:rPr lang="en-US" sz="3200" b="1" dirty="0" err="1">
                <a:solidFill>
                  <a:srgbClr val="0070C0"/>
                </a:solidFill>
                <a:latin typeface="Arial" panose="020B0604020202020204" pitchFamily="34" charset="0"/>
                <a:cs typeface="Arial" panose="020B0604020202020204" pitchFamily="34" charset="0"/>
              </a:rPr>
              <a:t>Thời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gian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tối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đa</a:t>
            </a:r>
            <a:r>
              <a:rPr lang="en-US" sz="3200" b="1" dirty="0">
                <a:solidFill>
                  <a:srgbClr val="0070C0"/>
                </a:solidFill>
                <a:latin typeface="Arial" panose="020B0604020202020204" pitchFamily="34" charset="0"/>
                <a:cs typeface="Arial" panose="020B0604020202020204" pitchFamily="34" charset="0"/>
              </a:rPr>
              <a:t> 5 </a:t>
            </a:r>
            <a:r>
              <a:rPr lang="en-US" sz="3200" b="1" dirty="0" err="1">
                <a:solidFill>
                  <a:srgbClr val="0070C0"/>
                </a:solidFill>
                <a:latin typeface="Arial" panose="020B0604020202020204" pitchFamily="34" charset="0"/>
                <a:cs typeface="Arial" panose="020B0604020202020204" pitchFamily="34" charset="0"/>
              </a:rPr>
              <a:t>phút</a:t>
            </a:r>
            <a:r>
              <a:rPr lang="en-US" sz="3200" b="1" dirty="0">
                <a:solidFill>
                  <a:srgbClr val="0070C0"/>
                </a:solidFill>
                <a:latin typeface="Arial" panose="020B0604020202020204" pitchFamily="34" charset="0"/>
                <a:cs typeface="Arial" panose="020B0604020202020204" pitchFamily="34" charset="0"/>
              </a:rPr>
              <a:t>.</a:t>
            </a:r>
          </a:p>
          <a:p>
            <a:pPr marL="457200" indent="-457200">
              <a:lnSpc>
                <a:spcPct val="110000"/>
              </a:lnSpc>
              <a:buFontTx/>
              <a:buAutoNum type="arabicPeriod"/>
              <a:defRPr/>
            </a:pPr>
            <a:r>
              <a:rPr lang="en-US" sz="3200" b="1" dirty="0" err="1">
                <a:solidFill>
                  <a:srgbClr val="0070C0"/>
                </a:solidFill>
                <a:latin typeface="Arial" panose="020B0604020202020204" pitchFamily="34" charset="0"/>
                <a:cs typeface="Arial" panose="020B0604020202020204" pitchFamily="34" charset="0"/>
              </a:rPr>
              <a:t>Tổ</a:t>
            </a:r>
            <a:r>
              <a:rPr lang="en-US" sz="3200" b="1" dirty="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chức</a:t>
            </a:r>
            <a:r>
              <a:rPr lang="en-US" sz="3200" b="1" dirty="0" smtClean="0">
                <a:solidFill>
                  <a:srgbClr val="0070C0"/>
                </a:solidFill>
                <a:latin typeface="Arial" panose="020B0604020202020204" pitchFamily="34"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a:p>
            <a:pPr marL="457200" indent="-457200">
              <a:lnSpc>
                <a:spcPct val="110000"/>
              </a:lnSpc>
              <a:defRPr/>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Lớp</a:t>
            </a:r>
            <a:r>
              <a:rPr lang="en-US" sz="3200" b="1" dirty="0">
                <a:solidFill>
                  <a:srgbClr val="0070C0"/>
                </a:solidFill>
                <a:latin typeface="Arial" panose="020B0604020202020204" pitchFamily="34" charset="0"/>
                <a:cs typeface="Arial" panose="020B0604020202020204" pitchFamily="34" charset="0"/>
              </a:rPr>
              <a:t> chia </a:t>
            </a:r>
            <a:r>
              <a:rPr lang="en-US" sz="3200" b="1" dirty="0" err="1">
                <a:solidFill>
                  <a:srgbClr val="0070C0"/>
                </a:solidFill>
                <a:latin typeface="Arial" panose="020B0604020202020204" pitchFamily="34" charset="0"/>
                <a:cs typeface="Arial" panose="020B0604020202020204" pitchFamily="34" charset="0"/>
              </a:rPr>
              <a:t>thành</a:t>
            </a:r>
            <a:r>
              <a:rPr lang="en-US" sz="3200" b="1" dirty="0">
                <a:solidFill>
                  <a:srgbClr val="0070C0"/>
                </a:solidFill>
                <a:latin typeface="Arial" panose="020B0604020202020204" pitchFamily="34" charset="0"/>
                <a:cs typeface="Arial" panose="020B0604020202020204" pitchFamily="34" charset="0"/>
              </a:rPr>
              <a:t> 8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a:t>
            </a:r>
          </a:p>
          <a:p>
            <a:pPr marL="457200" indent="-457200">
              <a:lnSpc>
                <a:spcPct val="110000"/>
              </a:lnSpc>
              <a:defRPr/>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1;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2; …</a:t>
            </a:r>
          </a:p>
          <a:p>
            <a:pPr marL="457200" indent="-457200">
              <a:lnSpc>
                <a:spcPct val="110000"/>
              </a:lnSpc>
              <a:buFontTx/>
              <a:buAutoNum type="arabicPeriod" startAt="3"/>
              <a:defRPr/>
            </a:pPr>
            <a:r>
              <a:rPr lang="en-US" sz="3200" b="1" dirty="0" err="1">
                <a:solidFill>
                  <a:srgbClr val="0070C0"/>
                </a:solidFill>
                <a:latin typeface="Arial" panose="020B0604020202020204" pitchFamily="34" charset="0"/>
                <a:cs typeface="Arial" panose="020B0604020202020204" pitchFamily="34" charset="0"/>
              </a:rPr>
              <a:t>Nhiệm</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vụ</a:t>
            </a:r>
            <a:r>
              <a:rPr lang="en-US" sz="3200" b="1" dirty="0" smtClean="0">
                <a:solidFill>
                  <a:srgbClr val="0070C0"/>
                </a:solidFill>
                <a:latin typeface="Arial" panose="020B0604020202020204" pitchFamily="34" charset="0"/>
                <a:cs typeface="Arial" panose="020B0604020202020204" pitchFamily="34" charset="0"/>
              </a:rPr>
              <a:t>:</a:t>
            </a:r>
          </a:p>
          <a:p>
            <a:pPr marL="514350" indent="-514350">
              <a:lnSpc>
                <a:spcPct val="110000"/>
              </a:lnSpc>
              <a:buAutoNum type="alphaLcParenR"/>
              <a:defRPr/>
            </a:pPr>
            <a:r>
              <a:rPr lang="en-US" sz="3200" b="1" dirty="0" err="1" smtClean="0">
                <a:solidFill>
                  <a:srgbClr val="0070C0"/>
                </a:solidFill>
                <a:latin typeface="Arial" panose="020B0604020202020204" pitchFamily="34" charset="0"/>
                <a:cs typeface="Arial" panose="020B0604020202020204" pitchFamily="34" charset="0"/>
              </a:rPr>
              <a:t>Thảo</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luận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và</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trả</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lời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câu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hỏi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sau</a:t>
            </a:r>
            <a:r>
              <a:rPr lang="en-US" sz="3200" b="1" dirty="0" smtClean="0">
                <a:solidFill>
                  <a:srgbClr val="0070C0"/>
                </a:solidFill>
                <a:latin typeface="Arial" panose="020B0604020202020204" pitchFamily="34" charset="0"/>
                <a:cs typeface="Arial" panose="020B0604020202020204" pitchFamily="34" charset="0"/>
              </a:rPr>
              <a:t>:</a:t>
            </a:r>
          </a:p>
          <a:p>
            <a:pPr>
              <a:lnSpc>
                <a:spcPct val="110000"/>
              </a:lnSpc>
              <a:defRPr/>
            </a:pP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smtClean="0">
                <a:solidFill>
                  <a:schemeClr val="accent6"/>
                </a:solidFill>
                <a:latin typeface="Arial" panose="020B0604020202020204" pitchFamily="34" charset="0"/>
                <a:cs typeface="Arial" panose="020B0604020202020204" pitchFamily="34" charset="0"/>
              </a:rPr>
              <a:t>Đọc</a:t>
            </a: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phần</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có</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thể</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em</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chưa</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biết</a:t>
            </a:r>
            <a:r>
              <a:rPr lang="en-US" sz="3200" b="1" dirty="0">
                <a:solidFill>
                  <a:schemeClr val="accent6"/>
                </a:solidFill>
                <a:latin typeface="Arial" panose="020B0604020202020204" pitchFamily="34" charset="0"/>
                <a:cs typeface="Arial" panose="020B0604020202020204" pitchFamily="34" charset="0"/>
              </a:rPr>
              <a:t>? (SGK </a:t>
            </a:r>
            <a:r>
              <a:rPr lang="en-US" sz="3200" b="1" dirty="0" err="1">
                <a:solidFill>
                  <a:schemeClr val="accent6"/>
                </a:solidFill>
                <a:latin typeface="Arial" panose="020B0604020202020204" pitchFamily="34" charset="0"/>
                <a:cs typeface="Arial" panose="020B0604020202020204" pitchFamily="34" charset="0"/>
              </a:rPr>
              <a:t>trang</a:t>
            </a:r>
            <a:r>
              <a:rPr lang="en-US" sz="3200" b="1" dirty="0">
                <a:solidFill>
                  <a:schemeClr val="accent6"/>
                </a:solidFill>
                <a:latin typeface="Arial" panose="020B0604020202020204" pitchFamily="34" charset="0"/>
                <a:cs typeface="Arial" panose="020B0604020202020204" pitchFamily="34" charset="0"/>
              </a:rPr>
              <a:t> 58</a:t>
            </a:r>
            <a:r>
              <a:rPr lang="en-US" sz="3200" b="1" dirty="0" smtClean="0">
                <a:solidFill>
                  <a:schemeClr val="accent6"/>
                </a:solidFill>
                <a:latin typeface="Arial" panose="020B0604020202020204" pitchFamily="34" charset="0"/>
                <a:cs typeface="Arial" panose="020B0604020202020204" pitchFamily="34" charset="0"/>
              </a:rPr>
              <a:t>)</a:t>
            </a:r>
            <a:endParaRPr lang="en-US" sz="3200" b="1" dirty="0" smtClean="0">
              <a:solidFill>
                <a:srgbClr val="0070C0"/>
              </a:solidFill>
              <a:latin typeface="Arial" panose="020B0604020202020204" pitchFamily="34" charset="0"/>
              <a:cs typeface="Arial" panose="020B0604020202020204" pitchFamily="34" charset="0"/>
            </a:endParaRPr>
          </a:p>
          <a:p>
            <a:pPr>
              <a:lnSpc>
                <a:spcPct val="110000"/>
              </a:lnSpc>
              <a:defRPr/>
            </a:pP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smtClean="0">
                <a:solidFill>
                  <a:schemeClr val="accent6"/>
                </a:solidFill>
                <a:latin typeface="Arial" panose="020B0604020202020204" pitchFamily="34" charset="0"/>
                <a:cs typeface="Arial" panose="020B0604020202020204" pitchFamily="34" charset="0"/>
              </a:rPr>
              <a:t>Giải</a:t>
            </a: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thích</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tại</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sao</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cứ</a:t>
            </a:r>
            <a:r>
              <a:rPr lang="en-US" sz="3200" b="1" dirty="0">
                <a:solidFill>
                  <a:schemeClr val="accent6"/>
                </a:solidFill>
                <a:latin typeface="Arial" panose="020B0604020202020204" pitchFamily="34" charset="0"/>
                <a:cs typeface="Arial" panose="020B0604020202020204" pitchFamily="34" charset="0"/>
              </a:rPr>
              <a:t> 60 </a:t>
            </a:r>
            <a:r>
              <a:rPr lang="en-US" sz="3200" b="1" dirty="0" err="1">
                <a:solidFill>
                  <a:schemeClr val="accent6"/>
                </a:solidFill>
                <a:latin typeface="Arial" panose="020B0604020202020204" pitchFamily="34" charset="0"/>
                <a:cs typeface="Arial" panose="020B0604020202020204" pitchFamily="34" charset="0"/>
              </a:rPr>
              <a:t>năm</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thì</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năm</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Giáp</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tý</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được</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lặp</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lại</a:t>
            </a:r>
            <a:r>
              <a:rPr lang="en-US" sz="3200" b="1" dirty="0" smtClean="0">
                <a:solidFill>
                  <a:schemeClr val="accent6"/>
                </a:solidFill>
                <a:latin typeface="Arial" panose="020B0604020202020204" pitchFamily="34" charset="0"/>
                <a:cs typeface="Arial" panose="020B0604020202020204" pitchFamily="34" charset="0"/>
              </a:rPr>
              <a:t>?</a:t>
            </a:r>
          </a:p>
          <a:p>
            <a:pPr>
              <a:lnSpc>
                <a:spcPct val="110000"/>
              </a:lnSpc>
              <a:defRPr/>
            </a:pPr>
            <a:r>
              <a:rPr lang="en-US" sz="3200" b="1" dirty="0" smtClean="0">
                <a:solidFill>
                  <a:srgbClr val="0070C0"/>
                </a:solidFill>
                <a:latin typeface="Arial" panose="020B0604020202020204" pitchFamily="34" charset="0"/>
                <a:cs typeface="Arial" panose="020B0604020202020204" pitchFamily="34" charset="0"/>
              </a:rPr>
              <a:t>b) </a:t>
            </a:r>
            <a:r>
              <a:rPr lang="en-US" sz="3200" b="1" dirty="0" err="1" smtClean="0">
                <a:solidFill>
                  <a:srgbClr val="0070C0"/>
                </a:solidFill>
                <a:latin typeface="Arial" panose="020B0604020202020204" pitchFamily="34" charset="0"/>
                <a:cs typeface="Arial" panose="020B0604020202020204" pitchFamily="34" charset="0"/>
              </a:rPr>
              <a:t>Kết</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thúc</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hoạt</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động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cử</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đại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diện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nhóm</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lên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trả</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lời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câu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hỏi</a:t>
            </a:r>
            <a:endParaRPr lang="en-US" sz="32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21918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16" presetClass="entr" presetSubtype="2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19"/>
                </p:tgtEl>
              </p:cMediaNode>
            </p:video>
          </p:childTnLst>
        </p:cTn>
      </p:par>
    </p:tnLst>
    <p:bldLst>
      <p:bldP spid="14"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642812" y="748703"/>
            <a:ext cx="9833383" cy="615553"/>
          </a:xfrm>
          <a:prstGeom prst="rect">
            <a:avLst/>
          </a:prstGeom>
          <a:noFill/>
        </p:spPr>
        <p:txBody>
          <a:bodyPr wrap="square">
            <a:spAutoFit/>
          </a:bodyPr>
          <a:lstStyle/>
          <a:p>
            <a:r>
              <a:rPr lang="en-US" sz="3400" b="1" dirty="0" err="1">
                <a:solidFill>
                  <a:schemeClr val="accent6"/>
                </a:solidFill>
                <a:latin typeface="Arial" panose="020B0604020202020204" pitchFamily="34" charset="0"/>
                <a:cs typeface="Arial" panose="020B0604020202020204" pitchFamily="34" charset="0"/>
              </a:rPr>
              <a:t>C</a:t>
            </a:r>
            <a:r>
              <a:rPr lang="en-US" sz="3400" b="1" dirty="0" err="1" smtClean="0">
                <a:solidFill>
                  <a:schemeClr val="accent6"/>
                </a:solidFill>
                <a:latin typeface="Arial" panose="020B0604020202020204" pitchFamily="34" charset="0"/>
                <a:cs typeface="Arial" panose="020B0604020202020204" pitchFamily="34" charset="0"/>
              </a:rPr>
              <a:t>ó</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thể</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em</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chưa</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biết</a:t>
            </a:r>
            <a:r>
              <a:rPr lang="en-US" sz="3400" b="1" dirty="0">
                <a:solidFill>
                  <a:schemeClr val="accent6"/>
                </a:solidFill>
                <a:latin typeface="Arial" panose="020B0604020202020204" pitchFamily="34" charset="0"/>
                <a:cs typeface="Arial" panose="020B0604020202020204" pitchFamily="34" charset="0"/>
              </a:rPr>
              <a:t>?</a:t>
            </a:r>
            <a:r>
              <a:rPr lang="en-US" sz="3400" b="1" dirty="0" smtClean="0">
                <a:solidFill>
                  <a:schemeClr val="accent6"/>
                </a:solidFill>
                <a:latin typeface="Arial" panose="020B0604020202020204" pitchFamily="34" charset="0"/>
                <a:cs typeface="Arial" panose="020B0604020202020204" pitchFamily="34" charset="0"/>
              </a:rPr>
              <a:t>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p:txBody>
      </p:sp>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5557226" y="1408206"/>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 xmlns:a16="http://schemas.microsoft.com/office/drawing/2014/main" id="{A3A062DA-93BF-4842-B601-4404401BCCE3}"/>
                  </a:ext>
                </a:extLst>
              </p:cNvPr>
              <p:cNvSpPr txBox="1"/>
              <p:nvPr/>
            </p:nvSpPr>
            <p:spPr>
              <a:xfrm>
                <a:off x="1512182" y="2007480"/>
                <a:ext cx="10094641" cy="3840026"/>
              </a:xfrm>
              <a:prstGeom prst="rect">
                <a:avLst/>
              </a:prstGeom>
              <a:noFill/>
            </p:spPr>
            <p:txBody>
              <a:bodyPr wrap="square">
                <a:spAutoFit/>
              </a:bodyPr>
              <a:lstStyle/>
              <a:p>
                <a:r>
                  <a:rPr lang="pt-BR" sz="3400" b="1" dirty="0" smtClean="0">
                    <a:solidFill>
                      <a:srgbClr val="0070C0"/>
                    </a:solidFill>
                    <a:latin typeface="Arial" panose="020B0604020202020204" pitchFamily="34" charset="0"/>
                    <a:cs typeface="Arial" panose="020B0604020202020204" pitchFamily="34" charset="0"/>
                  </a:rPr>
                  <a:t>Gọi a là số năm ít nhất để </a:t>
                </a:r>
                <a:r>
                  <a:rPr lang="en-US" sz="3400" b="1" dirty="0" err="1">
                    <a:solidFill>
                      <a:srgbClr val="0070C0"/>
                    </a:solidFill>
                    <a:latin typeface="Arial" panose="020B0604020202020204" pitchFamily="34" charset="0"/>
                    <a:cs typeface="Arial" panose="020B0604020202020204" pitchFamily="34" charset="0"/>
                  </a:rPr>
                  <a:t>năm</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Giáp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a:t>
                </a:r>
                <a:r>
                  <a:rPr lang="en-US" sz="3400" b="1" dirty="0" err="1" smtClean="0">
                    <a:solidFill>
                      <a:srgbClr val="0070C0"/>
                    </a:solidFill>
                    <a:latin typeface="Arial" panose="020B0604020202020204" pitchFamily="34" charset="0"/>
                    <a:cs typeface="Arial" panose="020B0604020202020204" pitchFamily="34" charset="0"/>
                  </a:rPr>
                  <a:t>ý</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lặp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lại</a:t>
                </a:r>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N*).</a:t>
                </a:r>
              </a:p>
              <a:p>
                <a:r>
                  <a:rPr lang="en-US" sz="3400" b="1" dirty="0" smtClean="0">
                    <a:solidFill>
                      <a:srgbClr val="0070C0"/>
                    </a:solidFill>
                    <a:latin typeface="Arial" panose="020B0604020202020204" pitchFamily="34" charset="0"/>
                    <a:cs typeface="Arial" panose="020B0604020202020204" pitchFamily="34" charset="0"/>
                  </a:rPr>
                  <a:t>Theo </a:t>
                </a:r>
                <a:r>
                  <a:rPr lang="en-US" sz="3400" b="1" dirty="0" err="1" smtClean="0">
                    <a:solidFill>
                      <a:srgbClr val="0070C0"/>
                    </a:solidFill>
                    <a:latin typeface="Arial" panose="020B0604020202020204" pitchFamily="34" charset="0"/>
                    <a:cs typeface="Arial" panose="020B0604020202020204" pitchFamily="34" charset="0"/>
                  </a:rPr>
                  <a:t>đề</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bài</a:t>
                </a:r>
                <a:r>
                  <a:rPr lang="en-US" sz="3400" b="1" dirty="0" smtClean="0">
                    <a:solidFill>
                      <a:srgbClr val="0070C0"/>
                    </a:solidFill>
                    <a:latin typeface="Arial" panose="020B0604020202020204" pitchFamily="34" charset="0"/>
                    <a:cs typeface="Arial" panose="020B0604020202020204" pitchFamily="34" charset="0"/>
                  </a:rPr>
                  <a:t>, 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10,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12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BC(10,12).</a:t>
                </a:r>
              </a:p>
              <a:p>
                <a:r>
                  <a:rPr lang="en-US" sz="3400" b="1" dirty="0" err="1" smtClean="0">
                    <a:solidFill>
                      <a:srgbClr val="0070C0"/>
                    </a:solidFill>
                    <a:latin typeface="Arial" panose="020B0604020202020204" pitchFamily="34" charset="0"/>
                    <a:cs typeface="Arial" panose="020B0604020202020204" pitchFamily="34" charset="0"/>
                  </a:rPr>
                  <a:t>Mà</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 BCNN(10,12).</a:t>
                </a:r>
                <a:endParaRPr lang="en-US" sz="3400" b="1" dirty="0">
                  <a:solidFill>
                    <a:srgbClr val="0070C0"/>
                  </a:solidFill>
                  <a:latin typeface="Arial" panose="020B0604020202020204" pitchFamily="34" charset="0"/>
                  <a:cs typeface="Arial" panose="020B0604020202020204" pitchFamily="34" charset="0"/>
                </a:endParaRPr>
              </a:p>
              <a:p>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10 = 2.5; 12 = </a:t>
                </a:r>
                <a14:m>
                  <m:oMath xmlns:m="http://schemas.openxmlformats.org/officeDocument/2006/math">
                    <m:sSup>
                      <m:sSupPr>
                        <m:ctrlPr>
                          <a:rPr lang="en-US" sz="3400" b="1" i="1" smtClean="0">
                            <a:solidFill>
                              <a:srgbClr val="0070C0"/>
                            </a:solidFill>
                            <a:latin typeface="Cambria Math" panose="02040503050406030204" pitchFamily="18" charset="0"/>
                            <a:cs typeface="Arial" panose="020B0604020202020204" pitchFamily="34" charset="0"/>
                          </a:rPr>
                        </m:ctrlPr>
                      </m:sSupPr>
                      <m:e>
                        <m:r>
                          <a:rPr lang="en-US" sz="3400" b="1" i="1" smtClean="0">
                            <a:solidFill>
                              <a:srgbClr val="0070C0"/>
                            </a:solidFill>
                            <a:latin typeface="Cambria Math" panose="02040503050406030204" pitchFamily="18" charset="0"/>
                            <a:cs typeface="Arial" panose="020B0604020202020204" pitchFamily="34" charset="0"/>
                          </a:rPr>
                          <m:t>𝟐</m:t>
                        </m:r>
                      </m:e>
                      <m:sup>
                        <m:r>
                          <a:rPr lang="en-US" sz="3400" b="1" i="1" smtClean="0">
                            <a:solidFill>
                              <a:srgbClr val="0070C0"/>
                            </a:solidFill>
                            <a:latin typeface="Cambria Math" panose="02040503050406030204" pitchFamily="18" charset="0"/>
                            <a:cs typeface="Arial" panose="020B0604020202020204" pitchFamily="34" charset="0"/>
                          </a:rPr>
                          <m:t>𝟐</m:t>
                        </m:r>
                      </m:sup>
                    </m:sSup>
                  </m:oMath>
                </a14:m>
                <a:r>
                  <a:rPr lang="en-US" sz="3400" b="1" dirty="0" smtClean="0">
                    <a:solidFill>
                      <a:srgbClr val="0070C0"/>
                    </a:solidFill>
                    <a:latin typeface="Arial" panose="020B0604020202020204" pitchFamily="34" charset="0"/>
                    <a:cs typeface="Arial" panose="020B0604020202020204" pitchFamily="34" charset="0"/>
                  </a:rPr>
                  <a:t>.3.</a:t>
                </a:r>
              </a:p>
              <a:p>
                <a:r>
                  <a:rPr lang="en-US" sz="3400" b="1" dirty="0" smtClean="0">
                    <a:solidFill>
                      <a:srgbClr val="0070C0"/>
                    </a:solidFill>
                    <a:latin typeface="Arial" panose="020B0604020202020204" pitchFamily="34" charset="0"/>
                    <a:cs typeface="Arial" panose="020B0604020202020204" pitchFamily="34" charset="0"/>
                  </a:rPr>
                  <a:t>BCNN(10,12) = </a:t>
                </a:r>
                <a14:m>
                  <m:oMath xmlns:m="http://schemas.openxmlformats.org/officeDocument/2006/math">
                    <m:sSup>
                      <m:sSupPr>
                        <m:ctrlPr>
                          <a:rPr lang="en-US" sz="3400" b="1" i="1">
                            <a:solidFill>
                              <a:srgbClr val="0070C0"/>
                            </a:solidFill>
                            <a:latin typeface="Cambria Math" panose="02040503050406030204" pitchFamily="18" charset="0"/>
                            <a:cs typeface="Arial" panose="020B0604020202020204" pitchFamily="34" charset="0"/>
                          </a:rPr>
                        </m:ctrlPr>
                      </m:sSupPr>
                      <m:e>
                        <m:r>
                          <a:rPr lang="en-US" sz="3400" b="1" i="1">
                            <a:solidFill>
                              <a:srgbClr val="0070C0"/>
                            </a:solidFill>
                            <a:latin typeface="Cambria Math" panose="02040503050406030204" pitchFamily="18" charset="0"/>
                            <a:cs typeface="Arial" panose="020B0604020202020204" pitchFamily="34" charset="0"/>
                          </a:rPr>
                          <m:t>𝟐</m:t>
                        </m:r>
                      </m:e>
                      <m:sup>
                        <m:r>
                          <a:rPr lang="en-US" sz="3400" b="1" i="1">
                            <a:solidFill>
                              <a:srgbClr val="0070C0"/>
                            </a:solidFill>
                            <a:latin typeface="Cambria Math" panose="02040503050406030204" pitchFamily="18" charset="0"/>
                            <a:cs typeface="Arial" panose="020B0604020202020204" pitchFamily="34" charset="0"/>
                          </a:rPr>
                          <m:t>𝟐</m:t>
                        </m:r>
                      </m:sup>
                    </m:sSup>
                  </m:oMath>
                </a14:m>
                <a:r>
                  <a:rPr lang="en-US" sz="3400" b="1" dirty="0">
                    <a:solidFill>
                      <a:srgbClr val="0070C0"/>
                    </a:solidFill>
                    <a:latin typeface="Arial" panose="020B0604020202020204" pitchFamily="34" charset="0"/>
                    <a:cs typeface="Arial" panose="020B0604020202020204" pitchFamily="34" charset="0"/>
                  </a:rPr>
                  <a:t>.</a:t>
                </a:r>
                <a:r>
                  <a:rPr lang="en-US" sz="3400" b="1" dirty="0" smtClean="0">
                    <a:solidFill>
                      <a:srgbClr val="0070C0"/>
                    </a:solidFill>
                    <a:latin typeface="Arial" panose="020B0604020202020204" pitchFamily="34" charset="0"/>
                    <a:cs typeface="Arial" panose="020B0604020202020204" pitchFamily="34" charset="0"/>
                  </a:rPr>
                  <a:t>3.5 = 60.</a:t>
                </a:r>
                <a:endParaRPr lang="en-US" sz="3400" b="1" dirty="0">
                  <a:solidFill>
                    <a:srgbClr val="0070C0"/>
                  </a:solidFill>
                  <a:latin typeface="Arial" panose="020B0604020202020204" pitchFamily="34" charset="0"/>
                  <a:cs typeface="Arial" panose="020B0604020202020204" pitchFamily="34" charset="0"/>
                </a:endParaRPr>
              </a:p>
              <a:p>
                <a:r>
                  <a:rPr lang="en-US" sz="3400" b="1" dirty="0" err="1" smtClean="0">
                    <a:solidFill>
                      <a:srgbClr val="0070C0"/>
                    </a:solidFill>
                    <a:latin typeface="Arial" panose="020B0604020202020204" pitchFamily="34" charset="0"/>
                    <a:cs typeface="Arial" panose="020B0604020202020204" pitchFamily="34" charset="0"/>
                  </a:rPr>
                  <a:t>Vậy</a:t>
                </a:r>
                <a:r>
                  <a:rPr lang="en-US" sz="3400" b="1" dirty="0" smtClean="0">
                    <a:solidFill>
                      <a:srgbClr val="0070C0"/>
                    </a:solidFill>
                    <a:latin typeface="Arial" panose="020B0604020202020204" pitchFamily="34" charset="0"/>
                    <a:cs typeface="Arial" panose="020B0604020202020204" pitchFamily="34" charset="0"/>
                  </a:rPr>
                  <a:t> </a:t>
                </a:r>
                <a:r>
                  <a:rPr lang="it-IT" sz="3400" b="1" dirty="0" smtClean="0">
                    <a:solidFill>
                      <a:srgbClr val="0070C0"/>
                    </a:solidFill>
                    <a:latin typeface="Arial" panose="020B0604020202020204" pitchFamily="34" charset="0"/>
                    <a:cs typeface="Arial" panose="020B0604020202020204" pitchFamily="34" charset="0"/>
                  </a:rPr>
                  <a:t>sau </a:t>
                </a:r>
                <a:r>
                  <a:rPr lang="it-IT" sz="3400" b="1" dirty="0">
                    <a:solidFill>
                      <a:srgbClr val="0070C0"/>
                    </a:solidFill>
                    <a:latin typeface="Arial" panose="020B0604020202020204" pitchFamily="34" charset="0"/>
                    <a:cs typeface="Arial" panose="020B0604020202020204" pitchFamily="34" charset="0"/>
                  </a:rPr>
                  <a:t>60 năm thì </a:t>
                </a:r>
                <a:r>
                  <a:rPr lang="en-US" sz="3400" b="1" dirty="0" err="1">
                    <a:solidFill>
                      <a:srgbClr val="0070C0"/>
                    </a:solidFill>
                    <a:latin typeface="Arial" panose="020B0604020202020204" pitchFamily="34" charset="0"/>
                    <a:cs typeface="Arial" panose="020B0604020202020204" pitchFamily="34" charset="0"/>
                  </a:rPr>
                  <a:t>năm</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Giáp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a:t>
                </a:r>
                <a:r>
                  <a:rPr lang="en-US" sz="3400" b="1" dirty="0" err="1" smtClean="0">
                    <a:solidFill>
                      <a:srgbClr val="0070C0"/>
                    </a:solidFill>
                    <a:latin typeface="Arial" panose="020B0604020202020204" pitchFamily="34" charset="0"/>
                    <a:cs typeface="Arial" panose="020B0604020202020204" pitchFamily="34" charset="0"/>
                  </a:rPr>
                  <a:t>ý</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lặp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xmlns="" xmlns:a14="http://schemas.microsoft.com/office/drawing/2010/main" id="{A3A062DA-93BF-4842-B601-4404401BCCE3}"/>
                  </a:ext>
                </a:extLst>
              </p:cNvPr>
              <p:cNvSpPr txBox="1">
                <a:spLocks noRot="1" noChangeAspect="1" noMove="1" noResize="1" noEditPoints="1" noAdjustHandles="1" noChangeArrowheads="1" noChangeShapeType="1" noTextEdit="1"/>
              </p:cNvSpPr>
              <p:nvPr/>
            </p:nvSpPr>
            <p:spPr>
              <a:xfrm>
                <a:off x="1512182" y="2007480"/>
                <a:ext cx="10094641" cy="3840026"/>
              </a:xfrm>
              <a:prstGeom prst="rect">
                <a:avLst/>
              </a:prstGeom>
              <a:blipFill rotWithShape="0">
                <a:blip r:embed="rId3"/>
                <a:stretch>
                  <a:fillRect l="-1691" t="-2222" r="-483" b="-3175"/>
                </a:stretch>
              </a:blipFill>
            </p:spPr>
            <p:txBody>
              <a:bodyPr/>
              <a:lstStyle/>
              <a:p>
                <a:r>
                  <a:rPr lang="en-US">
                    <a:noFill/>
                  </a:rPr>
                  <a:t> </a:t>
                </a:r>
              </a:p>
            </p:txBody>
          </p:sp>
        </mc:Fallback>
      </mc:AlternateContent>
      <p:sp>
        <p:nvSpPr>
          <p:cNvPr id="18" name="!!4">
            <a:extLst>
              <a:ext uri="{FF2B5EF4-FFF2-40B4-BE49-F238E27FC236}">
                <a16:creationId xmlns:a16="http://schemas.microsoft.com/office/drawing/2014/main" xmlns="" id="{58E6D429-DC53-47C4-8036-1E9D12B8E28B}"/>
              </a:ext>
            </a:extLst>
          </p:cNvPr>
          <p:cNvSpPr/>
          <p:nvPr/>
        </p:nvSpPr>
        <p:spPr>
          <a:xfrm>
            <a:off x="5699760" y="0"/>
            <a:ext cx="6492239" cy="493723"/>
          </a:xfrm>
          <a:prstGeom prst="roundRect">
            <a:avLst/>
          </a:prstGeom>
          <a:solidFill>
            <a:srgbClr val="BA0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anose="02020603050405020304" pitchFamily="18" charset="0"/>
                <a:cs typeface="Times New Roman" panose="02020603050405020304" pitchFamily="18" charset="0"/>
              </a:rPr>
              <a:t>CÓ THỂ EM CHƯA BIẾT?</a:t>
            </a:r>
            <a:endParaRPr lang="en-US" sz="2800" b="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0363" y="6271699"/>
            <a:ext cx="4161874" cy="523220"/>
          </a:xfrm>
          <a:prstGeom prst="rect">
            <a:avLst/>
          </a:prstGeom>
          <a:noFill/>
        </p:spPr>
        <p:txBody>
          <a:bodyPr wrap="square" rtlCol="0">
            <a:spAutoFit/>
          </a:bodyPr>
          <a:lstStyle/>
          <a:p>
            <a:r>
              <a:rPr lang="en-US" sz="2800" b="1" i="1" dirty="0" err="1" smtClean="0">
                <a:solidFill>
                  <a:schemeClr val="accent2">
                    <a:lumMod val="75000"/>
                  </a:schemeClr>
                </a:solidFill>
                <a:latin typeface="Times New Roman" panose="02020603050405020304" pitchFamily="18" charset="0"/>
                <a:cs typeface="Times New Roman" panose="02020603050405020304" pitchFamily="18" charset="0"/>
              </a:rPr>
              <a:t>Hoạt</a:t>
            </a:r>
            <a:r>
              <a:rPr lang="en-US" sz="2800" b="1" i="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800" b="1" i="1" dirty="0" err="1" smtClean="0">
                <a:solidFill>
                  <a:schemeClr val="accent2">
                    <a:lumMod val="75000"/>
                  </a:schemeClr>
                </a:solidFill>
                <a:latin typeface="Times New Roman" panose="02020603050405020304" pitchFamily="18" charset="0"/>
                <a:cs typeface="Times New Roman" panose="02020603050405020304" pitchFamily="18" charset="0"/>
              </a:rPr>
              <a:t>động</a:t>
            </a:r>
            <a:r>
              <a:rPr lang="en-US" sz="2800" b="1" i="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800" b="1" i="1" dirty="0" err="1" smtClean="0">
                <a:solidFill>
                  <a:schemeClr val="accent2">
                    <a:lumMod val="75000"/>
                  </a:schemeClr>
                </a:solidFill>
                <a:latin typeface="Times New Roman" panose="02020603050405020304" pitchFamily="18" charset="0"/>
                <a:cs typeface="Times New Roman" panose="02020603050405020304" pitchFamily="18" charset="0"/>
              </a:rPr>
              <a:t>nhóm</a:t>
            </a:r>
            <a:endParaRPr lang="en-US" sz="2800" b="1" i="1"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06137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2301766"/>
            <a:ext cx="12192000" cy="4556234"/>
          </a:xfrm>
          <a:prstGeom prst="rect">
            <a:avLst/>
          </a:prstGeom>
          <a:gradFill flip="none" rotWithShape="1">
            <a:gsLst>
              <a:gs pos="0">
                <a:srgbClr val="99FF33">
                  <a:shade val="30000"/>
                  <a:satMod val="115000"/>
                </a:srgbClr>
              </a:gs>
              <a:gs pos="50000">
                <a:srgbClr val="99FF33">
                  <a:shade val="67500"/>
                  <a:satMod val="115000"/>
                </a:srgbClr>
              </a:gs>
              <a:gs pos="100000">
                <a:srgbClr val="99FF33">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37978"/>
          <a:stretch/>
        </p:blipFill>
        <p:spPr bwMode="auto">
          <a:xfrm>
            <a:off x="-447040" y="-9525"/>
            <a:ext cx="12639039" cy="2311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331604" y="3451767"/>
            <a:ext cx="2532148" cy="3240460"/>
          </a:xfrm>
          <a:prstGeom prst="rect">
            <a:avLst/>
          </a:prstGeom>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3712" y="968529"/>
            <a:ext cx="2808312" cy="246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601647" y="3284984"/>
            <a:ext cx="5760640" cy="3025480"/>
          </a:xfrm>
          <a:prstGeom prst="rect">
            <a:avLst/>
          </a:prstGeom>
          <a:noFill/>
        </p:spPr>
        <p:txBody>
          <a:bodyPr wrap="square" lIns="91440" tIns="45720" rIns="91440" bIns="45720" numCol="1">
            <a:prstTxWarp prst="textWave1">
              <a:avLst/>
            </a:prstTxWarp>
            <a:spAutoFit/>
          </a:bodyPr>
          <a:lstStyle/>
          <a:p>
            <a:pPr algn="ctr"/>
            <a:r>
              <a:rPr lang="en-US" sz="5400" b="1" dirty="0">
                <a:ln w="76200">
                  <a:solidFill>
                    <a:srgbClr val="FFFF00"/>
                  </a:solidFill>
                  <a:prstDash val="sysDot"/>
                </a:ln>
                <a:solidFill>
                  <a:srgbClr val="FF0000"/>
                </a:solidFill>
                <a:effectLst>
                  <a:innerShdw blurRad="69850" dist="43180" dir="5400000">
                    <a:srgbClr val="000000">
                      <a:alpha val="65000"/>
                    </a:srgbClr>
                  </a:innerShdw>
                </a:effectLst>
              </a:rPr>
              <a:t>CUNG THỦ </a:t>
            </a:r>
          </a:p>
        </p:txBody>
      </p:sp>
      <p:pic>
        <p:nvPicPr>
          <p:cNvPr id="9" name="Put_On_Your_Dancing_Pants.mp3">
            <a:hlinkClick r:id="" action="ppaction://media"/>
          </p:cNvPr>
          <p:cNvPicPr>
            <a:picLocks noChangeAspect="1"/>
          </p:cNvPicPr>
          <p:nvPr>
            <a:audioFile r:link="rId1"/>
            <p:extLst>
              <p:ext uri="{DAA4B4D4-6D71-4841-9C94-3DE7FCFB9230}">
                <p14:media xmlns:p14="http://schemas.microsoft.com/office/powerpoint/2010/main" r:embed="rId2">
                  <p14:trim st="2000"/>
                </p14:media>
              </p:ext>
            </p:extLst>
          </p:nvPr>
        </p:nvPicPr>
        <p:blipFill>
          <a:blip r:embed="rId7"/>
          <a:stretch>
            <a:fillRect/>
          </a:stretch>
        </p:blipFill>
        <p:spPr>
          <a:xfrm>
            <a:off x="8472264" y="7029400"/>
            <a:ext cx="609600" cy="609600"/>
          </a:xfrm>
          <a:prstGeom prst="rect">
            <a:avLst/>
          </a:prstGeom>
        </p:spPr>
      </p:pic>
      <p:sp>
        <p:nvSpPr>
          <p:cNvPr id="10" name="Horizontal Scroll 9"/>
          <p:cNvSpPr/>
          <p:nvPr/>
        </p:nvSpPr>
        <p:spPr>
          <a:xfrm>
            <a:off x="1849119" y="638050"/>
            <a:ext cx="8046720" cy="4693919"/>
          </a:xfrm>
          <a:prstGeom prst="horizontalScroll">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latin typeface="Arial" panose="020B0604020202020204" pitchFamily="34" charset="0"/>
                <a:cs typeface="Arial" panose="020B0604020202020204" pitchFamily="34" charset="0"/>
              </a:rPr>
              <a:t>TRÒ CHƠI: CUNG THỦ</a:t>
            </a:r>
          </a:p>
          <a:p>
            <a:pPr algn="ctr"/>
            <a:endParaRPr lang="en-US" sz="2800" b="1" dirty="0" smtClean="0">
              <a:solidFill>
                <a:schemeClr val="tx1"/>
              </a:solidFill>
              <a:latin typeface="Arial" panose="020B0604020202020204" pitchFamily="34" charset="0"/>
              <a:cs typeface="Arial" panose="020B0604020202020204" pitchFamily="34" charset="0"/>
            </a:endParaRPr>
          </a:p>
          <a:p>
            <a:pPr algn="ctr"/>
            <a:r>
              <a:rPr lang="en-US" sz="2800" b="1" dirty="0" err="1" smtClean="0">
                <a:solidFill>
                  <a:schemeClr val="tx1"/>
                </a:solidFill>
                <a:latin typeface="Arial" panose="020B0604020202020204" pitchFamily="34" charset="0"/>
                <a:cs typeface="Arial" panose="020B0604020202020204" pitchFamily="34" charset="0"/>
              </a:rPr>
              <a:t>Luật</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chơi</a:t>
            </a:r>
            <a:r>
              <a:rPr lang="en-US" sz="2800" b="1" dirty="0" smtClean="0">
                <a:solidFill>
                  <a:schemeClr val="tx1"/>
                </a:solidFill>
                <a:latin typeface="Arial" panose="020B0604020202020204" pitchFamily="34" charset="0"/>
                <a:cs typeface="Arial" panose="020B0604020202020204" pitchFamily="34" charset="0"/>
              </a:rPr>
              <a:t>:</a:t>
            </a:r>
          </a:p>
          <a:p>
            <a:pPr marL="457200" indent="-457200">
              <a:buFont typeface="Wingdings" panose="05000000000000000000" pitchFamily="2" charset="2"/>
              <a:buChar char="Ø"/>
            </a:pPr>
            <a:r>
              <a:rPr lang="en-US" sz="2800" b="1" dirty="0" err="1" smtClean="0">
                <a:solidFill>
                  <a:schemeClr val="tx1"/>
                </a:solidFill>
                <a:latin typeface="Arial" panose="020B0604020202020204" pitchFamily="34" charset="0"/>
                <a:cs typeface="Arial" panose="020B0604020202020204" pitchFamily="34" charset="0"/>
              </a:rPr>
              <a:t>Trò</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chơi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gồm</a:t>
            </a:r>
            <a:r>
              <a:rPr lang="en-US" sz="2800" b="1" dirty="0" smtClean="0">
                <a:solidFill>
                  <a:schemeClr val="tx1"/>
                </a:solidFill>
                <a:latin typeface="Arial" panose="020B0604020202020204" pitchFamily="34" charset="0"/>
                <a:cs typeface="Arial" panose="020B0604020202020204" pitchFamily="34" charset="0"/>
              </a:rPr>
              <a:t> 10 </a:t>
            </a:r>
            <a:r>
              <a:rPr lang="en-US" sz="2800" b="1" dirty="0" err="1" smtClean="0">
                <a:solidFill>
                  <a:schemeClr val="tx1"/>
                </a:solidFill>
                <a:latin typeface="Arial" panose="020B0604020202020204" pitchFamily="34" charset="0"/>
                <a:cs typeface="Arial" panose="020B0604020202020204" pitchFamily="34" charset="0"/>
              </a:rPr>
              <a:t>câu</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trắc</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nghiệm</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mỗi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câu</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gồm</a:t>
            </a:r>
            <a:r>
              <a:rPr lang="en-US" sz="2800" b="1" dirty="0" smtClean="0">
                <a:solidFill>
                  <a:schemeClr val="tx1"/>
                </a:solidFill>
                <a:latin typeface="Arial" panose="020B0604020202020204" pitchFamily="34" charset="0"/>
                <a:cs typeface="Arial" panose="020B0604020202020204" pitchFamily="34" charset="0"/>
              </a:rPr>
              <a:t> 4 </a:t>
            </a:r>
            <a:r>
              <a:rPr lang="en-US" sz="2800" b="1" dirty="0" err="1" smtClean="0">
                <a:solidFill>
                  <a:schemeClr val="tx1"/>
                </a:solidFill>
                <a:latin typeface="Arial" panose="020B0604020202020204" pitchFamily="34" charset="0"/>
                <a:cs typeface="Arial" panose="020B0604020202020204" pitchFamily="34" charset="0"/>
              </a:rPr>
              <a:t>đáp</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án</a:t>
            </a:r>
            <a:r>
              <a:rPr lang="en-US" sz="2800" b="1" dirty="0" smtClean="0">
                <a:solidFill>
                  <a:schemeClr val="tx1"/>
                </a:solidFill>
                <a:latin typeface="Arial" panose="020B0604020202020204" pitchFamily="34" charset="0"/>
                <a:cs typeface="Arial" panose="020B0604020202020204" pitchFamily="34" charset="0"/>
              </a:rPr>
              <a:t>.</a:t>
            </a:r>
          </a:p>
          <a:p>
            <a:pPr marL="457200" indent="-457200">
              <a:buFont typeface="Wingdings" panose="05000000000000000000" pitchFamily="2" charset="2"/>
              <a:buChar char="Ø"/>
            </a:pPr>
            <a:r>
              <a:rPr lang="en-US" sz="2800" b="1" dirty="0" err="1" smtClean="0">
                <a:solidFill>
                  <a:schemeClr val="tx1"/>
                </a:solidFill>
                <a:latin typeface="Arial" panose="020B0604020202020204" pitchFamily="34" charset="0"/>
                <a:cs typeface="Arial" panose="020B0604020202020204" pitchFamily="34" charset="0"/>
              </a:rPr>
              <a:t>Mỗi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câu</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trả</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lời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đúng</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được</a:t>
            </a:r>
            <a:r>
              <a:rPr lang="en-US" sz="2800" b="1" dirty="0" smtClean="0">
                <a:solidFill>
                  <a:schemeClr val="tx1"/>
                </a:solidFill>
                <a:latin typeface="Arial" panose="020B0604020202020204" pitchFamily="34" charset="0"/>
                <a:cs typeface="Arial" panose="020B0604020202020204" pitchFamily="34" charset="0"/>
              </a:rPr>
              <a:t> 1 </a:t>
            </a:r>
            <a:r>
              <a:rPr lang="en-US" sz="2800" b="1" dirty="0" err="1" smtClean="0">
                <a:solidFill>
                  <a:schemeClr val="tx1"/>
                </a:solidFill>
                <a:latin typeface="Arial" panose="020B0604020202020204" pitchFamily="34" charset="0"/>
                <a:cs typeface="Arial" panose="020B0604020202020204" pitchFamily="34" charset="0"/>
              </a:rPr>
              <a:t>điểm</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cộng</a:t>
            </a:r>
            <a:r>
              <a:rPr lang="en-US" sz="2800" b="1" dirty="0" smtClean="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29023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10"/>
                                        </p:tgtEl>
                                        <p:attrNameLst>
                                          <p:attrName>ppt_x</p:attrName>
                                        </p:attrNameLst>
                                      </p:cBhvr>
                                      <p:tavLst>
                                        <p:tav tm="0">
                                          <p:val>
                                            <p:strVal val="ppt_x"/>
                                          </p:val>
                                        </p:tav>
                                        <p:tav tm="100000">
                                          <p:val>
                                            <p:strVal val="ppt_x"/>
                                          </p:val>
                                        </p:tav>
                                      </p:tavLst>
                                    </p:anim>
                                    <p:anim calcmode="lin" valueType="num">
                                      <p:cBhvr additive="base">
                                        <p:cTn id="12" dur="500"/>
                                        <p:tgtEl>
                                          <p:spTgt spid="10"/>
                                        </p:tgtEl>
                                        <p:attrNameLst>
                                          <p:attrName>ppt_y</p:attrName>
                                        </p:attrNameLst>
                                      </p:cBhvr>
                                      <p:tavLst>
                                        <p:tav tm="0">
                                          <p:val>
                                            <p:strVal val="ppt_y"/>
                                          </p:val>
                                        </p:tav>
                                        <p:tav tm="100000">
                                          <p:val>
                                            <p:strVal val="1+ppt_h/2"/>
                                          </p:val>
                                        </p:tav>
                                      </p:tavLst>
                                    </p:anim>
                                    <p:set>
                                      <p:cBhvr>
                                        <p:cTn id="13" dur="1" fill="hold">
                                          <p:stCondLst>
                                            <p:cond delay="499"/>
                                          </p:stCondLst>
                                        </p:cTn>
                                        <p:tgtEl>
                                          <p:spTgt spid="10"/>
                                        </p:tgtEl>
                                        <p:attrNameLst>
                                          <p:attrName>style.visibility</p:attrName>
                                        </p:attrNameLst>
                                      </p:cBhvr>
                                      <p:to>
                                        <p:strVal val="hidden"/>
                                      </p:to>
                                    </p:set>
                                  </p:childTnLst>
                                </p:cTn>
                              </p:par>
                              <p:par>
                                <p:cTn id="14" presetID="32" presetClass="emph" presetSubtype="0" repeatCount="indefinite" fill="hold" nodeType="withEffect">
                                  <p:stCondLst>
                                    <p:cond delay="0"/>
                                  </p:stCondLst>
                                  <p:childTnLst>
                                    <p:animRot by="120000">
                                      <p:cBhvr>
                                        <p:cTn id="15" dur="100" fill="hold">
                                          <p:stCondLst>
                                            <p:cond delay="0"/>
                                          </p:stCondLst>
                                        </p:cTn>
                                        <p:tgtEl>
                                          <p:spTgt spid="3"/>
                                        </p:tgtEl>
                                        <p:attrNameLst>
                                          <p:attrName>r</p:attrName>
                                        </p:attrNameLst>
                                      </p:cBhvr>
                                    </p:animRot>
                                    <p:animRot by="-240000">
                                      <p:cBhvr>
                                        <p:cTn id="16" dur="200" fill="hold">
                                          <p:stCondLst>
                                            <p:cond delay="200"/>
                                          </p:stCondLst>
                                        </p:cTn>
                                        <p:tgtEl>
                                          <p:spTgt spid="3"/>
                                        </p:tgtEl>
                                        <p:attrNameLst>
                                          <p:attrName>r</p:attrName>
                                        </p:attrNameLst>
                                      </p:cBhvr>
                                    </p:animRot>
                                    <p:animRot by="240000">
                                      <p:cBhvr>
                                        <p:cTn id="17" dur="200" fill="hold">
                                          <p:stCondLst>
                                            <p:cond delay="400"/>
                                          </p:stCondLst>
                                        </p:cTn>
                                        <p:tgtEl>
                                          <p:spTgt spid="3"/>
                                        </p:tgtEl>
                                        <p:attrNameLst>
                                          <p:attrName>r</p:attrName>
                                        </p:attrNameLst>
                                      </p:cBhvr>
                                    </p:animRot>
                                    <p:animRot by="-240000">
                                      <p:cBhvr>
                                        <p:cTn id="18" dur="200" fill="hold">
                                          <p:stCondLst>
                                            <p:cond delay="600"/>
                                          </p:stCondLst>
                                        </p:cTn>
                                        <p:tgtEl>
                                          <p:spTgt spid="3"/>
                                        </p:tgtEl>
                                        <p:attrNameLst>
                                          <p:attrName>r</p:attrName>
                                        </p:attrNameLst>
                                      </p:cBhvr>
                                    </p:animRot>
                                    <p:animRot by="120000">
                                      <p:cBhvr>
                                        <p:cTn id="19" dur="200" fill="hold">
                                          <p:stCondLst>
                                            <p:cond delay="800"/>
                                          </p:stCondLst>
                                        </p:cTn>
                                        <p:tgtEl>
                                          <p:spTgt spid="3"/>
                                        </p:tgtEl>
                                        <p:attrNameLst>
                                          <p:attrName>r</p:attrName>
                                        </p:attrNameLst>
                                      </p:cBhvr>
                                    </p:animRot>
                                  </p:childTnLst>
                                </p:cTn>
                              </p:par>
                              <p:par>
                                <p:cTn id="20" presetID="21" presetClass="entr" presetSubtype="1" repeatCount="indefinite" fill="hold" nodeType="with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wheel(1)">
                                      <p:cBhvr>
                                        <p:cTn id="22" dur="2000"/>
                                        <p:tgtEl>
                                          <p:spTgt spid="2050"/>
                                        </p:tgtEl>
                                      </p:cBhvr>
                                    </p:animEffect>
                                  </p:childTnLst>
                                </p:cTn>
                              </p:par>
                              <p:par>
                                <p:cTn id="23" presetID="53" presetClass="entr" presetSubtype="16" repeatCount="indefinite"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0" fill="hold"/>
                                        <p:tgtEl>
                                          <p:spTgt spid="6"/>
                                        </p:tgtEl>
                                        <p:attrNameLst>
                                          <p:attrName>ppt_w</p:attrName>
                                        </p:attrNameLst>
                                      </p:cBhvr>
                                      <p:tavLst>
                                        <p:tav tm="0">
                                          <p:val>
                                            <p:fltVal val="0"/>
                                          </p:val>
                                        </p:tav>
                                        <p:tav tm="100000">
                                          <p:val>
                                            <p:strVal val="#ppt_w"/>
                                          </p:val>
                                        </p:tav>
                                      </p:tavLst>
                                    </p:anim>
                                    <p:anim calcmode="lin" valueType="num">
                                      <p:cBhvr>
                                        <p:cTn id="26" dur="3000" fill="hold"/>
                                        <p:tgtEl>
                                          <p:spTgt spid="6"/>
                                        </p:tgtEl>
                                        <p:attrNameLst>
                                          <p:attrName>ppt_h</p:attrName>
                                        </p:attrNameLst>
                                      </p:cBhvr>
                                      <p:tavLst>
                                        <p:tav tm="0">
                                          <p:val>
                                            <p:fltVal val="0"/>
                                          </p:val>
                                        </p:tav>
                                        <p:tav tm="100000">
                                          <p:val>
                                            <p:strVal val="#ppt_h"/>
                                          </p:val>
                                        </p:tav>
                                      </p:tavLst>
                                    </p:anim>
                                    <p:animEffect transition="in" filter="fade">
                                      <p:cBhvr>
                                        <p:cTn id="27" dur="3000"/>
                                        <p:tgtEl>
                                          <p:spTgt spid="6"/>
                                        </p:tgtEl>
                                      </p:cBhvr>
                                    </p:animEffect>
                                  </p:childTnLst>
                                </p:cTn>
                              </p:par>
                              <p:par>
                                <p:cTn id="28" presetID="1" presetClass="mediacall" presetSubtype="0" fill="hold" nodeType="withEffect">
                                  <p:stCondLst>
                                    <p:cond delay="0"/>
                                  </p:stCondLst>
                                  <p:childTnLst>
                                    <p:cmd type="call" cmd="playFrom(0.0)">
                                      <p:cBhvr>
                                        <p:cTn id="29" dur="15690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p:cTn id="30" fill="hold" display="0">
                  <p:stCondLst>
                    <p:cond delay="indefinite"/>
                  </p:stCondLst>
                  <p:endCondLst>
                    <p:cond evt="onStopAudio" delay="0">
                      <p:tgtEl>
                        <p:sldTgt/>
                      </p:tgtEl>
                    </p:cond>
                  </p:endCondLst>
                </p:cTn>
                <p:tgtEl>
                  <p:spTgt spid="9"/>
                </p:tgtEl>
              </p:cMediaNode>
            </p:audio>
          </p:childTnLst>
        </p:cTn>
      </p:par>
    </p:tnLst>
    <p:bldLst>
      <p:bldP spid="6" grpId="0"/>
      <p:bldP spid="10" grpId="0" animBg="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560" y="-9525"/>
            <a:ext cx="1260855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0" y="123946"/>
            <a:ext cx="10871200" cy="149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1046480" y="538180"/>
            <a:ext cx="10231120" cy="646331"/>
          </a:xfrm>
          <a:prstGeom prst="rect">
            <a:avLst/>
          </a:prstGeom>
          <a:noFill/>
        </p:spPr>
        <p:txBody>
          <a:bodyPr wrap="square" rtlCol="0">
            <a:spAutoFit/>
          </a:bodyPr>
          <a:lstStyle/>
          <a:p>
            <a:r>
              <a:rPr lang="en-US" sz="3600" b="1" dirty="0" err="1">
                <a:solidFill>
                  <a:srgbClr val="0070C0"/>
                </a:solidFill>
                <a:latin typeface="Arial" panose="020B0604020202020204" pitchFamily="34" charset="0"/>
                <a:cs typeface="Arial" panose="020B0604020202020204" pitchFamily="34" charset="0"/>
              </a:rPr>
              <a:t>Câu</a:t>
            </a:r>
            <a:r>
              <a:rPr lang="en-US" sz="3600" b="1" dirty="0">
                <a:solidFill>
                  <a:srgbClr val="0070C0"/>
                </a:solidFill>
                <a:latin typeface="Arial" panose="020B0604020202020204" pitchFamily="34" charset="0"/>
                <a:cs typeface="Arial" panose="020B0604020202020204" pitchFamily="34" charset="0"/>
              </a:rPr>
              <a:t> 1: </a:t>
            </a:r>
            <a:r>
              <a:rPr lang="en-US" sz="3600" b="1" dirty="0" err="1">
                <a:solidFill>
                  <a:srgbClr val="0070C0"/>
                </a:solidFill>
                <a:latin typeface="Arial" panose="020B0604020202020204" pitchFamily="34" charset="0"/>
                <a:cs typeface="Arial" panose="020B0604020202020204" pitchFamily="34" charset="0"/>
              </a:rPr>
              <a:t>Số</a:t>
            </a:r>
            <a:r>
              <a:rPr lang="en-US" sz="3600" b="1" dirty="0">
                <a:solidFill>
                  <a:srgbClr val="0070C0"/>
                </a:solidFill>
                <a:latin typeface="Arial" panose="020B0604020202020204" pitchFamily="34" charset="0"/>
                <a:cs typeface="Arial" panose="020B0604020202020204" pitchFamily="34" charset="0"/>
              </a:rPr>
              <a:t> x </a:t>
            </a:r>
            <a:r>
              <a:rPr lang="en-US" sz="3600" b="1" dirty="0" err="1">
                <a:solidFill>
                  <a:srgbClr val="0070C0"/>
                </a:solidFill>
                <a:latin typeface="Arial" panose="020B0604020202020204" pitchFamily="34" charset="0"/>
                <a:cs typeface="Arial" panose="020B0604020202020204" pitchFamily="34" charset="0"/>
              </a:rPr>
              <a:t>gọi</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là</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bội</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chung</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của</a:t>
            </a:r>
            <a:r>
              <a:rPr lang="en-US" sz="3600" b="1" dirty="0">
                <a:solidFill>
                  <a:srgbClr val="0070C0"/>
                </a:solidFill>
                <a:latin typeface="Arial" panose="020B0604020202020204" pitchFamily="34" charset="0"/>
                <a:cs typeface="Arial" panose="020B0604020202020204" pitchFamily="34" charset="0"/>
              </a:rPr>
              <a:t> a, b, c </a:t>
            </a:r>
            <a:r>
              <a:rPr lang="en-US" sz="3600" b="1" dirty="0" err="1">
                <a:solidFill>
                  <a:srgbClr val="0070C0"/>
                </a:solidFill>
                <a:latin typeface="Arial" panose="020B0604020202020204" pitchFamily="34" charset="0"/>
                <a:cs typeface="Arial" panose="020B0604020202020204" pitchFamily="34" charset="0"/>
              </a:rPr>
              <a:t>nếu</a:t>
            </a:r>
            <a:r>
              <a:rPr lang="en-US" sz="3600" b="1" dirty="0">
                <a:solidFill>
                  <a:srgbClr val="0070C0"/>
                </a:solidFill>
                <a:latin typeface="Arial" panose="020B0604020202020204" pitchFamily="34" charset="0"/>
                <a:cs typeface="Arial" panose="020B0604020202020204" pitchFamily="34" charset="0"/>
              </a:rPr>
              <a:t>:</a:t>
            </a: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6759" y="5410214"/>
            <a:ext cx="4238243" cy="989856"/>
            <a:chOff x="107504" y="5410214"/>
            <a:chExt cx="4127740"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p:sp>
          <p:nvSpPr>
            <p:cNvPr id="37" name="TextBox 36"/>
            <p:cNvSpPr txBox="1"/>
            <p:nvPr/>
          </p:nvSpPr>
          <p:spPr>
            <a:xfrm>
              <a:off x="286282" y="5565557"/>
              <a:ext cx="3948962" cy="523220"/>
            </a:xfrm>
            <a:prstGeom prst="rect">
              <a:avLst/>
            </a:prstGeom>
            <a:noFill/>
          </p:spPr>
          <p:txBody>
            <a:bodyPr wrap="square" rtlCol="0">
              <a:spAutoFit/>
            </a:bodyPr>
            <a:lstStyle/>
            <a:p>
              <a:r>
                <a:rPr lang="en-US" sz="2800" b="1" dirty="0">
                  <a:solidFill>
                    <a:prstClr val="white"/>
                  </a:solidFill>
                  <a:latin typeface="Arial" panose="020B0604020202020204" pitchFamily="34" charset="0"/>
                  <a:cs typeface="Arial" panose="020B0604020202020204" pitchFamily="34" charset="0"/>
                </a:rPr>
                <a:t>x ⋮ a </a:t>
              </a:r>
              <a:r>
                <a:rPr lang="en-US" sz="2800" b="1" dirty="0" err="1">
                  <a:solidFill>
                    <a:prstClr val="white"/>
                  </a:solidFill>
                  <a:latin typeface="Arial" panose="020B0604020202020204" pitchFamily="34" charset="0"/>
                  <a:cs typeface="Arial" panose="020B0604020202020204" pitchFamily="34" charset="0"/>
                </a:rPr>
                <a:t>và</a:t>
              </a:r>
              <a:r>
                <a:rPr lang="en-US" sz="2800" b="1" dirty="0">
                  <a:solidFill>
                    <a:prstClr val="white"/>
                  </a:solidFill>
                  <a:latin typeface="Arial" panose="020B0604020202020204" pitchFamily="34" charset="0"/>
                  <a:cs typeface="Arial" panose="020B0604020202020204" pitchFamily="34" charset="0"/>
                </a:rPr>
                <a:t> x ⋮ b </a:t>
              </a:r>
              <a:r>
                <a:rPr lang="en-US" sz="2800" b="1" dirty="0" err="1">
                  <a:solidFill>
                    <a:prstClr val="white"/>
                  </a:solidFill>
                  <a:latin typeface="Arial" panose="020B0604020202020204" pitchFamily="34" charset="0"/>
                  <a:cs typeface="Arial" panose="020B0604020202020204" pitchFamily="34" charset="0"/>
                </a:rPr>
                <a:t>và</a:t>
              </a:r>
              <a:r>
                <a:rPr lang="en-US" sz="2800" b="1" dirty="0">
                  <a:solidFill>
                    <a:prstClr val="white"/>
                  </a:solidFill>
                  <a:latin typeface="Arial" panose="020B0604020202020204" pitchFamily="34" charset="0"/>
                  <a:cs typeface="Arial" panose="020B0604020202020204" pitchFamily="34" charset="0"/>
                </a:rPr>
                <a:t> x ⋮ c</a:t>
              </a:r>
              <a:r>
                <a:rPr lang="en-US" sz="2800" dirty="0">
                  <a:solidFill>
                    <a:prstClr val="white"/>
                  </a:solidFill>
                  <a:latin typeface="Arial" panose="020B0604020202020204" pitchFamily="34" charset="0"/>
                  <a:cs typeface="Arial" panose="020B0604020202020204" pitchFamily="34" charset="0"/>
                </a:rPr>
                <a:t>     </a:t>
              </a:r>
              <a:endParaRPr lang="en-US" sz="2800" b="1" dirty="0">
                <a:solidFill>
                  <a:prstClr val="white"/>
                </a:solidFill>
                <a:latin typeface="Arial" panose="020B0604020202020204" pitchFamily="34" charset="0"/>
                <a:cs typeface="Arial" panose="020B0604020202020204" pitchFamily="34" charset="0"/>
              </a:endParaRPr>
            </a:p>
          </p:txBody>
        </p:sp>
      </p:grpSp>
      <p:grpSp>
        <p:nvGrpSpPr>
          <p:cNvPr id="40" name="Group 39"/>
          <p:cNvGrpSpPr/>
          <p:nvPr/>
        </p:nvGrpSpPr>
        <p:grpSpPr>
          <a:xfrm>
            <a:off x="6552005" y="5467719"/>
            <a:ext cx="3959155" cy="1048692"/>
            <a:chOff x="5241106" y="5464180"/>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241106" y="5464180"/>
              <a:ext cx="3744416" cy="989856"/>
            </a:xfrm>
            <a:prstGeom prst="rect">
              <a:avLst/>
            </a:prstGeom>
          </p:spPr>
        </p:pic>
        <p:sp>
          <p:nvSpPr>
            <p:cNvPr id="39" name="TextBox 38"/>
            <p:cNvSpPr txBox="1"/>
            <p:nvPr/>
          </p:nvSpPr>
          <p:spPr>
            <a:xfrm>
              <a:off x="5327671" y="5691926"/>
              <a:ext cx="3593362" cy="435764"/>
            </a:xfrm>
            <a:prstGeom prst="rect">
              <a:avLst/>
            </a:prstGeom>
            <a:noFill/>
          </p:spPr>
          <p:txBody>
            <a:bodyPr wrap="none" rtlCol="0">
              <a:spAutoFit/>
            </a:bodyPr>
            <a:lstStyle/>
            <a:p>
              <a:r>
                <a:rPr lang="en-US" sz="2400" b="1" dirty="0">
                  <a:solidFill>
                    <a:prstClr val="white"/>
                  </a:solidFill>
                  <a:latin typeface="Arial" panose="020B0604020202020204" pitchFamily="34" charset="0"/>
                  <a:cs typeface="Arial" panose="020B0604020202020204" pitchFamily="34" charset="0"/>
                </a:rPr>
                <a:t>x ⋮ a </a:t>
              </a:r>
              <a:r>
                <a:rPr lang="en-US" sz="2400" b="1" dirty="0" err="1">
                  <a:solidFill>
                    <a:prstClr val="white"/>
                  </a:solidFill>
                  <a:latin typeface="Arial" panose="020B0604020202020204" pitchFamily="34" charset="0"/>
                  <a:cs typeface="Arial" panose="020B0604020202020204" pitchFamily="34" charset="0"/>
                </a:rPr>
                <a:t>hoặc</a:t>
              </a:r>
              <a:r>
                <a:rPr lang="en-US" sz="2400" b="1" dirty="0">
                  <a:solidFill>
                    <a:prstClr val="white"/>
                  </a:solidFill>
                  <a:latin typeface="Arial" panose="020B0604020202020204" pitchFamily="34" charset="0"/>
                  <a:cs typeface="Arial" panose="020B0604020202020204" pitchFamily="34" charset="0"/>
                </a:rPr>
                <a:t> x ⋮ b </a:t>
              </a:r>
              <a:r>
                <a:rPr lang="en-US" sz="2400" b="1" dirty="0" err="1">
                  <a:solidFill>
                    <a:prstClr val="white"/>
                  </a:solidFill>
                  <a:latin typeface="Arial" panose="020B0604020202020204" pitchFamily="34" charset="0"/>
                  <a:cs typeface="Arial" panose="020B0604020202020204" pitchFamily="34" charset="0"/>
                </a:rPr>
                <a:t>hoặc</a:t>
              </a:r>
              <a:r>
                <a:rPr lang="en-US" sz="2400" b="1" dirty="0">
                  <a:solidFill>
                    <a:prstClr val="white"/>
                  </a:solidFill>
                  <a:latin typeface="Arial" panose="020B0604020202020204" pitchFamily="34" charset="0"/>
                  <a:cs typeface="Arial" panose="020B0604020202020204" pitchFamily="34" charset="0"/>
                </a:rPr>
                <a:t> x ⋮ c</a:t>
              </a:r>
            </a:p>
          </p:txBody>
        </p:sp>
      </p:grpSp>
    </p:spTree>
    <p:extLst>
      <p:ext uri="{BB962C8B-B14F-4D97-AF65-F5344CB8AC3E}">
        <p14:creationId xmlns:p14="http://schemas.microsoft.com/office/powerpoint/2010/main" val="213244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 y="-9525"/>
            <a:ext cx="1261872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3239" y="134562"/>
            <a:ext cx="8645525"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2347444" y="439838"/>
            <a:ext cx="7128792" cy="707886"/>
          </a:xfrm>
          <a:prstGeom prst="rect">
            <a:avLst/>
          </a:prstGeom>
          <a:noFill/>
        </p:spPr>
        <p:txBody>
          <a:bodyPr wrap="square" rtlCol="0">
            <a:spAutoFit/>
          </a:bodyPr>
          <a:lstStyle/>
          <a:p>
            <a:pPr algn="ctr"/>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2: </a:t>
            </a:r>
            <a:r>
              <a:rPr lang="en-US" sz="4000" b="1" dirty="0" err="1">
                <a:solidFill>
                  <a:srgbClr val="0070C0"/>
                </a:solidFill>
                <a:latin typeface="Arial" panose="020B0604020202020204" pitchFamily="34" charset="0"/>
                <a:cs typeface="Arial" panose="020B0604020202020204" pitchFamily="34" charset="0"/>
              </a:rPr>
              <a:t>Tìm</a:t>
            </a:r>
            <a:r>
              <a:rPr lang="en-US" sz="4000" b="1" dirty="0">
                <a:solidFill>
                  <a:srgbClr val="0070C0"/>
                </a:solidFill>
                <a:latin typeface="Arial" panose="020B0604020202020204" pitchFamily="34" charset="0"/>
                <a:cs typeface="Arial" panose="020B0604020202020204" pitchFamily="34" charset="0"/>
              </a:rPr>
              <a:t> </a:t>
            </a:r>
            <a:r>
              <a:rPr lang="en-US" sz="4000" b="1" dirty="0" smtClean="0">
                <a:solidFill>
                  <a:srgbClr val="0070C0"/>
                </a:solidFill>
                <a:latin typeface="Arial" panose="020B0604020202020204" pitchFamily="34" charset="0"/>
                <a:cs typeface="Arial" panose="020B0604020202020204" pitchFamily="34" charset="0"/>
              </a:rPr>
              <a:t>BCNN(15,30)?</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1504" y="5410214"/>
            <a:ext cx="3752708" cy="989856"/>
            <a:chOff x="107504" y="5410214"/>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p:sp>
          <p:nvSpPr>
            <p:cNvPr id="37" name="TextBox 36"/>
            <p:cNvSpPr txBox="1"/>
            <p:nvPr/>
          </p:nvSpPr>
          <p:spPr>
            <a:xfrm>
              <a:off x="1606190" y="5508884"/>
              <a:ext cx="755335" cy="707886"/>
            </a:xfrm>
            <a:prstGeom prst="rect">
              <a:avLst/>
            </a:prstGeom>
            <a:noFill/>
          </p:spPr>
          <p:txBody>
            <a:bodyPr wrap="none" rtlCol="0">
              <a:spAutoFit/>
            </a:bodyPr>
            <a:lstStyle/>
            <a:p>
              <a:r>
                <a:rPr lang="en-US" sz="4000" b="1" dirty="0" smtClean="0">
                  <a:solidFill>
                    <a:prstClr val="white"/>
                  </a:solidFill>
                  <a:latin typeface="Arial" panose="020B0604020202020204" pitchFamily="34" charset="0"/>
                  <a:cs typeface="Arial" panose="020B0604020202020204" pitchFamily="34" charset="0"/>
                </a:rPr>
                <a:t>30</a:t>
              </a:r>
              <a:endParaRPr lang="en-US" sz="4000" b="1" dirty="0">
                <a:solidFill>
                  <a:prstClr val="white"/>
                </a:solidFill>
                <a:latin typeface="Arial" panose="020B0604020202020204" pitchFamily="34" charset="0"/>
                <a:cs typeface="Arial" panose="020B0604020202020204" pitchFamily="34" charset="0"/>
              </a:endParaRPr>
            </a:p>
          </p:txBody>
        </p:sp>
      </p:grpSp>
      <p:grpSp>
        <p:nvGrpSpPr>
          <p:cNvPr id="40" name="Group 39"/>
          <p:cNvGrpSpPr/>
          <p:nvPr/>
        </p:nvGrpSpPr>
        <p:grpSpPr>
          <a:xfrm>
            <a:off x="6674347" y="5410214"/>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610748" y="5508884"/>
              <a:ext cx="755335" cy="707886"/>
            </a:xfrm>
            <a:prstGeom prst="rect">
              <a:avLst/>
            </a:prstGeom>
            <a:noFill/>
          </p:spPr>
          <p:txBody>
            <a:bodyPr wrap="none" rtlCol="0">
              <a:spAutoFit/>
            </a:bodyPr>
            <a:lstStyle/>
            <a:p>
              <a:r>
                <a:rPr lang="en-US" sz="4000" b="1" dirty="0" smtClean="0">
                  <a:solidFill>
                    <a:prstClr val="white"/>
                  </a:solidFill>
                  <a:latin typeface="Arial" panose="020B0604020202020204" pitchFamily="34" charset="0"/>
                  <a:cs typeface="Arial" panose="020B0604020202020204" pitchFamily="34" charset="0"/>
                </a:rPr>
                <a:t>15</a:t>
              </a:r>
              <a:endParaRPr lang="en-US" sz="4000" b="1"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4207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400" y="-9525"/>
            <a:ext cx="1259839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3239" y="134562"/>
            <a:ext cx="8645525"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2531604" y="438715"/>
            <a:ext cx="7128792" cy="707886"/>
          </a:xfrm>
          <a:prstGeom prst="rect">
            <a:avLst/>
          </a:prstGeom>
          <a:noFill/>
        </p:spPr>
        <p:txBody>
          <a:bodyPr wrap="square" rtlCol="0">
            <a:spAutoFit/>
          </a:bodyPr>
          <a:lstStyle/>
          <a:p>
            <a:pPr algn="ctr"/>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3: </a:t>
            </a:r>
            <a:r>
              <a:rPr lang="nl-NL" sz="4000" b="1" dirty="0">
                <a:solidFill>
                  <a:srgbClr val="0070C0"/>
                </a:solidFill>
                <a:latin typeface="Arial" panose="020B0604020202020204" pitchFamily="34" charset="0"/>
                <a:cs typeface="Arial" panose="020B0604020202020204" pitchFamily="34" charset="0"/>
              </a:rPr>
              <a:t>Tìm BCNN(8,12,15)?</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40"/>
            <a:ext cx="3752708" cy="989856"/>
            <a:chOff x="224248" y="5410214"/>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224248" y="5410214"/>
              <a:ext cx="3752708" cy="989856"/>
            </a:xfrm>
            <a:prstGeom prst="rect">
              <a:avLst/>
            </a:prstGeom>
          </p:spPr>
        </p:pic>
        <p:sp>
          <p:nvSpPr>
            <p:cNvPr id="37" name="TextBox 36"/>
            <p:cNvSpPr txBox="1"/>
            <p:nvPr/>
          </p:nvSpPr>
          <p:spPr>
            <a:xfrm>
              <a:off x="1684946" y="5484336"/>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120</a:t>
              </a: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445776" y="5514353"/>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180</a:t>
              </a:r>
            </a:p>
          </p:txBody>
        </p:sp>
      </p:grpSp>
    </p:spTree>
    <p:extLst>
      <p:ext uri="{BB962C8B-B14F-4D97-AF65-F5344CB8AC3E}">
        <p14:creationId xmlns:p14="http://schemas.microsoft.com/office/powerpoint/2010/main" val="348505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062482" y="464877"/>
            <a:ext cx="8194331" cy="615553"/>
          </a:xfrm>
          <a:prstGeom prst="rect">
            <a:avLst/>
          </a:prstGeom>
          <a:noFill/>
        </p:spPr>
        <p:txBody>
          <a:bodyPr wrap="square">
            <a:spAutoFit/>
          </a:bodyPr>
          <a:lstStyle/>
          <a:p>
            <a:r>
              <a:rPr lang="en-US" sz="3400" b="1" dirty="0" err="1" smtClean="0">
                <a:solidFill>
                  <a:srgbClr val="FF0000"/>
                </a:solidFill>
                <a:latin typeface="Arial" panose="020B0604020202020204" pitchFamily="34" charset="0"/>
                <a:cs typeface="Arial" panose="020B0604020202020204" pitchFamily="34" charset="0"/>
              </a:rPr>
              <a:t>Các</a:t>
            </a:r>
            <a:r>
              <a:rPr lang="en-US" sz="3400" b="1" dirty="0" smtClean="0">
                <a:solidFill>
                  <a:srgbClr val="FF0000"/>
                </a:solidFill>
                <a:latin typeface="Arial" panose="020B0604020202020204" pitchFamily="34" charset="0"/>
                <a:cs typeface="Arial" panose="020B0604020202020204" pitchFamily="34" charset="0"/>
              </a:rPr>
              <a:t> </a:t>
            </a:r>
            <a:r>
              <a:rPr lang="en-US" sz="3400" b="1" dirty="0" err="1" smtClean="0">
                <a:solidFill>
                  <a:srgbClr val="FF0000"/>
                </a:solidFill>
                <a:latin typeface="Arial" panose="020B0604020202020204" pitchFamily="34" charset="0"/>
                <a:cs typeface="Arial" panose="020B0604020202020204" pitchFamily="34" charset="0"/>
              </a:rPr>
              <a:t>dạng</a:t>
            </a:r>
            <a:r>
              <a:rPr lang="en-US" sz="3400" b="1" dirty="0" smtClean="0">
                <a:solidFill>
                  <a:srgbClr val="FF0000"/>
                </a:solidFill>
                <a:latin typeface="Arial" panose="020B0604020202020204" pitchFamily="34" charset="0"/>
                <a:cs typeface="Arial" panose="020B0604020202020204" pitchFamily="34" charset="0"/>
              </a:rPr>
              <a:t> </a:t>
            </a:r>
            <a:r>
              <a:rPr lang="en-US" sz="3400" b="1" dirty="0" err="1" smtClean="0">
                <a:solidFill>
                  <a:srgbClr val="FF0000"/>
                </a:solidFill>
                <a:latin typeface="Arial" panose="020B0604020202020204" pitchFamily="34" charset="0"/>
                <a:cs typeface="Arial" panose="020B0604020202020204" pitchFamily="34" charset="0"/>
              </a:rPr>
              <a:t>bài</a:t>
            </a:r>
            <a:r>
              <a:rPr lang="en-US" sz="3400" b="1" dirty="0" smtClean="0">
                <a:solidFill>
                  <a:srgbClr val="FF0000"/>
                </a:solidFill>
                <a:latin typeface="Arial" panose="020B0604020202020204" pitchFamily="34" charset="0"/>
                <a:cs typeface="Arial" panose="020B0604020202020204" pitchFamily="34" charset="0"/>
              </a:rPr>
              <a:t> </a:t>
            </a:r>
            <a:r>
              <a:rPr lang="en-US" sz="3400" b="1" dirty="0" err="1" smtClean="0">
                <a:solidFill>
                  <a:srgbClr val="FF0000"/>
                </a:solidFill>
                <a:latin typeface="Arial" panose="020B0604020202020204" pitchFamily="34" charset="0"/>
                <a:cs typeface="Arial" panose="020B0604020202020204" pitchFamily="34" charset="0"/>
              </a:rPr>
              <a:t>tập</a:t>
            </a:r>
            <a:r>
              <a:rPr lang="en-US" sz="3400" b="1" dirty="0">
                <a:solidFill>
                  <a:srgbClr val="FF0000"/>
                </a:solidFill>
                <a:latin typeface="Arial" panose="020B0604020202020204" pitchFamily="34" charset="0"/>
                <a:cs typeface="Arial" panose="020B0604020202020204" pitchFamily="34" charset="0"/>
              </a:rPr>
              <a:t>:</a:t>
            </a:r>
          </a:p>
        </p:txBody>
      </p:sp>
      <p:sp>
        <p:nvSpPr>
          <p:cNvPr id="14" name="TextBox 1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863648" y="1282472"/>
            <a:ext cx="8663930" cy="3816429"/>
          </a:xfrm>
          <a:prstGeom prst="rect">
            <a:avLst/>
          </a:prstGeom>
          <a:noFill/>
        </p:spPr>
        <p:txBody>
          <a:bodyPr wrap="square">
            <a:spAutoFit/>
          </a:bodyPr>
          <a:lstStyle/>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Dạng</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1: </a:t>
            </a:r>
            <a:r>
              <a:rPr lang="vi-VN" sz="3400" b="1" dirty="0" smtClean="0">
                <a:solidFill>
                  <a:srgbClr val="0070C0"/>
                </a:solidFill>
                <a:latin typeface="Arial" panose="020B0604020202020204" pitchFamily="34" charset="0"/>
                <a:cs typeface="Arial" panose="020B0604020202020204" pitchFamily="34" charset="0"/>
                <a:hlinkClick r:id="rId2" action="ppaction://hlinksldjump"/>
              </a:rPr>
              <a:t>Tìm</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BCNN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của</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các</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số</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cho</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trước</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a:t>
            </a:r>
            <a:endParaRPr lang="en-US" sz="3400" b="1" dirty="0" smtClean="0">
              <a:solidFill>
                <a:srgbClr val="0070C0"/>
              </a:solidFill>
              <a:latin typeface="Arial" panose="020B0604020202020204" pitchFamily="34" charset="0"/>
              <a:cs typeface="Arial" panose="020B0604020202020204" pitchFamily="34" charset="0"/>
            </a:endParaRPr>
          </a:p>
          <a:p>
            <a:endParaRPr lang="en-US" sz="34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hlinkClick r:id="rId3" action="ppaction://hlinksldjump"/>
              </a:rPr>
              <a:t>Dạng</a:t>
            </a:r>
            <a:r>
              <a:rPr lang="en-US" sz="3400" b="1" dirty="0" smtClean="0">
                <a:solidFill>
                  <a:srgbClr val="0070C0"/>
                </a:solidFill>
                <a:latin typeface="Arial" panose="020B0604020202020204" pitchFamily="34" charset="0"/>
                <a:cs typeface="Arial" panose="020B0604020202020204" pitchFamily="34" charset="0"/>
                <a:hlinkClick r:id="rId3" action="ppaction://hlinksldjump"/>
              </a:rPr>
              <a:t> 2: </a:t>
            </a:r>
            <a:r>
              <a:rPr lang="en-US" sz="3600" b="1" dirty="0" err="1" smtClean="0">
                <a:solidFill>
                  <a:srgbClr val="0070C0"/>
                </a:solidFill>
                <a:hlinkClick r:id="rId3" action="ppaction://hlinksldjump"/>
              </a:rPr>
              <a:t>Ứng</a:t>
            </a:r>
            <a:r>
              <a:rPr lang="en-US" sz="3600" b="1" dirty="0" smtClean="0">
                <a:solidFill>
                  <a:srgbClr val="0070C0"/>
                </a:solidFill>
                <a:hlinkClick r:id="rId3" action="ppaction://hlinksldjump"/>
              </a:rPr>
              <a:t> </a:t>
            </a:r>
            <a:r>
              <a:rPr lang="en-US" sz="3600" b="1" dirty="0" err="1">
                <a:solidFill>
                  <a:srgbClr val="0070C0"/>
                </a:solidFill>
                <a:hlinkClick r:id="rId3" action="ppaction://hlinksldjump"/>
              </a:rPr>
              <a:t>dụng</a:t>
            </a:r>
            <a:r>
              <a:rPr lang="en-US" sz="3600" b="1" dirty="0">
                <a:solidFill>
                  <a:srgbClr val="0070C0"/>
                </a:solidFill>
                <a:hlinkClick r:id="rId3" action="ppaction://hlinksldjump"/>
              </a:rPr>
              <a:t> BCNN </a:t>
            </a:r>
            <a:r>
              <a:rPr lang="en-US" sz="3600" b="1" dirty="0" err="1">
                <a:solidFill>
                  <a:srgbClr val="0070C0"/>
                </a:solidFill>
                <a:hlinkClick r:id="rId3" action="ppaction://hlinksldjump"/>
              </a:rPr>
              <a:t>vào</a:t>
            </a:r>
            <a:r>
              <a:rPr lang="en-US" sz="3600" b="1" dirty="0">
                <a:solidFill>
                  <a:srgbClr val="0070C0"/>
                </a:solidFill>
                <a:hlinkClick r:id="rId3" action="ppaction://hlinksldjump"/>
              </a:rPr>
              <a:t> </a:t>
            </a:r>
            <a:r>
              <a:rPr lang="en-US" sz="3600" b="1" dirty="0" err="1">
                <a:solidFill>
                  <a:srgbClr val="0070C0"/>
                </a:solidFill>
                <a:hlinkClick r:id="rId3" action="ppaction://hlinksldjump"/>
              </a:rPr>
              <a:t>cộng</a:t>
            </a:r>
            <a:r>
              <a:rPr lang="en-US" sz="3600" b="1" dirty="0">
                <a:solidFill>
                  <a:srgbClr val="0070C0"/>
                </a:solidFill>
                <a:hlinkClick r:id="rId3" action="ppaction://hlinksldjump"/>
              </a:rPr>
              <a:t>, </a:t>
            </a:r>
            <a:r>
              <a:rPr lang="en-US" sz="3600" b="1" dirty="0" err="1">
                <a:solidFill>
                  <a:srgbClr val="0070C0"/>
                </a:solidFill>
                <a:hlinkClick r:id="rId3" action="ppaction://hlinksldjump"/>
              </a:rPr>
              <a:t>trừ</a:t>
            </a:r>
            <a:r>
              <a:rPr lang="en-US" sz="3600" b="1" dirty="0">
                <a:solidFill>
                  <a:srgbClr val="0070C0"/>
                </a:solidFill>
                <a:hlinkClick r:id="rId3" action="ppaction://hlinksldjump"/>
              </a:rPr>
              <a:t> </a:t>
            </a:r>
            <a:r>
              <a:rPr lang="en-US" sz="3600" b="1" dirty="0" err="1">
                <a:solidFill>
                  <a:srgbClr val="0070C0"/>
                </a:solidFill>
                <a:hlinkClick r:id="rId3" action="ppaction://hlinksldjump"/>
              </a:rPr>
              <a:t>các</a:t>
            </a:r>
            <a:r>
              <a:rPr lang="en-US" sz="3600" b="1" dirty="0">
                <a:solidFill>
                  <a:srgbClr val="0070C0"/>
                </a:solidFill>
                <a:hlinkClick r:id="rId3" action="ppaction://hlinksldjump"/>
              </a:rPr>
              <a:t> </a:t>
            </a:r>
            <a:r>
              <a:rPr lang="en-US" sz="3600" b="1" dirty="0" err="1">
                <a:solidFill>
                  <a:srgbClr val="0070C0"/>
                </a:solidFill>
                <a:hlinkClick r:id="rId3" action="ppaction://hlinksldjump"/>
              </a:rPr>
              <a:t>phân</a:t>
            </a:r>
            <a:r>
              <a:rPr lang="en-US" sz="3600" b="1" dirty="0">
                <a:solidFill>
                  <a:srgbClr val="0070C0"/>
                </a:solidFill>
                <a:hlinkClick r:id="rId3" action="ppaction://hlinksldjump"/>
              </a:rPr>
              <a:t> </a:t>
            </a:r>
            <a:r>
              <a:rPr lang="en-US" sz="3600" b="1" dirty="0" err="1">
                <a:solidFill>
                  <a:srgbClr val="0070C0"/>
                </a:solidFill>
                <a:hlinkClick r:id="rId3" action="ppaction://hlinksldjump"/>
              </a:rPr>
              <a:t>số</a:t>
            </a:r>
            <a:r>
              <a:rPr lang="en-US" sz="3600" b="1" dirty="0">
                <a:solidFill>
                  <a:srgbClr val="0070C0"/>
                </a:solidFill>
                <a:hlinkClick r:id="rId3" action="ppaction://hlinksldjump"/>
              </a:rPr>
              <a:t> </a:t>
            </a:r>
            <a:r>
              <a:rPr lang="en-US" sz="3600" b="1" dirty="0" err="1">
                <a:solidFill>
                  <a:srgbClr val="0070C0"/>
                </a:solidFill>
                <a:hlinkClick r:id="rId3" action="ppaction://hlinksldjump"/>
              </a:rPr>
              <a:t>không</a:t>
            </a:r>
            <a:r>
              <a:rPr lang="en-US" sz="3600" b="1" dirty="0">
                <a:solidFill>
                  <a:srgbClr val="0070C0"/>
                </a:solidFill>
                <a:hlinkClick r:id="rId3" action="ppaction://hlinksldjump"/>
              </a:rPr>
              <a:t> </a:t>
            </a:r>
            <a:r>
              <a:rPr lang="en-US" sz="3600" b="1" dirty="0" err="1">
                <a:solidFill>
                  <a:srgbClr val="0070C0"/>
                </a:solidFill>
                <a:hlinkClick r:id="rId3" action="ppaction://hlinksldjump"/>
              </a:rPr>
              <a:t>cùng</a:t>
            </a:r>
            <a:r>
              <a:rPr lang="en-US" sz="3600" b="1" dirty="0">
                <a:solidFill>
                  <a:srgbClr val="0070C0"/>
                </a:solidFill>
                <a:hlinkClick r:id="rId3" action="ppaction://hlinksldjump"/>
              </a:rPr>
              <a:t> </a:t>
            </a:r>
            <a:r>
              <a:rPr lang="en-US" sz="3600" b="1" dirty="0" err="1">
                <a:solidFill>
                  <a:srgbClr val="0070C0"/>
                </a:solidFill>
                <a:hlinkClick r:id="rId3" action="ppaction://hlinksldjump"/>
              </a:rPr>
              <a:t>mẫu</a:t>
            </a:r>
            <a:r>
              <a:rPr lang="en-US" sz="3400" b="1" dirty="0" smtClean="0">
                <a:solidFill>
                  <a:srgbClr val="0070C0"/>
                </a:solidFill>
                <a:latin typeface="Arial" panose="020B0604020202020204" pitchFamily="34" charset="0"/>
                <a:cs typeface="Arial" panose="020B0604020202020204" pitchFamily="34" charset="0"/>
                <a:hlinkClick r:id="rId3" action="ppaction://hlinksldjump"/>
              </a:rPr>
              <a:t>.</a:t>
            </a:r>
            <a:endParaRPr lang="en-US" sz="3400" b="1" dirty="0" smtClean="0">
              <a:solidFill>
                <a:srgbClr val="0070C0"/>
              </a:solidFill>
              <a:latin typeface="Arial" panose="020B0604020202020204" pitchFamily="34" charset="0"/>
              <a:cs typeface="Arial" panose="020B0604020202020204" pitchFamily="34" charset="0"/>
            </a:endParaRPr>
          </a:p>
          <a:p>
            <a:endParaRPr lang="en-US" sz="34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hlinkClick r:id="rId4" action="ppaction://hlinksldjump"/>
              </a:rPr>
              <a:t>Dạng</a:t>
            </a:r>
            <a:r>
              <a:rPr lang="en-US" sz="3400" b="1" dirty="0" smtClean="0">
                <a:solidFill>
                  <a:srgbClr val="0070C0"/>
                </a:solidFill>
                <a:latin typeface="Arial" panose="020B0604020202020204" pitchFamily="34" charset="0"/>
                <a:cs typeface="Arial" panose="020B0604020202020204" pitchFamily="34" charset="0"/>
                <a:hlinkClick r:id="rId4" action="ppaction://hlinksldjump"/>
              </a:rPr>
              <a:t> </a:t>
            </a:r>
            <a:r>
              <a:rPr lang="en-US" sz="3400" b="1" dirty="0">
                <a:solidFill>
                  <a:srgbClr val="0070C0"/>
                </a:solidFill>
                <a:latin typeface="Arial" panose="020B0604020202020204" pitchFamily="34" charset="0"/>
                <a:cs typeface="Arial" panose="020B0604020202020204" pitchFamily="34" charset="0"/>
                <a:hlinkClick r:id="rId4" action="ppaction://hlinksldjump"/>
              </a:rPr>
              <a:t>3</a:t>
            </a:r>
            <a:r>
              <a:rPr lang="en-US" sz="3400" b="1" dirty="0" smtClean="0">
                <a:solidFill>
                  <a:srgbClr val="0070C0"/>
                </a:solidFill>
                <a:latin typeface="Arial" panose="020B0604020202020204" pitchFamily="34" charset="0"/>
                <a:cs typeface="Arial" panose="020B0604020202020204" pitchFamily="34" charset="0"/>
                <a:hlinkClick r:id="rId4" action="ppaction://hlinksldjump"/>
              </a:rPr>
              <a:t>: </a:t>
            </a:r>
            <a:r>
              <a:rPr lang="en-US" sz="3400" b="1" dirty="0">
                <a:solidFill>
                  <a:srgbClr val="0070C0"/>
                </a:solidFill>
                <a:latin typeface="Arial" panose="020B0604020202020204" pitchFamily="34" charset="0"/>
                <a:cs typeface="Arial" panose="020B0604020202020204" pitchFamily="34" charset="0"/>
                <a:hlinkClick r:id="rId4" action="ppaction://hlinksldjump"/>
              </a:rPr>
              <a:t>B</a:t>
            </a:r>
            <a:r>
              <a:rPr lang="vi-VN" sz="3400" b="1" dirty="0" smtClean="0">
                <a:solidFill>
                  <a:srgbClr val="0070C0"/>
                </a:solidFill>
                <a:latin typeface="Arial" panose="020B0604020202020204" pitchFamily="34" charset="0"/>
                <a:cs typeface="Arial" panose="020B0604020202020204" pitchFamily="34" charset="0"/>
                <a:hlinkClick r:id="rId4" action="ppaction://hlinksldjump"/>
              </a:rPr>
              <a:t>ài </a:t>
            </a:r>
            <a:r>
              <a:rPr lang="vi-VN" sz="3400" b="1" dirty="0">
                <a:solidFill>
                  <a:srgbClr val="0070C0"/>
                </a:solidFill>
                <a:latin typeface="Arial" panose="020B0604020202020204" pitchFamily="34" charset="0"/>
                <a:cs typeface="Arial" panose="020B0604020202020204" pitchFamily="34" charset="0"/>
                <a:hlinkClick r:id="rId4" action="ppaction://hlinksldjump"/>
              </a:rPr>
              <a:t>toán thực tế.</a:t>
            </a:r>
            <a:endParaRPr lang="en-US" sz="3400" b="1" dirty="0">
              <a:solidFill>
                <a:srgbClr val="0070C0"/>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3013" y="4074160"/>
            <a:ext cx="3091393" cy="2322814"/>
          </a:xfrm>
          <a:prstGeom prst="rect">
            <a:avLst/>
          </a:prstGeom>
        </p:spPr>
      </p:pic>
    </p:spTree>
    <p:extLst>
      <p:ext uri="{BB962C8B-B14F-4D97-AF65-F5344CB8AC3E}">
        <p14:creationId xmlns:p14="http://schemas.microsoft.com/office/powerpoint/2010/main" val="5914118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animEffect transition="in" filter="barn(inVertical)">
                                      <p:cBhvr>
                                        <p:cTn id="12" dur="500"/>
                                        <p:tgtEl>
                                          <p:spTgt spid="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animEffect transition="in" filter="barn(inVertical)">
                                      <p:cBhvr>
                                        <p:cTn id="1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560" y="0"/>
            <a:ext cx="1260856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880" y="134562"/>
            <a:ext cx="10982959"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944878" y="468642"/>
                <a:ext cx="10627361" cy="646331"/>
              </a:xfrm>
              <a:prstGeom prst="rect">
                <a:avLst/>
              </a:prstGeom>
              <a:noFill/>
            </p:spPr>
            <p:txBody>
              <a:bodyPr wrap="square" rtlCol="0">
                <a:spAutoFit/>
              </a:bodyPr>
              <a:lstStyle/>
              <a:p>
                <a:r>
                  <a:rPr lang="en-US" sz="3600" b="1" dirty="0">
                    <a:solidFill>
                      <a:srgbClr val="0070C0"/>
                    </a:solidFill>
                    <a:latin typeface="Arial" panose="020B0604020202020204" pitchFamily="34" charset="0"/>
                    <a:cs typeface="Arial" panose="020B0604020202020204" pitchFamily="34" charset="0"/>
                  </a:rPr>
                  <a:t>Câu 4: </a:t>
                </a:r>
                <a:r>
                  <a:rPr lang="en-US" sz="3600" b="1" dirty="0" err="1">
                    <a:solidFill>
                      <a:srgbClr val="0070C0"/>
                    </a:solidFill>
                    <a:latin typeface="Arial" panose="020B0604020202020204" pitchFamily="34" charset="0"/>
                    <a:cs typeface="Arial" panose="020B0604020202020204" pitchFamily="34" charset="0"/>
                  </a:rPr>
                  <a:t>Tìm</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số</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tự</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nhiên</a:t>
                </a:r>
                <a:r>
                  <a:rPr lang="en-US" sz="3600" b="1" dirty="0">
                    <a:solidFill>
                      <a:srgbClr val="0070C0"/>
                    </a:solidFill>
                    <a:latin typeface="Arial" panose="020B0604020202020204" pitchFamily="34" charset="0"/>
                    <a:cs typeface="Arial" panose="020B0604020202020204" pitchFamily="34" charset="0"/>
                  </a:rPr>
                  <a:t> a, </a:t>
                </a:r>
                <a:r>
                  <a:rPr lang="en-US" sz="3600" b="1" dirty="0" err="1">
                    <a:solidFill>
                      <a:srgbClr val="0070C0"/>
                    </a:solidFill>
                    <a:latin typeface="Arial" panose="020B0604020202020204" pitchFamily="34" charset="0"/>
                    <a:cs typeface="Arial" panose="020B0604020202020204" pitchFamily="34" charset="0"/>
                  </a:rPr>
                  <a:t>biết</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rằng</a:t>
                </a:r>
                <a:r>
                  <a:rPr lang="en-US" sz="3600" b="1" dirty="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600" b="1">
                        <a:solidFill>
                          <a:srgbClr val="0070C0"/>
                        </a:solidFill>
                        <a:latin typeface="Cambria Math" panose="02040503050406030204" pitchFamily="18" charset="0"/>
                        <a:cs typeface="Arial" panose="020B0604020202020204" pitchFamily="34" charset="0"/>
                      </a:rPr>
                      <m:t>⋮ </m:t>
                    </m:r>
                  </m:oMath>
                </a14:m>
                <a:r>
                  <a:rPr lang="en-US" sz="3600" b="1" dirty="0">
                    <a:solidFill>
                      <a:srgbClr val="0070C0"/>
                    </a:solidFill>
                    <a:latin typeface="Arial" panose="020B0604020202020204" pitchFamily="34" charset="0"/>
                    <a:cs typeface="Arial" panose="020B0604020202020204" pitchFamily="34" charset="0"/>
                  </a:rPr>
                  <a:t>30, a </a:t>
                </a:r>
                <a14:m>
                  <m:oMath xmlns:m="http://schemas.openxmlformats.org/officeDocument/2006/math">
                    <m:r>
                      <a:rPr lang="en-US" sz="3600" b="1">
                        <a:solidFill>
                          <a:srgbClr val="0070C0"/>
                        </a:solidFill>
                        <a:latin typeface="Cambria Math" panose="02040503050406030204" pitchFamily="18" charset="0"/>
                        <a:cs typeface="Arial" panose="020B0604020202020204" pitchFamily="34" charset="0"/>
                      </a:rPr>
                      <m:t>⋮</m:t>
                    </m:r>
                  </m:oMath>
                </a14:m>
                <a:r>
                  <a:rPr lang="en-US" sz="3600" b="1" dirty="0">
                    <a:solidFill>
                      <a:srgbClr val="0070C0"/>
                    </a:solidFill>
                    <a:latin typeface="Arial" panose="020B0604020202020204" pitchFamily="34" charset="0"/>
                    <a:cs typeface="Arial" panose="020B0604020202020204" pitchFamily="34" charset="0"/>
                  </a:rPr>
                  <a:t> 45.</a:t>
                </a:r>
              </a:p>
            </p:txBody>
          </p:sp>
        </mc:Choice>
        <mc:Fallback xmlns="">
          <p:sp>
            <p:nvSpPr>
              <p:cNvPr id="11" name="TextBox 10"/>
              <p:cNvSpPr txBox="1">
                <a:spLocks noRot="1" noChangeAspect="1" noMove="1" noResize="1" noEditPoints="1" noAdjustHandles="1" noChangeArrowheads="1" noChangeShapeType="1" noTextEdit="1"/>
              </p:cNvSpPr>
              <p:nvPr/>
            </p:nvSpPr>
            <p:spPr>
              <a:xfrm>
                <a:off x="944878" y="468642"/>
                <a:ext cx="10627361" cy="646331"/>
              </a:xfrm>
              <a:prstGeom prst="rect">
                <a:avLst/>
              </a:prstGeom>
              <a:blipFill rotWithShape="0">
                <a:blip r:embed="rId13"/>
                <a:stretch>
                  <a:fillRect l="-1721" t="-15094" r="-574" b="-34906"/>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1504" y="5410214"/>
            <a:ext cx="3752708" cy="989856"/>
            <a:chOff x="107504" y="5410214"/>
            <a:chExt cx="3752708" cy="989856"/>
          </a:xfrm>
        </p:grpSpPr>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mc:AlternateContent xmlns:mc="http://schemas.openxmlformats.org/markup-compatibility/2006" xmlns:a14="http://schemas.microsoft.com/office/drawing/2010/main">
          <mc:Choice Requires="a14">
            <p:sp>
              <p:nvSpPr>
                <p:cNvPr id="37" name="TextBox 36"/>
                <p:cNvSpPr txBox="1"/>
                <p:nvPr/>
              </p:nvSpPr>
              <p:spPr>
                <a:xfrm>
                  <a:off x="361548" y="5494789"/>
                  <a:ext cx="3441968"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a </a:t>
                  </a:r>
                  <a14:m>
                    <m:oMath xmlns:m="http://schemas.openxmlformats.org/officeDocument/2006/math">
                      <m:r>
                        <a:rPr lang="en-US" sz="4000" b="1">
                          <a:solidFill>
                            <a:prstClr val="white"/>
                          </a:solidFill>
                          <a:latin typeface="Cambria Math" panose="02040503050406030204" pitchFamily="18" charset="0"/>
                          <a:cs typeface="Arial" panose="020B0604020202020204" pitchFamily="34" charset="0"/>
                        </a:rPr>
                        <m:t>∈</m:t>
                      </m:r>
                    </m:oMath>
                  </a14:m>
                  <a:r>
                    <a:rPr lang="en-US" sz="4000" b="1" dirty="0">
                      <a:solidFill>
                        <a:prstClr val="white"/>
                      </a:solidFill>
                      <a:latin typeface="Arial" panose="020B0604020202020204" pitchFamily="34" charset="0"/>
                      <a:cs typeface="Arial" panose="020B0604020202020204" pitchFamily="34" charset="0"/>
                    </a:rPr>
                    <a:t> BC(30,45)</a:t>
                  </a:r>
                </a:p>
              </p:txBody>
            </p:sp>
          </mc:Choice>
          <mc:Fallback xmlns="">
            <p:sp>
              <p:nvSpPr>
                <p:cNvPr id="37" name="TextBox 36"/>
                <p:cNvSpPr txBox="1">
                  <a:spLocks noRot="1" noChangeAspect="1" noMove="1" noResize="1" noEditPoints="1" noAdjustHandles="1" noChangeArrowheads="1" noChangeShapeType="1" noTextEdit="1"/>
                </p:cNvSpPr>
                <p:nvPr/>
              </p:nvSpPr>
              <p:spPr>
                <a:xfrm>
                  <a:off x="361548" y="5494789"/>
                  <a:ext cx="3441968" cy="707886"/>
                </a:xfrm>
                <a:prstGeom prst="rect">
                  <a:avLst/>
                </a:prstGeom>
                <a:blipFill rotWithShape="0">
                  <a:blip r:embed="rId15"/>
                  <a:stretch>
                    <a:fillRect l="-6195" t="-15517" r="-5133" b="-36207"/>
                  </a:stretch>
                </a:blipFill>
              </p:spPr>
              <p:txBody>
                <a:bodyPr/>
                <a:lstStyle/>
                <a:p>
                  <a:r>
                    <a:rPr lang="en-US">
                      <a:noFill/>
                    </a:rPr>
                    <a:t> </a:t>
                  </a:r>
                </a:p>
              </p:txBody>
            </p:sp>
          </mc:Fallback>
        </mc:AlternateContent>
      </p:grpSp>
      <p:pic>
        <p:nvPicPr>
          <p:cNvPr id="19" name="sai"/>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7419349" y="5410214"/>
            <a:ext cx="3744416" cy="989856"/>
          </a:xfrm>
          <a:prstGeom prst="rect">
            <a:avLst/>
          </a:prstGeom>
        </p:spPr>
      </p:pic>
      <mc:AlternateContent xmlns:mc="http://schemas.openxmlformats.org/markup-compatibility/2006">
        <mc:Choice xmlns:a14="http://schemas.microsoft.com/office/drawing/2010/main" Requires="a14">
          <p:sp>
            <p:nvSpPr>
              <p:cNvPr id="39" name="TextBox 38"/>
              <p:cNvSpPr txBox="1"/>
              <p:nvPr/>
            </p:nvSpPr>
            <p:spPr>
              <a:xfrm>
                <a:off x="7690237" y="5551199"/>
                <a:ext cx="3469219"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a </a:t>
                </a:r>
                <a14:m>
                  <m:oMath xmlns:m="http://schemas.openxmlformats.org/officeDocument/2006/math">
                    <m:r>
                      <a:rPr lang="en-US" sz="4000" b="1">
                        <a:solidFill>
                          <a:prstClr val="white"/>
                        </a:solidFill>
                        <a:latin typeface="Cambria Math" panose="02040503050406030204" pitchFamily="18" charset="0"/>
                        <a:cs typeface="Arial" panose="020B0604020202020204" pitchFamily="34" charset="0"/>
                      </a:rPr>
                      <m:t>∈</m:t>
                    </m:r>
                  </m:oMath>
                </a14:m>
                <a:r>
                  <a:rPr lang="en-US" sz="4000" b="1" dirty="0">
                    <a:solidFill>
                      <a:prstClr val="white"/>
                    </a:solidFill>
                    <a:latin typeface="Arial" panose="020B0604020202020204" pitchFamily="34" charset="0"/>
                    <a:cs typeface="Arial" panose="020B0604020202020204" pitchFamily="34" charset="0"/>
                  </a:rPr>
                  <a:t> ƯC(30,45)</a:t>
                </a:r>
              </a:p>
            </p:txBody>
          </p:sp>
        </mc:Choice>
        <mc:Fallback>
          <p:sp>
            <p:nvSpPr>
              <p:cNvPr id="39" name="TextBox 38"/>
              <p:cNvSpPr txBox="1">
                <a:spLocks noRot="1" noChangeAspect="1" noMove="1" noResize="1" noEditPoints="1" noAdjustHandles="1" noChangeArrowheads="1" noChangeShapeType="1" noTextEdit="1"/>
              </p:cNvSpPr>
              <p:nvPr/>
            </p:nvSpPr>
            <p:spPr>
              <a:xfrm>
                <a:off x="7690237" y="5551199"/>
                <a:ext cx="3469219" cy="707886"/>
              </a:xfrm>
              <a:prstGeom prst="rect">
                <a:avLst/>
              </a:prstGeom>
              <a:blipFill rotWithShape="0">
                <a:blip r:embed="rId17"/>
                <a:stretch>
                  <a:fillRect l="-6327" t="-15517" r="-5800" b="-36207"/>
                </a:stretch>
              </a:blipFill>
            </p:spPr>
            <p:txBody>
              <a:bodyPr/>
              <a:lstStyle/>
              <a:p>
                <a:r>
                  <a:rPr lang="en-US">
                    <a:noFill/>
                  </a:rPr>
                  <a:t> </a:t>
                </a:r>
              </a:p>
            </p:txBody>
          </p:sp>
        </mc:Fallback>
      </mc:AlternateContent>
    </p:spTree>
    <p:extLst>
      <p:ext uri="{BB962C8B-B14F-4D97-AF65-F5344CB8AC3E}">
        <p14:creationId xmlns:p14="http://schemas.microsoft.com/office/powerpoint/2010/main" val="372580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par>
                    <p:cTn id="7" fill="hold">
                      <p:stCondLst>
                        <p:cond delay="indefinite"/>
                      </p:stCondLst>
                      <p:childTnLst>
                        <p:par>
                          <p:cTn id="8" fill="hold">
                            <p:stCondLst>
                              <p:cond delay="0"/>
                            </p:stCondLst>
                            <p:childTnLst>
                              <p:par>
                                <p:cTn id="9" presetID="22" presetClass="exit" presetSubtype="1" fill="hold" nodeType="clickEffect">
                                  <p:stCondLst>
                                    <p:cond delay="0"/>
                                  </p:stCondLst>
                                  <p:childTnLst>
                                    <p:animEffect transition="out" filter="wipe(up)">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42" presetClass="path" presetSubtype="0" accel="50000" decel="50000" fill="hold" nodeType="withEffect">
                                  <p:stCondLst>
                                    <p:cond delay="0"/>
                                  </p:stCondLst>
                                  <p:childTnLst>
                                    <p:animMotion origin="layout" path="M 2.5E-6 4.81481E-6 L 0.54201 -0.94908 " pathEditMode="relative" rAng="0" ptsTypes="AA">
                                      <p:cBhvr>
                                        <p:cTn id="19" dur="2000" fill="hold"/>
                                        <p:tgtEl>
                                          <p:spTgt spid="9"/>
                                        </p:tgtEl>
                                        <p:attrNameLst>
                                          <p:attrName>ppt_x</p:attrName>
                                          <p:attrName>ppt_y</p:attrName>
                                        </p:attrNameLst>
                                      </p:cBhvr>
                                      <p:rCtr x="27101" y="-47454"/>
                                    </p:animMotion>
                                  </p:childTnLst>
                                </p:cTn>
                              </p:par>
                              <p:par>
                                <p:cTn id="20" presetID="3" presetClass="path" presetSubtype="0" accel="50000" decel="50000" fill="hold" nodeType="withEffect">
                                  <p:stCondLst>
                                    <p:cond delay="0"/>
                                  </p:stCondLst>
                                  <p:childTnLst>
                                    <p:animMotion origin="layout" path="M 0 0 L 0.125 -0.084 L 0.25 0 L 0.125 0.084 L 0 0 Z" pathEditMode="relative" ptsTypes="">
                                      <p:cBhvr>
                                        <p:cTn id="21" dur="3000" fill="hold"/>
                                        <p:tgtEl>
                                          <p:spTgt spid="5"/>
                                        </p:tgtEl>
                                        <p:attrNameLst>
                                          <p:attrName>ppt_x</p:attrName>
                                          <p:attrName>ppt_y</p:attrName>
                                        </p:attrNameLst>
                                      </p:cBhvr>
                                    </p:animMotion>
                                  </p:childTnLst>
                                </p:cTn>
                              </p:par>
                              <p:par>
                                <p:cTn id="22" presetID="1" presetClass="mediacall" presetSubtype="0" fill="hold" nodeType="withEffect">
                                  <p:stCondLst>
                                    <p:cond delay="0"/>
                                  </p:stCondLst>
                                  <p:childTnLst>
                                    <p:cmd type="call" cmd="playFrom(0.0)">
                                      <p:cBhvr>
                                        <p:cTn id="23" dur="1614" fill="hold"/>
                                        <p:tgtEl>
                                          <p:spTgt spid="14"/>
                                        </p:tgtEl>
                                      </p:cBhvr>
                                    </p:cmd>
                                  </p:childTnLst>
                                </p:cTn>
                              </p:par>
                            </p:childTnLst>
                          </p:cTn>
                        </p:par>
                        <p:par>
                          <p:cTn id="24" fill="hold">
                            <p:stCondLst>
                              <p:cond delay="3000"/>
                            </p:stCondLst>
                            <p:childTnLst>
                              <p:par>
                                <p:cTn id="25" presetID="1" presetClass="mediacall" presetSubtype="0" fill="hold" nodeType="afterEffect">
                                  <p:stCondLst>
                                    <p:cond delay="0"/>
                                  </p:stCondLst>
                                  <p:childTnLst>
                                    <p:cmd type="call" cmd="playFrom(0.0)">
                                      <p:cBhvr>
                                        <p:cTn id="26" dur="3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6"/>
                </p:tgtEl>
              </p:cMediaNode>
            </p:audio>
            <p:audio>
              <p:cMediaNode vol="80000">
                <p:cTn id="28" fill="hold" display="0">
                  <p:stCondLst>
                    <p:cond delay="indefinite"/>
                  </p:stCondLst>
                  <p:endCondLst>
                    <p:cond evt="onStopAudio" delay="0">
                      <p:tgtEl>
                        <p:sldTgt/>
                      </p:tgtEl>
                    </p:cond>
                  </p:endCondLst>
                </p:cTn>
                <p:tgtEl>
                  <p:spTgt spid="7"/>
                </p:tgtEl>
              </p:cMediaNode>
            </p:audio>
            <p:seq concurrent="1" nextAc="seek">
              <p:cTn id="29" restart="whenNotActive" fill="hold" evtFilter="cancelBubble" nodeType="interactiveSeq">
                <p:stCondLst>
                  <p:cond evt="onClick" delay="0">
                    <p:tgtEl>
                      <p:spTgt spid="10"/>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par>
                                <p:cTn id="3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35" dur="2000" fill="hold"/>
                                        <p:tgtEl>
                                          <p:spTgt spid="5"/>
                                        </p:tgtEl>
                                        <p:attrNameLst>
                                          <p:attrName>ppt_x</p:attrName>
                                          <p:attrName>ppt_y</p:attrName>
                                        </p:attrNameLst>
                                      </p:cBhvr>
                                    </p:animMotion>
                                  </p:childTnLst>
                                </p:cTn>
                              </p:par>
                              <p:par>
                                <p:cTn id="36" presetID="22" presetClass="exit" presetSubtype="1" fill="hold" nodeType="withEffect">
                                  <p:stCondLst>
                                    <p:cond delay="0"/>
                                  </p:stCondLst>
                                  <p:childTnLst>
                                    <p:animEffect transition="out" filter="wipe(up)">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1" fill="hold" nodeType="withEffect">
                                  <p:stCondLst>
                                    <p:cond delay="0"/>
                                  </p:stCondLst>
                                  <p:childTnLst>
                                    <p:animEffect transition="out" filter="wipe(up)">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22" presetClass="entr" presetSubtype="4"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nextCondLst>
                <p:cond evt="onClick" delay="0">
                  <p:tgtEl>
                    <p:spTgt spid="10"/>
                  </p:tgtEl>
                </p:cond>
              </p:nextCondLst>
            </p:seq>
            <p:audio>
              <p:cMediaNode vol="80000">
                <p:cTn id="45" fill="hold" display="0">
                  <p:stCondLst>
                    <p:cond delay="indefinite"/>
                  </p:stCondLst>
                  <p:endCondLst>
                    <p:cond evt="onStopAudio" delay="0">
                      <p:tgtEl>
                        <p:sldTgt/>
                      </p:tgtEl>
                    </p:cond>
                  </p:endCondLst>
                </p:cTn>
                <p:tgtEl>
                  <p:spTgt spid="14"/>
                </p:tgtEl>
              </p:cMediaNode>
            </p:audio>
            <p:seq concurrent="1" nextAc="seek">
              <p:cTn id="46" restart="whenNotActive" fill="hold" evtFilter="cancelBubble" nodeType="interactiveSeq">
                <p:stCondLst>
                  <p:cond evt="onClick" delay="0">
                    <p:tgtEl>
                      <p:spTgt spid="41"/>
                    </p:tgtEl>
                  </p:cond>
                </p:stCondLst>
                <p:endSync evt="end" delay="0">
                  <p:rtn val="all"/>
                </p:endSync>
                <p:childTnLst>
                  <p:par>
                    <p:cTn id="47" fill="hold">
                      <p:stCondLst>
                        <p:cond delay="0"/>
                      </p:stCondLst>
                      <p:childTnLst>
                        <p:par>
                          <p:cTn id="48" fill="hold">
                            <p:stCondLst>
                              <p:cond delay="0"/>
                            </p:stCondLst>
                            <p:childTnLst>
                              <p:par>
                                <p:cTn id="49" presetID="22" presetClass="exit" presetSubtype="1" fill="hold" nodeType="clickEffect">
                                  <p:stCondLst>
                                    <p:cond delay="0"/>
                                  </p:stCondLst>
                                  <p:childTnLst>
                                    <p:animEffect transition="out" filter="wipe(up)">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22" presetClass="entr" presetSubtype="4"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par>
                                <p:cTn id="55" presetID="22" presetClass="entr" presetSubtype="4"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par>
                                <p:cTn id="58" presetID="42" presetClass="path" presetSubtype="0" accel="50000" decel="50000" fill="hold" nodeType="withEffect">
                                  <p:stCondLst>
                                    <p:cond delay="0"/>
                                  </p:stCondLst>
                                  <p:childTnLst>
                                    <p:animMotion origin="layout" path="M 2.5E-6 4.81481E-6 L 0.19548 -0.3507 " pathEditMode="relative" rAng="0" ptsTypes="AA">
                                      <p:cBhvr>
                                        <p:cTn id="59" dur="2000" fill="hold"/>
                                        <p:tgtEl>
                                          <p:spTgt spid="9"/>
                                        </p:tgtEl>
                                        <p:attrNameLst>
                                          <p:attrName>ppt_x</p:attrName>
                                          <p:attrName>ppt_y</p:attrName>
                                        </p:attrNameLst>
                                      </p:cBhvr>
                                      <p:rCtr x="9774" y="-17546"/>
                                    </p:animMotion>
                                  </p:childTnLst>
                                </p:cTn>
                              </p:par>
                              <p:par>
                                <p:cTn id="60" presetID="42" presetClass="path" presetSubtype="0" accel="50000" decel="50000" fill="hold" nodeType="withEffect">
                                  <p:stCondLst>
                                    <p:cond delay="0"/>
                                  </p:stCondLst>
                                  <p:childTnLst>
                                    <p:animMotion origin="layout" path="M -0.00625 -2.96296E-6 L 0.11146 -0.0831 " pathEditMode="relative" rAng="0" ptsTypes="AA">
                                      <p:cBhvr>
                                        <p:cTn id="61" dur="2000" fill="hold"/>
                                        <p:tgtEl>
                                          <p:spTgt spid="5"/>
                                        </p:tgtEl>
                                        <p:attrNameLst>
                                          <p:attrName>ppt_x</p:attrName>
                                          <p:attrName>ppt_y</p:attrName>
                                        </p:attrNameLst>
                                      </p:cBhvr>
                                      <p:rCtr x="5885" y="-4167"/>
                                    </p:animMotion>
                                  </p:childTnLst>
                                </p:cTn>
                              </p:par>
                              <p:par>
                                <p:cTn id="62" presetID="1" presetClass="mediacall" presetSubtype="0" fill="hold" nodeType="withEffect">
                                  <p:stCondLst>
                                    <p:cond delay="0"/>
                                  </p:stCondLst>
                                  <p:childTnLst>
                                    <p:cmd type="call" cmd="playFrom(0.0)">
                                      <p:cBhvr>
                                        <p:cTn id="63" dur="1614" fill="hold"/>
                                        <p:tgtEl>
                                          <p:spTgt spid="14"/>
                                        </p:tgtEl>
                                      </p:cBhvr>
                                    </p:cmd>
                                  </p:childTnLst>
                                </p:cTn>
                              </p:par>
                            </p:childTnLst>
                          </p:cTn>
                        </p:par>
                        <p:par>
                          <p:cTn id="64" fill="hold">
                            <p:stCondLst>
                              <p:cond delay="2000"/>
                            </p:stCondLst>
                            <p:childTnLst>
                              <p:par>
                                <p:cTn id="65" presetID="1" presetClass="mediacall" presetSubtype="0" fill="hold" nodeType="afterEffect">
                                  <p:stCondLst>
                                    <p:cond delay="0"/>
                                  </p:stCondLst>
                                  <p:childTnLst>
                                    <p:cmd type="call" cmd="playFrom(0.0)">
                                      <p:cBhvr>
                                        <p:cTn id="66"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880" y="-9525"/>
            <a:ext cx="1262887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6938" y="0"/>
            <a:ext cx="10236342" cy="155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1549257" y="156573"/>
                <a:ext cx="9860423" cy="1323439"/>
              </a:xfrm>
              <a:prstGeom prst="rect">
                <a:avLst/>
              </a:prstGeom>
              <a:noFill/>
            </p:spPr>
            <p:txBody>
              <a:bodyPr wrap="square" rtlCol="0">
                <a:spAutoFit/>
              </a:bodyPr>
              <a:lstStyle/>
              <a:p>
                <a:r>
                  <a:rPr lang="en-US" sz="4000" b="1" dirty="0">
                    <a:solidFill>
                      <a:srgbClr val="0070C0"/>
                    </a:solidFill>
                    <a:latin typeface="Arial" panose="020B0604020202020204" pitchFamily="34" charset="0"/>
                    <a:cs typeface="Arial" panose="020B0604020202020204" pitchFamily="34" charset="0"/>
                  </a:rPr>
                  <a:t>Câu 5: </a:t>
                </a:r>
                <a:r>
                  <a:rPr lang="en-US" sz="4000" b="1" dirty="0" err="1">
                    <a:solidFill>
                      <a:srgbClr val="0070C0"/>
                    </a:solidFill>
                    <a:latin typeface="Arial" panose="020B0604020202020204" pitchFamily="34" charset="0"/>
                    <a:cs typeface="Arial" panose="020B0604020202020204" pitchFamily="34" charset="0"/>
                  </a:rPr>
                  <a:t>Tìm</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số</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tự</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nhiên</a:t>
                </a:r>
                <a:r>
                  <a:rPr lang="en-US" sz="4000" b="1" dirty="0">
                    <a:solidFill>
                      <a:srgbClr val="0070C0"/>
                    </a:solidFill>
                    <a:latin typeface="Arial" panose="020B0604020202020204" pitchFamily="34" charset="0"/>
                    <a:cs typeface="Arial" panose="020B0604020202020204" pitchFamily="34" charset="0"/>
                  </a:rPr>
                  <a:t> x, </a:t>
                </a:r>
                <a:r>
                  <a:rPr lang="en-US" sz="4000" b="1" dirty="0" err="1">
                    <a:solidFill>
                      <a:srgbClr val="0070C0"/>
                    </a:solidFill>
                    <a:latin typeface="Arial" panose="020B0604020202020204" pitchFamily="34" charset="0"/>
                    <a:cs typeface="Arial" panose="020B0604020202020204" pitchFamily="34" charset="0"/>
                  </a:rPr>
                  <a:t>biết</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rằng</a:t>
                </a:r>
                <a:r>
                  <a:rPr lang="en-US" sz="4000" b="1" dirty="0">
                    <a:solidFill>
                      <a:srgbClr val="0070C0"/>
                    </a:solidFill>
                    <a:latin typeface="Arial" panose="020B0604020202020204" pitchFamily="34" charset="0"/>
                    <a:cs typeface="Arial" panose="020B0604020202020204" pitchFamily="34" charset="0"/>
                  </a:rPr>
                  <a:t>: </a:t>
                </a:r>
                <a:endParaRPr lang="en-US" sz="4000" b="1" dirty="0" smtClean="0">
                  <a:solidFill>
                    <a:srgbClr val="0070C0"/>
                  </a:solidFill>
                  <a:latin typeface="Arial" panose="020B0604020202020204" pitchFamily="34" charset="0"/>
                  <a:cs typeface="Arial" panose="020B0604020202020204" pitchFamily="34" charset="0"/>
                </a:endParaRPr>
              </a:p>
              <a:p>
                <a:r>
                  <a:rPr lang="en-US" sz="40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4000" b="1">
                        <a:solidFill>
                          <a:srgbClr val="0070C0"/>
                        </a:solidFill>
                        <a:latin typeface="Cambria Math" panose="02040503050406030204" pitchFamily="18" charset="0"/>
                        <a:cs typeface="Arial" panose="020B0604020202020204" pitchFamily="34" charset="0"/>
                      </a:rPr>
                      <m:t>⋮</m:t>
                    </m:r>
                    <m:r>
                      <a:rPr lang="en-US" sz="4000" b="1">
                        <a:solidFill>
                          <a:srgbClr val="0070C0"/>
                        </a:solidFill>
                        <a:latin typeface="Cambria Math" panose="02040503050406030204" pitchFamily="18" charset="0"/>
                        <a:cs typeface="Arial" panose="020B0604020202020204" pitchFamily="34" charset="0"/>
                      </a:rPr>
                      <m:t>𝟏𝟐</m:t>
                    </m:r>
                  </m:oMath>
                </a14:m>
                <a:r>
                  <a:rPr lang="en-US" sz="4000" b="1" dirty="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4000" b="1">
                        <a:solidFill>
                          <a:srgbClr val="0070C0"/>
                        </a:solidFill>
                        <a:latin typeface="Cambria Math" panose="02040503050406030204" pitchFamily="18" charset="0"/>
                        <a:cs typeface="Arial" panose="020B0604020202020204" pitchFamily="34" charset="0"/>
                      </a:rPr>
                      <m:t>⋮</m:t>
                    </m:r>
                  </m:oMath>
                </a14:m>
                <a:r>
                  <a:rPr lang="en-US" sz="4000" b="1" dirty="0">
                    <a:solidFill>
                      <a:srgbClr val="0070C0"/>
                    </a:solidFill>
                    <a:latin typeface="Arial" panose="020B0604020202020204" pitchFamily="34" charset="0"/>
                    <a:cs typeface="Arial" panose="020B0604020202020204" pitchFamily="34" charset="0"/>
                  </a:rPr>
                  <a:t> 28, a </a:t>
                </a:r>
                <a14:m>
                  <m:oMath xmlns:m="http://schemas.openxmlformats.org/officeDocument/2006/math">
                    <m:r>
                      <a:rPr lang="en-US" sz="4000" b="1">
                        <a:solidFill>
                          <a:srgbClr val="0070C0"/>
                        </a:solidFill>
                        <a:latin typeface="Cambria Math" panose="02040503050406030204" pitchFamily="18" charset="0"/>
                        <a:cs typeface="Arial" panose="020B0604020202020204" pitchFamily="34" charset="0"/>
                      </a:rPr>
                      <m:t>⋮</m:t>
                    </m:r>
                  </m:oMath>
                </a14:m>
                <a:r>
                  <a:rPr lang="en-US" sz="4000" b="1" dirty="0">
                    <a:solidFill>
                      <a:srgbClr val="0070C0"/>
                    </a:solidFill>
                    <a:latin typeface="Arial" panose="020B0604020202020204" pitchFamily="34" charset="0"/>
                    <a:cs typeface="Arial" panose="020B0604020202020204" pitchFamily="34" charset="0"/>
                  </a:rPr>
                  <a:t> 36 </a:t>
                </a:r>
                <a:r>
                  <a:rPr lang="en-US" sz="4000" b="1" dirty="0" err="1">
                    <a:solidFill>
                      <a:srgbClr val="0070C0"/>
                    </a:solidFill>
                    <a:latin typeface="Arial" panose="020B0604020202020204" pitchFamily="34" charset="0"/>
                    <a:cs typeface="Arial" panose="020B0604020202020204" pitchFamily="34" charset="0"/>
                  </a:rPr>
                  <a:t>và</a:t>
                </a:r>
                <a:r>
                  <a:rPr lang="en-US" sz="4000" b="1" dirty="0">
                    <a:solidFill>
                      <a:srgbClr val="0070C0"/>
                    </a:solidFill>
                    <a:latin typeface="Arial" panose="020B0604020202020204" pitchFamily="34" charset="0"/>
                    <a:cs typeface="Arial" panose="020B0604020202020204" pitchFamily="34" charset="0"/>
                  </a:rPr>
                  <a:t> 150 &lt; a &lt; 300.</a:t>
                </a:r>
              </a:p>
            </p:txBody>
          </p:sp>
        </mc:Choice>
        <mc:Fallback xmlns="">
          <p:sp>
            <p:nvSpPr>
              <p:cNvPr id="11" name="TextBox 10"/>
              <p:cNvSpPr txBox="1">
                <a:spLocks noRot="1" noChangeAspect="1" noMove="1" noResize="1" noEditPoints="1" noAdjustHandles="1" noChangeArrowheads="1" noChangeShapeType="1" noTextEdit="1"/>
              </p:cNvSpPr>
              <p:nvPr/>
            </p:nvSpPr>
            <p:spPr>
              <a:xfrm>
                <a:off x="1549257" y="156573"/>
                <a:ext cx="9860423" cy="1323439"/>
              </a:xfrm>
              <a:prstGeom prst="rect">
                <a:avLst/>
              </a:prstGeom>
              <a:blipFill rotWithShape="0">
                <a:blip r:embed="rId13"/>
                <a:stretch>
                  <a:fillRect l="-2163" t="-8295" b="-18894"/>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40"/>
            <a:ext cx="3752708" cy="989856"/>
            <a:chOff x="224248" y="5410214"/>
            <a:chExt cx="3752708" cy="989856"/>
          </a:xfrm>
        </p:grpSpPr>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224248" y="5410214"/>
              <a:ext cx="3752708" cy="989856"/>
            </a:xfrm>
            <a:prstGeom prst="rect">
              <a:avLst/>
            </a:prstGeom>
          </p:spPr>
        </p:pic>
        <p:sp>
          <p:nvSpPr>
            <p:cNvPr id="37" name="TextBox 36"/>
            <p:cNvSpPr txBox="1"/>
            <p:nvPr/>
          </p:nvSpPr>
          <p:spPr>
            <a:xfrm>
              <a:off x="1524538" y="5509968"/>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252</a:t>
              </a:r>
            </a:p>
          </p:txBody>
        </p:sp>
      </p:grpSp>
      <p:grpSp>
        <p:nvGrpSpPr>
          <p:cNvPr id="40" name="Group 39"/>
          <p:cNvGrpSpPr/>
          <p:nvPr/>
        </p:nvGrpSpPr>
        <p:grpSpPr>
          <a:xfrm flipH="1">
            <a:off x="1876300" y="5571492"/>
            <a:ext cx="3744416" cy="989856"/>
            <a:chOff x="5033722" y="5464474"/>
            <a:chExt cx="3744416" cy="989856"/>
          </a:xfrm>
        </p:grpSpPr>
        <p:pic>
          <p:nvPicPr>
            <p:cNvPr id="13" name="sai"/>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033722" y="5464474"/>
              <a:ext cx="3744416" cy="989856"/>
            </a:xfrm>
            <a:prstGeom prst="rect">
              <a:avLst/>
            </a:prstGeom>
          </p:spPr>
        </p:pic>
        <p:sp>
          <p:nvSpPr>
            <p:cNvPr id="39" name="TextBox 38"/>
            <p:cNvSpPr txBox="1"/>
            <p:nvPr/>
          </p:nvSpPr>
          <p:spPr>
            <a:xfrm>
              <a:off x="6275196" y="5539954"/>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288</a:t>
              </a:r>
            </a:p>
          </p:txBody>
        </p:sp>
      </p:grpSp>
    </p:spTree>
    <p:extLst>
      <p:ext uri="{BB962C8B-B14F-4D97-AF65-F5344CB8AC3E}">
        <p14:creationId xmlns:p14="http://schemas.microsoft.com/office/powerpoint/2010/main" val="196059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 y="-9525"/>
            <a:ext cx="1261871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6772" y="181709"/>
            <a:ext cx="9988795" cy="152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1945395" y="280914"/>
                <a:ext cx="8910810" cy="1323439"/>
              </a:xfrm>
              <a:prstGeom prst="rect">
                <a:avLst/>
              </a:prstGeom>
              <a:noFill/>
            </p:spPr>
            <p:txBody>
              <a:bodyPr wrap="square" rtlCol="0">
                <a:spAutoFit/>
              </a:bodyPr>
              <a:lstStyle/>
              <a:p>
                <a:r>
                  <a:rPr lang="en-US" sz="4000" b="1" dirty="0">
                    <a:solidFill>
                      <a:srgbClr val="0070C0"/>
                    </a:solidFill>
                    <a:latin typeface="Arial" panose="020B0604020202020204" pitchFamily="34" charset="0"/>
                    <a:cs typeface="Arial" panose="020B0604020202020204" pitchFamily="34" charset="0"/>
                  </a:rPr>
                  <a:t>Câu 6: </a:t>
                </a:r>
                <a:r>
                  <a:rPr lang="nl-NL" sz="4000" b="1" dirty="0">
                    <a:solidFill>
                      <a:srgbClr val="0070C0"/>
                    </a:solidFill>
                    <a:latin typeface="Arial" panose="020B0604020202020204" pitchFamily="34" charset="0"/>
                    <a:cs typeface="Arial" panose="020B0604020202020204" pitchFamily="34" charset="0"/>
                  </a:rPr>
                  <a:t>Tìm số tự nhiên a nhỏ nhất khác 0 </a:t>
                </a:r>
                <a:r>
                  <a:rPr lang="nl-NL" sz="4000" b="1" dirty="0" smtClean="0">
                    <a:solidFill>
                      <a:srgbClr val="0070C0"/>
                    </a:solidFill>
                    <a:latin typeface="Arial" panose="020B0604020202020204" pitchFamily="34" charset="0"/>
                    <a:cs typeface="Arial" panose="020B0604020202020204" pitchFamily="34" charset="0"/>
                  </a:rPr>
                  <a:t>biết </a:t>
                </a:r>
                <a:r>
                  <a:rPr lang="nl-NL" sz="4000" b="1" dirty="0">
                    <a:solidFill>
                      <a:srgbClr val="0070C0"/>
                    </a:solidFill>
                    <a:latin typeface="Arial" panose="020B0604020202020204" pitchFamily="34" charset="0"/>
                    <a:cs typeface="Arial" panose="020B0604020202020204" pitchFamily="34" charset="0"/>
                  </a:rPr>
                  <a:t>rằng a </a:t>
                </a:r>
                <a14:m>
                  <m:oMath xmlns:m="http://schemas.openxmlformats.org/officeDocument/2006/math">
                    <m:r>
                      <a:rPr lang="nl-NL" sz="4000" b="1" i="1">
                        <a:solidFill>
                          <a:srgbClr val="0070C0"/>
                        </a:solidFill>
                        <a:latin typeface="Cambria Math" panose="02040503050406030204" pitchFamily="18" charset="0"/>
                        <a:ea typeface="Cambria Math" panose="02040503050406030204" pitchFamily="18" charset="0"/>
                      </a:rPr>
                      <m:t>⋮</m:t>
                    </m:r>
                    <m:r>
                      <a:rPr lang="en-US" sz="4000" b="1" i="1">
                        <a:solidFill>
                          <a:srgbClr val="0070C0"/>
                        </a:solidFill>
                        <a:latin typeface="Cambria Math" panose="02040503050406030204" pitchFamily="18" charset="0"/>
                        <a:ea typeface="Cambria Math" panose="02040503050406030204" pitchFamily="18" charset="0"/>
                      </a:rPr>
                      <m:t> </m:t>
                    </m:r>
                  </m:oMath>
                </a14:m>
                <a:r>
                  <a:rPr lang="en-US" sz="4000" b="1" dirty="0">
                    <a:solidFill>
                      <a:srgbClr val="0070C0"/>
                    </a:solidFill>
                    <a:latin typeface="Arial" panose="020B0604020202020204" pitchFamily="34" charset="0"/>
                    <a:cs typeface="Arial" panose="020B0604020202020204" pitchFamily="34" charset="0"/>
                  </a:rPr>
                  <a:t>15, a </a:t>
                </a:r>
                <a14:m>
                  <m:oMath xmlns:m="http://schemas.openxmlformats.org/officeDocument/2006/math">
                    <m:r>
                      <a:rPr lang="nl-NL" sz="4000" b="1" i="1">
                        <a:solidFill>
                          <a:srgbClr val="0070C0"/>
                        </a:solidFill>
                        <a:latin typeface="Cambria Math" panose="02040503050406030204" pitchFamily="18" charset="0"/>
                        <a:ea typeface="Cambria Math" panose="02040503050406030204" pitchFamily="18" charset="0"/>
                      </a:rPr>
                      <m:t>⋮</m:t>
                    </m:r>
                  </m:oMath>
                </a14:m>
                <a:r>
                  <a:rPr lang="en-US" sz="4000" b="1" dirty="0">
                    <a:solidFill>
                      <a:srgbClr val="0070C0"/>
                    </a:solidFill>
                    <a:latin typeface="Arial" panose="020B0604020202020204" pitchFamily="34" charset="0"/>
                    <a:cs typeface="Arial" panose="020B0604020202020204" pitchFamily="34" charset="0"/>
                  </a:rPr>
                  <a:t> 18.</a:t>
                </a:r>
              </a:p>
            </p:txBody>
          </p:sp>
        </mc:Choice>
        <mc:Fallback xmlns="">
          <p:sp>
            <p:nvSpPr>
              <p:cNvPr id="11" name="TextBox 10"/>
              <p:cNvSpPr txBox="1">
                <a:spLocks noRot="1" noChangeAspect="1" noMove="1" noResize="1" noEditPoints="1" noAdjustHandles="1" noChangeArrowheads="1" noChangeShapeType="1" noTextEdit="1"/>
              </p:cNvSpPr>
              <p:nvPr/>
            </p:nvSpPr>
            <p:spPr>
              <a:xfrm>
                <a:off x="1945395" y="280914"/>
                <a:ext cx="8910810" cy="1323439"/>
              </a:xfrm>
              <a:prstGeom prst="rect">
                <a:avLst/>
              </a:prstGeom>
              <a:blipFill rotWithShape="0">
                <a:blip r:embed="rId13"/>
                <a:stretch>
                  <a:fillRect l="-2394" t="-8295" b="-18894"/>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1504" y="5410214"/>
            <a:ext cx="3752708" cy="989856"/>
            <a:chOff x="107504" y="5410214"/>
            <a:chExt cx="3752708" cy="989856"/>
          </a:xfrm>
        </p:grpSpPr>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p:sp>
          <p:nvSpPr>
            <p:cNvPr id="37" name="TextBox 36"/>
            <p:cNvSpPr txBox="1"/>
            <p:nvPr/>
          </p:nvSpPr>
          <p:spPr>
            <a:xfrm>
              <a:off x="1606190" y="5472886"/>
              <a:ext cx="75533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90</a:t>
              </a:r>
            </a:p>
          </p:txBody>
        </p:sp>
      </p:grpSp>
      <p:grpSp>
        <p:nvGrpSpPr>
          <p:cNvPr id="40" name="Group 39"/>
          <p:cNvGrpSpPr/>
          <p:nvPr/>
        </p:nvGrpSpPr>
        <p:grpSpPr>
          <a:xfrm>
            <a:off x="6674347" y="5410214"/>
            <a:ext cx="3744416" cy="989856"/>
            <a:chOff x="5150347" y="5410214"/>
            <a:chExt cx="3744416" cy="989856"/>
          </a:xfrm>
        </p:grpSpPr>
        <p:pic>
          <p:nvPicPr>
            <p:cNvPr id="13" name="sai"/>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690976" y="5494789"/>
              <a:ext cx="75533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60</a:t>
              </a:r>
            </a:p>
          </p:txBody>
        </p:sp>
      </p:grpSp>
    </p:spTree>
    <p:extLst>
      <p:ext uri="{BB962C8B-B14F-4D97-AF65-F5344CB8AC3E}">
        <p14:creationId xmlns:p14="http://schemas.microsoft.com/office/powerpoint/2010/main" val="157576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880" y="-9525"/>
            <a:ext cx="1262887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5445" y="73619"/>
            <a:ext cx="8645525"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2181182" y="215013"/>
                <a:ext cx="7829636" cy="1200329"/>
              </a:xfrm>
              <a:prstGeom prst="rect">
                <a:avLst/>
              </a:prstGeom>
              <a:noFill/>
            </p:spPr>
            <p:txBody>
              <a:bodyPr wrap="square" rtlCol="0">
                <a:spAutoFit/>
              </a:bodyPr>
              <a:lstStyle/>
              <a:p>
                <a:r>
                  <a:rPr lang="en-US" sz="3600" b="1" dirty="0">
                    <a:solidFill>
                      <a:srgbClr val="0070C0"/>
                    </a:solidFill>
                    <a:latin typeface="Arial" panose="020B0604020202020204" pitchFamily="34" charset="0"/>
                    <a:cs typeface="Arial" panose="020B0604020202020204" pitchFamily="34" charset="0"/>
                  </a:rPr>
                  <a:t>Câu 6: </a:t>
                </a:r>
                <a:r>
                  <a:rPr lang="nl-NL" sz="3600" b="1" dirty="0">
                    <a:solidFill>
                      <a:srgbClr val="0070C0"/>
                    </a:solidFill>
                    <a:latin typeface="Arial" panose="020B0604020202020204" pitchFamily="34" charset="0"/>
                    <a:cs typeface="Arial" panose="020B0604020202020204" pitchFamily="34" charset="0"/>
                  </a:rPr>
                  <a:t>Tìm số tự nhiên a nhỏ nhất khác 0 biết rằng a </a:t>
                </a:r>
                <a14:m>
                  <m:oMath xmlns:m="http://schemas.openxmlformats.org/officeDocument/2006/math">
                    <m:r>
                      <a:rPr lang="nl-NL" sz="3600" b="1" i="1">
                        <a:solidFill>
                          <a:srgbClr val="0070C0"/>
                        </a:solidFill>
                        <a:latin typeface="Cambria Math" panose="02040503050406030204" pitchFamily="18" charset="0"/>
                        <a:ea typeface="Cambria Math" panose="02040503050406030204" pitchFamily="18" charset="0"/>
                      </a:rPr>
                      <m:t>⋮</m:t>
                    </m:r>
                    <m:r>
                      <a:rPr lang="en-US" sz="3600" b="1" i="1">
                        <a:solidFill>
                          <a:srgbClr val="0070C0"/>
                        </a:solidFill>
                        <a:latin typeface="Cambria Math" panose="02040503050406030204" pitchFamily="18" charset="0"/>
                        <a:ea typeface="Cambria Math" panose="02040503050406030204" pitchFamily="18" charset="0"/>
                      </a:rPr>
                      <m:t> </m:t>
                    </m:r>
                  </m:oMath>
                </a14:m>
                <a:r>
                  <a:rPr lang="en-US" sz="3600" b="1" dirty="0">
                    <a:solidFill>
                      <a:srgbClr val="0070C0"/>
                    </a:solidFill>
                    <a:latin typeface="Arial" panose="020B0604020202020204" pitchFamily="34" charset="0"/>
                    <a:cs typeface="Arial" panose="020B0604020202020204" pitchFamily="34" charset="0"/>
                  </a:rPr>
                  <a:t>15, a </a:t>
                </a:r>
                <a14:m>
                  <m:oMath xmlns:m="http://schemas.openxmlformats.org/officeDocument/2006/math">
                    <m:r>
                      <a:rPr lang="nl-NL" sz="3600" b="1" i="1">
                        <a:solidFill>
                          <a:srgbClr val="0070C0"/>
                        </a:solidFill>
                        <a:latin typeface="Cambria Math" panose="02040503050406030204" pitchFamily="18" charset="0"/>
                        <a:ea typeface="Cambria Math" panose="02040503050406030204" pitchFamily="18" charset="0"/>
                      </a:rPr>
                      <m:t>⋮</m:t>
                    </m:r>
                  </m:oMath>
                </a14:m>
                <a:r>
                  <a:rPr lang="en-US" sz="3600" b="1" dirty="0">
                    <a:solidFill>
                      <a:srgbClr val="0070C0"/>
                    </a:solidFill>
                    <a:latin typeface="Arial" panose="020B0604020202020204" pitchFamily="34" charset="0"/>
                    <a:cs typeface="Arial" panose="020B0604020202020204" pitchFamily="34" charset="0"/>
                  </a:rPr>
                  <a:t> 18.</a:t>
                </a:r>
              </a:p>
            </p:txBody>
          </p:sp>
        </mc:Choice>
        <mc:Fallback xmlns="">
          <p:sp>
            <p:nvSpPr>
              <p:cNvPr id="11" name="TextBox 10"/>
              <p:cNvSpPr txBox="1">
                <a:spLocks noRot="1" noChangeAspect="1" noMove="1" noResize="1" noEditPoints="1" noAdjustHandles="1" noChangeArrowheads="1" noChangeShapeType="1" noTextEdit="1"/>
              </p:cNvSpPr>
              <p:nvPr/>
            </p:nvSpPr>
            <p:spPr>
              <a:xfrm>
                <a:off x="2181182" y="215013"/>
                <a:ext cx="7829636" cy="1200329"/>
              </a:xfrm>
              <a:prstGeom prst="rect">
                <a:avLst/>
              </a:prstGeom>
              <a:blipFill rotWithShape="0">
                <a:blip r:embed="rId13"/>
                <a:stretch>
                  <a:fillRect l="-2414" t="-7614" r="-779" b="-18274"/>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631504" y="5410214"/>
            <a:ext cx="3752708" cy="989856"/>
          </a:xfrm>
          <a:prstGeom prst="rect">
            <a:avLst/>
          </a:prstGeom>
        </p:spPr>
      </p:pic>
      <p:grpSp>
        <p:nvGrpSpPr>
          <p:cNvPr id="40" name="Group 39"/>
          <p:cNvGrpSpPr/>
          <p:nvPr/>
        </p:nvGrpSpPr>
        <p:grpSpPr>
          <a:xfrm>
            <a:off x="6674347" y="5410214"/>
            <a:ext cx="3744416" cy="989856"/>
            <a:chOff x="5150347" y="5410214"/>
            <a:chExt cx="3744416" cy="989856"/>
          </a:xfrm>
        </p:grpSpPr>
        <p:pic>
          <p:nvPicPr>
            <p:cNvPr id="13" name="sai"/>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690976" y="5494789"/>
              <a:ext cx="75533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60</a:t>
              </a:r>
            </a:p>
          </p:txBody>
        </p:sp>
      </p:grpSp>
      <p:pic>
        <p:nvPicPr>
          <p:cNvPr id="18"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6694" y="-9525"/>
            <a:ext cx="10109199" cy="243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441127" y="420790"/>
            <a:ext cx="9624887" cy="1323439"/>
          </a:xfrm>
          <a:prstGeom prst="rect">
            <a:avLst/>
          </a:prstGeom>
          <a:noFill/>
        </p:spPr>
        <p:txBody>
          <a:bodyPr wrap="square" rtlCol="0">
            <a:spAutoFit/>
          </a:bodyPr>
          <a:lstStyle/>
          <a:p>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7: </a:t>
            </a:r>
            <a:r>
              <a:rPr lang="en-US" sz="4000" b="1" dirty="0" err="1">
                <a:solidFill>
                  <a:srgbClr val="0070C0"/>
                </a:solidFill>
                <a:latin typeface="Arial" panose="020B0604020202020204" pitchFamily="34" charset="0"/>
                <a:cs typeface="Arial" panose="020B0604020202020204" pitchFamily="34" charset="0"/>
              </a:rPr>
              <a:t>Quy</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đồng</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mẫu</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số</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các</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phân</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số</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sau</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có</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sử</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dụng</a:t>
            </a:r>
            <a:r>
              <a:rPr lang="en-US" sz="4000" b="1" dirty="0">
                <a:solidFill>
                  <a:srgbClr val="0070C0"/>
                </a:solidFill>
                <a:latin typeface="Arial" panose="020B0604020202020204" pitchFamily="34" charset="0"/>
                <a:cs typeface="Arial" panose="020B0604020202020204" pitchFamily="34" charset="0"/>
              </a:rPr>
              <a:t> BCNN): </a:t>
            </a:r>
          </a:p>
        </p:txBody>
      </p:sp>
      <p:pic>
        <p:nvPicPr>
          <p:cNvPr id="20" name="Picture 19"/>
          <p:cNvPicPr>
            <a:picLocks noChangeAspect="1"/>
          </p:cNvPicPr>
          <p:nvPr/>
        </p:nvPicPr>
        <p:blipFill>
          <a:blip r:embed="rId16"/>
          <a:stretch>
            <a:fillRect/>
          </a:stretch>
        </p:blipFill>
        <p:spPr>
          <a:xfrm>
            <a:off x="7479880" y="1018302"/>
            <a:ext cx="1782342" cy="1076868"/>
          </a:xfrm>
          <a:prstGeom prst="rect">
            <a:avLst/>
          </a:prstGeom>
        </p:spPr>
      </p:pic>
      <p:pic>
        <p:nvPicPr>
          <p:cNvPr id="21" name="Picture 20"/>
          <p:cNvPicPr>
            <a:picLocks noChangeAspect="1"/>
          </p:cNvPicPr>
          <p:nvPr/>
        </p:nvPicPr>
        <p:blipFill>
          <a:blip r:embed="rId17"/>
          <a:stretch>
            <a:fillRect/>
          </a:stretch>
        </p:blipFill>
        <p:spPr>
          <a:xfrm>
            <a:off x="2804081" y="5443985"/>
            <a:ext cx="1578448" cy="863881"/>
          </a:xfrm>
          <a:prstGeom prst="rect">
            <a:avLst/>
          </a:prstGeom>
        </p:spPr>
      </p:pic>
      <p:pic>
        <p:nvPicPr>
          <p:cNvPr id="22" name="Picture 21"/>
          <p:cNvPicPr>
            <a:picLocks noChangeAspect="1"/>
          </p:cNvPicPr>
          <p:nvPr/>
        </p:nvPicPr>
        <p:blipFill>
          <a:blip r:embed="rId18"/>
          <a:stretch>
            <a:fillRect/>
          </a:stretch>
        </p:blipFill>
        <p:spPr>
          <a:xfrm>
            <a:off x="7853887" y="5443984"/>
            <a:ext cx="1687707" cy="832894"/>
          </a:xfrm>
          <a:prstGeom prst="rect">
            <a:avLst/>
          </a:prstGeom>
        </p:spPr>
      </p:pic>
    </p:spTree>
    <p:extLst>
      <p:ext uri="{BB962C8B-B14F-4D97-AF65-F5344CB8AC3E}">
        <p14:creationId xmlns:p14="http://schemas.microsoft.com/office/powerpoint/2010/main" val="18213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par>
                    <p:cTn id="7" fill="hold">
                      <p:stCondLst>
                        <p:cond delay="indefinite"/>
                      </p:stCondLst>
                      <p:childTnLst>
                        <p:par>
                          <p:cTn id="8" fill="hold">
                            <p:stCondLst>
                              <p:cond delay="0"/>
                            </p:stCondLst>
                            <p:childTnLst>
                              <p:par>
                                <p:cTn id="9" presetID="22" presetClass="exit" presetSubtype="1" fill="hold" nodeType="clickEffect">
                                  <p:stCondLst>
                                    <p:cond delay="0"/>
                                  </p:stCondLst>
                                  <p:childTnLst>
                                    <p:animEffect transition="out" filter="wipe(up)">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42" presetClass="path" presetSubtype="0" accel="50000" decel="50000" fill="hold" nodeType="withEffect">
                                  <p:stCondLst>
                                    <p:cond delay="0"/>
                                  </p:stCondLst>
                                  <p:childTnLst>
                                    <p:animMotion origin="layout" path="M 2.5E-6 4.81481E-6 L 0.19548 -0.3507 " pathEditMode="relative" rAng="0" ptsTypes="AA">
                                      <p:cBhvr>
                                        <p:cTn id="19" dur="2000" fill="hold"/>
                                        <p:tgtEl>
                                          <p:spTgt spid="9"/>
                                        </p:tgtEl>
                                        <p:attrNameLst>
                                          <p:attrName>ppt_x</p:attrName>
                                          <p:attrName>ppt_y</p:attrName>
                                        </p:attrNameLst>
                                      </p:cBhvr>
                                      <p:rCtr x="9774" y="-17546"/>
                                    </p:animMotion>
                                  </p:childTnLst>
                                </p:cTn>
                              </p:par>
                              <p:par>
                                <p:cTn id="20" presetID="42" presetClass="path" presetSubtype="0" accel="50000" decel="50000" fill="hold" nodeType="withEffect">
                                  <p:stCondLst>
                                    <p:cond delay="0"/>
                                  </p:stCondLst>
                                  <p:childTnLst>
                                    <p:animMotion origin="layout" path="M -0.00625 -2.96296E-6 L 0.11146 -0.0831 " pathEditMode="relative" rAng="0" ptsTypes="AA">
                                      <p:cBhvr>
                                        <p:cTn id="21" dur="2000" fill="hold"/>
                                        <p:tgtEl>
                                          <p:spTgt spid="5"/>
                                        </p:tgtEl>
                                        <p:attrNameLst>
                                          <p:attrName>ppt_x</p:attrName>
                                          <p:attrName>ppt_y</p:attrName>
                                        </p:attrNameLst>
                                      </p:cBhvr>
                                      <p:rCtr x="5885" y="-4167"/>
                                    </p:animMotion>
                                  </p:childTnLst>
                                </p:cTn>
                              </p:par>
                              <p:par>
                                <p:cTn id="22" presetID="1" presetClass="mediacall" presetSubtype="0" fill="hold" nodeType="withEffect">
                                  <p:stCondLst>
                                    <p:cond delay="0"/>
                                  </p:stCondLst>
                                  <p:childTnLst>
                                    <p:cmd type="call" cmd="playFrom(0.0)">
                                      <p:cBhvr>
                                        <p:cTn id="23" dur="1614" fill="hold"/>
                                        <p:tgtEl>
                                          <p:spTgt spid="14"/>
                                        </p:tgtEl>
                                      </p:cBhvr>
                                    </p:cmd>
                                  </p:childTnLst>
                                </p:cTn>
                              </p:par>
                            </p:childTnLst>
                          </p:cTn>
                        </p:par>
                        <p:par>
                          <p:cTn id="24" fill="hold">
                            <p:stCondLst>
                              <p:cond delay="2000"/>
                            </p:stCondLst>
                            <p:childTnLst>
                              <p:par>
                                <p:cTn id="25" presetID="1" presetClass="mediacall" presetSubtype="0" fill="hold" nodeType="afterEffect">
                                  <p:stCondLst>
                                    <p:cond delay="0"/>
                                  </p:stCondLst>
                                  <p:childTnLst>
                                    <p:cmd type="call" cmd="playFrom(0.0)">
                                      <p:cBhvr>
                                        <p:cTn id="26" dur="3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6"/>
                </p:tgtEl>
              </p:cMediaNode>
            </p:audio>
            <p:audio>
              <p:cMediaNode vol="80000">
                <p:cTn id="28" fill="hold" display="0">
                  <p:stCondLst>
                    <p:cond delay="indefinite"/>
                  </p:stCondLst>
                  <p:endCondLst>
                    <p:cond evt="onStopAudio" delay="0">
                      <p:tgtEl>
                        <p:sldTgt/>
                      </p:tgtEl>
                    </p:cond>
                  </p:endCondLst>
                </p:cTn>
                <p:tgtEl>
                  <p:spTgt spid="7"/>
                </p:tgtEl>
              </p:cMediaNode>
            </p:audio>
            <p:seq concurrent="1" nextAc="seek">
              <p:cTn id="29" restart="whenNotActive" fill="hold" evtFilter="cancelBubble" nodeType="interactiveSeq">
                <p:stCondLst>
                  <p:cond evt="onClick" delay="0">
                    <p:tgtEl>
                      <p:spTgt spid="10"/>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par>
                                <p:cTn id="3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35" dur="2000" fill="hold"/>
                                        <p:tgtEl>
                                          <p:spTgt spid="5"/>
                                        </p:tgtEl>
                                        <p:attrNameLst>
                                          <p:attrName>ppt_x</p:attrName>
                                          <p:attrName>ppt_y</p:attrName>
                                        </p:attrNameLst>
                                      </p:cBhvr>
                                    </p:animMotion>
                                  </p:childTnLst>
                                </p:cTn>
                              </p:par>
                              <p:par>
                                <p:cTn id="36" presetID="22" presetClass="exit" presetSubtype="1" fill="hold" nodeType="withEffect">
                                  <p:stCondLst>
                                    <p:cond delay="0"/>
                                  </p:stCondLst>
                                  <p:childTnLst>
                                    <p:animEffect transition="out" filter="wipe(up)">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1" fill="hold" nodeType="withEffect">
                                  <p:stCondLst>
                                    <p:cond delay="0"/>
                                  </p:stCondLst>
                                  <p:childTnLst>
                                    <p:animEffect transition="out" filter="wipe(up)">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22" presetClass="entr" presetSubtype="4"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nextCondLst>
                <p:cond evt="onClick" delay="0">
                  <p:tgtEl>
                    <p:spTgt spid="10"/>
                  </p:tgtEl>
                </p:cond>
              </p:nextCondLst>
            </p:seq>
            <p:audio>
              <p:cMediaNode vol="80000">
                <p:cTn id="45" fill="hold" display="0">
                  <p:stCondLst>
                    <p:cond delay="indefinite"/>
                  </p:stCondLst>
                  <p:endCondLst>
                    <p:cond evt="onStopAudio" delay="0">
                      <p:tgtEl>
                        <p:sldTgt/>
                      </p:tgtEl>
                    </p:cond>
                  </p:endCondLst>
                </p:cTn>
                <p:tgtEl>
                  <p:spTgt spid="14"/>
                </p:tgtEl>
              </p:cMediaNode>
            </p:audio>
            <p:seq concurrent="1" nextAc="seek">
              <p:cTn id="46" restart="whenNotActive" fill="hold" evtFilter="cancelBubble" nodeType="interactiveSeq">
                <p:stCondLst>
                  <p:cond evt="onClick" delay="0">
                    <p:tgtEl>
                      <p:spTgt spid="40"/>
                    </p:tgtEl>
                  </p:cond>
                </p:stCondLst>
                <p:endSync evt="end" delay="0">
                  <p:rtn val="all"/>
                </p:endSync>
                <p:childTnLst>
                  <p:par>
                    <p:cTn id="47" fill="hold">
                      <p:stCondLst>
                        <p:cond delay="0"/>
                      </p:stCondLst>
                      <p:childTnLst>
                        <p:par>
                          <p:cTn id="48" fill="hold">
                            <p:stCondLst>
                              <p:cond delay="0"/>
                            </p:stCondLst>
                            <p:childTnLst>
                              <p:par>
                                <p:cTn id="49" presetID="22" presetClass="exit" presetSubtype="1" fill="hold" nodeType="clickEffect">
                                  <p:stCondLst>
                                    <p:cond delay="0"/>
                                  </p:stCondLst>
                                  <p:childTnLst>
                                    <p:animEffect transition="out" filter="wipe(up)">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22" presetClass="entr" presetSubtype="4"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par>
                                <p:cTn id="55" presetID="22" presetClass="entr" presetSubtype="4"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par>
                                <p:cTn id="58" presetID="42" presetClass="path" presetSubtype="0" accel="50000" decel="50000" fill="hold" nodeType="withEffect">
                                  <p:stCondLst>
                                    <p:cond delay="0"/>
                                  </p:stCondLst>
                                  <p:childTnLst>
                                    <p:animMotion origin="layout" path="M 2.5E-6 4.81481E-6 L 0.54201 -0.94908 " pathEditMode="relative" rAng="0" ptsTypes="AA">
                                      <p:cBhvr>
                                        <p:cTn id="59" dur="2000" fill="hold"/>
                                        <p:tgtEl>
                                          <p:spTgt spid="9"/>
                                        </p:tgtEl>
                                        <p:attrNameLst>
                                          <p:attrName>ppt_x</p:attrName>
                                          <p:attrName>ppt_y</p:attrName>
                                        </p:attrNameLst>
                                      </p:cBhvr>
                                      <p:rCtr x="27101" y="-47454"/>
                                    </p:animMotion>
                                  </p:childTnLst>
                                </p:cTn>
                              </p:par>
                              <p:par>
                                <p:cTn id="60" presetID="3" presetClass="path" presetSubtype="0" accel="50000" decel="50000" fill="hold" nodeType="withEffect">
                                  <p:stCondLst>
                                    <p:cond delay="0"/>
                                  </p:stCondLst>
                                  <p:childTnLst>
                                    <p:animMotion origin="layout" path="M 0 0 L 0.125 -0.084 L 0.25 0 L 0.125 0.084 L 0 0 Z" pathEditMode="relative" ptsTypes="">
                                      <p:cBhvr>
                                        <p:cTn id="61" dur="3000" fill="hold"/>
                                        <p:tgtEl>
                                          <p:spTgt spid="5"/>
                                        </p:tgtEl>
                                        <p:attrNameLst>
                                          <p:attrName>ppt_x</p:attrName>
                                          <p:attrName>ppt_y</p:attrName>
                                        </p:attrNameLst>
                                      </p:cBhvr>
                                    </p:animMotion>
                                  </p:childTnLst>
                                </p:cTn>
                              </p:par>
                              <p:par>
                                <p:cTn id="62" presetID="1" presetClass="mediacall" presetSubtype="0" fill="hold" nodeType="withEffect">
                                  <p:stCondLst>
                                    <p:cond delay="0"/>
                                  </p:stCondLst>
                                  <p:childTnLst>
                                    <p:cmd type="call" cmd="playFrom(0.0)">
                                      <p:cBhvr>
                                        <p:cTn id="63" dur="1614" fill="hold"/>
                                        <p:tgtEl>
                                          <p:spTgt spid="14"/>
                                        </p:tgtEl>
                                      </p:cBhvr>
                                    </p:cmd>
                                  </p:childTnLst>
                                </p:cTn>
                              </p:par>
                            </p:childTnLst>
                          </p:cTn>
                        </p:par>
                        <p:par>
                          <p:cTn id="64" fill="hold">
                            <p:stCondLst>
                              <p:cond delay="3000"/>
                            </p:stCondLst>
                            <p:childTnLst>
                              <p:par>
                                <p:cTn id="65" presetID="1" presetClass="mediacall" presetSubtype="0" fill="hold" nodeType="afterEffect">
                                  <p:stCondLst>
                                    <p:cond delay="0"/>
                                  </p:stCondLst>
                                  <p:childTnLst>
                                    <p:cmd type="call" cmd="playFrom(0.0)">
                                      <p:cBhvr>
                                        <p:cTn id="66" dur="3000" fill="hold"/>
                                        <p:tgtEl>
                                          <p:spTgt spid="7"/>
                                        </p:tgtEl>
                                      </p:cBhvr>
                                    </p:cmd>
                                  </p:childTnLst>
                                </p:cTn>
                              </p:par>
                            </p:childTnLst>
                          </p:cTn>
                        </p:par>
                      </p:childTnLst>
                    </p:cTn>
                  </p:par>
                </p:childTnLst>
              </p:cTn>
              <p:nextCondLst>
                <p:cond evt="onClick" delay="0">
                  <p:tgtEl>
                    <p:spTgt spid="40"/>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 y="-9525"/>
            <a:ext cx="1267968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441" y="-29700"/>
            <a:ext cx="10007599" cy="2234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1453609" y="235671"/>
            <a:ext cx="9315262" cy="1938992"/>
          </a:xfrm>
          <a:prstGeom prst="rect">
            <a:avLst/>
          </a:prstGeom>
          <a:noFill/>
        </p:spPr>
        <p:txBody>
          <a:bodyPr wrap="square" rtlCol="0">
            <a:spAutoFit/>
          </a:bodyPr>
          <a:lstStyle/>
          <a:p>
            <a:r>
              <a:rPr lang="en-US" sz="4000" b="1" dirty="0" err="1" smtClean="0">
                <a:solidFill>
                  <a:srgbClr val="0070C0"/>
                </a:solidFill>
                <a:latin typeface="Arial" panose="020B0604020202020204" pitchFamily="34" charset="0"/>
                <a:cs typeface="Arial" panose="020B0604020202020204" pitchFamily="34" charset="0"/>
              </a:rPr>
              <a:t>Câu</a:t>
            </a:r>
            <a:r>
              <a:rPr lang="en-US" sz="4000" b="1" dirty="0" smtClean="0">
                <a:solidFill>
                  <a:srgbClr val="0070C0"/>
                </a:solidFill>
                <a:latin typeface="Arial" panose="020B0604020202020204" pitchFamily="34" charset="0"/>
                <a:cs typeface="Arial" panose="020B0604020202020204" pitchFamily="34" charset="0"/>
              </a:rPr>
              <a:t> 8: </a:t>
            </a:r>
            <a:r>
              <a:rPr lang="en-US" sz="4000" b="1" dirty="0" err="1" smtClean="0">
                <a:solidFill>
                  <a:srgbClr val="0070C0"/>
                </a:solidFill>
                <a:latin typeface="Arial" panose="020B0604020202020204" pitchFamily="34" charset="0"/>
                <a:cs typeface="Arial" panose="020B0604020202020204" pitchFamily="34" charset="0"/>
              </a:rPr>
              <a:t>Quy</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đồng</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mẫu</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số</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các</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phân</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số</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sau</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có</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sử</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dụng</a:t>
            </a:r>
            <a:r>
              <a:rPr lang="en-US" sz="4000" b="1" dirty="0" smtClean="0">
                <a:solidFill>
                  <a:srgbClr val="0070C0"/>
                </a:solidFill>
                <a:latin typeface="Arial" panose="020B0604020202020204" pitchFamily="34" charset="0"/>
                <a:cs typeface="Arial" panose="020B0604020202020204" pitchFamily="34" charset="0"/>
              </a:rPr>
              <a:t> BCNN): </a:t>
            </a:r>
            <a:endParaRPr lang="en-US" sz="4000" b="1" dirty="0">
              <a:solidFill>
                <a:srgbClr val="0070C0"/>
              </a:solidFill>
              <a:latin typeface="Arial" panose="020B0604020202020204" pitchFamily="34" charset="0"/>
              <a:cs typeface="Arial" panose="020B0604020202020204" pitchFamily="34" charset="0"/>
            </a:endParaRPr>
          </a:p>
          <a:p>
            <a:endParaRPr lang="en-US" sz="4000" b="1" dirty="0">
              <a:solidFill>
                <a:srgbClr val="993300"/>
              </a:solidFill>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39"/>
            <a:ext cx="3752708" cy="989856"/>
            <a:chOff x="224248" y="5410213"/>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224248" y="5410213"/>
              <a:ext cx="3752708" cy="989856"/>
            </a:xfrm>
            <a:prstGeom prst="rect">
              <a:avLst/>
            </a:prstGeom>
          </p:spPr>
        </p:pic>
        <p:sp>
          <p:nvSpPr>
            <p:cNvPr id="37" name="TextBox 36"/>
            <p:cNvSpPr txBox="1"/>
            <p:nvPr/>
          </p:nvSpPr>
          <p:spPr>
            <a:xfrm>
              <a:off x="2343070" y="5589240"/>
              <a:ext cx="184731" cy="646331"/>
            </a:xfrm>
            <a:prstGeom prst="rect">
              <a:avLst/>
            </a:prstGeom>
            <a:noFill/>
          </p:spPr>
          <p:txBody>
            <a:bodyPr wrap="none" rtlCol="0">
              <a:spAutoFit/>
            </a:bodyPr>
            <a:lstStyle/>
            <a:p>
              <a:endParaRPr lang="en-US" sz="3600" b="1" dirty="0">
                <a:solidFill>
                  <a:prstClr val="black"/>
                </a:solidFill>
              </a:endParaRP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175984" y="5511710"/>
              <a:ext cx="1557927" cy="646331"/>
            </a:xfrm>
            <a:prstGeom prst="rect">
              <a:avLst/>
            </a:prstGeom>
            <a:noFill/>
          </p:spPr>
          <p:txBody>
            <a:bodyPr wrap="none" rtlCol="0">
              <a:spAutoFit/>
            </a:bodyPr>
            <a:lstStyle/>
            <a:p>
              <a:r>
                <a:rPr lang="en-US" sz="3600" b="1" dirty="0" err="1">
                  <a:solidFill>
                    <a:prstClr val="black"/>
                  </a:solidFill>
                </a:rPr>
                <a:t>dsdww</a:t>
              </a:r>
              <a:endParaRPr lang="en-US" sz="3600" b="1" dirty="0">
                <a:solidFill>
                  <a:prstClr val="black"/>
                </a:solidFill>
              </a:endParaRPr>
            </a:p>
          </p:txBody>
        </p:sp>
      </p:grpSp>
      <p:pic>
        <p:nvPicPr>
          <p:cNvPr id="2" name="Picture 1"/>
          <p:cNvPicPr>
            <a:picLocks noChangeAspect="1"/>
          </p:cNvPicPr>
          <p:nvPr/>
        </p:nvPicPr>
        <p:blipFill>
          <a:blip r:embed="rId15"/>
          <a:stretch>
            <a:fillRect/>
          </a:stretch>
        </p:blipFill>
        <p:spPr>
          <a:xfrm>
            <a:off x="7430425" y="836635"/>
            <a:ext cx="2510716" cy="1033824"/>
          </a:xfrm>
          <a:prstGeom prst="rect">
            <a:avLst/>
          </a:prstGeom>
        </p:spPr>
      </p:pic>
      <p:pic>
        <p:nvPicPr>
          <p:cNvPr id="3" name="Picture 2"/>
          <p:cNvPicPr>
            <a:picLocks noChangeAspect="1"/>
          </p:cNvPicPr>
          <p:nvPr/>
        </p:nvPicPr>
        <p:blipFill>
          <a:blip r:embed="rId16"/>
          <a:stretch>
            <a:fillRect/>
          </a:stretch>
        </p:blipFill>
        <p:spPr>
          <a:xfrm>
            <a:off x="2460851" y="5581238"/>
            <a:ext cx="2457970" cy="788978"/>
          </a:xfrm>
          <a:prstGeom prst="rect">
            <a:avLst/>
          </a:prstGeom>
        </p:spPr>
      </p:pic>
      <p:pic>
        <p:nvPicPr>
          <p:cNvPr id="4" name="Picture 3"/>
          <p:cNvPicPr>
            <a:picLocks noChangeAspect="1"/>
          </p:cNvPicPr>
          <p:nvPr/>
        </p:nvPicPr>
        <p:blipFill>
          <a:blip r:embed="rId17"/>
          <a:stretch>
            <a:fillRect/>
          </a:stretch>
        </p:blipFill>
        <p:spPr>
          <a:xfrm>
            <a:off x="7412792" y="5635638"/>
            <a:ext cx="2084353" cy="842611"/>
          </a:xfrm>
          <a:prstGeom prst="rect">
            <a:avLst/>
          </a:prstGeom>
        </p:spPr>
      </p:pic>
    </p:spTree>
    <p:extLst>
      <p:ext uri="{BB962C8B-B14F-4D97-AF65-F5344CB8AC3E}">
        <p14:creationId xmlns:p14="http://schemas.microsoft.com/office/powerpoint/2010/main" val="93474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400" y="-9525"/>
            <a:ext cx="1259839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5920" y="1851"/>
            <a:ext cx="11440160" cy="224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779773" y="128426"/>
            <a:ext cx="10822947" cy="1938992"/>
          </a:xfrm>
          <a:prstGeom prst="rect">
            <a:avLst/>
          </a:prstGeom>
          <a:noFill/>
        </p:spPr>
        <p:txBody>
          <a:bodyPr wrap="square" rtlCol="0">
            <a:spAutoFit/>
          </a:bodyPr>
          <a:lstStyle/>
          <a:p>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9:</a:t>
            </a:r>
            <a:r>
              <a:rPr lang="nl-NL" sz="4000" b="1" dirty="0">
                <a:solidFill>
                  <a:srgbClr val="0070C0"/>
                </a:solidFill>
                <a:latin typeface="Arial" panose="020B0604020202020204" pitchFamily="34" charset="0"/>
                <a:cs typeface="Arial" panose="020B0604020202020204" pitchFamily="34" charset="0"/>
              </a:rPr>
              <a:t> Tìm số học sinh khối 6 của 1 trường, biết rằng số học sinh đó là số nhỏ nhất (khác 0) chia hết cho 36 và 90.</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40"/>
            <a:ext cx="3752708" cy="989856"/>
            <a:chOff x="224248" y="5410214"/>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224248" y="5410214"/>
              <a:ext cx="3752708" cy="989856"/>
            </a:xfrm>
            <a:prstGeom prst="rect">
              <a:avLst/>
            </a:prstGeom>
          </p:spPr>
        </p:pic>
        <p:sp>
          <p:nvSpPr>
            <p:cNvPr id="37" name="TextBox 36"/>
            <p:cNvSpPr txBox="1"/>
            <p:nvPr/>
          </p:nvSpPr>
          <p:spPr>
            <a:xfrm>
              <a:off x="1598384" y="5448413"/>
              <a:ext cx="1127232" cy="769441"/>
            </a:xfrm>
            <a:prstGeom prst="rect">
              <a:avLst/>
            </a:prstGeom>
            <a:noFill/>
          </p:spPr>
          <p:txBody>
            <a:bodyPr wrap="none" rtlCol="0">
              <a:spAutoFit/>
            </a:bodyPr>
            <a:lstStyle/>
            <a:p>
              <a:r>
                <a:rPr lang="en-US" sz="4400" b="1" dirty="0">
                  <a:solidFill>
                    <a:prstClr val="white"/>
                  </a:solidFill>
                  <a:latin typeface="Arial" panose="020B0604020202020204" pitchFamily="34" charset="0"/>
                  <a:cs typeface="Arial" panose="020B0604020202020204" pitchFamily="34" charset="0"/>
                </a:rPr>
                <a:t>180</a:t>
              </a: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420019" y="5426127"/>
              <a:ext cx="1127232" cy="769441"/>
            </a:xfrm>
            <a:prstGeom prst="rect">
              <a:avLst/>
            </a:prstGeom>
            <a:noFill/>
          </p:spPr>
          <p:txBody>
            <a:bodyPr wrap="none" rtlCol="0">
              <a:spAutoFit/>
            </a:bodyPr>
            <a:lstStyle/>
            <a:p>
              <a:r>
                <a:rPr lang="en-US" sz="4400" b="1" dirty="0">
                  <a:solidFill>
                    <a:prstClr val="white"/>
                  </a:solidFill>
                  <a:latin typeface="Arial" panose="020B0604020202020204" pitchFamily="34" charset="0"/>
                  <a:cs typeface="Arial" panose="020B0604020202020204" pitchFamily="34" charset="0"/>
                </a:rPr>
                <a:t>150</a:t>
              </a:r>
            </a:p>
          </p:txBody>
        </p:sp>
      </p:grpSp>
    </p:spTree>
    <p:extLst>
      <p:ext uri="{BB962C8B-B14F-4D97-AF65-F5344CB8AC3E}">
        <p14:creationId xmlns:p14="http://schemas.microsoft.com/office/powerpoint/2010/main" val="6293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560" y="-9525"/>
            <a:ext cx="1260855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479" y="-9525"/>
            <a:ext cx="10667999" cy="3060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1137920" y="243515"/>
            <a:ext cx="10220960" cy="2554545"/>
          </a:xfrm>
          <a:prstGeom prst="rect">
            <a:avLst/>
          </a:prstGeom>
          <a:noFill/>
        </p:spPr>
        <p:txBody>
          <a:bodyPr wrap="square" rtlCol="0">
            <a:spAutoFit/>
          </a:bodyPr>
          <a:lstStyle/>
          <a:p>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10: </a:t>
            </a:r>
            <a:r>
              <a:rPr lang="nl-NL" sz="4000" b="1" dirty="0">
                <a:solidFill>
                  <a:srgbClr val="0070C0"/>
                </a:solidFill>
                <a:latin typeface="Arial" panose="020B0604020202020204" pitchFamily="34" charset="0"/>
                <a:cs typeface="Arial" panose="020B0604020202020204" pitchFamily="34" charset="0"/>
              </a:rPr>
              <a:t>Một số sách nếu xếp thành từng bó 10 quyển, 12 quyển hoặc 15 quyển đều vừa đủ bó. Tính số sách đó biết rằng số sách trong khoảng từ 100 đến 150.</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52359" y="5535488"/>
            <a:ext cx="3752708" cy="989856"/>
            <a:chOff x="199937" y="5356462"/>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99937" y="5356462"/>
              <a:ext cx="3752708" cy="989856"/>
            </a:xfrm>
            <a:prstGeom prst="rect">
              <a:avLst/>
            </a:prstGeom>
          </p:spPr>
        </p:pic>
        <p:sp>
          <p:nvSpPr>
            <p:cNvPr id="37" name="TextBox 36"/>
            <p:cNvSpPr txBox="1"/>
            <p:nvPr/>
          </p:nvSpPr>
          <p:spPr>
            <a:xfrm>
              <a:off x="1504705" y="5407553"/>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120</a:t>
              </a: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449164" y="5494132"/>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125</a:t>
              </a:r>
            </a:p>
          </p:txBody>
        </p:sp>
      </p:grpSp>
    </p:spTree>
    <p:extLst>
      <p:ext uri="{BB962C8B-B14F-4D97-AF65-F5344CB8AC3E}">
        <p14:creationId xmlns:p14="http://schemas.microsoft.com/office/powerpoint/2010/main" val="340465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 xmlns:a16="http://schemas.microsoft.com/office/drawing/2014/main" id="{58E6D429-DC53-47C4-8036-1E9D12B8E28B}"/>
              </a:ext>
            </a:extLst>
          </p:cNvPr>
          <p:cNvSpPr/>
          <p:nvPr/>
        </p:nvSpPr>
        <p:spPr>
          <a:xfrm>
            <a:off x="3225504" y="32820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HƯỚNG DẪN TỰ HỌC Ở NHÀ</a:t>
            </a:r>
          </a:p>
        </p:txBody>
      </p:sp>
      <p:sp>
        <p:nvSpPr>
          <p:cNvPr id="27" name="TextBox 26">
            <a:extLst>
              <a:ext uri="{FF2B5EF4-FFF2-40B4-BE49-F238E27FC236}">
                <a16:creationId xmlns="" xmlns:mc="http://schemas.openxmlformats.org/markup-compatibility/2006" xmlns:a14="http://schemas.microsoft.com/office/drawing/2010/main" xmlns:a16="http://schemas.microsoft.com/office/drawing/2014/main" id="{CE530CE9-79B6-4A34-9DE8-7F769B44A120}"/>
              </a:ext>
            </a:extLst>
          </p:cNvPr>
          <p:cNvSpPr txBox="1"/>
          <p:nvPr/>
        </p:nvSpPr>
        <p:spPr>
          <a:xfrm>
            <a:off x="2263140" y="1836144"/>
            <a:ext cx="8865524" cy="2185214"/>
          </a:xfrm>
          <a:prstGeom prst="rect">
            <a:avLst/>
          </a:prstGeom>
          <a:noFill/>
        </p:spPr>
        <p:txBody>
          <a:bodyPr wrap="square">
            <a:spAutoFit/>
          </a:bodyPr>
          <a:lstStyle/>
          <a:p>
            <a:r>
              <a:rPr lang="nl-NL" sz="3400" b="1" dirty="0" smtClean="0">
                <a:solidFill>
                  <a:srgbClr val="0070C0"/>
                </a:solidFill>
                <a:latin typeface="Arial" panose="020B0604020202020204" pitchFamily="34" charset="0"/>
                <a:cs typeface="Arial" panose="020B0604020202020204" pitchFamily="34" charset="0"/>
              </a:rPr>
              <a:t>- Đọc </a:t>
            </a:r>
            <a:r>
              <a:rPr lang="nl-NL" sz="3400" b="1" dirty="0">
                <a:solidFill>
                  <a:srgbClr val="0070C0"/>
                </a:solidFill>
                <a:latin typeface="Arial" panose="020B0604020202020204" pitchFamily="34" charset="0"/>
                <a:cs typeface="Arial" panose="020B0604020202020204" pitchFamily="34" charset="0"/>
              </a:rPr>
              <a:t>lại toàn bộ nội dung bài đã học.</a:t>
            </a:r>
            <a:endParaRPr lang="en-US" sz="3400" b="1" dirty="0">
              <a:solidFill>
                <a:srgbClr val="0070C0"/>
              </a:solidFill>
              <a:latin typeface="Arial" panose="020B0604020202020204" pitchFamily="34" charset="0"/>
              <a:cs typeface="Arial" panose="020B0604020202020204" pitchFamily="34" charset="0"/>
            </a:endParaRPr>
          </a:p>
          <a:p>
            <a:r>
              <a:rPr lang="nl-NL" sz="3400" b="1" dirty="0" smtClean="0">
                <a:solidFill>
                  <a:srgbClr val="0070C0"/>
                </a:solidFill>
                <a:latin typeface="Arial" panose="020B0604020202020204" pitchFamily="34" charset="0"/>
                <a:cs typeface="Arial" panose="020B0604020202020204" pitchFamily="34" charset="0"/>
              </a:rPr>
              <a:t>- Làm </a:t>
            </a:r>
            <a:r>
              <a:rPr lang="nl-NL" sz="3400" b="1" dirty="0">
                <a:solidFill>
                  <a:srgbClr val="0070C0"/>
                </a:solidFill>
                <a:latin typeface="Arial" panose="020B0604020202020204" pitchFamily="34" charset="0"/>
                <a:cs typeface="Arial" panose="020B0604020202020204" pitchFamily="34" charset="0"/>
              </a:rPr>
              <a:t>bài tập </a:t>
            </a:r>
            <a:r>
              <a:rPr lang="nl-NL" sz="3400" b="1" dirty="0" smtClean="0">
                <a:solidFill>
                  <a:srgbClr val="0070C0"/>
                </a:solidFill>
                <a:latin typeface="Arial" panose="020B0604020202020204" pitchFamily="34" charset="0"/>
                <a:cs typeface="Arial" panose="020B0604020202020204" pitchFamily="34" charset="0"/>
              </a:rPr>
              <a:t>119</a:t>
            </a:r>
            <a:r>
              <a:rPr lang="nl-NL" sz="3400" b="1" dirty="0">
                <a:solidFill>
                  <a:srgbClr val="0070C0"/>
                </a:solidFill>
                <a:latin typeface="Arial" panose="020B0604020202020204" pitchFamily="34" charset="0"/>
                <a:cs typeface="Arial" panose="020B0604020202020204" pitchFamily="34" charset="0"/>
              </a:rPr>
              <a:t>, 120, 121, 126 </a:t>
            </a:r>
            <a:endParaRPr lang="nl-NL" sz="3400" b="1" dirty="0" smtClean="0">
              <a:solidFill>
                <a:srgbClr val="0070C0"/>
              </a:solidFill>
              <a:latin typeface="Arial" panose="020B0604020202020204" pitchFamily="34" charset="0"/>
              <a:cs typeface="Arial" panose="020B0604020202020204" pitchFamily="34" charset="0"/>
            </a:endParaRPr>
          </a:p>
          <a:p>
            <a:r>
              <a:rPr lang="nl-NL" sz="3400" b="1" dirty="0" smtClean="0">
                <a:solidFill>
                  <a:srgbClr val="0070C0"/>
                </a:solidFill>
                <a:latin typeface="Arial" panose="020B0604020202020204" pitchFamily="34" charset="0"/>
                <a:cs typeface="Arial" panose="020B0604020202020204" pitchFamily="34" charset="0"/>
              </a:rPr>
              <a:t>  (</a:t>
            </a:r>
            <a:r>
              <a:rPr lang="nl-NL" sz="3400" b="1" dirty="0">
                <a:solidFill>
                  <a:srgbClr val="0070C0"/>
                </a:solidFill>
                <a:latin typeface="Arial" panose="020B0604020202020204" pitchFamily="34" charset="0"/>
                <a:cs typeface="Arial" panose="020B0604020202020204" pitchFamily="34" charset="0"/>
              </a:rPr>
              <a:t>SBT trang 36, 37)</a:t>
            </a:r>
            <a:endParaRPr lang="en-US" sz="3400" b="1" dirty="0">
              <a:solidFill>
                <a:srgbClr val="0070C0"/>
              </a:solidFill>
              <a:latin typeface="Arial" panose="020B0604020202020204" pitchFamily="34" charset="0"/>
              <a:cs typeface="Arial" panose="020B0604020202020204" pitchFamily="34" charset="0"/>
            </a:endParaRPr>
          </a:p>
          <a:p>
            <a:r>
              <a:rPr lang="nl-NL" sz="3400" b="1" dirty="0">
                <a:solidFill>
                  <a:srgbClr val="0070C0"/>
                </a:solidFill>
                <a:latin typeface="Arial" panose="020B0604020202020204" pitchFamily="34" charset="0"/>
                <a:cs typeface="Arial" panose="020B0604020202020204" pitchFamily="34" charset="0"/>
              </a:rPr>
              <a:t>- Tiết sau ôn tập chương </a:t>
            </a:r>
            <a:r>
              <a:rPr lang="nl-NL" sz="3400" b="1" dirty="0" smtClean="0">
                <a:solidFill>
                  <a:srgbClr val="0070C0"/>
                </a:solidFill>
                <a:latin typeface="Arial" panose="020B0604020202020204" pitchFamily="34" charset="0"/>
                <a:cs typeface="Arial" panose="020B0604020202020204" pitchFamily="34" charset="0"/>
              </a:rPr>
              <a:t>I.</a:t>
            </a:r>
            <a:endParaRPr lang="en-US" sz="3400" b="1" dirty="0">
              <a:solidFill>
                <a:srgbClr val="0070C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891" y="3470564"/>
            <a:ext cx="3976255" cy="2982191"/>
          </a:xfrm>
          <a:prstGeom prst="rect">
            <a:avLst/>
          </a:prstGeom>
        </p:spPr>
      </p:pic>
    </p:spTree>
    <p:extLst>
      <p:ext uri="{BB962C8B-B14F-4D97-AF65-F5344CB8AC3E}">
        <p14:creationId xmlns:p14="http://schemas.microsoft.com/office/powerpoint/2010/main" val="3295275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dirty="0">
                <a:solidFill>
                  <a:schemeClr val="bg1"/>
                </a:solidFill>
                <a:latin typeface="Arial" panose="020B0604020202020204" pitchFamily="34" charset="0"/>
                <a:ea typeface="Tahoma" panose="020B0604030504040204" pitchFamily="34" charset="0"/>
                <a:cs typeface="Arial" panose="020B0604020202020204" pitchFamily="34" charset="0"/>
              </a:rPr>
              <a:t>Thank you!</a:t>
            </a:r>
          </a:p>
        </p:txBody>
      </p:sp>
      <p:pic>
        <p:nvPicPr>
          <p:cNvPr id="15" name="Graphic 14" descr="Clipboard">
            <a:extLst>
              <a:ext uri="{FF2B5EF4-FFF2-40B4-BE49-F238E27FC236}">
                <a16:creationId xmlns=""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 xmlns:a16="http://schemas.microsoft.com/office/drawing/2014/main" id="{83F1A94D-48D5-4D73-BDAA-9118478F5E60}"/>
              </a:ext>
            </a:extLst>
          </p:cNvPr>
          <p:cNvPicPr>
            <a:picLocks noChangeAspect="1"/>
          </p:cNvPicPr>
          <p:nvPr/>
        </p:nvPicPr>
        <p:blipFill>
          <a:blip r:embed="rId2"/>
          <a:stretch>
            <a:fillRect/>
          </a:stretch>
        </p:blipFill>
        <p:spPr>
          <a:xfrm>
            <a:off x="-139585" y="0"/>
            <a:ext cx="2525889" cy="2273300"/>
          </a:xfrm>
          <a:prstGeom prst="rect">
            <a:avLst/>
          </a:prstGeom>
        </p:spPr>
      </p:pic>
      <p:grpSp>
        <p:nvGrpSpPr>
          <p:cNvPr id="10" name="Group 9">
            <a:extLst>
              <a:ext uri="{FF2B5EF4-FFF2-40B4-BE49-F238E27FC236}">
                <a16:creationId xmlns=""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2045116" y="170862"/>
            <a:ext cx="9980213" cy="707886"/>
          </a:xfrm>
          <a:prstGeom prst="rect">
            <a:avLst/>
          </a:prstGeom>
          <a:noFill/>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 </a:t>
            </a:r>
            <a:r>
              <a:rPr lang="vi-VN" sz="4000" b="1" dirty="0">
                <a:solidFill>
                  <a:srgbClr val="FF0000"/>
                </a:solidFill>
              </a:rPr>
              <a:t>1. </a:t>
            </a:r>
            <a:r>
              <a:rPr lang="vi-VN" sz="4000" b="1" dirty="0" smtClean="0">
                <a:solidFill>
                  <a:srgbClr val="FF0000"/>
                </a:solidFill>
              </a:rPr>
              <a:t>Tìm</a:t>
            </a:r>
            <a:r>
              <a:rPr lang="en-US" sz="4000" b="1" dirty="0" smtClean="0">
                <a:solidFill>
                  <a:srgbClr val="FF0000"/>
                </a:solidFill>
              </a:rPr>
              <a:t> BCNN </a:t>
            </a:r>
            <a:r>
              <a:rPr lang="en-US" sz="4000" b="1" dirty="0" err="1" smtClean="0">
                <a:solidFill>
                  <a:srgbClr val="FF0000"/>
                </a:solidFill>
              </a:rPr>
              <a:t>của</a:t>
            </a:r>
            <a:r>
              <a:rPr lang="en-US" sz="4000" b="1" dirty="0" smtClean="0">
                <a:solidFill>
                  <a:srgbClr val="FF0000"/>
                </a:solidFill>
              </a:rPr>
              <a:t> </a:t>
            </a:r>
            <a:r>
              <a:rPr lang="en-US" sz="4000" b="1" dirty="0" err="1" smtClean="0">
                <a:solidFill>
                  <a:srgbClr val="FF0000"/>
                </a:solidFill>
              </a:rPr>
              <a:t>các</a:t>
            </a:r>
            <a:r>
              <a:rPr lang="en-US" sz="4000" b="1" dirty="0" smtClean="0">
                <a:solidFill>
                  <a:srgbClr val="FF0000"/>
                </a:solidFill>
              </a:rPr>
              <a:t> </a:t>
            </a:r>
            <a:r>
              <a:rPr lang="en-US" sz="4000" b="1" dirty="0" err="1" smtClean="0">
                <a:solidFill>
                  <a:srgbClr val="FF0000"/>
                </a:solidFill>
              </a:rPr>
              <a:t>số</a:t>
            </a:r>
            <a:r>
              <a:rPr lang="en-US" sz="4000" b="1" dirty="0" smtClean="0">
                <a:solidFill>
                  <a:srgbClr val="FF0000"/>
                </a:solidFill>
              </a:rPr>
              <a:t> </a:t>
            </a:r>
            <a:r>
              <a:rPr lang="en-US" sz="4000" b="1" dirty="0" err="1" smtClean="0">
                <a:solidFill>
                  <a:srgbClr val="FF0000"/>
                </a:solidFill>
              </a:rPr>
              <a:t>cho</a:t>
            </a:r>
            <a:r>
              <a:rPr lang="en-US" sz="4000" b="1" dirty="0" smtClean="0">
                <a:solidFill>
                  <a:srgbClr val="FF0000"/>
                </a:solidFill>
              </a:rPr>
              <a:t> </a:t>
            </a:r>
            <a:r>
              <a:rPr lang="en-US" sz="4000" b="1" dirty="0" err="1" smtClean="0">
                <a:solidFill>
                  <a:srgbClr val="FF0000"/>
                </a:solidFill>
              </a:rPr>
              <a:t>trước</a:t>
            </a:r>
            <a:r>
              <a:rPr lang="vi-VN" sz="4000" b="1" dirty="0" smtClean="0">
                <a:solidFill>
                  <a:srgbClr val="FF0000"/>
                </a:solidFill>
              </a:rPr>
              <a:t>.</a:t>
            </a:r>
            <a:endParaRPr lang="en-US" sz="4000" b="1" dirty="0">
              <a:solidFill>
                <a:srgbClr val="FF0000"/>
              </a:solidFill>
            </a:endParaRPr>
          </a:p>
        </p:txBody>
      </p:sp>
      <p:sp>
        <p:nvSpPr>
          <p:cNvPr id="14" name="TextBox 1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2640237" y="1268247"/>
            <a:ext cx="8194331" cy="615553"/>
          </a:xfrm>
          <a:prstGeom prst="rect">
            <a:avLst/>
          </a:prstGeom>
          <a:noFill/>
        </p:spPr>
        <p:txBody>
          <a:bodyPr wrap="square">
            <a:spAutoFit/>
          </a:bodyPr>
          <a:lstStyle/>
          <a:p>
            <a:r>
              <a:rPr lang="en-US" sz="3400" b="1" dirty="0" err="1" smtClean="0">
                <a:solidFill>
                  <a:schemeClr val="accent6"/>
                </a:solidFill>
                <a:latin typeface="Arial" panose="020B0604020202020204" pitchFamily="34" charset="0"/>
                <a:cs typeface="Arial" panose="020B0604020202020204" pitchFamily="34" charset="0"/>
              </a:rPr>
              <a:t>Nhắc</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lại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khái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niệm</a:t>
            </a:r>
            <a:r>
              <a:rPr lang="en-US" sz="3400" b="1" dirty="0" smtClean="0">
                <a:solidFill>
                  <a:schemeClr val="accent6"/>
                </a:solidFill>
                <a:latin typeface="Arial" panose="020B0604020202020204" pitchFamily="34" charset="0"/>
                <a:cs typeface="Arial" panose="020B0604020202020204" pitchFamily="34" charset="0"/>
              </a:rPr>
              <a:t> BC </a:t>
            </a:r>
            <a:r>
              <a:rPr lang="en-US" sz="3400" b="1" dirty="0" err="1" smtClean="0">
                <a:solidFill>
                  <a:schemeClr val="accent6"/>
                </a:solidFill>
                <a:latin typeface="Arial" panose="020B0604020202020204" pitchFamily="34" charset="0"/>
                <a:cs typeface="Arial" panose="020B0604020202020204" pitchFamily="34" charset="0"/>
              </a:rPr>
              <a:t>và</a:t>
            </a:r>
            <a:r>
              <a:rPr lang="en-US" sz="3400" b="1" dirty="0" smtClean="0">
                <a:solidFill>
                  <a:schemeClr val="accent6"/>
                </a:solidFill>
                <a:latin typeface="Arial" panose="020B0604020202020204" pitchFamily="34" charset="0"/>
                <a:cs typeface="Arial" panose="020B0604020202020204" pitchFamily="34" charset="0"/>
              </a:rPr>
              <a:t> BCNN?</a:t>
            </a:r>
            <a:endParaRPr lang="en-US" sz="3400" b="1" dirty="0">
              <a:solidFill>
                <a:schemeClr val="accent6"/>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765093" y="2264209"/>
            <a:ext cx="10861040" cy="3754874"/>
          </a:xfrm>
          <a:prstGeom prst="rect">
            <a:avLst/>
          </a:prstGeom>
          <a:noFill/>
        </p:spPr>
        <p:txBody>
          <a:bodyPr wrap="square">
            <a:spAutoFit/>
          </a:bodyPr>
          <a:lstStyle/>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tự</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nhiên</a:t>
            </a:r>
            <a:r>
              <a:rPr lang="en-US" sz="3400" b="1" dirty="0" smtClean="0">
                <a:solidFill>
                  <a:srgbClr val="0070C0"/>
                </a:solidFill>
                <a:latin typeface="Arial" panose="020B0604020202020204" pitchFamily="34" charset="0"/>
                <a:cs typeface="Arial" panose="020B0604020202020204" pitchFamily="34" charset="0"/>
              </a:rPr>
              <a:t> n </a:t>
            </a:r>
            <a:r>
              <a:rPr lang="en-US" sz="3400" b="1" dirty="0" err="1" smtClean="0">
                <a:solidFill>
                  <a:srgbClr val="0070C0"/>
                </a:solidFill>
                <a:latin typeface="Arial" panose="020B0604020202020204" pitchFamily="34" charset="0"/>
                <a:cs typeface="Arial" panose="020B0604020202020204" pitchFamily="34" charset="0"/>
              </a:rPr>
              <a:t>được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b </a:t>
            </a:r>
            <a:r>
              <a:rPr lang="en-US" sz="3400" b="1" dirty="0" err="1" smtClean="0">
                <a:solidFill>
                  <a:srgbClr val="0070C0"/>
                </a:solidFill>
                <a:latin typeface="Arial" panose="020B0604020202020204" pitchFamily="34" charset="0"/>
                <a:cs typeface="Arial" panose="020B0604020202020204" pitchFamily="34" charset="0"/>
              </a:rPr>
              <a:t>nếu</a:t>
            </a:r>
            <a:r>
              <a:rPr lang="en-US" sz="3400" b="1" dirty="0" smtClean="0">
                <a:solidFill>
                  <a:srgbClr val="0070C0"/>
                </a:solidFill>
                <a:latin typeface="Arial" panose="020B0604020202020204" pitchFamily="34" charset="0"/>
                <a:cs typeface="Arial" panose="020B0604020202020204" pitchFamily="34" charset="0"/>
              </a:rPr>
              <a:t> n </a:t>
            </a:r>
            <a:r>
              <a:rPr lang="en-US" sz="3400" b="1" dirty="0" err="1" smtClean="0">
                <a:solidFill>
                  <a:srgbClr val="0070C0"/>
                </a:solidFill>
                <a:latin typeface="Arial" panose="020B0604020202020204" pitchFamily="34" charset="0"/>
                <a:cs typeface="Arial" panose="020B0604020202020204" pitchFamily="34" charset="0"/>
              </a:rPr>
              <a:t>vừa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b.</a:t>
            </a:r>
          </a:p>
          <a:p>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Kí</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hiệu</a:t>
            </a:r>
            <a:r>
              <a:rPr lang="en-US" sz="3400" b="1" dirty="0" smtClean="0">
                <a:solidFill>
                  <a:srgbClr val="0070C0"/>
                </a:solidFill>
                <a:latin typeface="Arial" panose="020B0604020202020204" pitchFamily="34" charset="0"/>
                <a:cs typeface="Arial" panose="020B0604020202020204" pitchFamily="34" charset="0"/>
              </a:rPr>
              <a:t>: BC(</a:t>
            </a:r>
            <a:r>
              <a:rPr lang="en-US" sz="3400" b="1" dirty="0" err="1" smtClean="0">
                <a:solidFill>
                  <a:srgbClr val="0070C0"/>
                </a:solidFill>
                <a:latin typeface="Arial" panose="020B0604020202020204" pitchFamily="34" charset="0"/>
                <a:cs typeface="Arial" panose="020B0604020202020204" pitchFamily="34" charset="0"/>
              </a:rPr>
              <a:t>a,b</a:t>
            </a:r>
            <a:r>
              <a:rPr lang="en-US" sz="3400" b="1" dirty="0" smtClean="0">
                <a:solidFill>
                  <a:srgbClr val="0070C0"/>
                </a:solidFill>
                <a:latin typeface="Arial" panose="020B0604020202020204" pitchFamily="34" charset="0"/>
                <a:cs typeface="Arial" panose="020B0604020202020204" pitchFamily="34" charset="0"/>
              </a:rPr>
              <a:t>).</a:t>
            </a:r>
          </a:p>
          <a:p>
            <a:endParaRPr lang="en-US" sz="34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khác</a:t>
            </a:r>
            <a:r>
              <a:rPr lang="en-US" sz="3400" b="1" dirty="0" smtClean="0">
                <a:solidFill>
                  <a:srgbClr val="0070C0"/>
                </a:solidFill>
                <a:latin typeface="Arial" panose="020B0604020202020204" pitchFamily="34" charset="0"/>
                <a:cs typeface="Arial" panose="020B0604020202020204" pitchFamily="34" charset="0"/>
              </a:rPr>
              <a:t> 0 </a:t>
            </a:r>
            <a:r>
              <a:rPr lang="en-US" sz="3400" b="1" dirty="0" err="1" smtClean="0">
                <a:solidFill>
                  <a:srgbClr val="0070C0"/>
                </a:solidFill>
                <a:latin typeface="Arial" panose="020B0604020202020204" pitchFamily="34" charset="0"/>
                <a:cs typeface="Arial" panose="020B0604020202020204" pitchFamily="34" charset="0"/>
              </a:rPr>
              <a:t>trong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b </a:t>
            </a:r>
            <a:r>
              <a:rPr lang="en-US" sz="3400" b="1" dirty="0" err="1" smtClean="0">
                <a:solidFill>
                  <a:srgbClr val="0070C0"/>
                </a:solidFill>
                <a:latin typeface="Arial" panose="020B0604020202020204" pitchFamily="34" charset="0"/>
                <a:cs typeface="Arial" panose="020B0604020202020204" pitchFamily="34" charset="0"/>
              </a:rPr>
              <a:t>được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b.</a:t>
            </a:r>
          </a:p>
          <a:p>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Kí</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hiệu</a:t>
            </a:r>
            <a:r>
              <a:rPr lang="en-US" sz="3400" b="1" dirty="0" smtClean="0">
                <a:solidFill>
                  <a:srgbClr val="0070C0"/>
                </a:solidFill>
                <a:latin typeface="Arial" panose="020B0604020202020204" pitchFamily="34" charset="0"/>
                <a:cs typeface="Arial" panose="020B0604020202020204" pitchFamily="34" charset="0"/>
              </a:rPr>
              <a:t>: BCNN(</a:t>
            </a:r>
            <a:r>
              <a:rPr lang="en-US" sz="3400" b="1" dirty="0" err="1" smtClean="0">
                <a:solidFill>
                  <a:srgbClr val="0070C0"/>
                </a:solidFill>
                <a:latin typeface="Arial" panose="020B0604020202020204" pitchFamily="34" charset="0"/>
                <a:cs typeface="Arial" panose="020B0604020202020204" pitchFamily="34" charset="0"/>
              </a:rPr>
              <a:t>a,b</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15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barn(inVertic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barn(inVertic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barn(inVertical)">
                                      <p:cBhvr>
                                        <p:cTn id="27" dur="500"/>
                                        <p:tgtEl>
                                          <p:spTgt spid="1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5">
                                            <p:txEl>
                                              <p:pRg st="4" end="4"/>
                                            </p:txEl>
                                          </p:spTgt>
                                        </p:tgtEl>
                                        <p:attrNameLst>
                                          <p:attrName>style.visibility</p:attrName>
                                        </p:attrNameLst>
                                      </p:cBhvr>
                                      <p:to>
                                        <p:strVal val="visible"/>
                                      </p:to>
                                    </p:set>
                                    <p:animEffect transition="in" filter="barn(inVertical)">
                                      <p:cBhvr>
                                        <p:cTn id="32"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277276" y="219247"/>
            <a:ext cx="9980213" cy="707886"/>
          </a:xfrm>
          <a:prstGeom prst="rect">
            <a:avLst/>
          </a:prstGeom>
          <a:noFill/>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 </a:t>
            </a:r>
            <a:r>
              <a:rPr lang="vi-VN" sz="4000" b="1" dirty="0">
                <a:solidFill>
                  <a:srgbClr val="FF0000"/>
                </a:solidFill>
              </a:rPr>
              <a:t>1. </a:t>
            </a:r>
            <a:r>
              <a:rPr lang="vi-VN" sz="4000" b="1" dirty="0" smtClean="0">
                <a:solidFill>
                  <a:srgbClr val="FF0000"/>
                </a:solidFill>
              </a:rPr>
              <a:t>Tìm</a:t>
            </a:r>
            <a:r>
              <a:rPr lang="en-US" sz="4000" b="1" dirty="0" smtClean="0">
                <a:solidFill>
                  <a:srgbClr val="FF0000"/>
                </a:solidFill>
              </a:rPr>
              <a:t> BCNN </a:t>
            </a:r>
            <a:r>
              <a:rPr lang="en-US" sz="4000" b="1" dirty="0" err="1" smtClean="0">
                <a:solidFill>
                  <a:srgbClr val="FF0000"/>
                </a:solidFill>
              </a:rPr>
              <a:t>của</a:t>
            </a:r>
            <a:r>
              <a:rPr lang="en-US" sz="4000" b="1" dirty="0" smtClean="0">
                <a:solidFill>
                  <a:srgbClr val="FF0000"/>
                </a:solidFill>
              </a:rPr>
              <a:t> </a:t>
            </a:r>
            <a:r>
              <a:rPr lang="en-US" sz="4000" b="1" dirty="0" err="1" smtClean="0">
                <a:solidFill>
                  <a:srgbClr val="FF0000"/>
                </a:solidFill>
              </a:rPr>
              <a:t>các</a:t>
            </a:r>
            <a:r>
              <a:rPr lang="en-US" sz="4000" b="1" dirty="0" smtClean="0">
                <a:solidFill>
                  <a:srgbClr val="FF0000"/>
                </a:solidFill>
              </a:rPr>
              <a:t> </a:t>
            </a:r>
            <a:r>
              <a:rPr lang="en-US" sz="4000" b="1" dirty="0" err="1" smtClean="0">
                <a:solidFill>
                  <a:srgbClr val="FF0000"/>
                </a:solidFill>
              </a:rPr>
              <a:t>số</a:t>
            </a:r>
            <a:r>
              <a:rPr lang="en-US" sz="4000" b="1" dirty="0" smtClean="0">
                <a:solidFill>
                  <a:srgbClr val="FF0000"/>
                </a:solidFill>
              </a:rPr>
              <a:t> </a:t>
            </a:r>
            <a:r>
              <a:rPr lang="en-US" sz="4000" b="1" dirty="0" err="1" smtClean="0">
                <a:solidFill>
                  <a:srgbClr val="FF0000"/>
                </a:solidFill>
              </a:rPr>
              <a:t>cho</a:t>
            </a:r>
            <a:r>
              <a:rPr lang="en-US" sz="4000" b="1" dirty="0" smtClean="0">
                <a:solidFill>
                  <a:srgbClr val="FF0000"/>
                </a:solidFill>
              </a:rPr>
              <a:t> </a:t>
            </a:r>
            <a:r>
              <a:rPr lang="en-US" sz="4000" b="1" dirty="0" err="1" smtClean="0">
                <a:solidFill>
                  <a:srgbClr val="FF0000"/>
                </a:solidFill>
              </a:rPr>
              <a:t>trước</a:t>
            </a:r>
            <a:r>
              <a:rPr lang="vi-VN" sz="4000" b="1" dirty="0" smtClean="0">
                <a:solidFill>
                  <a:srgbClr val="FF0000"/>
                </a:solidFill>
              </a:rPr>
              <a:t>.</a:t>
            </a:r>
            <a:endParaRPr lang="en-US" sz="4000" b="1" dirty="0">
              <a:solidFill>
                <a:srgbClr val="FF0000"/>
              </a:solidFill>
            </a:endParaRPr>
          </a:p>
        </p:txBody>
      </p:sp>
      <p:sp>
        <p:nvSpPr>
          <p:cNvPr id="14" name="TextBox 1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783370" y="1159692"/>
            <a:ext cx="8194331" cy="1138773"/>
          </a:xfrm>
          <a:prstGeom prst="rect">
            <a:avLst/>
          </a:prstGeom>
          <a:noFill/>
        </p:spPr>
        <p:txBody>
          <a:bodyPr wrap="square">
            <a:spAutoFit/>
          </a:bodyPr>
          <a:lstStyle/>
          <a:p>
            <a:r>
              <a:rPr lang="en-US" sz="3400" b="1" dirty="0" err="1">
                <a:solidFill>
                  <a:schemeClr val="accent6"/>
                </a:solidFill>
                <a:latin typeface="Arial" panose="020B0604020202020204" pitchFamily="34" charset="0"/>
                <a:cs typeface="Arial" panose="020B0604020202020204" pitchFamily="34" charset="0"/>
              </a:rPr>
              <a:t>Phát</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biểu</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cách</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tìm</a:t>
            </a:r>
            <a:r>
              <a:rPr lang="en-US" sz="3400" b="1" dirty="0">
                <a:solidFill>
                  <a:schemeClr val="accent6"/>
                </a:solidFill>
                <a:latin typeface="Arial" panose="020B0604020202020204" pitchFamily="34" charset="0"/>
                <a:cs typeface="Arial" panose="020B0604020202020204" pitchFamily="34" charset="0"/>
              </a:rPr>
              <a:t> BCNN </a:t>
            </a:r>
            <a:r>
              <a:rPr lang="en-US" sz="3400" b="1" dirty="0" err="1">
                <a:solidFill>
                  <a:schemeClr val="accent6"/>
                </a:solidFill>
                <a:latin typeface="Arial" panose="020B0604020202020204" pitchFamily="34" charset="0"/>
                <a:cs typeface="Arial" panose="020B0604020202020204" pitchFamily="34" charset="0"/>
              </a:rPr>
              <a:t>bằng</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phân</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tích</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các</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số</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ra</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thừa</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số</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nguyên</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tố</a:t>
            </a:r>
            <a:r>
              <a:rPr lang="en-US" sz="3400" b="1" dirty="0" smtClean="0">
                <a:solidFill>
                  <a:schemeClr val="accent6"/>
                </a:solidFill>
                <a:latin typeface="Arial" panose="020B0604020202020204" pitchFamily="34" charset="0"/>
                <a:cs typeface="Arial" panose="020B0604020202020204" pitchFamily="34" charset="0"/>
              </a:rPr>
              <a:t>?</a:t>
            </a:r>
            <a:endParaRPr lang="en-US" sz="3400" b="1" dirty="0">
              <a:solidFill>
                <a:schemeClr val="accent6"/>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422847" y="2589725"/>
            <a:ext cx="11140817" cy="3754874"/>
          </a:xfrm>
          <a:prstGeom prst="rect">
            <a:avLst/>
          </a:prstGeom>
          <a:noFill/>
        </p:spPr>
        <p:txBody>
          <a:bodyPr wrap="square">
            <a:spAutoFit/>
          </a:bodyPr>
          <a:lstStyle/>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1. Phân tích mỗi số ra thừa số nguyên </a:t>
            </a:r>
            <a:r>
              <a:rPr lang="vi-VN" sz="3400" b="1" dirty="0" smtClean="0">
                <a:solidFill>
                  <a:srgbClr val="0070C0"/>
                </a:solidFill>
                <a:latin typeface="Arial" panose="020B0604020202020204" pitchFamily="34" charset="0"/>
                <a:cs typeface="Arial" panose="020B0604020202020204" pitchFamily="34" charset="0"/>
              </a:rPr>
              <a:t>tố</a:t>
            </a:r>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2. Chọn ra các thừa số nguyên tố </a:t>
            </a:r>
            <a:r>
              <a:rPr lang="vi-VN" sz="3400" b="1" dirty="0"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nguyên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riêng</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3. Với mỗi thừa số nguyên tố </a:t>
            </a:r>
            <a:r>
              <a:rPr lang="vi-VN" sz="3400" b="1" dirty="0"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riêng</a:t>
            </a:r>
            <a:r>
              <a:rPr lang="vi-VN" sz="3400" b="1" dirty="0" smtClean="0">
                <a:solidFill>
                  <a:srgbClr val="0070C0"/>
                </a:solidFill>
                <a:latin typeface="Arial" panose="020B0604020202020204" pitchFamily="34" charset="0"/>
                <a:cs typeface="Arial" panose="020B0604020202020204" pitchFamily="34" charset="0"/>
              </a:rPr>
              <a:t>, </a:t>
            </a:r>
            <a:r>
              <a:rPr lang="vi-VN" sz="3400" b="1" dirty="0">
                <a:solidFill>
                  <a:srgbClr val="0070C0"/>
                </a:solidFill>
                <a:latin typeface="Arial" panose="020B0604020202020204" pitchFamily="34" charset="0"/>
                <a:cs typeface="Arial" panose="020B0604020202020204" pitchFamily="34" charset="0"/>
              </a:rPr>
              <a:t>ta chọn lũy thừa với số mũ </a:t>
            </a:r>
            <a:r>
              <a:rPr lang="en-US" sz="3400" b="1" dirty="0" err="1" smtClean="0">
                <a:solidFill>
                  <a:srgbClr val="0070C0"/>
                </a:solidFill>
                <a:latin typeface="Arial" panose="020B0604020202020204" pitchFamily="34" charset="0"/>
                <a:cs typeface="Arial" panose="020B0604020202020204" pitchFamily="34" charset="0"/>
              </a:rPr>
              <a:t>lớn</a:t>
            </a:r>
            <a:r>
              <a:rPr lang="vi-VN" sz="3400" b="1" dirty="0" smtClean="0">
                <a:solidFill>
                  <a:srgbClr val="0070C0"/>
                </a:solidFill>
                <a:latin typeface="Arial" panose="020B0604020202020204" pitchFamily="34" charset="0"/>
                <a:cs typeface="Arial" panose="020B0604020202020204" pitchFamily="34" charset="0"/>
              </a:rPr>
              <a:t> nhất</a:t>
            </a:r>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4. Lấy tích của các lũy thừa đã chọn, ta nhận </a:t>
            </a:r>
            <a:r>
              <a:rPr lang="en-US" sz="3400" b="1" dirty="0" smtClean="0">
                <a:solidFill>
                  <a:srgbClr val="0070C0"/>
                </a:solidFill>
                <a:latin typeface="Arial" panose="020B0604020202020204" pitchFamily="34" charset="0"/>
                <a:cs typeface="Arial" panose="020B0604020202020204" pitchFamily="34" charset="0"/>
              </a:rPr>
              <a:t>		   </a:t>
            </a:r>
            <a:r>
              <a:rPr lang="vi-VN" sz="3400" b="1" dirty="0" smtClean="0">
                <a:solidFill>
                  <a:srgbClr val="0070C0"/>
                </a:solidFill>
                <a:latin typeface="Arial" panose="020B0604020202020204" pitchFamily="34" charset="0"/>
                <a:cs typeface="Arial" panose="020B0604020202020204" pitchFamily="34" charset="0"/>
              </a:rPr>
              <a:t>được </a:t>
            </a:r>
            <a:r>
              <a:rPr lang="en-US" sz="3400" b="1" dirty="0" err="1" smtClean="0">
                <a:solidFill>
                  <a:srgbClr val="0070C0"/>
                </a:solidFill>
                <a:latin typeface="Arial" panose="020B0604020202020204" pitchFamily="34" charset="0"/>
                <a:cs typeface="Arial" panose="020B0604020202020204" pitchFamily="34" charset="0"/>
              </a:rPr>
              <a:t>bội</a:t>
            </a:r>
            <a:r>
              <a:rPr lang="vi-VN" sz="3400" b="1" dirty="0" smtClean="0">
                <a:solidFill>
                  <a:srgbClr val="0070C0"/>
                </a:solidFill>
                <a:latin typeface="Arial" panose="020B0604020202020204" pitchFamily="34" charset="0"/>
                <a:cs typeface="Arial" panose="020B0604020202020204" pitchFamily="34" charset="0"/>
              </a:rPr>
              <a:t> </a:t>
            </a:r>
            <a:r>
              <a:rPr lang="vi-VN" sz="3400" b="1" dirty="0">
                <a:solidFill>
                  <a:srgbClr val="0070C0"/>
                </a:solidFill>
                <a:latin typeface="Arial" panose="020B0604020202020204" pitchFamily="34" charset="0"/>
                <a:cs typeface="Arial" panose="020B0604020202020204" pitchFamily="34" charset="0"/>
              </a:rPr>
              <a:t>chung </a:t>
            </a:r>
            <a:r>
              <a:rPr lang="en-US" sz="3400" b="1" dirty="0" err="1" smtClean="0">
                <a:solidFill>
                  <a:srgbClr val="0070C0"/>
                </a:solidFill>
                <a:latin typeface="Arial" panose="020B0604020202020204" pitchFamily="34" charset="0"/>
                <a:cs typeface="Arial" panose="020B0604020202020204" pitchFamily="34" charset="0"/>
              </a:rPr>
              <a:t>nhỏ</a:t>
            </a:r>
            <a:r>
              <a:rPr lang="vi-VN" sz="3400" b="1" dirty="0" smtClean="0">
                <a:solidFill>
                  <a:srgbClr val="0070C0"/>
                </a:solidFill>
                <a:latin typeface="Arial" panose="020B0604020202020204" pitchFamily="34" charset="0"/>
                <a:cs typeface="Arial" panose="020B0604020202020204" pitchFamily="34" charset="0"/>
              </a:rPr>
              <a:t> </a:t>
            </a:r>
            <a:r>
              <a:rPr lang="vi-VN" sz="3400" b="1" dirty="0">
                <a:solidFill>
                  <a:srgbClr val="0070C0"/>
                </a:solidFill>
                <a:latin typeface="Arial" panose="020B0604020202020204" pitchFamily="34" charset="0"/>
                <a:cs typeface="Arial" panose="020B0604020202020204" pitchFamily="34" charset="0"/>
              </a:rPr>
              <a:t>nhất cần tìm.</a:t>
            </a:r>
            <a:endParaRPr lang="en-US" sz="3400" b="1" dirty="0">
              <a:solidFill>
                <a:srgbClr val="0070C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8447" y="315081"/>
            <a:ext cx="2628614" cy="1975091"/>
          </a:xfrm>
          <a:prstGeom prst="rect">
            <a:avLst/>
          </a:prstGeom>
        </p:spPr>
      </p:pic>
    </p:spTree>
    <p:extLst>
      <p:ext uri="{BB962C8B-B14F-4D97-AF65-F5344CB8AC3E}">
        <p14:creationId xmlns:p14="http://schemas.microsoft.com/office/powerpoint/2010/main" val="24060841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barn(inVertical)">
                                      <p:cBhvr>
                                        <p:cTn id="13" dur="500"/>
                                        <p:tgtEl>
                                          <p:spTgt spid="1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Effect transition="in" filter="barn(inVertical)">
                                      <p:cBhvr>
                                        <p:cTn id="18" dur="500"/>
                                        <p:tgtEl>
                                          <p:spTgt spid="1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Effect transition="in" filter="barn(inVertical)">
                                      <p:cBhvr>
                                        <p:cTn id="23" dur="500"/>
                                        <p:tgtEl>
                                          <p:spTgt spid="1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6">
                                            <p:txEl>
                                              <p:pRg st="3" end="3"/>
                                            </p:txEl>
                                          </p:spTgt>
                                        </p:tgtEl>
                                        <p:attrNameLst>
                                          <p:attrName>style.visibility</p:attrName>
                                        </p:attrNameLst>
                                      </p:cBhvr>
                                      <p:to>
                                        <p:strVal val="visible"/>
                                      </p:to>
                                    </p:set>
                                    <p:animEffect transition="in" filter="barn(inVertical)">
                                      <p:cBhvr>
                                        <p:cTn id="28"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sp>
        <p:nvSpPr>
          <p:cNvPr id="14" name="TextBox 13">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156644" y="748233"/>
            <a:ext cx="10221306" cy="1661993"/>
          </a:xfrm>
          <a:prstGeom prst="rect">
            <a:avLst/>
          </a:prstGeom>
          <a:noFill/>
        </p:spPr>
        <p:txBody>
          <a:bodyPr wrap="square">
            <a:spAutoFit/>
          </a:bodyPr>
          <a:lstStyle/>
          <a:p>
            <a:r>
              <a:rPr lang="en-US" sz="3400" b="1" dirty="0" err="1" smtClean="0">
                <a:solidFill>
                  <a:schemeClr val="accent6"/>
                </a:solidFill>
                <a:latin typeface="Arial" panose="020B0604020202020204" pitchFamily="34" charset="0"/>
                <a:cs typeface="Arial" panose="020B0604020202020204" pitchFamily="34" charset="0"/>
              </a:rPr>
              <a:t>Bài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3.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chemeClr val="accent6"/>
                </a:solidFill>
                <a:latin typeface="Arial" panose="020B0604020202020204" pitchFamily="34" charset="0"/>
                <a:cs typeface="Arial" panose="020B0604020202020204" pitchFamily="34" charset="0"/>
              </a:rPr>
              <a:t>Tìm</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bội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chung</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nhỏ</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nhất</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của</a:t>
            </a:r>
            <a:r>
              <a:rPr lang="en-US" sz="3400" b="1" dirty="0" smtClean="0">
                <a:solidFill>
                  <a:schemeClr val="accent6"/>
                </a:solidFill>
                <a:latin typeface="Arial" panose="020B0604020202020204" pitchFamily="34" charset="0"/>
                <a:cs typeface="Arial" panose="020B0604020202020204" pitchFamily="34" charset="0"/>
              </a:rPr>
              <a:t>:</a:t>
            </a:r>
          </a:p>
          <a:p>
            <a:r>
              <a:rPr lang="en-US" sz="3400" b="1" dirty="0" smtClean="0">
                <a:solidFill>
                  <a:schemeClr val="accent6"/>
                </a:solidFill>
                <a:latin typeface="Arial" panose="020B0604020202020204" pitchFamily="34" charset="0"/>
                <a:cs typeface="Arial" panose="020B0604020202020204" pitchFamily="34" charset="0"/>
              </a:rPr>
              <a:t>a) 7 </a:t>
            </a:r>
            <a:r>
              <a:rPr lang="en-US" sz="3400" b="1" dirty="0" err="1" smtClean="0">
                <a:solidFill>
                  <a:schemeClr val="accent6"/>
                </a:solidFill>
                <a:latin typeface="Arial" panose="020B0604020202020204" pitchFamily="34" charset="0"/>
                <a:cs typeface="Arial" panose="020B0604020202020204" pitchFamily="34" charset="0"/>
              </a:rPr>
              <a:t>và</a:t>
            </a:r>
            <a:r>
              <a:rPr lang="en-US" sz="3400" b="1" dirty="0" smtClean="0">
                <a:solidFill>
                  <a:schemeClr val="accent6"/>
                </a:solidFill>
                <a:latin typeface="Arial" panose="020B0604020202020204" pitchFamily="34" charset="0"/>
                <a:cs typeface="Arial" panose="020B0604020202020204" pitchFamily="34" charset="0"/>
              </a:rPr>
              <a:t> 13;		b) 54 </a:t>
            </a:r>
            <a:r>
              <a:rPr lang="en-US" sz="3400" b="1" dirty="0" err="1" smtClean="0">
                <a:solidFill>
                  <a:schemeClr val="accent6"/>
                </a:solidFill>
                <a:latin typeface="Arial" panose="020B0604020202020204" pitchFamily="34" charset="0"/>
                <a:cs typeface="Arial" panose="020B0604020202020204" pitchFamily="34" charset="0"/>
              </a:rPr>
              <a:t>và</a:t>
            </a:r>
            <a:r>
              <a:rPr lang="en-US" sz="3400" b="1" dirty="0" smtClean="0">
                <a:solidFill>
                  <a:schemeClr val="accent6"/>
                </a:solidFill>
                <a:latin typeface="Arial" panose="020B0604020202020204" pitchFamily="34" charset="0"/>
                <a:cs typeface="Arial" panose="020B0604020202020204" pitchFamily="34" charset="0"/>
              </a:rPr>
              <a:t> 108;		c) 21, 30, 70. </a:t>
            </a:r>
          </a:p>
        </p:txBody>
      </p:sp>
      <p:sp>
        <p:nvSpPr>
          <p:cNvPr id="16" name="TextBox 15">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5115563" y="2489830"/>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150337" y="3105383"/>
            <a:ext cx="10043942" cy="3231654"/>
          </a:xfrm>
          <a:prstGeom prst="rect">
            <a:avLst/>
          </a:prstGeom>
          <a:noFill/>
        </p:spPr>
        <p:txBody>
          <a:bodyPr wrap="square">
            <a:spAutoFit/>
          </a:bodyPr>
          <a:lstStyle/>
          <a:p>
            <a:pPr marL="514350" indent="-514350">
              <a:buAutoNum type="alphaLcParenR"/>
            </a:pPr>
            <a:r>
              <a:rPr lang="en-US" sz="3400" b="1" dirty="0" smtClean="0">
                <a:solidFill>
                  <a:srgbClr val="0070C0"/>
                </a:solidFill>
                <a:latin typeface="Arial" panose="020B0604020202020204" pitchFamily="34" charset="0"/>
                <a:cs typeface="Arial" panose="020B0604020202020204" pitchFamily="34" charset="0"/>
              </a:rPr>
              <a:t>BCNN(7,13) = 91;</a:t>
            </a:r>
          </a:p>
          <a:p>
            <a:pPr marL="514350" indent="-514350">
              <a:buAutoNum type="alphaLcParenR"/>
            </a:pPr>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108 : 54 = 2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BCNN(54,108) = 108;</a:t>
            </a:r>
          </a:p>
          <a:p>
            <a:pPr marL="514350" indent="-514350">
              <a:buAutoNum type="alphaLcParenR"/>
            </a:pPr>
            <a:r>
              <a:rPr lang="en-US" sz="3400" b="1" dirty="0" smtClean="0">
                <a:solidFill>
                  <a:srgbClr val="0070C0"/>
                </a:solidFill>
                <a:latin typeface="Arial" panose="020B0604020202020204" pitchFamily="34" charset="0"/>
                <a:cs typeface="Arial" panose="020B0604020202020204" pitchFamily="34" charset="0"/>
              </a:rPr>
              <a:t>21 = 3.7</a:t>
            </a:r>
          </a:p>
          <a:p>
            <a:r>
              <a:rPr lang="en-US" sz="3400" b="1" dirty="0" smtClean="0">
                <a:solidFill>
                  <a:srgbClr val="0070C0"/>
                </a:solidFill>
                <a:latin typeface="Arial" panose="020B0604020202020204" pitchFamily="34" charset="0"/>
                <a:cs typeface="Arial" panose="020B0604020202020204" pitchFamily="34" charset="0"/>
              </a:rPr>
              <a:t>     30 = 2.3.5</a:t>
            </a:r>
          </a:p>
          <a:p>
            <a:r>
              <a:rPr lang="en-US" sz="3400" b="1" dirty="0" smtClean="0">
                <a:solidFill>
                  <a:srgbClr val="0070C0"/>
                </a:solidFill>
                <a:latin typeface="Arial" panose="020B0604020202020204" pitchFamily="34" charset="0"/>
                <a:cs typeface="Arial" panose="020B0604020202020204" pitchFamily="34" charset="0"/>
              </a:rPr>
              <a:t>     70 = 2.5.7</a:t>
            </a:r>
          </a:p>
          <a:p>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Vậy</a:t>
            </a:r>
            <a:r>
              <a:rPr lang="en-US" sz="3400" b="1" dirty="0" smtClean="0">
                <a:solidFill>
                  <a:srgbClr val="0070C0"/>
                </a:solidFill>
                <a:latin typeface="Arial" panose="020B0604020202020204" pitchFamily="34" charset="0"/>
                <a:cs typeface="Arial" panose="020B0604020202020204" pitchFamily="34" charset="0"/>
              </a:rPr>
              <a:t>: BCNN(21,30,70) = 2.3.5.7 = 210.</a:t>
            </a:r>
          </a:p>
        </p:txBody>
      </p:sp>
      <p:pic>
        <p:nvPicPr>
          <p:cNvPr id="18" name="!!3" descr="Wondering | Grappige gezichten, Smiley, Grappige plaatjes">
            <a:extLst>
              <a:ext uri="{FF2B5EF4-FFF2-40B4-BE49-F238E27FC236}">
                <a16:creationId xmlns=""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1070" y="2970912"/>
            <a:ext cx="2004121" cy="239854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150337" y="99749"/>
            <a:ext cx="9980213" cy="707886"/>
          </a:xfrm>
          <a:prstGeom prst="rect">
            <a:avLst/>
          </a:prstGeom>
          <a:noFill/>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 </a:t>
            </a:r>
            <a:r>
              <a:rPr lang="vi-VN" sz="4000" b="1" dirty="0">
                <a:solidFill>
                  <a:srgbClr val="FF0000"/>
                </a:solidFill>
              </a:rPr>
              <a:t>1. </a:t>
            </a:r>
            <a:r>
              <a:rPr lang="vi-VN" sz="4000" b="1" dirty="0" smtClean="0">
                <a:solidFill>
                  <a:srgbClr val="FF0000"/>
                </a:solidFill>
              </a:rPr>
              <a:t>Tìm</a:t>
            </a:r>
            <a:r>
              <a:rPr lang="en-US" sz="4000" b="1" dirty="0" smtClean="0">
                <a:solidFill>
                  <a:srgbClr val="FF0000"/>
                </a:solidFill>
              </a:rPr>
              <a:t> BCNN </a:t>
            </a:r>
            <a:r>
              <a:rPr lang="en-US" sz="4000" b="1" dirty="0" err="1" smtClean="0">
                <a:solidFill>
                  <a:srgbClr val="FF0000"/>
                </a:solidFill>
              </a:rPr>
              <a:t>của</a:t>
            </a:r>
            <a:r>
              <a:rPr lang="en-US" sz="4000" b="1" dirty="0" smtClean="0">
                <a:solidFill>
                  <a:srgbClr val="FF0000"/>
                </a:solidFill>
              </a:rPr>
              <a:t> </a:t>
            </a:r>
            <a:r>
              <a:rPr lang="en-US" sz="4000" b="1" dirty="0" err="1" smtClean="0">
                <a:solidFill>
                  <a:srgbClr val="FF0000"/>
                </a:solidFill>
              </a:rPr>
              <a:t>các</a:t>
            </a:r>
            <a:r>
              <a:rPr lang="en-US" sz="4000" b="1" dirty="0" smtClean="0">
                <a:solidFill>
                  <a:srgbClr val="FF0000"/>
                </a:solidFill>
              </a:rPr>
              <a:t> </a:t>
            </a:r>
            <a:r>
              <a:rPr lang="en-US" sz="4000" b="1" dirty="0" err="1" smtClean="0">
                <a:solidFill>
                  <a:srgbClr val="FF0000"/>
                </a:solidFill>
              </a:rPr>
              <a:t>số</a:t>
            </a:r>
            <a:r>
              <a:rPr lang="en-US" sz="4000" b="1" dirty="0" smtClean="0">
                <a:solidFill>
                  <a:srgbClr val="FF0000"/>
                </a:solidFill>
              </a:rPr>
              <a:t> </a:t>
            </a:r>
            <a:r>
              <a:rPr lang="en-US" sz="4000" b="1" dirty="0" err="1" smtClean="0">
                <a:solidFill>
                  <a:srgbClr val="FF0000"/>
                </a:solidFill>
              </a:rPr>
              <a:t>cho</a:t>
            </a:r>
            <a:r>
              <a:rPr lang="en-US" sz="4000" b="1" dirty="0" smtClean="0">
                <a:solidFill>
                  <a:srgbClr val="FF0000"/>
                </a:solidFill>
              </a:rPr>
              <a:t> </a:t>
            </a:r>
            <a:r>
              <a:rPr lang="en-US" sz="4000" b="1" dirty="0" err="1" smtClean="0">
                <a:solidFill>
                  <a:srgbClr val="FF0000"/>
                </a:solidFill>
              </a:rPr>
              <a:t>trước</a:t>
            </a:r>
            <a:r>
              <a:rPr lang="vi-VN" sz="4000" b="1" dirty="0" smtClean="0">
                <a:solidFill>
                  <a:srgbClr val="FF0000"/>
                </a:solidFill>
              </a:rPr>
              <a:t>.</a:t>
            </a:r>
            <a:endParaRPr lang="en-US" sz="4000" b="1" dirty="0">
              <a:solidFill>
                <a:srgbClr val="FF0000"/>
              </a:solidFill>
            </a:endParaRPr>
          </a:p>
        </p:txBody>
      </p:sp>
      <p:sp>
        <p:nvSpPr>
          <p:cNvPr id="20" name="5-Point Star 19">
            <a:hlinkClick r:id="rId3" action="ppaction://hlinksldjump"/>
          </p:cNvPr>
          <p:cNvSpPr/>
          <p:nvPr/>
        </p:nvSpPr>
        <p:spPr>
          <a:xfrm>
            <a:off x="10433568" y="5836519"/>
            <a:ext cx="760711" cy="652506"/>
          </a:xfrm>
          <a:prstGeom prst="star5">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8739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par>
                                <p:cTn id="18" presetID="2" presetClass="exit" presetSubtype="4" fill="hold" nodeType="withEffect">
                                  <p:stCondLst>
                                    <p:cond delay="0"/>
                                  </p:stCondLst>
                                  <p:childTnLst>
                                    <p:anim calcmode="lin" valueType="num">
                                      <p:cBhvr additive="base">
                                        <p:cTn id="19" dur="500"/>
                                        <p:tgtEl>
                                          <p:spTgt spid="18"/>
                                        </p:tgtEl>
                                        <p:attrNameLst>
                                          <p:attrName>ppt_x</p:attrName>
                                        </p:attrNameLst>
                                      </p:cBhvr>
                                      <p:tavLst>
                                        <p:tav tm="0">
                                          <p:val>
                                            <p:strVal val="ppt_x"/>
                                          </p:val>
                                        </p:tav>
                                        <p:tav tm="100000">
                                          <p:val>
                                            <p:strVal val="ppt_x"/>
                                          </p:val>
                                        </p:tav>
                                      </p:tavLst>
                                    </p:anim>
                                    <p:anim calcmode="lin" valueType="num">
                                      <p:cBhvr additive="base">
                                        <p:cTn id="20" dur="500"/>
                                        <p:tgtEl>
                                          <p:spTgt spid="18"/>
                                        </p:tgtEl>
                                        <p:attrNameLst>
                                          <p:attrName>ppt_y</p:attrName>
                                        </p:attrNameLst>
                                      </p:cBhvr>
                                      <p:tavLst>
                                        <p:tav tm="0">
                                          <p:val>
                                            <p:strVal val="ppt_y"/>
                                          </p:val>
                                        </p:tav>
                                        <p:tav tm="100000">
                                          <p:val>
                                            <p:strVal val="1+ppt_h/2"/>
                                          </p:val>
                                        </p:tav>
                                      </p:tavLst>
                                    </p:anim>
                                    <p:set>
                                      <p:cBhvr>
                                        <p:cTn id="21" dur="1" fill="hold">
                                          <p:stCondLst>
                                            <p:cond delay="499"/>
                                          </p:stCondLst>
                                        </p:cTn>
                                        <p:tgtEl>
                                          <p:spTgt spid="1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1468939" y="380287"/>
            <a:ext cx="8396421" cy="1323439"/>
          </a:xfrm>
          <a:prstGeom prst="rect">
            <a:avLst/>
          </a:prstGeom>
        </p:spPr>
        <p:txBody>
          <a:bodyPr wrap="square">
            <a:spAutoFit/>
          </a:bodyPr>
          <a:lstStyle/>
          <a:p>
            <a:pPr marL="571500" lvl="0" indent="-571500">
              <a:buFont typeface="Wingdings" panose="05000000000000000000" pitchFamily="2" charset="2"/>
              <a:buChar char="Ø"/>
            </a:pPr>
            <a:r>
              <a:rPr lang="vi-VN" sz="4000" b="1" dirty="0">
                <a:solidFill>
                  <a:srgbClr val="FF0000"/>
                </a:solidFill>
              </a:rPr>
              <a:t>Dạng </a:t>
            </a:r>
            <a:r>
              <a:rPr lang="en-US" sz="4000" b="1" dirty="0" smtClean="0">
                <a:solidFill>
                  <a:srgbClr val="FF0000"/>
                </a:solidFill>
              </a:rPr>
              <a:t>2</a:t>
            </a:r>
            <a:r>
              <a:rPr lang="vi-VN" sz="4000" b="1" dirty="0" smtClean="0">
                <a:solidFill>
                  <a:srgbClr val="FF0000"/>
                </a:solidFill>
              </a:rPr>
              <a:t>.</a:t>
            </a:r>
            <a:r>
              <a:rPr lang="en-US" sz="4000" b="1" dirty="0" smtClean="0">
                <a:solidFill>
                  <a:srgbClr val="FF0000"/>
                </a:solidFill>
              </a:rPr>
              <a:t> </a:t>
            </a:r>
            <a:r>
              <a:rPr lang="en-US" sz="4000" b="1" dirty="0" err="1">
                <a:solidFill>
                  <a:srgbClr val="FF0000"/>
                </a:solidFill>
              </a:rPr>
              <a:t>Ứng</a:t>
            </a:r>
            <a:r>
              <a:rPr lang="en-US" sz="4000" b="1" dirty="0">
                <a:solidFill>
                  <a:srgbClr val="FF0000"/>
                </a:solidFill>
              </a:rPr>
              <a:t> </a:t>
            </a:r>
            <a:r>
              <a:rPr lang="en-US" sz="4000" b="1" dirty="0" err="1">
                <a:solidFill>
                  <a:srgbClr val="FF0000"/>
                </a:solidFill>
              </a:rPr>
              <a:t>dụng</a:t>
            </a:r>
            <a:r>
              <a:rPr lang="en-US" sz="4000" b="1" dirty="0">
                <a:solidFill>
                  <a:srgbClr val="FF0000"/>
                </a:solidFill>
              </a:rPr>
              <a:t> BCNN </a:t>
            </a:r>
            <a:r>
              <a:rPr lang="en-US" sz="4000" b="1" dirty="0" err="1">
                <a:solidFill>
                  <a:srgbClr val="FF0000"/>
                </a:solidFill>
              </a:rPr>
              <a:t>vào</a:t>
            </a:r>
            <a:r>
              <a:rPr lang="en-US" sz="4000" b="1" dirty="0">
                <a:solidFill>
                  <a:srgbClr val="FF0000"/>
                </a:solidFill>
              </a:rPr>
              <a:t> </a:t>
            </a:r>
            <a:r>
              <a:rPr lang="en-US" sz="4000" b="1" dirty="0" err="1">
                <a:solidFill>
                  <a:srgbClr val="FF0000"/>
                </a:solidFill>
              </a:rPr>
              <a:t>cộng</a:t>
            </a:r>
            <a:r>
              <a:rPr lang="en-US" sz="4000" b="1" dirty="0">
                <a:solidFill>
                  <a:srgbClr val="FF0000"/>
                </a:solidFill>
              </a:rPr>
              <a:t>, </a:t>
            </a:r>
            <a:r>
              <a:rPr lang="en-US" sz="4000" b="1" dirty="0" err="1">
                <a:solidFill>
                  <a:srgbClr val="FF0000"/>
                </a:solidFill>
              </a:rPr>
              <a:t>trừ</a:t>
            </a:r>
            <a:r>
              <a:rPr lang="en-US" sz="4000" b="1" dirty="0">
                <a:solidFill>
                  <a:srgbClr val="FF0000"/>
                </a:solidFill>
              </a:rPr>
              <a:t> </a:t>
            </a:r>
            <a:r>
              <a:rPr lang="en-US" sz="4000" b="1" dirty="0" err="1">
                <a:solidFill>
                  <a:srgbClr val="FF0000"/>
                </a:solidFill>
              </a:rPr>
              <a:t>các</a:t>
            </a:r>
            <a:r>
              <a:rPr lang="en-US" sz="4000" b="1" dirty="0">
                <a:solidFill>
                  <a:srgbClr val="FF0000"/>
                </a:solidFill>
              </a:rPr>
              <a:t> </a:t>
            </a:r>
            <a:r>
              <a:rPr lang="en-US" sz="4000" b="1" dirty="0" err="1">
                <a:solidFill>
                  <a:srgbClr val="FF0000"/>
                </a:solidFill>
              </a:rPr>
              <a:t>phân</a:t>
            </a:r>
            <a:r>
              <a:rPr lang="en-US" sz="4000" b="1" dirty="0">
                <a:solidFill>
                  <a:srgbClr val="FF0000"/>
                </a:solidFill>
              </a:rPr>
              <a:t> </a:t>
            </a:r>
            <a:r>
              <a:rPr lang="en-US" sz="4000" b="1" dirty="0" err="1">
                <a:solidFill>
                  <a:srgbClr val="FF0000"/>
                </a:solidFill>
              </a:rPr>
              <a:t>số</a:t>
            </a:r>
            <a:r>
              <a:rPr lang="en-US" sz="4000" b="1" dirty="0">
                <a:solidFill>
                  <a:srgbClr val="FF0000"/>
                </a:solidFill>
              </a:rPr>
              <a:t> </a:t>
            </a:r>
            <a:r>
              <a:rPr lang="en-US" sz="4000" b="1" dirty="0" err="1">
                <a:solidFill>
                  <a:srgbClr val="FF0000"/>
                </a:solidFill>
              </a:rPr>
              <a:t>không</a:t>
            </a:r>
            <a:r>
              <a:rPr lang="en-US" sz="4000" b="1" dirty="0">
                <a:solidFill>
                  <a:srgbClr val="FF0000"/>
                </a:solidFill>
              </a:rPr>
              <a:t> </a:t>
            </a:r>
            <a:r>
              <a:rPr lang="en-US" sz="4000" b="1" dirty="0" err="1">
                <a:solidFill>
                  <a:srgbClr val="FF0000"/>
                </a:solidFill>
              </a:rPr>
              <a:t>cùng</a:t>
            </a:r>
            <a:r>
              <a:rPr lang="en-US" sz="4000" b="1" dirty="0">
                <a:solidFill>
                  <a:srgbClr val="FF0000"/>
                </a:solidFill>
              </a:rPr>
              <a:t> </a:t>
            </a:r>
            <a:r>
              <a:rPr lang="en-US" sz="4000" b="1" dirty="0" err="1">
                <a:solidFill>
                  <a:srgbClr val="FF0000"/>
                </a:solidFill>
              </a:rPr>
              <a:t>mẫu</a:t>
            </a:r>
            <a:r>
              <a:rPr lang="en-US" sz="4000" b="1" dirty="0" smtClean="0">
                <a:solidFill>
                  <a:srgbClr val="FF0000"/>
                </a:solidFill>
              </a:rPr>
              <a:t>.</a:t>
            </a:r>
            <a:endParaRPr lang="en-US" sz="4000" b="1" dirty="0">
              <a:solidFill>
                <a:srgbClr val="FF0000"/>
              </a:solidFill>
            </a:endParaRPr>
          </a:p>
        </p:txBody>
      </p:sp>
      <p:sp>
        <p:nvSpPr>
          <p:cNvPr id="18" name="TextBox 17"/>
          <p:cNvSpPr txBox="1"/>
          <p:nvPr/>
        </p:nvSpPr>
        <p:spPr>
          <a:xfrm>
            <a:off x="690763" y="2107124"/>
            <a:ext cx="5557431" cy="615553"/>
          </a:xfrm>
          <a:prstGeom prst="rect">
            <a:avLst/>
          </a:prstGeom>
          <a:noFill/>
        </p:spPr>
        <p:txBody>
          <a:bodyPr wrap="square" rtlCol="0">
            <a:spAutoFit/>
          </a:bodyPr>
          <a:lstStyle/>
          <a:p>
            <a:r>
              <a:rPr lang="en-US" sz="3400" b="1" dirty="0" err="1" smtClean="0">
                <a:solidFill>
                  <a:schemeClr val="accent6"/>
                </a:solidFill>
                <a:latin typeface="Arial" panose="020B0604020202020204" pitchFamily="34" charset="0"/>
                <a:cs typeface="Arial" panose="020B0604020202020204" pitchFamily="34" charset="0"/>
              </a:rPr>
              <a:t>Cách</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thực</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hiện</a:t>
            </a:r>
            <a:r>
              <a:rPr lang="en-US" sz="3400" b="1" dirty="0" smtClean="0">
                <a:solidFill>
                  <a:schemeClr val="accent6"/>
                </a:solidFill>
                <a:latin typeface="Arial" panose="020B0604020202020204" pitchFamily="34" charset="0"/>
                <a:cs typeface="Arial" panose="020B0604020202020204" pitchFamily="34" charset="0"/>
              </a:rPr>
              <a:t>:</a:t>
            </a:r>
            <a:endParaRPr lang="en-US" sz="3400" b="1" dirty="0">
              <a:solidFill>
                <a:schemeClr val="accent6"/>
              </a:solidFill>
              <a:latin typeface="Arial" panose="020B0604020202020204" pitchFamily="34" charset="0"/>
              <a:cs typeface="Arial" panose="020B0604020202020204" pitchFamily="34" charset="0"/>
            </a:endParaRPr>
          </a:p>
        </p:txBody>
      </p:sp>
      <p:pic>
        <p:nvPicPr>
          <p:cNvPr id="19" name="!!3" descr="Chuyên đề về xác định công thức của hợp chất vô cơ và hữu cơ - Tech12h">
            <a:extLst>
              <a:ext uri="{FF2B5EF4-FFF2-40B4-BE49-F238E27FC236}">
                <a16:creationId xmlns:a16="http://schemas.microsoft.com/office/drawing/2014/main" xmlns="" id="{43D80D0E-F9AC-4D0D-9116-29FEC2960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8889" y="1189218"/>
            <a:ext cx="2057534" cy="173496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816426" y="3049879"/>
            <a:ext cx="10160133" cy="3046988"/>
          </a:xfrm>
          <a:prstGeom prst="rect">
            <a:avLst/>
          </a:prstGeom>
          <a:noFill/>
        </p:spPr>
        <p:txBody>
          <a:bodyPr wrap="square">
            <a:spAutoFit/>
          </a:bodyPr>
          <a:lstStyle/>
          <a:p>
            <a:pPr marL="457200" indent="-457200">
              <a:buFont typeface="Wingdings" panose="05000000000000000000" pitchFamily="2" charset="2"/>
              <a:buChar char="Ø"/>
            </a:pPr>
            <a:r>
              <a:rPr lang="en-US" sz="3200" b="1" dirty="0" err="1" smtClean="0">
                <a:solidFill>
                  <a:srgbClr val="0070C0"/>
                </a:solidFill>
                <a:latin typeface="Arial" panose="020B0604020202020204" pitchFamily="34" charset="0"/>
                <a:cs typeface="Arial" panose="020B0604020202020204" pitchFamily="34" charset="0"/>
              </a:rPr>
              <a:t>Bước</a:t>
            </a:r>
            <a:r>
              <a:rPr lang="en-US" sz="3200" b="1" dirty="0" smtClean="0">
                <a:solidFill>
                  <a:srgbClr val="0070C0"/>
                </a:solidFill>
                <a:latin typeface="Arial" panose="020B0604020202020204" pitchFamily="34" charset="0"/>
                <a:cs typeface="Arial" panose="020B0604020202020204" pitchFamily="34" charset="0"/>
              </a:rPr>
              <a:t> 1: </a:t>
            </a:r>
            <a:r>
              <a:rPr lang="en-US" sz="3200" b="1" dirty="0" err="1" smtClean="0">
                <a:solidFill>
                  <a:srgbClr val="0070C0"/>
                </a:solidFill>
                <a:latin typeface="Arial" panose="020B0604020202020204" pitchFamily="34" charset="0"/>
                <a:cs typeface="Arial" panose="020B0604020202020204" pitchFamily="34" charset="0"/>
              </a:rPr>
              <a:t>Chọn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chung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là</a:t>
            </a:r>
            <a:r>
              <a:rPr lang="en-US" sz="3200" b="1" dirty="0" smtClean="0">
                <a:solidFill>
                  <a:srgbClr val="0070C0"/>
                </a:solidFill>
                <a:latin typeface="Arial" panose="020B0604020202020204" pitchFamily="34" charset="0"/>
                <a:cs typeface="Arial" panose="020B0604020202020204" pitchFamily="34" charset="0"/>
              </a:rPr>
              <a:t> BCNN </a:t>
            </a:r>
            <a:r>
              <a:rPr lang="en-US" sz="3200" b="1" dirty="0" err="1" smtClean="0">
                <a:solidFill>
                  <a:srgbClr val="0070C0"/>
                </a:solidFill>
                <a:latin typeface="Arial" panose="020B0604020202020204" pitchFamily="34" charset="0"/>
                <a:cs typeface="Arial" panose="020B0604020202020204" pitchFamily="34" charset="0"/>
              </a:rPr>
              <a:t>của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các</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endParaRPr lang="en-US" sz="32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200" b="1" dirty="0" err="1" smtClean="0">
                <a:solidFill>
                  <a:srgbClr val="0070C0"/>
                </a:solidFill>
                <a:latin typeface="Arial" panose="020B0604020202020204" pitchFamily="34" charset="0"/>
                <a:cs typeface="Arial" panose="020B0604020202020204" pitchFamily="34" charset="0"/>
              </a:rPr>
              <a:t>Bước</a:t>
            </a:r>
            <a:r>
              <a:rPr lang="en-US" sz="3200" b="1" dirty="0" smtClean="0">
                <a:solidFill>
                  <a:srgbClr val="0070C0"/>
                </a:solidFill>
                <a:latin typeface="Arial" panose="020B0604020202020204" pitchFamily="34" charset="0"/>
                <a:cs typeface="Arial" panose="020B0604020202020204" pitchFamily="34" charset="0"/>
              </a:rPr>
              <a:t> 2: </a:t>
            </a:r>
            <a:r>
              <a:rPr lang="en-US" sz="3200" b="1" dirty="0" err="1" smtClean="0">
                <a:solidFill>
                  <a:srgbClr val="0070C0"/>
                </a:solidFill>
                <a:latin typeface="Arial" panose="020B0604020202020204" pitchFamily="34" charset="0"/>
                <a:cs typeface="Arial" panose="020B0604020202020204" pitchFamily="34" charset="0"/>
              </a:rPr>
              <a:t>Tìm</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thừa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phụ</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của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mỗi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bằng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cách</a:t>
            </a:r>
            <a:r>
              <a:rPr lang="en-US" sz="3200" b="1" dirty="0" smtClean="0">
                <a:solidFill>
                  <a:srgbClr val="0070C0"/>
                </a:solidFill>
                <a:latin typeface="Arial" panose="020B0604020202020204" pitchFamily="34" charset="0"/>
                <a:cs typeface="Arial" panose="020B0604020202020204" pitchFamily="34" charset="0"/>
              </a:rPr>
              <a:t> chia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chung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cho</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từng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a:solidFill>
                  <a:srgbClr val="0070C0"/>
                </a:solidFill>
                <a:latin typeface="Arial" panose="020B0604020202020204" pitchFamily="34" charset="0"/>
                <a:cs typeface="Arial" panose="020B0604020202020204" pitchFamily="34" charset="0"/>
              </a:rPr>
              <a:t>)</a:t>
            </a:r>
            <a:endParaRPr lang="en-US" sz="32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200" b="1" dirty="0" err="1" smtClean="0">
                <a:solidFill>
                  <a:srgbClr val="0070C0"/>
                </a:solidFill>
                <a:latin typeface="Arial" panose="020B0604020202020204" pitchFamily="34" charset="0"/>
                <a:cs typeface="Arial" panose="020B0604020202020204" pitchFamily="34" charset="0"/>
              </a:rPr>
              <a:t>Bước</a:t>
            </a:r>
            <a:r>
              <a:rPr lang="en-US" sz="3200" b="1" dirty="0" smtClean="0">
                <a:solidFill>
                  <a:srgbClr val="0070C0"/>
                </a:solidFill>
                <a:latin typeface="Arial" panose="020B0604020202020204" pitchFamily="34" charset="0"/>
                <a:cs typeface="Arial" panose="020B0604020202020204" pitchFamily="34" charset="0"/>
              </a:rPr>
              <a:t> 3: </a:t>
            </a:r>
            <a:r>
              <a:rPr lang="en-US" sz="3200" b="1" dirty="0" err="1" smtClean="0">
                <a:solidFill>
                  <a:srgbClr val="0070C0"/>
                </a:solidFill>
                <a:latin typeface="Arial" panose="020B0604020202020204" pitchFamily="34" charset="0"/>
                <a:cs typeface="Arial" panose="020B0604020202020204" pitchFamily="34" charset="0"/>
              </a:rPr>
              <a:t>Sau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khi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nhân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tử</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và</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của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mỗi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phân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với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thừa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phụ</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tương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ứng</a:t>
            </a:r>
            <a:r>
              <a:rPr lang="en-US" sz="3200" b="1" dirty="0" smtClean="0">
                <a:solidFill>
                  <a:srgbClr val="0070C0"/>
                </a:solidFill>
                <a:latin typeface="Arial" panose="020B0604020202020204" pitchFamily="34" charset="0"/>
                <a:cs typeface="Arial" panose="020B0604020202020204" pitchFamily="34" charset="0"/>
              </a:rPr>
              <a:t>, ta </a:t>
            </a:r>
            <a:r>
              <a:rPr lang="en-US" sz="3200" b="1" dirty="0" err="1" smtClean="0">
                <a:solidFill>
                  <a:srgbClr val="0070C0"/>
                </a:solidFill>
                <a:latin typeface="Arial" panose="020B0604020202020204" pitchFamily="34" charset="0"/>
                <a:cs typeface="Arial" panose="020B0604020202020204" pitchFamily="34" charset="0"/>
              </a:rPr>
              <a:t>cộng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hai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phân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có</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cùng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a:solidFill>
                  <a:srgbClr val="0070C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050901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2"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3854047" y="2325811"/>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289621" y="1190163"/>
            <a:ext cx="10539395" cy="1138773"/>
          </a:xfrm>
          <a:prstGeom prst="rect">
            <a:avLst/>
          </a:prstGeom>
          <a:noFill/>
        </p:spPr>
        <p:txBody>
          <a:bodyPr wrap="square">
            <a:spAutoFit/>
          </a:bodyPr>
          <a:lstStyle/>
          <a:p>
            <a:r>
              <a:rPr lang="en-US" sz="3400" b="1" dirty="0" err="1" smtClean="0">
                <a:solidFill>
                  <a:schemeClr val="accent6"/>
                </a:solidFill>
                <a:latin typeface="Arial" panose="020B0604020202020204" pitchFamily="34" charset="0"/>
                <a:cs typeface="Arial" panose="020B0604020202020204" pitchFamily="34" charset="0"/>
              </a:rPr>
              <a:t>Bài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4.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latin typeface="Arial" panose="020B0604020202020204" pitchFamily="34" charset="0"/>
                <a:cs typeface="Arial" panose="020B0604020202020204" pitchFamily="34" charset="0"/>
              </a:rPr>
              <a:t>Thực</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hiện</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phép</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tính</a:t>
            </a:r>
            <a:r>
              <a:rPr lang="en-US" sz="3400" b="1" dirty="0" smtClean="0">
                <a:latin typeface="Arial" panose="020B0604020202020204" pitchFamily="34" charset="0"/>
                <a:cs typeface="Arial" panose="020B0604020202020204" pitchFamily="34" charset="0"/>
              </a:rPr>
              <a:t>:</a:t>
            </a:r>
            <a:r>
              <a:rPr lang="en-US" sz="3400" b="1" dirty="0">
                <a:latin typeface="Arial" panose="020B0604020202020204" pitchFamily="34" charset="0"/>
                <a:cs typeface="Arial" panose="020B0604020202020204" pitchFamily="34" charset="0"/>
              </a:rPr>
              <a:t> </a:t>
            </a:r>
            <a:r>
              <a:rPr lang="en-US" sz="3400" b="1" dirty="0" smtClean="0">
                <a:latin typeface="Arial" panose="020B0604020202020204" pitchFamily="34" charset="0"/>
                <a:cs typeface="Arial" panose="020B0604020202020204" pitchFamily="34" charset="0"/>
              </a:rPr>
              <a:t>  a) </a:t>
            </a:r>
          </a:p>
        </p:txBody>
      </p:sp>
      <p:sp>
        <p:nvSpPr>
          <p:cNvPr id="17" name="Rectangle 16"/>
          <p:cNvSpPr/>
          <p:nvPr/>
        </p:nvSpPr>
        <p:spPr>
          <a:xfrm>
            <a:off x="2292791" y="45516"/>
            <a:ext cx="8396421" cy="1200329"/>
          </a:xfrm>
          <a:prstGeom prst="rect">
            <a:avLst/>
          </a:prstGeom>
        </p:spPr>
        <p:txBody>
          <a:bodyPr wrap="square">
            <a:spAutoFit/>
          </a:bodyPr>
          <a:lstStyle/>
          <a:p>
            <a:pPr marL="571500" lvl="0" indent="-571500">
              <a:buFont typeface="Wingdings" panose="05000000000000000000" pitchFamily="2" charset="2"/>
              <a:buChar char="Ø"/>
            </a:pPr>
            <a:r>
              <a:rPr lang="vi-VN" sz="3600" b="1" dirty="0">
                <a:solidFill>
                  <a:srgbClr val="FF0000"/>
                </a:solidFill>
              </a:rPr>
              <a:t>Dạng </a:t>
            </a:r>
            <a:r>
              <a:rPr lang="en-US" sz="3600" b="1" dirty="0" smtClean="0">
                <a:solidFill>
                  <a:srgbClr val="FF0000"/>
                </a:solidFill>
              </a:rPr>
              <a:t>2</a:t>
            </a:r>
            <a:r>
              <a:rPr lang="vi-VN" sz="3600" b="1" dirty="0" smtClean="0">
                <a:solidFill>
                  <a:srgbClr val="FF0000"/>
                </a:solidFill>
              </a:rPr>
              <a:t>.</a:t>
            </a:r>
            <a:r>
              <a:rPr lang="en-US" sz="3600" b="1" dirty="0" smtClean="0">
                <a:solidFill>
                  <a:srgbClr val="FF0000"/>
                </a:solidFill>
              </a:rPr>
              <a:t> </a:t>
            </a:r>
            <a:r>
              <a:rPr lang="en-US" sz="3600" b="1" dirty="0" err="1">
                <a:solidFill>
                  <a:srgbClr val="FF0000"/>
                </a:solidFill>
              </a:rPr>
              <a:t>Ứng</a:t>
            </a:r>
            <a:r>
              <a:rPr lang="en-US" sz="3600" b="1" dirty="0">
                <a:solidFill>
                  <a:srgbClr val="FF0000"/>
                </a:solidFill>
              </a:rPr>
              <a:t> </a:t>
            </a:r>
            <a:r>
              <a:rPr lang="en-US" sz="3600" b="1" dirty="0" err="1">
                <a:solidFill>
                  <a:srgbClr val="FF0000"/>
                </a:solidFill>
              </a:rPr>
              <a:t>dụng</a:t>
            </a:r>
            <a:r>
              <a:rPr lang="en-US" sz="3600" b="1" dirty="0">
                <a:solidFill>
                  <a:srgbClr val="FF0000"/>
                </a:solidFill>
              </a:rPr>
              <a:t> BCNN </a:t>
            </a:r>
            <a:r>
              <a:rPr lang="en-US" sz="3600" b="1" dirty="0" err="1">
                <a:solidFill>
                  <a:srgbClr val="FF0000"/>
                </a:solidFill>
              </a:rPr>
              <a:t>vào</a:t>
            </a:r>
            <a:r>
              <a:rPr lang="en-US" sz="3600" b="1" dirty="0">
                <a:solidFill>
                  <a:srgbClr val="FF0000"/>
                </a:solidFill>
              </a:rPr>
              <a:t> </a:t>
            </a:r>
            <a:r>
              <a:rPr lang="en-US" sz="3600" b="1" dirty="0" err="1">
                <a:solidFill>
                  <a:srgbClr val="FF0000"/>
                </a:solidFill>
              </a:rPr>
              <a:t>cộng</a:t>
            </a:r>
            <a:r>
              <a:rPr lang="en-US" sz="3600" b="1" dirty="0">
                <a:solidFill>
                  <a:srgbClr val="FF0000"/>
                </a:solidFill>
              </a:rPr>
              <a:t>, </a:t>
            </a:r>
            <a:r>
              <a:rPr lang="en-US" sz="3600" b="1" dirty="0" err="1">
                <a:solidFill>
                  <a:srgbClr val="FF0000"/>
                </a:solidFill>
              </a:rPr>
              <a:t>trừ</a:t>
            </a:r>
            <a:r>
              <a:rPr lang="en-US" sz="3600" b="1" dirty="0">
                <a:solidFill>
                  <a:srgbClr val="FF0000"/>
                </a:solidFill>
              </a:rPr>
              <a:t> </a:t>
            </a:r>
            <a:r>
              <a:rPr lang="en-US" sz="3600" b="1" dirty="0" err="1">
                <a:solidFill>
                  <a:srgbClr val="FF0000"/>
                </a:solidFill>
              </a:rPr>
              <a:t>các</a:t>
            </a:r>
            <a:r>
              <a:rPr lang="en-US" sz="3600" b="1" dirty="0">
                <a:solidFill>
                  <a:srgbClr val="FF0000"/>
                </a:solidFill>
              </a:rPr>
              <a:t> </a:t>
            </a:r>
            <a:r>
              <a:rPr lang="en-US" sz="3600" b="1" dirty="0" err="1">
                <a:solidFill>
                  <a:srgbClr val="FF0000"/>
                </a:solidFill>
              </a:rPr>
              <a:t>phân</a:t>
            </a:r>
            <a:r>
              <a:rPr lang="en-US" sz="3600" b="1" dirty="0">
                <a:solidFill>
                  <a:srgbClr val="FF0000"/>
                </a:solidFill>
              </a:rPr>
              <a:t> </a:t>
            </a:r>
            <a:r>
              <a:rPr lang="en-US" sz="3600" b="1" dirty="0" err="1">
                <a:solidFill>
                  <a:srgbClr val="FF0000"/>
                </a:solidFill>
              </a:rPr>
              <a:t>số</a:t>
            </a:r>
            <a:r>
              <a:rPr lang="en-US" sz="3600" b="1" dirty="0">
                <a:solidFill>
                  <a:srgbClr val="FF0000"/>
                </a:solidFill>
              </a:rPr>
              <a:t> </a:t>
            </a:r>
            <a:r>
              <a:rPr lang="en-US" sz="3600" b="1" dirty="0" err="1">
                <a:solidFill>
                  <a:srgbClr val="FF0000"/>
                </a:solidFill>
              </a:rPr>
              <a:t>không</a:t>
            </a:r>
            <a:r>
              <a:rPr lang="en-US" sz="3600" b="1" dirty="0">
                <a:solidFill>
                  <a:srgbClr val="FF0000"/>
                </a:solidFill>
              </a:rPr>
              <a:t> </a:t>
            </a:r>
            <a:r>
              <a:rPr lang="en-US" sz="3600" b="1" dirty="0" err="1">
                <a:solidFill>
                  <a:srgbClr val="FF0000"/>
                </a:solidFill>
              </a:rPr>
              <a:t>cùng</a:t>
            </a:r>
            <a:r>
              <a:rPr lang="en-US" sz="3600" b="1" dirty="0">
                <a:solidFill>
                  <a:srgbClr val="FF0000"/>
                </a:solidFill>
              </a:rPr>
              <a:t> </a:t>
            </a:r>
            <a:r>
              <a:rPr lang="en-US" sz="3600" b="1" dirty="0" err="1">
                <a:solidFill>
                  <a:srgbClr val="FF0000"/>
                </a:solidFill>
              </a:rPr>
              <a:t>mẫu</a:t>
            </a:r>
            <a:r>
              <a:rPr lang="en-US" sz="3600" b="1" dirty="0" smtClean="0">
                <a:solidFill>
                  <a:srgbClr val="FF0000"/>
                </a:solidFill>
              </a:rPr>
              <a:t>.</a:t>
            </a:r>
            <a:endParaRPr lang="en-US" sz="3600" b="1" dirty="0">
              <a:solidFill>
                <a:srgbClr val="FF0000"/>
              </a:solidFill>
            </a:endParaRPr>
          </a:p>
        </p:txBody>
      </p:sp>
      <p:pic>
        <p:nvPicPr>
          <p:cNvPr id="2" name="Picture 1"/>
          <p:cNvPicPr>
            <a:picLocks noChangeAspect="1"/>
          </p:cNvPicPr>
          <p:nvPr/>
        </p:nvPicPr>
        <p:blipFill>
          <a:blip r:embed="rId2"/>
          <a:stretch>
            <a:fillRect/>
          </a:stretch>
        </p:blipFill>
        <p:spPr>
          <a:xfrm>
            <a:off x="6506603" y="1531340"/>
            <a:ext cx="1472313" cy="1036629"/>
          </a:xfrm>
          <a:prstGeom prst="rect">
            <a:avLst/>
          </a:prstGeom>
        </p:spPr>
      </p:pic>
      <p:pic>
        <p:nvPicPr>
          <p:cNvPr id="13" name="Picture 12"/>
          <p:cNvPicPr>
            <a:picLocks noChangeAspect="1"/>
          </p:cNvPicPr>
          <p:nvPr/>
        </p:nvPicPr>
        <p:blipFill>
          <a:blip r:embed="rId3"/>
          <a:stretch>
            <a:fillRect/>
          </a:stretch>
        </p:blipFill>
        <p:spPr>
          <a:xfrm>
            <a:off x="562977" y="2909965"/>
            <a:ext cx="5752491" cy="1786878"/>
          </a:xfrm>
          <a:prstGeom prst="rect">
            <a:avLst/>
          </a:prstGeom>
        </p:spPr>
      </p:pic>
      <p:pic>
        <p:nvPicPr>
          <p:cNvPr id="14" name="Picture 13"/>
          <p:cNvPicPr>
            <a:picLocks noChangeAspect="1"/>
          </p:cNvPicPr>
          <p:nvPr/>
        </p:nvPicPr>
        <p:blipFill>
          <a:blip r:embed="rId4"/>
          <a:stretch>
            <a:fillRect/>
          </a:stretch>
        </p:blipFill>
        <p:spPr>
          <a:xfrm>
            <a:off x="590269" y="4667279"/>
            <a:ext cx="4234383" cy="2031936"/>
          </a:xfrm>
          <a:prstGeom prst="rect">
            <a:avLst/>
          </a:prstGeom>
        </p:spPr>
      </p:pic>
      <p:pic>
        <p:nvPicPr>
          <p:cNvPr id="18" name="Picture 17"/>
          <p:cNvPicPr>
            <a:picLocks noChangeAspect="1"/>
          </p:cNvPicPr>
          <p:nvPr/>
        </p:nvPicPr>
        <p:blipFill>
          <a:blip r:embed="rId5"/>
          <a:stretch>
            <a:fillRect/>
          </a:stretch>
        </p:blipFill>
        <p:spPr>
          <a:xfrm>
            <a:off x="5791480" y="4830472"/>
            <a:ext cx="5462344" cy="1075035"/>
          </a:xfrm>
          <a:prstGeom prst="rect">
            <a:avLst/>
          </a:prstGeom>
        </p:spPr>
      </p:pic>
      <p:sp>
        <p:nvSpPr>
          <p:cNvPr id="19" name="Notched Right Arrow 18"/>
          <p:cNvSpPr/>
          <p:nvPr/>
        </p:nvSpPr>
        <p:spPr>
          <a:xfrm>
            <a:off x="4793266" y="5077140"/>
            <a:ext cx="874040" cy="542287"/>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92924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heel(1)">
                                      <p:cBhvr>
                                        <p:cTn id="3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4871140" y="1604388"/>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1288072" y="1163967"/>
            <a:ext cx="10539395" cy="615553"/>
          </a:xfrm>
          <a:prstGeom prst="rect">
            <a:avLst/>
          </a:prstGeom>
          <a:noFill/>
        </p:spPr>
        <p:txBody>
          <a:bodyPr wrap="square">
            <a:spAutoFit/>
          </a:bodyPr>
          <a:lstStyle/>
          <a:p>
            <a:r>
              <a:rPr lang="en-US" sz="3400" b="1" dirty="0" smtClean="0">
                <a:latin typeface="Arial" panose="020B0604020202020204" pitchFamily="34" charset="0"/>
                <a:cs typeface="Arial" panose="020B0604020202020204" pitchFamily="34" charset="0"/>
              </a:rPr>
              <a:t>b)</a:t>
            </a:r>
          </a:p>
        </p:txBody>
      </p:sp>
      <p:sp>
        <p:nvSpPr>
          <p:cNvPr id="17" name="Rectangle 16"/>
          <p:cNvSpPr/>
          <p:nvPr/>
        </p:nvSpPr>
        <p:spPr>
          <a:xfrm>
            <a:off x="2208967" y="-55675"/>
            <a:ext cx="8396421" cy="1200329"/>
          </a:xfrm>
          <a:prstGeom prst="rect">
            <a:avLst/>
          </a:prstGeom>
        </p:spPr>
        <p:txBody>
          <a:bodyPr wrap="square">
            <a:spAutoFit/>
          </a:bodyPr>
          <a:lstStyle/>
          <a:p>
            <a:pPr marL="571500" lvl="0" indent="-571500">
              <a:buFont typeface="Wingdings" panose="05000000000000000000" pitchFamily="2" charset="2"/>
              <a:buChar char="Ø"/>
            </a:pPr>
            <a:r>
              <a:rPr lang="vi-VN" sz="3600" b="1" dirty="0">
                <a:solidFill>
                  <a:srgbClr val="FF0000"/>
                </a:solidFill>
              </a:rPr>
              <a:t>Dạng </a:t>
            </a:r>
            <a:r>
              <a:rPr lang="en-US" sz="3600" b="1" dirty="0" smtClean="0">
                <a:solidFill>
                  <a:srgbClr val="FF0000"/>
                </a:solidFill>
              </a:rPr>
              <a:t>2</a:t>
            </a:r>
            <a:r>
              <a:rPr lang="vi-VN" sz="3600" b="1" dirty="0" smtClean="0">
                <a:solidFill>
                  <a:srgbClr val="FF0000"/>
                </a:solidFill>
              </a:rPr>
              <a:t>.</a:t>
            </a:r>
            <a:r>
              <a:rPr lang="en-US" sz="3600" b="1" dirty="0" smtClean="0">
                <a:solidFill>
                  <a:srgbClr val="FF0000"/>
                </a:solidFill>
              </a:rPr>
              <a:t> </a:t>
            </a:r>
            <a:r>
              <a:rPr lang="en-US" sz="3600" b="1" dirty="0" err="1">
                <a:solidFill>
                  <a:srgbClr val="FF0000"/>
                </a:solidFill>
              </a:rPr>
              <a:t>Ứng</a:t>
            </a:r>
            <a:r>
              <a:rPr lang="en-US" sz="3600" b="1" dirty="0">
                <a:solidFill>
                  <a:srgbClr val="FF0000"/>
                </a:solidFill>
              </a:rPr>
              <a:t> </a:t>
            </a:r>
            <a:r>
              <a:rPr lang="en-US" sz="3600" b="1" dirty="0" err="1">
                <a:solidFill>
                  <a:srgbClr val="FF0000"/>
                </a:solidFill>
              </a:rPr>
              <a:t>dụng</a:t>
            </a:r>
            <a:r>
              <a:rPr lang="en-US" sz="3600" b="1" dirty="0">
                <a:solidFill>
                  <a:srgbClr val="FF0000"/>
                </a:solidFill>
              </a:rPr>
              <a:t> BCNN </a:t>
            </a:r>
            <a:r>
              <a:rPr lang="en-US" sz="3600" b="1" dirty="0" err="1">
                <a:solidFill>
                  <a:srgbClr val="FF0000"/>
                </a:solidFill>
              </a:rPr>
              <a:t>vào</a:t>
            </a:r>
            <a:r>
              <a:rPr lang="en-US" sz="3600" b="1" dirty="0">
                <a:solidFill>
                  <a:srgbClr val="FF0000"/>
                </a:solidFill>
              </a:rPr>
              <a:t> </a:t>
            </a:r>
            <a:r>
              <a:rPr lang="en-US" sz="3600" b="1" dirty="0" err="1">
                <a:solidFill>
                  <a:srgbClr val="FF0000"/>
                </a:solidFill>
              </a:rPr>
              <a:t>cộng</a:t>
            </a:r>
            <a:r>
              <a:rPr lang="en-US" sz="3600" b="1" dirty="0">
                <a:solidFill>
                  <a:srgbClr val="FF0000"/>
                </a:solidFill>
              </a:rPr>
              <a:t>, </a:t>
            </a:r>
            <a:r>
              <a:rPr lang="en-US" sz="3600" b="1" dirty="0" err="1">
                <a:solidFill>
                  <a:srgbClr val="FF0000"/>
                </a:solidFill>
              </a:rPr>
              <a:t>trừ</a:t>
            </a:r>
            <a:r>
              <a:rPr lang="en-US" sz="3600" b="1" dirty="0">
                <a:solidFill>
                  <a:srgbClr val="FF0000"/>
                </a:solidFill>
              </a:rPr>
              <a:t> </a:t>
            </a:r>
            <a:r>
              <a:rPr lang="en-US" sz="3600" b="1" dirty="0" err="1">
                <a:solidFill>
                  <a:srgbClr val="FF0000"/>
                </a:solidFill>
              </a:rPr>
              <a:t>các</a:t>
            </a:r>
            <a:r>
              <a:rPr lang="en-US" sz="3600" b="1" dirty="0">
                <a:solidFill>
                  <a:srgbClr val="FF0000"/>
                </a:solidFill>
              </a:rPr>
              <a:t> </a:t>
            </a:r>
            <a:r>
              <a:rPr lang="en-US" sz="3600" b="1" dirty="0" err="1">
                <a:solidFill>
                  <a:srgbClr val="FF0000"/>
                </a:solidFill>
              </a:rPr>
              <a:t>phân</a:t>
            </a:r>
            <a:r>
              <a:rPr lang="en-US" sz="3600" b="1" dirty="0">
                <a:solidFill>
                  <a:srgbClr val="FF0000"/>
                </a:solidFill>
              </a:rPr>
              <a:t> </a:t>
            </a:r>
            <a:r>
              <a:rPr lang="en-US" sz="3600" b="1" dirty="0" err="1">
                <a:solidFill>
                  <a:srgbClr val="FF0000"/>
                </a:solidFill>
              </a:rPr>
              <a:t>số</a:t>
            </a:r>
            <a:r>
              <a:rPr lang="en-US" sz="3600" b="1" dirty="0">
                <a:solidFill>
                  <a:srgbClr val="FF0000"/>
                </a:solidFill>
              </a:rPr>
              <a:t> </a:t>
            </a:r>
            <a:r>
              <a:rPr lang="en-US" sz="3600" b="1" dirty="0" err="1">
                <a:solidFill>
                  <a:srgbClr val="FF0000"/>
                </a:solidFill>
              </a:rPr>
              <a:t>không</a:t>
            </a:r>
            <a:r>
              <a:rPr lang="en-US" sz="3600" b="1" dirty="0">
                <a:solidFill>
                  <a:srgbClr val="FF0000"/>
                </a:solidFill>
              </a:rPr>
              <a:t> </a:t>
            </a:r>
            <a:r>
              <a:rPr lang="en-US" sz="3600" b="1" dirty="0" err="1">
                <a:solidFill>
                  <a:srgbClr val="FF0000"/>
                </a:solidFill>
              </a:rPr>
              <a:t>cùng</a:t>
            </a:r>
            <a:r>
              <a:rPr lang="en-US" sz="3600" b="1" dirty="0">
                <a:solidFill>
                  <a:srgbClr val="FF0000"/>
                </a:solidFill>
              </a:rPr>
              <a:t> </a:t>
            </a:r>
            <a:r>
              <a:rPr lang="en-US" sz="3600" b="1" dirty="0" err="1">
                <a:solidFill>
                  <a:srgbClr val="FF0000"/>
                </a:solidFill>
              </a:rPr>
              <a:t>mẫu</a:t>
            </a:r>
            <a:r>
              <a:rPr lang="en-US" sz="3600" b="1" dirty="0" smtClean="0">
                <a:solidFill>
                  <a:srgbClr val="FF0000"/>
                </a:solidFill>
              </a:rPr>
              <a:t>.</a:t>
            </a:r>
            <a:endParaRPr lang="en-US" sz="3600" b="1" dirty="0">
              <a:solidFill>
                <a:srgbClr val="FF0000"/>
              </a:solidFill>
            </a:endParaRPr>
          </a:p>
        </p:txBody>
      </p:sp>
      <p:pic>
        <p:nvPicPr>
          <p:cNvPr id="11" name="Picture 10"/>
          <p:cNvPicPr>
            <a:picLocks noChangeAspect="1"/>
          </p:cNvPicPr>
          <p:nvPr/>
        </p:nvPicPr>
        <p:blipFill>
          <a:blip r:embed="rId3"/>
          <a:stretch>
            <a:fillRect/>
          </a:stretch>
        </p:blipFill>
        <p:spPr>
          <a:xfrm>
            <a:off x="1948646" y="1024090"/>
            <a:ext cx="1970378" cy="1040360"/>
          </a:xfrm>
          <a:prstGeom prst="rect">
            <a:avLst/>
          </a:prstGeom>
        </p:spPr>
      </p:pic>
      <p:pic>
        <p:nvPicPr>
          <p:cNvPr id="3" name="Picture 2"/>
          <p:cNvPicPr>
            <a:picLocks noChangeAspect="1"/>
          </p:cNvPicPr>
          <p:nvPr/>
        </p:nvPicPr>
        <p:blipFill>
          <a:blip r:embed="rId4"/>
          <a:stretch>
            <a:fillRect/>
          </a:stretch>
        </p:blipFill>
        <p:spPr>
          <a:xfrm>
            <a:off x="2186110" y="2082440"/>
            <a:ext cx="5657342" cy="3670246"/>
          </a:xfrm>
          <a:prstGeom prst="rect">
            <a:avLst/>
          </a:prstGeom>
        </p:spPr>
      </p:pic>
      <p:sp>
        <p:nvSpPr>
          <p:cNvPr id="18" name="Notched Right Arrow 17"/>
          <p:cNvSpPr/>
          <p:nvPr/>
        </p:nvSpPr>
        <p:spPr>
          <a:xfrm>
            <a:off x="1074606" y="5995785"/>
            <a:ext cx="874040" cy="542287"/>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5"/>
          <a:stretch>
            <a:fillRect/>
          </a:stretch>
        </p:blipFill>
        <p:spPr>
          <a:xfrm>
            <a:off x="2186110" y="5770676"/>
            <a:ext cx="6448280" cy="1220320"/>
          </a:xfrm>
          <a:prstGeom prst="rect">
            <a:avLst/>
          </a:prstGeom>
        </p:spPr>
      </p:pic>
      <p:sp>
        <p:nvSpPr>
          <p:cNvPr id="19" name="5-Point Star 18">
            <a:hlinkClick r:id="rId6" action="ppaction://hlinksldjump"/>
          </p:cNvPr>
          <p:cNvSpPr/>
          <p:nvPr/>
        </p:nvSpPr>
        <p:spPr>
          <a:xfrm>
            <a:off x="10394101" y="5909460"/>
            <a:ext cx="760711" cy="652506"/>
          </a:xfrm>
          <a:prstGeom prst="star5">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8581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heel(1)">
                                      <p:cBhvr>
                                        <p:cTn id="25" dur="2000"/>
                                        <p:tgtEl>
                                          <p:spTgt spid="18"/>
                                        </p:tgtEl>
                                      </p:cBhvr>
                                    </p:animEffect>
                                  </p:childTnLst>
                                </p:cTn>
                              </p:par>
                              <p:par>
                                <p:cTn id="26" presetID="16" presetClass="entr" presetSubtype="2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2069697" y="390556"/>
            <a:ext cx="9463221" cy="707886"/>
          </a:xfrm>
          <a:prstGeom prst="rect">
            <a:avLst/>
          </a:prstGeom>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a:t>
            </a:r>
            <a:r>
              <a:rPr lang="en-US" sz="4000" b="1" dirty="0" smtClean="0">
                <a:solidFill>
                  <a:srgbClr val="FF0000"/>
                </a:solidFill>
              </a:rPr>
              <a:t> 3. </a:t>
            </a:r>
            <a:r>
              <a:rPr lang="en-US" sz="4000" b="1" dirty="0" err="1" smtClean="0">
                <a:solidFill>
                  <a:srgbClr val="FF0000"/>
                </a:solidFill>
              </a:rPr>
              <a:t>Bài</a:t>
            </a:r>
            <a:r>
              <a:rPr lang="en-US" sz="4000" b="1" dirty="0" smtClean="0">
                <a:solidFill>
                  <a:srgbClr val="FF0000"/>
                </a:solidFill>
              </a:rPr>
              <a:t> </a:t>
            </a:r>
            <a:r>
              <a:rPr lang="en-US" sz="4000" b="1" dirty="0" err="1" smtClean="0">
                <a:solidFill>
                  <a:srgbClr val="FF0000"/>
                </a:solidFill>
                <a:latin typeface="Arial" panose="020B0604020202020204" pitchFamily="34" charset="0"/>
                <a:cs typeface="Arial" panose="020B0604020202020204" pitchFamily="34" charset="0"/>
              </a:rPr>
              <a:t>toán</a:t>
            </a:r>
            <a:r>
              <a:rPr lang="en-US" sz="4000" b="1" dirty="0" smtClean="0">
                <a:solidFill>
                  <a:srgbClr val="FF0000"/>
                </a:solidFill>
              </a:rPr>
              <a:t> </a:t>
            </a:r>
            <a:r>
              <a:rPr lang="en-US" sz="4000" b="1" dirty="0" err="1" smtClean="0">
                <a:solidFill>
                  <a:srgbClr val="FF0000"/>
                </a:solidFill>
              </a:rPr>
              <a:t>thực</a:t>
            </a:r>
            <a:r>
              <a:rPr lang="en-US" sz="4000" b="1" dirty="0" smtClean="0">
                <a:solidFill>
                  <a:srgbClr val="FF0000"/>
                </a:solidFill>
              </a:rPr>
              <a:t> </a:t>
            </a:r>
            <a:r>
              <a:rPr lang="en-US" sz="4000" b="1" dirty="0" err="1" smtClean="0">
                <a:solidFill>
                  <a:srgbClr val="FF0000"/>
                </a:solidFill>
              </a:rPr>
              <a:t>tế</a:t>
            </a:r>
            <a:r>
              <a:rPr lang="en-US" sz="4000" b="1" dirty="0" smtClean="0">
                <a:solidFill>
                  <a:srgbClr val="FF0000"/>
                </a:solidFill>
              </a:rPr>
              <a:t>.</a:t>
            </a:r>
            <a:endParaRPr lang="en-US" sz="4000" b="1" dirty="0">
              <a:solidFill>
                <a:srgbClr val="FF0000"/>
              </a:solidFill>
            </a:endParaRPr>
          </a:p>
        </p:txBody>
      </p:sp>
      <p:sp>
        <p:nvSpPr>
          <p:cNvPr id="16" name="TextBox 15">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2216058" y="1170220"/>
            <a:ext cx="8564880" cy="1661993"/>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5.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45.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trong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5. </a:t>
            </a:r>
            <a:r>
              <a:rPr lang="en-US" sz="3400" b="1" dirty="0" err="1" smtClean="0">
                <a:solidFill>
                  <a:srgbClr val="0070C0"/>
                </a:solidFill>
                <a:latin typeface="Arial" panose="020B0604020202020204" pitchFamily="34" charset="0"/>
                <a:cs typeface="Arial" panose="020B0604020202020204" pitchFamily="34" charset="0"/>
              </a:rPr>
              <a:t>Hãy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tìm</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còn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98" y="4834811"/>
            <a:ext cx="2764087" cy="1824834"/>
          </a:xfrm>
          <a:prstGeom prst="rect">
            <a:avLst/>
          </a:prstGeom>
        </p:spPr>
      </p:pic>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6025431" y="2885155"/>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 xmlns:mc="http://schemas.openxmlformats.org/markup-compatibility/2006" xmlns:a14="http://schemas.microsoft.com/office/drawing/2010/main" xmlns:a16="http://schemas.microsoft.com/office/drawing/2014/main" id="{A3A062DA-93BF-4842-B601-4404401BCCE3}"/>
              </a:ext>
            </a:extLst>
          </p:cNvPr>
          <p:cNvSpPr txBox="1"/>
          <p:nvPr/>
        </p:nvSpPr>
        <p:spPr>
          <a:xfrm>
            <a:off x="3245358" y="3661499"/>
            <a:ext cx="8051065" cy="2185214"/>
          </a:xfrm>
          <a:prstGeom prst="rect">
            <a:avLst/>
          </a:prstGeom>
          <a:noFill/>
        </p:spPr>
        <p:txBody>
          <a:bodyPr wrap="square">
            <a:spAutoFit/>
          </a:bodyPr>
          <a:lstStyle/>
          <a:p>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còn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a:t>
            </a:r>
          </a:p>
          <a:p>
            <a:r>
              <a:rPr lang="en-US" sz="3400" b="1" dirty="0" err="1" smtClean="0">
                <a:solidFill>
                  <a:srgbClr val="0070C0"/>
                </a:solidFill>
                <a:latin typeface="Arial" panose="020B0604020202020204" pitchFamily="34" charset="0"/>
                <a:cs typeface="Arial" panose="020B0604020202020204" pitchFamily="34" charset="0"/>
              </a:rPr>
              <a:t>Vì</a:t>
            </a:r>
            <a:r>
              <a:rPr lang="en-US" sz="3400" b="1" dirty="0" smtClean="0">
                <a:solidFill>
                  <a:srgbClr val="0070C0"/>
                </a:solidFill>
                <a:latin typeface="Arial" panose="020B0604020202020204" pitchFamily="34" charset="0"/>
                <a:cs typeface="Arial" panose="020B0604020202020204" pitchFamily="34" charset="0"/>
              </a:rPr>
              <a:t> BCNN(5,a) = 45 = 5.9.</a:t>
            </a:r>
          </a:p>
          <a:p>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ước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45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9.</a:t>
            </a:r>
          </a:p>
          <a:p>
            <a:r>
              <a:rPr lang="en-US" sz="3400" b="1" dirty="0" smtClean="0">
                <a:solidFill>
                  <a:srgbClr val="0070C0"/>
                </a:solidFill>
                <a:latin typeface="Arial" panose="020B0604020202020204" pitchFamily="34" charset="0"/>
                <a:cs typeface="Arial" panose="020B0604020202020204" pitchFamily="34" charset="0"/>
              </a:rPr>
              <a:t>Do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 = 9 </a:t>
            </a:r>
            <a:r>
              <a:rPr lang="en-US" sz="3400" b="1" dirty="0" err="1" smtClean="0">
                <a:solidFill>
                  <a:srgbClr val="0070C0"/>
                </a:solidFill>
                <a:latin typeface="Arial" panose="020B0604020202020204" pitchFamily="34" charset="0"/>
                <a:cs typeface="Arial" panose="020B0604020202020204" pitchFamily="34" charset="0"/>
              </a:rPr>
              <a:t>hoặc</a:t>
            </a:r>
            <a:r>
              <a:rPr lang="en-US" sz="3400" b="1" dirty="0" smtClean="0">
                <a:solidFill>
                  <a:srgbClr val="0070C0"/>
                </a:solidFill>
                <a:latin typeface="Arial" panose="020B0604020202020204" pitchFamily="34" charset="0"/>
                <a:cs typeface="Arial" panose="020B0604020202020204" pitchFamily="34" charset="0"/>
              </a:rPr>
              <a:t> a = 45.</a:t>
            </a:r>
          </a:p>
        </p:txBody>
      </p:sp>
    </p:spTree>
    <p:extLst>
      <p:ext uri="{BB962C8B-B14F-4D97-AF65-F5344CB8AC3E}">
        <p14:creationId xmlns:p14="http://schemas.microsoft.com/office/powerpoint/2010/main" val="3517400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4BA817-A03C-4EA3-86C4-6E42BD37F523}">
  <ds:schemaRefs>
    <ds:schemaRef ds:uri="http://schemas.microsoft.com/sharepoint/v3/contenttype/forms"/>
  </ds:schemaRefs>
</ds:datastoreItem>
</file>

<file path=customXml/itemProps2.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Lab safety</Template>
  <TotalTime>1313</TotalTime>
  <Words>1376</Words>
  <Application>Microsoft Office PowerPoint</Application>
  <PresentationFormat>Widescreen</PresentationFormat>
  <Paragraphs>161</Paragraphs>
  <Slides>28</Slides>
  <Notes>8</Notes>
  <HiddenSlides>0</HiddenSlides>
  <MMClips>32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28</vt:i4>
      </vt:variant>
    </vt:vector>
  </HeadingPairs>
  <TitlesOfParts>
    <vt:vector size="38" baseType="lpstr">
      <vt:lpstr>Arial</vt:lpstr>
      <vt:lpstr>Calibri</vt:lpstr>
      <vt:lpstr>Calibri Light</vt:lpstr>
      <vt:lpstr>Cambria Math</vt:lpstr>
      <vt:lpstr>Rockwell</vt:lpstr>
      <vt:lpstr>Tahoma</vt:lpstr>
      <vt:lpstr>Times New Roman</vt:lpstr>
      <vt:lpstr>Wingdings</vt:lpstr>
      <vt:lpstr>Office Theme</vt:lpstr>
      <vt:lpstr>1_Office Theme</vt:lpstr>
      <vt:lpstr> BỘI CHUNG VÀ BỘI CHUNG  NHỎ NHẤT (Tiếp)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DELL</cp:lastModifiedBy>
  <cp:revision>54</cp:revision>
  <dcterms:created xsi:type="dcterms:W3CDTF">2021-06-07T13:44:30Z</dcterms:created>
  <dcterms:modified xsi:type="dcterms:W3CDTF">2021-08-01T14:45:32Z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