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141AD4-C355-4F14-92C8-F58427C5DFF6}" type="datetimeFigureOut">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2571871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141AD4-C355-4F14-92C8-F58427C5DFF6}" type="datetimeFigureOut">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309032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141AD4-C355-4F14-92C8-F58427C5DFF6}" type="datetimeFigureOut">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260014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141AD4-C355-4F14-92C8-F58427C5DFF6}" type="datetimeFigureOut">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058730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141AD4-C355-4F14-92C8-F58427C5DFF6}" type="datetimeFigureOut">
              <a:rPr lang="en-US" smtClean="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588202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141AD4-C355-4F14-92C8-F58427C5DFF6}" type="datetimeFigureOut">
              <a:rPr lang="en-US" smtClean="0"/>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66659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141AD4-C355-4F14-92C8-F58427C5DFF6}" type="datetimeFigureOut">
              <a:rPr lang="en-US" smtClean="0"/>
              <a:t>8/11/2021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48875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141AD4-C355-4F14-92C8-F58427C5DFF6}" type="datetimeFigureOut">
              <a:rPr lang="en-US" smtClean="0"/>
              <a:t>8/11/2021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126221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41AD4-C355-4F14-92C8-F58427C5DFF6}" type="datetimeFigureOut">
              <a:rPr lang="en-US" smtClean="0"/>
              <a:t>8/11/2021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80140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141AD4-C355-4F14-92C8-F58427C5DFF6}" type="datetimeFigureOut">
              <a:rPr lang="en-US" smtClean="0"/>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328961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141AD4-C355-4F14-92C8-F58427C5DFF6}" type="datetimeFigureOut">
              <a:rPr lang="en-US" smtClean="0"/>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840F4E-CD52-48AA-8F9A-BE9A90111069}" type="slidenum">
              <a:rPr lang="en-US" smtClean="0"/>
              <a:t>‹#›</a:t>
            </a:fld>
            <a:endParaRPr lang="en-US"/>
          </a:p>
        </p:txBody>
      </p:sp>
    </p:spTree>
    <p:extLst>
      <p:ext uri="{BB962C8B-B14F-4D97-AF65-F5344CB8AC3E}">
        <p14:creationId xmlns:p14="http://schemas.microsoft.com/office/powerpoint/2010/main" val="126255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6141AD4-C355-4F14-92C8-F58427C5DFF6}" type="datetimeFigureOut">
              <a:rPr lang="en-US" smtClean="0"/>
              <a:t>8/11/2021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840F4E-CD52-48AA-8F9A-BE9A90111069}" type="slidenum">
              <a:rPr lang="en-US" smtClean="0"/>
              <a:t>‹#›</a:t>
            </a:fld>
            <a:endParaRPr lang="en-US"/>
          </a:p>
        </p:txBody>
      </p:sp>
    </p:spTree>
    <p:extLst>
      <p:ext uri="{BB962C8B-B14F-4D97-AF65-F5344CB8AC3E}">
        <p14:creationId xmlns:p14="http://schemas.microsoft.com/office/powerpoint/2010/main" val="3895538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95445"/>
            <a:ext cx="6408712" cy="4656997"/>
          </a:xfrm>
          <a:prstGeom prst="rect">
            <a:avLst/>
          </a:prstGeom>
        </p:spPr>
      </p:pic>
      <p:sp>
        <p:nvSpPr>
          <p:cNvPr id="5" name="TextBox 4">
            <a:extLst>
              <a:ext uri="{FF2B5EF4-FFF2-40B4-BE49-F238E27FC236}">
                <a16:creationId xmlns="" xmlns:a16="http://schemas.microsoft.com/office/drawing/2014/main" id="{5724AD9F-7824-4DEE-B84B-F23D94A9596F}"/>
              </a:ext>
            </a:extLst>
          </p:cNvPr>
          <p:cNvSpPr txBox="1"/>
          <p:nvPr/>
        </p:nvSpPr>
        <p:spPr>
          <a:xfrm>
            <a:off x="6468156" y="596626"/>
            <a:ext cx="2424324" cy="3477875"/>
          </a:xfrm>
          <a:prstGeom prst="rect">
            <a:avLst/>
          </a:prstGeom>
          <a:noFill/>
        </p:spPr>
        <p:txBody>
          <a:bodyPr wrap="square" rtlCol="0">
            <a:spAutoFit/>
          </a:bodyPr>
          <a:lstStyle/>
          <a:p>
            <a:pPr algn="ctr"/>
            <a:r>
              <a:rPr lang="en-SG" sz="4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Phong</a:t>
            </a:r>
            <a:r>
              <a:rPr lang="en-SG"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 </a:t>
            </a:r>
            <a:r>
              <a:rPr lang="en-SG" sz="4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cách</a:t>
            </a:r>
            <a:r>
              <a:rPr lang="en-SG"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 </a:t>
            </a:r>
            <a:r>
              <a:rPr lang="en-SG" sz="4400" b="1"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Hồ</a:t>
            </a:r>
            <a:r>
              <a:rPr lang="en-SG" sz="4400" b="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 </a:t>
            </a:r>
            <a:endParaRPr lang="en-SG" sz="44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endParaRPr>
          </a:p>
          <a:p>
            <a:pPr algn="ctr"/>
            <a:r>
              <a:rPr lang="en-SG" sz="44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Chí </a:t>
            </a:r>
            <a:r>
              <a:rPr lang="en-SG"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Minh</a:t>
            </a:r>
          </a:p>
        </p:txBody>
      </p:sp>
      <p:sp>
        <p:nvSpPr>
          <p:cNvPr id="6" name="TextBox 5"/>
          <p:cNvSpPr txBox="1"/>
          <p:nvPr/>
        </p:nvSpPr>
        <p:spPr>
          <a:xfrm>
            <a:off x="7829547" y="4054301"/>
            <a:ext cx="1728192" cy="461665"/>
          </a:xfrm>
          <a:prstGeom prst="rect">
            <a:avLst/>
          </a:prstGeom>
          <a:noFill/>
        </p:spPr>
        <p:txBody>
          <a:bodyPr wrap="square" rtlCol="0">
            <a:spAutoFit/>
          </a:bodyPr>
          <a:lstStyle/>
          <a:p>
            <a:r>
              <a:rPr lang="en-US" sz="2400" smtClean="0">
                <a:solidFill>
                  <a:schemeClr val="bg1"/>
                </a:solidFill>
                <a:latin typeface="Chiller" pitchFamily="82" charset="0"/>
              </a:rPr>
              <a:t>-Lê Anh Trà-</a:t>
            </a:r>
            <a:endParaRPr lang="en-US" sz="2400">
              <a:solidFill>
                <a:schemeClr val="bg1"/>
              </a:solidFill>
              <a:latin typeface="Chiller" pitchFamily="82" charset="0"/>
            </a:endParaRPr>
          </a:p>
        </p:txBody>
      </p:sp>
    </p:spTree>
    <p:extLst>
      <p:ext uri="{BB962C8B-B14F-4D97-AF65-F5344CB8AC3E}">
        <p14:creationId xmlns:p14="http://schemas.microsoft.com/office/powerpoint/2010/main" val="248245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3" name="TextBox 2"/>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sp>
        <p:nvSpPr>
          <p:cNvPr id="4" name="TextBox 3"/>
          <p:cNvSpPr txBox="1"/>
          <p:nvPr/>
        </p:nvSpPr>
        <p:spPr>
          <a:xfrm>
            <a:off x="395536" y="1061323"/>
            <a:ext cx="8280920" cy="646331"/>
          </a:xfrm>
          <a:prstGeom prst="rect">
            <a:avLst/>
          </a:prstGeom>
          <a:noFill/>
        </p:spPr>
        <p:txBody>
          <a:bodyPr wrap="square" rtlCol="0">
            <a:spAutoFit/>
          </a:bodyPr>
          <a:lstStyle/>
          <a:p>
            <a:r>
              <a:rPr lang="en-US" smtClean="0">
                <a:solidFill>
                  <a:schemeClr val="bg1"/>
                </a:solidFill>
              </a:rPr>
              <a:t>Dù ở cương vị lãnh đạo cao nhất của Đảng và Nhà nước, nhưng Bác lại có lối sống rất giản dị, đời thường, thanh cao, điều đó được thể hiện trên nhiều phương diện</a:t>
            </a:r>
            <a:endParaRPr lang="en-US">
              <a:solidFill>
                <a:schemeClr val="bg1"/>
              </a:solidFill>
            </a:endParaRPr>
          </a:p>
        </p:txBody>
      </p:sp>
      <p:sp>
        <p:nvSpPr>
          <p:cNvPr id="5" name="TextBox 4"/>
          <p:cNvSpPr txBox="1"/>
          <p:nvPr/>
        </p:nvSpPr>
        <p:spPr>
          <a:xfrm>
            <a:off x="1240915" y="2063626"/>
            <a:ext cx="1080120" cy="286232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endParaRPr lang="en-SG" b="1" smtClean="0">
              <a:solidFill>
                <a:schemeClr val="bg1"/>
              </a:solidFill>
              <a:latin typeface="Times New Roman" panose="02020603050405020304" pitchFamily="18" charset="0"/>
              <a:cs typeface="Times New Roman" panose="02020603050405020304" pitchFamily="18" charset="0"/>
            </a:endParaRPr>
          </a:p>
          <a:p>
            <a:pPr algn="ctr"/>
            <a:endParaRPr lang="en-SG" b="1" smtClean="0">
              <a:solidFill>
                <a:schemeClr val="bg1"/>
              </a:solidFill>
              <a:latin typeface="Times New Roman" panose="02020603050405020304" pitchFamily="18" charset="0"/>
              <a:cs typeface="Times New Roman" panose="02020603050405020304" pitchFamily="18" charset="0"/>
            </a:endParaRPr>
          </a:p>
          <a:p>
            <a:pPr algn="ctr"/>
            <a:r>
              <a:rPr lang="en-SG" b="1" smtClean="0">
                <a:solidFill>
                  <a:schemeClr val="bg1"/>
                </a:solidFill>
                <a:latin typeface="Times New Roman" panose="02020603050405020304" pitchFamily="18" charset="0"/>
                <a:cs typeface="Times New Roman" panose="02020603050405020304" pitchFamily="18" charset="0"/>
              </a:rPr>
              <a:t>a. Lối sống giản dị của Bác Hồ</a:t>
            </a:r>
          </a:p>
          <a:p>
            <a:pPr algn="ctr"/>
            <a:endParaRPr lang="en-SG" b="1" smtClean="0">
              <a:solidFill>
                <a:schemeClr val="bg1"/>
              </a:solidFill>
              <a:latin typeface="Times New Roman" panose="02020603050405020304" pitchFamily="18" charset="0"/>
              <a:cs typeface="Times New Roman" panose="02020603050405020304" pitchFamily="18" charset="0"/>
            </a:endParaRPr>
          </a:p>
          <a:p>
            <a:pPr algn="ctr"/>
            <a:endParaRPr lang="en-SG" b="1">
              <a:solidFill>
                <a:schemeClr val="bg1"/>
              </a:solidFill>
              <a:latin typeface="Times New Roman" panose="02020603050405020304" pitchFamily="18" charset="0"/>
              <a:cs typeface="Times New Roman" panose="02020603050405020304" pitchFamily="18" charset="0"/>
            </a:endParaRPr>
          </a:p>
          <a:p>
            <a:pPr algn="ct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2694492" y="2283718"/>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Nơi ở và làm việc</a:t>
            </a:r>
            <a:endParaRPr lang="en-US" b="1">
              <a:solidFill>
                <a:srgbClr val="0070C0"/>
              </a:solidFill>
            </a:endParaRPr>
          </a:p>
        </p:txBody>
      </p:sp>
      <p:sp>
        <p:nvSpPr>
          <p:cNvPr id="7" name="TextBox 6"/>
          <p:cNvSpPr txBox="1"/>
          <p:nvPr/>
        </p:nvSpPr>
        <p:spPr>
          <a:xfrm>
            <a:off x="2699792" y="3232889"/>
            <a:ext cx="19495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Trang phục</a:t>
            </a:r>
            <a:endParaRPr lang="en-US" b="1">
              <a:solidFill>
                <a:srgbClr val="0070C0"/>
              </a:solidFill>
            </a:endParaRPr>
          </a:p>
        </p:txBody>
      </p:sp>
      <p:sp>
        <p:nvSpPr>
          <p:cNvPr id="8" name="TextBox 7"/>
          <p:cNvSpPr txBox="1"/>
          <p:nvPr/>
        </p:nvSpPr>
        <p:spPr>
          <a:xfrm>
            <a:off x="2699792" y="4218642"/>
            <a:ext cx="19495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Ăn uống</a:t>
            </a:r>
            <a:endParaRPr lang="en-US" b="1">
              <a:solidFill>
                <a:srgbClr val="0070C0"/>
              </a:solidFill>
            </a:endParaRPr>
          </a:p>
        </p:txBody>
      </p:sp>
      <p:cxnSp>
        <p:nvCxnSpPr>
          <p:cNvPr id="10" name="Straight Connector 9"/>
          <p:cNvCxnSpPr>
            <a:stCxn id="6" idx="1"/>
          </p:cNvCxnSpPr>
          <p:nvPr/>
        </p:nvCxnSpPr>
        <p:spPr>
          <a:xfrm flipH="1">
            <a:off x="2321035" y="2468384"/>
            <a:ext cx="3734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8" idx="1"/>
          </p:cNvCxnSpPr>
          <p:nvPr/>
        </p:nvCxnSpPr>
        <p:spPr>
          <a:xfrm flipH="1">
            <a:off x="2321035" y="4403308"/>
            <a:ext cx="3787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7" idx="1"/>
          </p:cNvCxnSpPr>
          <p:nvPr/>
        </p:nvCxnSpPr>
        <p:spPr>
          <a:xfrm flipH="1">
            <a:off x="2321035" y="3417555"/>
            <a:ext cx="378757"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076056" y="1923678"/>
            <a:ext cx="4067944" cy="369332"/>
          </a:xfrm>
          <a:prstGeom prst="rect">
            <a:avLst/>
          </a:prstGeom>
          <a:noFill/>
        </p:spPr>
        <p:txBody>
          <a:bodyPr wrap="square" rtlCol="0">
            <a:spAutoFit/>
          </a:bodyPr>
          <a:lstStyle/>
          <a:p>
            <a:r>
              <a:rPr lang="en-US" smtClean="0">
                <a:solidFill>
                  <a:schemeClr val="bg1"/>
                </a:solidFill>
              </a:rPr>
              <a:t>Nhà sàn bằng gỗ cạnh chiếc ao, cây xanh</a:t>
            </a:r>
            <a:endParaRPr lang="en-US">
              <a:solidFill>
                <a:schemeClr val="bg1"/>
              </a:solidFill>
            </a:endParaRPr>
          </a:p>
        </p:txBody>
      </p:sp>
      <p:sp>
        <p:nvSpPr>
          <p:cNvPr id="21" name="TextBox 20"/>
          <p:cNvSpPr txBox="1"/>
          <p:nvPr/>
        </p:nvSpPr>
        <p:spPr>
          <a:xfrm>
            <a:off x="5076056" y="2418442"/>
            <a:ext cx="3816424" cy="369332"/>
          </a:xfrm>
          <a:prstGeom prst="rect">
            <a:avLst/>
          </a:prstGeom>
          <a:noFill/>
        </p:spPr>
        <p:txBody>
          <a:bodyPr wrap="square" rtlCol="0">
            <a:spAutoFit/>
          </a:bodyPr>
          <a:lstStyle/>
          <a:p>
            <a:r>
              <a:rPr lang="en-US" smtClean="0">
                <a:solidFill>
                  <a:schemeClr val="bg1"/>
                </a:solidFill>
              </a:rPr>
              <a:t>Nhà vỏn vẹn vài phòng, đường đầy sỏi</a:t>
            </a:r>
            <a:endParaRPr lang="en-US">
              <a:solidFill>
                <a:schemeClr val="bg1"/>
              </a:solidFill>
            </a:endParaRPr>
          </a:p>
        </p:txBody>
      </p:sp>
      <p:cxnSp>
        <p:nvCxnSpPr>
          <p:cNvPr id="23" name="Straight Arrow Connector 22"/>
          <p:cNvCxnSpPr>
            <a:stCxn id="6" idx="3"/>
            <a:endCxn id="20" idx="1"/>
          </p:cNvCxnSpPr>
          <p:nvPr/>
        </p:nvCxnSpPr>
        <p:spPr>
          <a:xfrm flipV="1">
            <a:off x="4649308" y="2108344"/>
            <a:ext cx="4267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3"/>
            <a:endCxn id="21" idx="1"/>
          </p:cNvCxnSpPr>
          <p:nvPr/>
        </p:nvCxnSpPr>
        <p:spPr>
          <a:xfrm>
            <a:off x="4649308" y="2468384"/>
            <a:ext cx="426748" cy="134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76056" y="2922498"/>
            <a:ext cx="3096344" cy="369332"/>
          </a:xfrm>
          <a:prstGeom prst="rect">
            <a:avLst/>
          </a:prstGeom>
          <a:noFill/>
        </p:spPr>
        <p:txBody>
          <a:bodyPr wrap="square" rtlCol="0">
            <a:spAutoFit/>
          </a:bodyPr>
          <a:lstStyle/>
          <a:p>
            <a:r>
              <a:rPr lang="en-US" smtClean="0">
                <a:solidFill>
                  <a:schemeClr val="bg1"/>
                </a:solidFill>
              </a:rPr>
              <a:t>Vài bộ quần áo bà ba</a:t>
            </a:r>
            <a:endParaRPr lang="en-US">
              <a:solidFill>
                <a:schemeClr val="bg1"/>
              </a:solidFill>
            </a:endParaRPr>
          </a:p>
        </p:txBody>
      </p:sp>
      <p:sp>
        <p:nvSpPr>
          <p:cNvPr id="27" name="TextBox 26"/>
          <p:cNvSpPr txBox="1"/>
          <p:nvPr/>
        </p:nvSpPr>
        <p:spPr>
          <a:xfrm>
            <a:off x="5076056" y="3426554"/>
            <a:ext cx="3096344" cy="369332"/>
          </a:xfrm>
          <a:prstGeom prst="rect">
            <a:avLst/>
          </a:prstGeom>
          <a:noFill/>
        </p:spPr>
        <p:txBody>
          <a:bodyPr wrap="square" rtlCol="0">
            <a:spAutoFit/>
          </a:bodyPr>
          <a:lstStyle/>
          <a:p>
            <a:r>
              <a:rPr lang="en-US" smtClean="0">
                <a:solidFill>
                  <a:schemeClr val="bg1"/>
                </a:solidFill>
              </a:rPr>
              <a:t>Đôi dép lốp và tư trang ít ỏi</a:t>
            </a:r>
            <a:endParaRPr lang="en-US">
              <a:solidFill>
                <a:schemeClr val="bg1"/>
              </a:solidFill>
            </a:endParaRPr>
          </a:p>
        </p:txBody>
      </p:sp>
      <p:cxnSp>
        <p:nvCxnSpPr>
          <p:cNvPr id="28" name="Straight Arrow Connector 27"/>
          <p:cNvCxnSpPr/>
          <p:nvPr/>
        </p:nvCxnSpPr>
        <p:spPr>
          <a:xfrm flipV="1">
            <a:off x="4644008" y="3075806"/>
            <a:ext cx="4267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644008" y="3445138"/>
            <a:ext cx="426748" cy="134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076056" y="3930610"/>
            <a:ext cx="3096344" cy="369332"/>
          </a:xfrm>
          <a:prstGeom prst="rect">
            <a:avLst/>
          </a:prstGeom>
          <a:noFill/>
        </p:spPr>
        <p:txBody>
          <a:bodyPr wrap="square" rtlCol="0">
            <a:spAutoFit/>
          </a:bodyPr>
          <a:lstStyle/>
          <a:p>
            <a:r>
              <a:rPr lang="en-US" smtClean="0">
                <a:solidFill>
                  <a:schemeClr val="bg1"/>
                </a:solidFill>
              </a:rPr>
              <a:t>Những món ăn dân tộc</a:t>
            </a:r>
            <a:endParaRPr lang="en-US">
              <a:solidFill>
                <a:schemeClr val="bg1"/>
              </a:solidFill>
            </a:endParaRPr>
          </a:p>
        </p:txBody>
      </p:sp>
      <p:sp>
        <p:nvSpPr>
          <p:cNvPr id="31" name="TextBox 30"/>
          <p:cNvSpPr txBox="1"/>
          <p:nvPr/>
        </p:nvSpPr>
        <p:spPr>
          <a:xfrm>
            <a:off x="5076056" y="4434666"/>
            <a:ext cx="3960440" cy="369332"/>
          </a:xfrm>
          <a:prstGeom prst="rect">
            <a:avLst/>
          </a:prstGeom>
          <a:noFill/>
        </p:spPr>
        <p:txBody>
          <a:bodyPr wrap="square" rtlCol="0">
            <a:spAutoFit/>
          </a:bodyPr>
          <a:lstStyle/>
          <a:p>
            <a:r>
              <a:rPr lang="en-US" smtClean="0">
                <a:solidFill>
                  <a:schemeClr val="bg1"/>
                </a:solidFill>
              </a:rPr>
              <a:t>Bữa cơm đạm bạc: rau muống, cà, cháo</a:t>
            </a:r>
            <a:endParaRPr lang="en-US">
              <a:solidFill>
                <a:schemeClr val="bg1"/>
              </a:solidFill>
            </a:endParaRPr>
          </a:p>
        </p:txBody>
      </p:sp>
      <p:cxnSp>
        <p:nvCxnSpPr>
          <p:cNvPr id="32" name="Straight Arrow Connector 31"/>
          <p:cNvCxnSpPr/>
          <p:nvPr/>
        </p:nvCxnSpPr>
        <p:spPr>
          <a:xfrm flipV="1">
            <a:off x="4649308" y="4083918"/>
            <a:ext cx="4267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49308" y="4453250"/>
            <a:ext cx="426748" cy="134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7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par>
                                <p:cTn id="21" presetID="16" presetClass="entr" presetSubtype="21"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arn(inVertical)">
                                      <p:cBhvr>
                                        <p:cTn id="23" dur="500"/>
                                        <p:tgtEl>
                                          <p:spTgt spid="17"/>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arn(inVertical)">
                                      <p:cBhvr>
                                        <p:cTn id="26" dur="500"/>
                                        <p:tgtEl>
                                          <p:spTgt spid="7"/>
                                        </p:tgtEl>
                                      </p:cBhvr>
                                    </p:animEffect>
                                  </p:childTnLst>
                                </p:cTn>
                              </p:par>
                              <p:par>
                                <p:cTn id="27" presetID="16" presetClass="entr" presetSubtype="21"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arn(inVertical)">
                                      <p:cBhvr>
                                        <p:cTn id="29" dur="500"/>
                                        <p:tgtEl>
                                          <p:spTgt spid="15"/>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heel(1)">
                                      <p:cBhvr>
                                        <p:cTn id="37" dur="2000"/>
                                        <p:tgtEl>
                                          <p:spTgt spid="23"/>
                                        </p:tgtEl>
                                      </p:cBhvr>
                                    </p:animEffect>
                                  </p:childTnLst>
                                </p:cTn>
                              </p:par>
                              <p:par>
                                <p:cTn id="38" presetID="21" presetClass="entr" presetSubtype="1" fill="hold"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heel(1)">
                                      <p:cBhvr>
                                        <p:cTn id="40" dur="2000"/>
                                        <p:tgtEl>
                                          <p:spTgt spid="25"/>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heel(1)">
                                      <p:cBhvr>
                                        <p:cTn id="43" dur="2000"/>
                                        <p:tgtEl>
                                          <p:spTgt spid="21"/>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heel(1)">
                                      <p:cBhvr>
                                        <p:cTn id="46" dur="20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heel(1)">
                                      <p:cBhvr>
                                        <p:cTn id="51" dur="2000"/>
                                        <p:tgtEl>
                                          <p:spTgt spid="28"/>
                                        </p:tgtEl>
                                      </p:cBhvr>
                                    </p:animEffect>
                                  </p:childTnLst>
                                </p:cTn>
                              </p:par>
                              <p:par>
                                <p:cTn id="52" presetID="21" presetClass="entr" presetSubtype="1" fill="hold"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wheel(1)">
                                      <p:cBhvr>
                                        <p:cTn id="54" dur="2000"/>
                                        <p:tgtEl>
                                          <p:spTgt spid="29"/>
                                        </p:tgtEl>
                                      </p:cBhvr>
                                    </p:animEffect>
                                  </p:childTnLst>
                                </p:cTn>
                              </p:par>
                              <p:par>
                                <p:cTn id="55" presetID="21" presetClass="entr" presetSubtype="1"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heel(1)">
                                      <p:cBhvr>
                                        <p:cTn id="57" dur="2000"/>
                                        <p:tgtEl>
                                          <p:spTgt spid="26"/>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heel(1)">
                                      <p:cBhvr>
                                        <p:cTn id="60" dur="2000"/>
                                        <p:tgtEl>
                                          <p:spTgt spid="27"/>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wheel(1)">
                                      <p:cBhvr>
                                        <p:cTn id="65" dur="2000"/>
                                        <p:tgtEl>
                                          <p:spTgt spid="32"/>
                                        </p:tgtEl>
                                      </p:cBhvr>
                                    </p:animEffect>
                                  </p:childTnLst>
                                </p:cTn>
                              </p:par>
                              <p:par>
                                <p:cTn id="66" presetID="21" presetClass="entr" presetSubtype="1" fill="hold" nodeType="with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heel(1)">
                                      <p:cBhvr>
                                        <p:cTn id="68" dur="2000"/>
                                        <p:tgtEl>
                                          <p:spTgt spid="33"/>
                                        </p:tgtEl>
                                      </p:cBhvr>
                                    </p:animEffect>
                                  </p:childTnLst>
                                </p:cTn>
                              </p:par>
                              <p:par>
                                <p:cTn id="69" presetID="21" presetClass="entr" presetSubtype="1"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heel(1)">
                                      <p:cBhvr>
                                        <p:cTn id="71" dur="2000"/>
                                        <p:tgtEl>
                                          <p:spTgt spid="31"/>
                                        </p:tgtEl>
                                      </p:cBhvr>
                                    </p:animEffect>
                                  </p:childTnLst>
                                </p:cTn>
                              </p:par>
                              <p:par>
                                <p:cTn id="72" presetID="21" presetClass="entr" presetSubtype="1" fill="hold" grpId="0" nodeType="with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heel(1)">
                                      <p:cBhvr>
                                        <p:cTn id="74"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20" grpId="0"/>
      <p:bldP spid="21" grpId="0"/>
      <p:bldP spid="26" grpId="0"/>
      <p:bldP spid="27" grpId="0"/>
      <p:bldP spid="30" grpId="0"/>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3" name="TextBox 2"/>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sp>
        <p:nvSpPr>
          <p:cNvPr id="4" name="TextBox 3"/>
          <p:cNvSpPr txBox="1"/>
          <p:nvPr/>
        </p:nvSpPr>
        <p:spPr>
          <a:xfrm>
            <a:off x="2694492" y="1275606"/>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Nơi ở và làm việc</a:t>
            </a:r>
            <a:endParaRPr lang="en-US" b="1">
              <a:solidFill>
                <a:srgbClr val="0070C0"/>
              </a:solidFill>
            </a:endParaRPr>
          </a:p>
        </p:txBody>
      </p:sp>
      <p:pic>
        <p:nvPicPr>
          <p:cNvPr id="5" name="Picture 2" descr="DSC_0068"/>
          <p:cNvPicPr>
            <a:picLocks noChangeAspect="1"/>
          </p:cNvPicPr>
          <p:nvPr/>
        </p:nvPicPr>
        <p:blipFill>
          <a:blip r:embed="rId2"/>
          <a:stretch>
            <a:fillRect/>
          </a:stretch>
        </p:blipFill>
        <p:spPr>
          <a:xfrm>
            <a:off x="5522395" y="2211710"/>
            <a:ext cx="3154061" cy="1639533"/>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6" name="Picture 2" descr="nha-dan-bac-ho"/>
          <p:cNvPicPr>
            <a:picLocks noGrp="1" noChangeAspect="1"/>
          </p:cNvPicPr>
          <p:nvPr>
            <p:ph/>
          </p:nvPr>
        </p:nvPicPr>
        <p:blipFill>
          <a:blip r:embed="rId3"/>
          <a:stretch>
            <a:fillRect/>
          </a:stretch>
        </p:blipFill>
        <p:spPr>
          <a:xfrm>
            <a:off x="3102529" y="2930830"/>
            <a:ext cx="2405575" cy="165714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7" name="Picture 2" descr="60 nÄm NhÃ  sÃ n BÃ¡c Há» trong Khu Phá»§ Chá»§ tá»châ | BÃ¡o dÃ¢n sinh">
            <a:extLst>
              <a:ext uri="{FF2B5EF4-FFF2-40B4-BE49-F238E27FC236}">
                <a16:creationId xmlns:a16="http://schemas.microsoft.com/office/drawing/2014/main" xmlns="" id="{BB4E22C8-3584-41C6-9436-AC20BA918FB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173" r="5628"/>
          <a:stretch/>
        </p:blipFill>
        <p:spPr bwMode="auto">
          <a:xfrm>
            <a:off x="323528" y="2283718"/>
            <a:ext cx="2367254" cy="167749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762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3" name="TextBox 2"/>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sp>
        <p:nvSpPr>
          <p:cNvPr id="4" name="TextBox 3"/>
          <p:cNvSpPr txBox="1"/>
          <p:nvPr/>
        </p:nvSpPr>
        <p:spPr>
          <a:xfrm>
            <a:off x="2694492" y="1275606"/>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smtClean="0">
                <a:solidFill>
                  <a:srgbClr val="0070C0"/>
                </a:solidFill>
              </a:rPr>
              <a:t>Trang phục</a:t>
            </a:r>
            <a:endParaRPr lang="en-US" b="1">
              <a:solidFill>
                <a:srgbClr val="0070C0"/>
              </a:solidFill>
            </a:endParaRPr>
          </a:p>
        </p:txBody>
      </p:sp>
      <p:pic>
        <p:nvPicPr>
          <p:cNvPr id="5" name="Picture 4" descr="cd195hoc2"/>
          <p:cNvPicPr>
            <a:picLocks noGrp="1" noChangeAspect="1"/>
          </p:cNvPicPr>
          <p:nvPr>
            <p:ph idx="1"/>
          </p:nvPr>
        </p:nvPicPr>
        <p:blipFill>
          <a:blip r:embed="rId2"/>
          <a:srcRect/>
          <a:stretch>
            <a:fillRect/>
          </a:stretch>
        </p:blipFill>
        <p:spPr>
          <a:xfrm>
            <a:off x="6876256" y="1923678"/>
            <a:ext cx="1930951" cy="284894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Rectangle 5">
            <a:extLst>
              <a:ext uri="{FF2B5EF4-FFF2-40B4-BE49-F238E27FC236}">
                <a16:creationId xmlns:a16="http://schemas.microsoft.com/office/drawing/2014/main" xmlns="" id="{8970CCC6-0297-4C43-944E-509BCD6CB809}"/>
              </a:ext>
            </a:extLst>
          </p:cNvPr>
          <p:cNvSpPr/>
          <p:nvPr/>
        </p:nvSpPr>
        <p:spPr>
          <a:xfrm>
            <a:off x="648072" y="1851670"/>
            <a:ext cx="5004048" cy="1200329"/>
          </a:xfrm>
          <a:prstGeom prst="rect">
            <a:avLst/>
          </a:prstGeom>
        </p:spPr>
        <p:txBody>
          <a:bodyPr wrap="square">
            <a:spAutoFit/>
          </a:bodyPr>
          <a:lstStyle/>
          <a:p>
            <a:r>
              <a:rPr lang="en-SG" dirty="0" err="1">
                <a:solidFill>
                  <a:schemeClr val="bg1"/>
                </a:solidFill>
                <a:latin typeface="#9Slide03 Arima Madurai" panose="00000500000000000000" pitchFamily="2" charset="0"/>
                <a:cs typeface="#9Slide03 Arima Madurai" panose="00000500000000000000" pitchFamily="2" charset="0"/>
              </a:rPr>
              <a:t>Q</a:t>
            </a:r>
            <a:r>
              <a:rPr lang="en-SG" altLang="x-none" dirty="0" err="1">
                <a:solidFill>
                  <a:schemeClr val="bg1"/>
                </a:solidFill>
                <a:latin typeface="#9Slide03 Arima Madurai" panose="00000500000000000000" pitchFamily="2" charset="0"/>
                <a:cs typeface="#9Slide03 Arima Madurai" panose="00000500000000000000" pitchFamily="2" charset="0"/>
              </a:rPr>
              <a:t>uần</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áo</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b</a:t>
            </a:r>
            <a:r>
              <a:rPr lang="en-SG" altLang="x-none" dirty="0" err="1">
                <a:solidFill>
                  <a:schemeClr val="bg1"/>
                </a:solidFill>
                <a:latin typeface="#9Slide03 Arima Madurai" panose="00000500000000000000" pitchFamily="2" charset="0"/>
                <a:ea typeface="Times New Roman" panose="02020603050405020304" pitchFamily="18" charset="0"/>
                <a:cs typeface="#9Slide03 Arima Madurai" panose="00000500000000000000" pitchFamily="2" charset="0"/>
              </a:rPr>
              <a:t>à</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ba</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nâu</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chiếc</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áo</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trấn</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thủ</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đôi</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dép</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dirty="0" err="1">
                <a:solidFill>
                  <a:schemeClr val="bg1"/>
                </a:solidFill>
                <a:latin typeface="#9Slide03 Arima Madurai" panose="00000500000000000000" pitchFamily="2" charset="0"/>
                <a:cs typeface="#9Slide03 Arima Madurai" panose="00000500000000000000" pitchFamily="2" charset="0"/>
              </a:rPr>
              <a:t>cao</a:t>
            </a:r>
            <a:r>
              <a:rPr lang="en-SG" dirty="0">
                <a:solidFill>
                  <a:schemeClr val="bg1"/>
                </a:solidFill>
                <a:latin typeface="#9Slide03 Arima Madurai" panose="00000500000000000000" pitchFamily="2" charset="0"/>
                <a:cs typeface="#9Slide03 Arima Madurai" panose="00000500000000000000" pitchFamily="2" charset="0"/>
              </a:rPr>
              <a:t> </a:t>
            </a:r>
            <a:r>
              <a:rPr lang="en-SG" dirty="0" err="1">
                <a:solidFill>
                  <a:schemeClr val="bg1"/>
                </a:solidFill>
                <a:latin typeface="#9Slide03 Arima Madurai" panose="00000500000000000000" pitchFamily="2" charset="0"/>
                <a:cs typeface="#9Slide03 Arima Madurai" panose="00000500000000000000" pitchFamily="2" charset="0"/>
              </a:rPr>
              <a:t>su</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cái</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quạt</a:t>
            </a:r>
            <a:r>
              <a:rPr lang="en-SG" altLang="x-none" dirty="0">
                <a:solidFill>
                  <a:schemeClr val="bg1"/>
                </a:solidFill>
                <a:latin typeface="#9Slide03 Arima Madurai" panose="00000500000000000000" pitchFamily="2" charset="0"/>
                <a:cs typeface="#9Slide03 Arima Madurai" panose="00000500000000000000" pitchFamily="2" charset="0"/>
              </a:rPr>
              <a:t> </a:t>
            </a:r>
          </a:p>
          <a:p>
            <a:r>
              <a:rPr lang="en-SG" dirty="0" err="1">
                <a:solidFill>
                  <a:schemeClr val="bg1"/>
                </a:solidFill>
                <a:latin typeface="#9Slide03 Arima Madurai" panose="00000500000000000000" pitchFamily="2" charset="0"/>
                <a:cs typeface="#9Slide03 Arima Madurai" panose="00000500000000000000" pitchFamily="2" charset="0"/>
              </a:rPr>
              <a:t>mo</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đồng</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hồ</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báo</a:t>
            </a:r>
            <a:r>
              <a:rPr lang="en-SG" altLang="x-none" dirty="0">
                <a:solidFill>
                  <a:schemeClr val="bg1"/>
                </a:solidFill>
                <a:latin typeface="#9Slide03 Arima Madurai" panose="00000500000000000000" pitchFamily="2" charset="0"/>
                <a:cs typeface="#9Slide03 Arima Madurai" panose="00000500000000000000" pitchFamily="2" charset="0"/>
              </a:rPr>
              <a:t> </a:t>
            </a:r>
            <a:r>
              <a:rPr lang="en-SG" altLang="x-none" dirty="0" err="1">
                <a:solidFill>
                  <a:schemeClr val="bg1"/>
                </a:solidFill>
                <a:latin typeface="#9Slide03 Arima Madurai" panose="00000500000000000000" pitchFamily="2" charset="0"/>
                <a:cs typeface="#9Slide03 Arima Madurai" panose="00000500000000000000" pitchFamily="2" charset="0"/>
              </a:rPr>
              <a:t>thức</a:t>
            </a:r>
            <a:r>
              <a:rPr lang="en-SG" altLang="x-none" dirty="0">
                <a:solidFill>
                  <a:schemeClr val="bg1"/>
                </a:solidFill>
                <a:latin typeface="#9Slide03 Arima Madurai" panose="00000500000000000000" pitchFamily="2" charset="0"/>
                <a:cs typeface="#9Slide03 Arima Madurai" panose="00000500000000000000" pitchFamily="2" charset="0"/>
              </a:rPr>
              <a:t>, </a:t>
            </a:r>
          </a:p>
          <a:p>
            <a:r>
              <a:rPr lang="en-SG" altLang="x-none" dirty="0">
                <a:solidFill>
                  <a:schemeClr val="bg1"/>
                </a:solidFill>
                <a:latin typeface="#9Slide03 Arima Madurai" panose="00000500000000000000" pitchFamily="2" charset="0"/>
                <a:cs typeface="#9Slide03 Arima Madurai" panose="00000500000000000000" pitchFamily="2" charset="0"/>
              </a:rPr>
              <a:t>radio </a:t>
            </a:r>
            <a:r>
              <a:rPr lang="en-SG" dirty="0">
                <a:solidFill>
                  <a:schemeClr val="bg1"/>
                </a:solidFill>
                <a:latin typeface="#9Slide03 Arima Madurai" panose="00000500000000000000" pitchFamily="2" charset="0"/>
                <a:cs typeface="#9Slide03 Arima Madurai" panose="00000500000000000000" pitchFamily="2" charset="0"/>
              </a:rPr>
              <a:t>(</a:t>
            </a:r>
            <a:r>
              <a:rPr lang="en-SG" dirty="0" err="1">
                <a:solidFill>
                  <a:schemeClr val="bg1"/>
                </a:solidFill>
                <a:latin typeface="#9Slide03 Arima Madurai" panose="00000500000000000000" pitchFamily="2" charset="0"/>
                <a:cs typeface="#9Slide03 Arima Madurai" panose="00000500000000000000" pitchFamily="2" charset="0"/>
              </a:rPr>
              <a:t>nghe</a:t>
            </a:r>
            <a:r>
              <a:rPr lang="en-SG" dirty="0">
                <a:solidFill>
                  <a:schemeClr val="bg1"/>
                </a:solidFill>
                <a:latin typeface="#9Slide03 Arima Madurai" panose="00000500000000000000" pitchFamily="2" charset="0"/>
                <a:cs typeface="#9Slide03 Arima Madurai" panose="00000500000000000000" pitchFamily="2" charset="0"/>
              </a:rPr>
              <a:t> tin </a:t>
            </a:r>
            <a:r>
              <a:rPr lang="en-SG" dirty="0" err="1">
                <a:solidFill>
                  <a:schemeClr val="bg1"/>
                </a:solidFill>
                <a:latin typeface="#9Slide03 Arima Madurai" panose="00000500000000000000" pitchFamily="2" charset="0"/>
                <a:cs typeface="#9Slide03 Arima Madurai" panose="00000500000000000000" pitchFamily="2" charset="0"/>
              </a:rPr>
              <a:t>tức</a:t>
            </a:r>
            <a:r>
              <a:rPr lang="en-SG" dirty="0">
                <a:solidFill>
                  <a:schemeClr val="bg1"/>
                </a:solidFill>
                <a:latin typeface="#9Slide03 Arima Madurai" panose="00000500000000000000" pitchFamily="2" charset="0"/>
                <a:cs typeface="#9Slide03 Arima Madurai" panose="00000500000000000000" pitchFamily="2" charset="0"/>
              </a:rPr>
              <a:t>)</a:t>
            </a:r>
            <a:r>
              <a:rPr lang="en-SG" altLang="x-none" dirty="0">
                <a:solidFill>
                  <a:schemeClr val="bg1"/>
                </a:solidFill>
                <a:latin typeface="#9Slide03 Arima Madurai" panose="00000500000000000000" pitchFamily="2" charset="0"/>
                <a:cs typeface="#9Slide03 Arima Madurai" panose="00000500000000000000" pitchFamily="2" charset="0"/>
              </a:rPr>
              <a: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0032" y="2817052"/>
            <a:ext cx="1567110" cy="204619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7069" y="3251536"/>
            <a:ext cx="1284891" cy="162447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85679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par>
                                <p:cTn id="13" presetID="21" presetClass="entr" presetSubtype="1"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1)">
                                      <p:cBhvr>
                                        <p:cTn id="15" dur="2000"/>
                                        <p:tgtEl>
                                          <p:spTgt spid="7"/>
                                        </p:tgtEl>
                                      </p:cBhvr>
                                    </p:animEffect>
                                  </p:childTnLst>
                                </p:cTn>
                              </p:par>
                              <p:par>
                                <p:cTn id="16" presetID="21" presetClass="entr" presetSubtype="1"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3" name="TextBox 2"/>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pic>
        <p:nvPicPr>
          <p:cNvPr id="6" name="Picture 7" descr="e341a9230c0d4ce5f8ddf852a5036f9e"/>
          <p:cNvPicPr>
            <a:picLocks noChangeAspect="1"/>
          </p:cNvPicPr>
          <p:nvPr/>
        </p:nvPicPr>
        <p:blipFill>
          <a:blip r:embed="rId2"/>
          <a:stretch>
            <a:fillRect/>
          </a:stretch>
        </p:blipFill>
        <p:spPr>
          <a:xfrm>
            <a:off x="2572547" y="2107116"/>
            <a:ext cx="4153522" cy="24140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TextBox 3"/>
          <p:cNvSpPr txBox="1"/>
          <p:nvPr/>
        </p:nvSpPr>
        <p:spPr>
          <a:xfrm>
            <a:off x="3409272" y="1275606"/>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b="1" smtClean="0">
                <a:solidFill>
                  <a:srgbClr val="0070C0"/>
                </a:solidFill>
              </a:rPr>
              <a:t>Ăn uống</a:t>
            </a:r>
            <a:endParaRPr lang="en-US" b="1">
              <a:solidFill>
                <a:srgbClr val="0070C0"/>
              </a:solidFill>
            </a:endParaRPr>
          </a:p>
        </p:txBody>
      </p:sp>
      <p:pic>
        <p:nvPicPr>
          <p:cNvPr id="5" name="Picture 5" descr="camuoixoi2"/>
          <p:cNvPicPr>
            <a:picLocks noChangeAspect="1"/>
          </p:cNvPicPr>
          <p:nvPr/>
        </p:nvPicPr>
        <p:blipFill>
          <a:blip r:embed="rId3"/>
          <a:stretch>
            <a:fillRect/>
          </a:stretch>
        </p:blipFill>
        <p:spPr>
          <a:xfrm>
            <a:off x="467544" y="1934028"/>
            <a:ext cx="2214462" cy="127662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7" name="Picture 9" descr="xuhao"/>
          <p:cNvPicPr>
            <a:picLocks noChangeAspect="1"/>
          </p:cNvPicPr>
          <p:nvPr/>
        </p:nvPicPr>
        <p:blipFill>
          <a:blip r:embed="rId4"/>
          <a:stretch>
            <a:fillRect/>
          </a:stretch>
        </p:blipFill>
        <p:spPr>
          <a:xfrm>
            <a:off x="6323200" y="1742592"/>
            <a:ext cx="2569280" cy="133321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8" name="Picture 11" descr="luoc-rau"/>
          <p:cNvPicPr>
            <a:picLocks noChangeAspect="1"/>
          </p:cNvPicPr>
          <p:nvPr/>
        </p:nvPicPr>
        <p:blipFill>
          <a:blip r:embed="rId5"/>
          <a:stretch>
            <a:fillRect/>
          </a:stretch>
        </p:blipFill>
        <p:spPr>
          <a:xfrm>
            <a:off x="352261" y="3612216"/>
            <a:ext cx="2419539" cy="140780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9" name="Picture 13" descr="20752249_images1440226_cakho"/>
          <p:cNvPicPr>
            <a:picLocks noChangeAspect="1"/>
          </p:cNvPicPr>
          <p:nvPr/>
        </p:nvPicPr>
        <p:blipFill>
          <a:blip r:embed="rId6"/>
          <a:stretch>
            <a:fillRect/>
          </a:stretch>
        </p:blipFill>
        <p:spPr>
          <a:xfrm>
            <a:off x="6323200" y="3388083"/>
            <a:ext cx="2569280" cy="148792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462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par>
                                <p:cTn id="14" presetID="21" presetClass="entr" presetSubtype="1"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par>
                                <p:cTn id="17" presetID="21" presetClass="entr" presetSubtype="1"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5" name="TextBox 4"/>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sp>
        <p:nvSpPr>
          <p:cNvPr id="7" name="TextBox 6"/>
          <p:cNvSpPr txBox="1"/>
          <p:nvPr/>
        </p:nvSpPr>
        <p:spPr>
          <a:xfrm>
            <a:off x="467544" y="1783730"/>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Nơi ở và làm việc</a:t>
            </a:r>
            <a:endParaRPr lang="en-US" b="1">
              <a:solidFill>
                <a:srgbClr val="0070C0"/>
              </a:solidFill>
            </a:endParaRPr>
          </a:p>
        </p:txBody>
      </p:sp>
      <p:sp>
        <p:nvSpPr>
          <p:cNvPr id="8" name="TextBox 7"/>
          <p:cNvSpPr txBox="1"/>
          <p:nvPr/>
        </p:nvSpPr>
        <p:spPr>
          <a:xfrm>
            <a:off x="472844" y="2732901"/>
            <a:ext cx="19495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Trang phục</a:t>
            </a:r>
            <a:endParaRPr lang="en-US" b="1">
              <a:solidFill>
                <a:srgbClr val="0070C0"/>
              </a:solidFill>
            </a:endParaRPr>
          </a:p>
        </p:txBody>
      </p:sp>
      <p:sp>
        <p:nvSpPr>
          <p:cNvPr id="9" name="TextBox 8"/>
          <p:cNvSpPr txBox="1"/>
          <p:nvPr/>
        </p:nvSpPr>
        <p:spPr>
          <a:xfrm>
            <a:off x="472844" y="3718654"/>
            <a:ext cx="19495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Ăn uống</a:t>
            </a:r>
            <a:endParaRPr lang="en-US" b="1">
              <a:solidFill>
                <a:srgbClr val="0070C0"/>
              </a:solidFill>
            </a:endParaRPr>
          </a:p>
        </p:txBody>
      </p:sp>
      <p:cxnSp>
        <p:nvCxnSpPr>
          <p:cNvPr id="14" name="Straight Connector 13"/>
          <p:cNvCxnSpPr/>
          <p:nvPr/>
        </p:nvCxnSpPr>
        <p:spPr>
          <a:xfrm>
            <a:off x="4211960" y="1292741"/>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499992" y="1059582"/>
            <a:ext cx="0" cy="417825"/>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721640" y="2283718"/>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Nghệ thuật đối lập</a:t>
            </a:r>
            <a:endParaRPr lang="en-US" b="1">
              <a:solidFill>
                <a:srgbClr val="0070C0"/>
              </a:solidFill>
            </a:endParaRPr>
          </a:p>
        </p:txBody>
      </p:sp>
      <p:sp>
        <p:nvSpPr>
          <p:cNvPr id="18" name="TextBox 17"/>
          <p:cNvSpPr txBox="1"/>
          <p:nvPr/>
        </p:nvSpPr>
        <p:spPr>
          <a:xfrm>
            <a:off x="6721640" y="3282538"/>
            <a:ext cx="19548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Lối viết so sánh</a:t>
            </a:r>
            <a:endParaRPr lang="en-US" b="1">
              <a:solidFill>
                <a:srgbClr val="0070C0"/>
              </a:solidFill>
            </a:endParaRPr>
          </a:p>
        </p:txBody>
      </p:sp>
      <p:sp>
        <p:nvSpPr>
          <p:cNvPr id="23" name="TextBox 22"/>
          <p:cNvSpPr txBox="1"/>
          <p:nvPr/>
        </p:nvSpPr>
        <p:spPr>
          <a:xfrm>
            <a:off x="3131840" y="1703586"/>
            <a:ext cx="3024336" cy="230832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SG" b="1" smtClean="0">
                <a:solidFill>
                  <a:schemeClr val="bg1"/>
                </a:solidFill>
                <a:latin typeface="Times New Roman" panose="02020603050405020304" pitchFamily="18" charset="0"/>
                <a:cs typeface="Times New Roman" panose="02020603050405020304" pitchFamily="18" charset="0"/>
              </a:rPr>
              <a:t>Hoàn toàn có thể sống một cuộc sống tốt, nhưng Bác của chúng ta lại sống như người dân thường, dó là vì yêu nước, thương dân, Bác hi sinh quyền lợi </a:t>
            </a:r>
            <a:r>
              <a:rPr lang="en-SG" b="1" smtClean="0">
                <a:solidFill>
                  <a:schemeClr val="bg1"/>
                </a:solidFill>
                <a:latin typeface="Times New Roman" panose="02020603050405020304" pitchFamily="18" charset="0"/>
                <a:cs typeface="Times New Roman" panose="02020603050405020304" pitchFamily="18" charset="0"/>
                <a:sym typeface="Wingdings" pitchFamily="2" charset="2"/>
              </a:rPr>
              <a:t> Tấm gương đáng ngưỡng mộ, kính phục</a:t>
            </a:r>
            <a:endParaRPr lang="en-SG" b="1" smtClean="0">
              <a:solidFill>
                <a:schemeClr val="bg1"/>
              </a:solidFill>
              <a:latin typeface="Times New Roman" panose="02020603050405020304" pitchFamily="18" charset="0"/>
              <a:cs typeface="Times New Roman" panose="02020603050405020304" pitchFamily="18" charset="0"/>
            </a:endParaRPr>
          </a:p>
        </p:txBody>
      </p:sp>
      <p:sp>
        <p:nvSpPr>
          <p:cNvPr id="24" name="Right Arrow 23"/>
          <p:cNvSpPr/>
          <p:nvPr/>
        </p:nvSpPr>
        <p:spPr>
          <a:xfrm rot="10800000">
            <a:off x="6300192" y="2355726"/>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rot="10800000">
            <a:off x="6291684" y="3363838"/>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a:off x="2627784" y="3723878"/>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2627784" y="2751404"/>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2627784" y="1824380"/>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4207" y="36483"/>
            <a:ext cx="1567110" cy="204619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53361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heel(1)">
                                      <p:cBhvr>
                                        <p:cTn id="7" dur="2000"/>
                                        <p:tgtEl>
                                          <p:spTgt spid="23"/>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heel(1)">
                                      <p:cBhvr>
                                        <p:cTn id="10" dur="2000"/>
                                        <p:tgtEl>
                                          <p:spTgt spid="28"/>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heel(1)">
                                      <p:cBhvr>
                                        <p:cTn id="13" dur="2000"/>
                                        <p:tgtEl>
                                          <p:spTgt spid="27"/>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heel(1)">
                                      <p:cBhvr>
                                        <p:cTn id="16" dur="2000"/>
                                        <p:tgtEl>
                                          <p:spTgt spid="26"/>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heel(1)">
                                      <p:cBhvr>
                                        <p:cTn id="19" dur="2000"/>
                                        <p:tgtEl>
                                          <p:spTgt spid="25"/>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heel(1)">
                                      <p:cBhvr>
                                        <p:cTn id="22"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5" name="TextBox 4"/>
          <p:cNvSpPr txBox="1"/>
          <p:nvPr/>
        </p:nvSpPr>
        <p:spPr>
          <a:xfrm>
            <a:off x="312928" y="604560"/>
            <a:ext cx="67793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Những biểu hiện của lối sống giản dị và thanh cao của Hồ Chí Minh</a:t>
            </a:r>
            <a:endParaRPr lang="en-US"/>
          </a:p>
        </p:txBody>
      </p:sp>
      <p:sp>
        <p:nvSpPr>
          <p:cNvPr id="6" name="TextBox 5"/>
          <p:cNvSpPr txBox="1"/>
          <p:nvPr/>
        </p:nvSpPr>
        <p:spPr>
          <a:xfrm>
            <a:off x="2051720" y="1797660"/>
            <a:ext cx="1080120" cy="286232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endParaRPr lang="en-SG" b="1" smtClean="0">
              <a:solidFill>
                <a:schemeClr val="bg1"/>
              </a:solidFill>
              <a:latin typeface="Times New Roman" panose="02020603050405020304" pitchFamily="18" charset="0"/>
              <a:cs typeface="Times New Roman" panose="02020603050405020304" pitchFamily="18" charset="0"/>
            </a:endParaRPr>
          </a:p>
          <a:p>
            <a:pPr algn="ctr"/>
            <a:endParaRPr lang="en-SG" b="1" smtClean="0">
              <a:solidFill>
                <a:schemeClr val="bg1"/>
              </a:solidFill>
              <a:latin typeface="Times New Roman" panose="02020603050405020304" pitchFamily="18" charset="0"/>
              <a:cs typeface="Times New Roman" panose="02020603050405020304" pitchFamily="18" charset="0"/>
            </a:endParaRPr>
          </a:p>
          <a:p>
            <a:pPr algn="ctr"/>
            <a:r>
              <a:rPr lang="en-SG" b="1">
                <a:solidFill>
                  <a:schemeClr val="bg1"/>
                </a:solidFill>
                <a:latin typeface="Times New Roman" panose="02020603050405020304" pitchFamily="18" charset="0"/>
                <a:cs typeface="Times New Roman" panose="02020603050405020304" pitchFamily="18" charset="0"/>
              </a:rPr>
              <a:t>b</a:t>
            </a:r>
            <a:r>
              <a:rPr lang="en-SG" b="1" smtClean="0">
                <a:solidFill>
                  <a:schemeClr val="bg1"/>
                </a:solidFill>
                <a:latin typeface="Times New Roman" panose="02020603050405020304" pitchFamily="18" charset="0"/>
                <a:cs typeface="Times New Roman" panose="02020603050405020304" pitchFamily="18" charset="0"/>
              </a:rPr>
              <a:t>. Lối sống thanh cao</a:t>
            </a:r>
          </a:p>
          <a:p>
            <a:pPr algn="ctr"/>
            <a:r>
              <a:rPr lang="en-SG" b="1" smtClean="0">
                <a:solidFill>
                  <a:schemeClr val="bg1"/>
                </a:solidFill>
                <a:latin typeface="Times New Roman" panose="02020603050405020304" pitchFamily="18" charset="0"/>
                <a:cs typeface="Times New Roman" panose="02020603050405020304" pitchFamily="18" charset="0"/>
              </a:rPr>
              <a:t> của Bác Hồ</a:t>
            </a:r>
          </a:p>
          <a:p>
            <a:pPr algn="ctr"/>
            <a:endParaRPr lang="en-SG" b="1">
              <a:solidFill>
                <a:schemeClr val="bg1"/>
              </a:solidFill>
              <a:latin typeface="Times New Roman" panose="02020603050405020304" pitchFamily="18" charset="0"/>
              <a:cs typeface="Times New Roman" panose="02020603050405020304" pitchFamily="18" charset="0"/>
            </a:endParaRPr>
          </a:p>
          <a:p>
            <a:pPr algn="ct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7" name="Rectangle 10">
            <a:extLst>
              <a:ext uri="{FF2B5EF4-FFF2-40B4-BE49-F238E27FC236}">
                <a16:creationId xmlns:a16="http://schemas.microsoft.com/office/drawing/2014/main" xmlns="" id="{2B0C4326-5C62-474A-AB0A-DD64B6BF8734}"/>
              </a:ext>
            </a:extLst>
          </p:cNvPr>
          <p:cNvSpPr/>
          <p:nvPr/>
        </p:nvSpPr>
        <p:spPr>
          <a:xfrm>
            <a:off x="3491882" y="1635646"/>
            <a:ext cx="4968550" cy="70788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eaLnBrk="1" hangingPunct="1"/>
            <a:r>
              <a:rPr sz="2000" dirty="0" err="1">
                <a:latin typeface="Times New Roman" panose="02020603050405020304" pitchFamily="18" charset="0"/>
                <a:cs typeface="Times New Roman" panose="02020603050405020304" pitchFamily="18" charset="0"/>
              </a:rPr>
              <a:t>Đây</a:t>
            </a:r>
            <a:r>
              <a:rPr sz="2000" dirty="0">
                <a:latin typeface="Times New Roman" panose="02020603050405020304" pitchFamily="18" charset="0"/>
                <a:cs typeface="Times New Roman" panose="02020603050405020304" pitchFamily="18" charset="0"/>
              </a:rPr>
              <a:t> không phải l</a:t>
            </a:r>
            <a:r>
              <a:rPr sz="2000" dirty="0">
                <a:latin typeface="Times New Roman" panose="02020603050405020304" pitchFamily="18" charset="0"/>
                <a:ea typeface="Times New Roman" panose="02020603050405020304" pitchFamily="18" charset="0"/>
              </a:rPr>
              <a:t>à</a:t>
            </a:r>
            <a:r>
              <a:rPr sz="2000" dirty="0">
                <a:latin typeface="Times New Roman" panose="02020603050405020304" pitchFamily="18" charset="0"/>
                <a:cs typeface="Times New Roman" panose="02020603050405020304" pitchFamily="18" charset="0"/>
              </a:rPr>
              <a:t> lối sống khắc khổ của người tự vui trong cảnh nghèo </a:t>
            </a:r>
            <a:r>
              <a:rPr sz="2000" dirty="0" err="1">
                <a:latin typeface="Times New Roman" panose="02020603050405020304" pitchFamily="18" charset="0"/>
                <a:cs typeface="Times New Roman" panose="02020603050405020304" pitchFamily="18" charset="0"/>
              </a:rPr>
              <a:t>khó</a:t>
            </a:r>
            <a:r>
              <a:rPr sz="2000" dirty="0">
                <a:latin typeface="Times New Roman" panose="02020603050405020304" pitchFamily="18" charset="0"/>
                <a:cs typeface="Times New Roman" panose="02020603050405020304" pitchFamily="18" charset="0"/>
              </a:rPr>
              <a:t>.</a:t>
            </a:r>
            <a:endParaRPr sz="2000" i="1" dirty="0">
              <a:latin typeface="Times New Roman" panose="02020603050405020304" pitchFamily="18" charset="0"/>
              <a:ea typeface="Times New Roman" panose="02020603050405020304" pitchFamily="18" charset="0"/>
            </a:endParaRPr>
          </a:p>
        </p:txBody>
      </p:sp>
      <p:sp>
        <p:nvSpPr>
          <p:cNvPr id="8" name="Rectangle 10">
            <a:extLst>
              <a:ext uri="{FF2B5EF4-FFF2-40B4-BE49-F238E27FC236}">
                <a16:creationId xmlns:a16="http://schemas.microsoft.com/office/drawing/2014/main" xmlns="" id="{F37C77D7-D5D2-481B-8407-967D3E2110F8}"/>
              </a:ext>
            </a:extLst>
          </p:cNvPr>
          <p:cNvSpPr/>
          <p:nvPr/>
        </p:nvSpPr>
        <p:spPr>
          <a:xfrm>
            <a:off x="3491880" y="2787774"/>
            <a:ext cx="4968551" cy="70788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eaLnBrk="1" hangingPunct="1"/>
            <a:r>
              <a:rPr sz="2000" dirty="0" err="1">
                <a:latin typeface="Times New Roman" panose="02020603050405020304" pitchFamily="18" charset="0"/>
                <a:cs typeface="Times New Roman" panose="02020603050405020304" pitchFamily="18" charset="0"/>
              </a:rPr>
              <a:t>Đây</a:t>
            </a:r>
            <a:r>
              <a:rPr sz="2000" dirty="0">
                <a:latin typeface="Times New Roman" panose="02020603050405020304" pitchFamily="18" charset="0"/>
                <a:cs typeface="Times New Roman" panose="02020603050405020304" pitchFamily="18" charset="0"/>
              </a:rPr>
              <a:t> cũng không phải l</a:t>
            </a:r>
            <a:r>
              <a:rPr sz="2000" dirty="0">
                <a:latin typeface="Times New Roman" panose="02020603050405020304" pitchFamily="18" charset="0"/>
                <a:ea typeface="Times New Roman" panose="02020603050405020304" pitchFamily="18" charset="0"/>
              </a:rPr>
              <a:t>à</a:t>
            </a:r>
            <a:r>
              <a:rPr sz="2000" dirty="0">
                <a:latin typeface="Times New Roman" panose="02020603050405020304" pitchFamily="18" charset="0"/>
                <a:cs typeface="Times New Roman" panose="02020603050405020304" pitchFamily="18" charset="0"/>
              </a:rPr>
              <a:t> cách tự thần thánh hoá, tự l</a:t>
            </a:r>
            <a:r>
              <a:rPr sz="2000" dirty="0">
                <a:latin typeface="Times New Roman" panose="02020603050405020304" pitchFamily="18" charset="0"/>
                <a:ea typeface="Times New Roman" panose="02020603050405020304" pitchFamily="18" charset="0"/>
              </a:rPr>
              <a:t>à</a:t>
            </a:r>
            <a:r>
              <a:rPr sz="2000" dirty="0">
                <a:latin typeface="Times New Roman" panose="02020603050405020304" pitchFamily="18" charset="0"/>
                <a:cs typeface="Times New Roman" panose="02020603050405020304" pitchFamily="18" charset="0"/>
              </a:rPr>
              <a:t>m cho khác đời, hơn </a:t>
            </a:r>
            <a:r>
              <a:rPr lang="en-US" sz="2000" dirty="0" err="1">
                <a:latin typeface="Times New Roman" panose="02020603050405020304" pitchFamily="18" charset="0"/>
                <a:cs typeface="Times New Roman" panose="02020603050405020304" pitchFamily="18" charset="0"/>
              </a:rPr>
              <a:t>người</a:t>
            </a:r>
            <a:r>
              <a:rPr sz="2000" dirty="0">
                <a:latin typeface="Times New Roman" panose="02020603050405020304" pitchFamily="18" charset="0"/>
                <a:cs typeface="Times New Roman" panose="02020603050405020304" pitchFamily="18" charset="0"/>
              </a:rPr>
              <a:t>.</a:t>
            </a:r>
            <a:endParaRPr sz="2000" i="1" dirty="0">
              <a:latin typeface="Times New Roman" panose="02020603050405020304" pitchFamily="18" charset="0"/>
              <a:ea typeface="Times New Roman" panose="02020603050405020304" pitchFamily="18" charset="0"/>
            </a:endParaRPr>
          </a:p>
        </p:txBody>
      </p:sp>
      <p:sp>
        <p:nvSpPr>
          <p:cNvPr id="9" name="Rectangle 10">
            <a:extLst>
              <a:ext uri="{FF2B5EF4-FFF2-40B4-BE49-F238E27FC236}">
                <a16:creationId xmlns:a16="http://schemas.microsoft.com/office/drawing/2014/main" xmlns="" id="{7D215E8D-ECFD-454A-8BB4-096285F52CD8}"/>
              </a:ext>
            </a:extLst>
          </p:cNvPr>
          <p:cNvSpPr/>
          <p:nvPr/>
        </p:nvSpPr>
        <p:spPr>
          <a:xfrm>
            <a:off x="3491880" y="3867894"/>
            <a:ext cx="4968552" cy="101566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eaLnBrk="1" hangingPunct="1"/>
            <a:r>
              <a:rPr sz="2000" dirty="0" err="1">
                <a:latin typeface="Times New Roman" panose="02020603050405020304" pitchFamily="18" charset="0"/>
                <a:cs typeface="Times New Roman" panose="02020603050405020304" pitchFamily="18" charset="0"/>
              </a:rPr>
              <a:t>Đây</a:t>
            </a:r>
            <a:r>
              <a:rPr sz="2000" dirty="0">
                <a:latin typeface="Times New Roman" panose="02020603050405020304" pitchFamily="18" charset="0"/>
                <a:cs typeface="Times New Roman" panose="02020603050405020304" pitchFamily="18" charset="0"/>
              </a:rPr>
              <a:t> l</a:t>
            </a:r>
            <a:r>
              <a:rPr sz="2000" dirty="0">
                <a:latin typeface="Times New Roman" panose="02020603050405020304" pitchFamily="18" charset="0"/>
                <a:ea typeface="Times New Roman" panose="02020603050405020304" pitchFamily="18" charset="0"/>
              </a:rPr>
              <a:t>à</a:t>
            </a:r>
            <a:r>
              <a:rPr sz="2000" dirty="0">
                <a:latin typeface="Times New Roman" panose="02020603050405020304" pitchFamily="18" charset="0"/>
                <a:cs typeface="Times New Roman" panose="02020603050405020304" pitchFamily="18" charset="0"/>
              </a:rPr>
              <a:t> một cách sống có văn hoá đã trở th</a:t>
            </a:r>
            <a:r>
              <a:rPr sz="2000" dirty="0">
                <a:latin typeface="Times New Roman" panose="02020603050405020304" pitchFamily="18" charset="0"/>
                <a:ea typeface="Times New Roman" panose="02020603050405020304" pitchFamily="18" charset="0"/>
              </a:rPr>
              <a:t>à</a:t>
            </a:r>
            <a:r>
              <a:rPr sz="2000" dirty="0">
                <a:latin typeface="Times New Roman" panose="02020603050405020304" pitchFamily="18" charset="0"/>
                <a:cs typeface="Times New Roman" panose="02020603050405020304" pitchFamily="18" charset="0"/>
              </a:rPr>
              <a:t>nh một quan niệm thẩm mĩ : </a:t>
            </a:r>
            <a:r>
              <a:rPr sz="2000" i="1" dirty="0">
                <a:latin typeface="Times New Roman" panose="02020603050405020304" pitchFamily="18" charset="0"/>
                <a:cs typeface="Times New Roman" panose="02020603050405020304" pitchFamily="18" charset="0"/>
              </a:rPr>
              <a:t>Cái đẹp l</a:t>
            </a:r>
            <a:r>
              <a:rPr sz="2000" i="1" dirty="0">
                <a:latin typeface="Times New Roman" panose="02020603050405020304" pitchFamily="18" charset="0"/>
                <a:ea typeface="Times New Roman" panose="02020603050405020304" pitchFamily="18" charset="0"/>
              </a:rPr>
              <a:t>à</a:t>
            </a:r>
            <a:r>
              <a:rPr sz="2000" i="1" dirty="0">
                <a:latin typeface="Times New Roman" panose="02020603050405020304" pitchFamily="18" charset="0"/>
                <a:cs typeface="Times New Roman" panose="02020603050405020304" pitchFamily="18" charset="0"/>
              </a:rPr>
              <a:t> sự giản dị tự nhiên.</a:t>
            </a:r>
            <a:endParaRPr sz="2000" i="1" dirty="0">
              <a:latin typeface="Times New Roman" panose="02020603050405020304" pitchFamily="18" charset="0"/>
              <a:ea typeface="Times New Roman" panose="02020603050405020304" pitchFamily="18" charset="0"/>
            </a:endParaRPr>
          </a:p>
        </p:txBody>
      </p:sp>
      <p:cxnSp>
        <p:nvCxnSpPr>
          <p:cNvPr id="11" name="Straight Arrow Connector 10"/>
          <p:cNvCxnSpPr>
            <a:stCxn id="6" idx="3"/>
            <a:endCxn id="7" idx="1"/>
          </p:cNvCxnSpPr>
          <p:nvPr/>
        </p:nvCxnSpPr>
        <p:spPr>
          <a:xfrm flipV="1">
            <a:off x="3131840" y="1989589"/>
            <a:ext cx="360042" cy="1239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3"/>
            <a:endCxn id="8" idx="1"/>
          </p:cNvCxnSpPr>
          <p:nvPr/>
        </p:nvCxnSpPr>
        <p:spPr>
          <a:xfrm flipV="1">
            <a:off x="3131840" y="3141717"/>
            <a:ext cx="360040" cy="87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3"/>
            <a:endCxn id="9" idx="1"/>
          </p:cNvCxnSpPr>
          <p:nvPr/>
        </p:nvCxnSpPr>
        <p:spPr>
          <a:xfrm>
            <a:off x="3131840" y="3228821"/>
            <a:ext cx="360040" cy="1146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6" name="Picture 15" descr="cd195hoc2"/>
          <p:cNvPicPr>
            <a:picLocks noGrp="1" noChangeAspect="1"/>
          </p:cNvPicPr>
          <p:nvPr>
            <p:ph idx="1"/>
          </p:nvPr>
        </p:nvPicPr>
        <p:blipFill>
          <a:blip r:embed="rId2"/>
          <a:srcRect/>
          <a:stretch>
            <a:fillRect/>
          </a:stretch>
        </p:blipFill>
        <p:spPr>
          <a:xfrm>
            <a:off x="258550" y="2067694"/>
            <a:ext cx="1577146" cy="23269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67954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randombar(horizontal)">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5" name="TextBox 4"/>
          <p:cNvSpPr txBox="1"/>
          <p:nvPr/>
        </p:nvSpPr>
        <p:spPr>
          <a:xfrm>
            <a:off x="312928" y="604560"/>
            <a:ext cx="5123168"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3. Ý nghĩa của phong cách, lối sống Hồ Chí Minh</a:t>
            </a:r>
            <a:endParaRPr lang="en-US"/>
          </a:p>
        </p:txBody>
      </p:sp>
      <p:sp>
        <p:nvSpPr>
          <p:cNvPr id="6" name="Rectangle 5">
            <a:extLst>
              <a:ext uri="{FF2B5EF4-FFF2-40B4-BE49-F238E27FC236}">
                <a16:creationId xmlns:a16="http://schemas.microsoft.com/office/drawing/2014/main" xmlns="" id="{758CE47E-8DAE-48EF-A3BE-997CAEED4571}"/>
              </a:ext>
            </a:extLst>
          </p:cNvPr>
          <p:cNvSpPr/>
          <p:nvPr/>
        </p:nvSpPr>
        <p:spPr>
          <a:xfrm>
            <a:off x="227902" y="2204159"/>
            <a:ext cx="5496226" cy="1015663"/>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altLang="en-US" sz="2000" dirty="0" err="1">
                <a:solidFill>
                  <a:schemeClr val="bg1"/>
                </a:solidFill>
                <a:latin typeface="Times New Roman" panose="02020603050405020304" pitchFamily="18" charset="0"/>
                <a:cs typeface="Times New Roman" panose="02020603050405020304" pitchFamily="18" charset="0"/>
              </a:rPr>
              <a:t>Vẻ</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đẹp</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trong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phong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cách</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sống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l</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err="1">
                <a:solidFill>
                  <a:schemeClr val="bg1"/>
                </a:solidFill>
                <a:latin typeface="Times New Roman" panose="02020603050405020304" pitchFamily="18" charset="0"/>
                <a:cs typeface="Times New Roman" panose="02020603050405020304" pitchFamily="18" charset="0"/>
              </a:rPr>
              <a:t>m</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việc</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của</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Bác</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l</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vẻ</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đẹp</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vốn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có</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tự</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nhiên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gần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gũi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không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xa</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lạ</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với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mọi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người</a:t>
            </a:r>
            <a:r>
              <a:rPr lang="en-US" altLang="en-US" sz="2000" dirty="0">
                <a:solidFill>
                  <a:schemeClr val="bg1"/>
                </a:solidFill>
                <a:latin typeface="Times New Roman" panose="02020603050405020304" pitchFamily="18" charset="0"/>
                <a:cs typeface="Times New Roman" panose="02020603050405020304" pitchFamily="18" charset="0"/>
              </a:rPr>
              <a:t>. </a:t>
            </a:r>
            <a:endParaRPr lang="en-SG" sz="2000" dirty="0">
              <a:solidFill>
                <a:schemeClr val="bg1"/>
              </a:solidFill>
            </a:endParaRPr>
          </a:p>
        </p:txBody>
      </p:sp>
      <p:sp>
        <p:nvSpPr>
          <p:cNvPr id="7" name="Rectangle 6">
            <a:extLst>
              <a:ext uri="{FF2B5EF4-FFF2-40B4-BE49-F238E27FC236}">
                <a16:creationId xmlns:a16="http://schemas.microsoft.com/office/drawing/2014/main" xmlns="" id="{A6F6E745-7D4D-4360-9465-C89CE71A549B}"/>
              </a:ext>
            </a:extLst>
          </p:cNvPr>
          <p:cNvSpPr/>
          <p:nvPr/>
        </p:nvSpPr>
        <p:spPr>
          <a:xfrm>
            <a:off x="251520" y="3500303"/>
            <a:ext cx="7486607" cy="1015663"/>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just"/>
            <a:r>
              <a:rPr lang="en-US" altLang="en-US" sz="2000" dirty="0" err="1">
                <a:solidFill>
                  <a:schemeClr val="bg1"/>
                </a:solidFill>
                <a:latin typeface="Times New Roman" panose="02020603050405020304" pitchFamily="18" charset="0"/>
                <a:cs typeface="Times New Roman" panose="02020603050405020304" pitchFamily="18" charset="0"/>
              </a:rPr>
              <a:t>Bài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học</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Coi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trọng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giá</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trị</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tinh</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thần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không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lệ</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thuộc</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err="1">
                <a:solidFill>
                  <a:schemeClr val="bg1"/>
                </a:solidFill>
                <a:latin typeface="Times New Roman" panose="02020603050405020304" pitchFamily="18" charset="0"/>
                <a:cs typeface="Times New Roman" panose="02020603050405020304" pitchFamily="18" charset="0"/>
              </a:rPr>
              <a:t>o</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vật</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chất</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không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coi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cuộc</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sống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l</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hưởng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thụ</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Sống</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h</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err="1">
                <a:solidFill>
                  <a:schemeClr val="bg1"/>
                </a:solidFill>
                <a:latin typeface="Times New Roman" panose="02020603050405020304" pitchFamily="18" charset="0"/>
                <a:cs typeface="Times New Roman" panose="02020603050405020304" pitchFamily="18" charset="0"/>
              </a:rPr>
              <a:t>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hòa</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thân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thiện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với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thiên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nhiên</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v</a:t>
            </a:r>
            <a:r>
              <a:rPr lang="en-US" altLang="en-US" sz="2000" dirty="0" err="1">
                <a:solidFill>
                  <a:schemeClr val="bg1"/>
                </a:solidFill>
                <a:latin typeface="Times New Roman" panose="02020603050405020304" pitchFamily="18" charset="0"/>
                <a:ea typeface="Times New Roman" panose="02020603050405020304" pitchFamily="18" charset="0"/>
              </a:rPr>
              <a:t>à</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mọi</a:t>
            </a:r>
            <a:r>
              <a:rPr lang="en-US" altLang="en-US" sz="2000" dirty="0">
                <a:solidFill>
                  <a:schemeClr val="bg1"/>
                </a:solidFill>
                <a:latin typeface="Times New Roman" panose="02020603050405020304" pitchFamily="18" charset="0"/>
                <a:cs typeface="Times New Roman" panose="02020603050405020304" pitchFamily="18" charset="0"/>
              </a:rPr>
              <a:t> </a:t>
            </a:r>
            <a:r>
              <a:rPr lang="en-US" altLang="en-US" sz="2000" dirty="0" err="1">
                <a:solidFill>
                  <a:schemeClr val="bg1"/>
                </a:solidFill>
                <a:latin typeface="Times New Roman" panose="02020603050405020304" pitchFamily="18" charset="0"/>
                <a:cs typeface="Times New Roman" panose="02020603050405020304" pitchFamily="18" charset="0"/>
              </a:rPr>
              <a:t>người</a:t>
            </a:r>
            <a:r>
              <a:rPr lang="en-US" altLang="en-US" sz="2000" dirty="0">
                <a:solidFill>
                  <a:schemeClr val="bg1"/>
                </a:solidFill>
                <a:latin typeface="Times New Roman" panose="02020603050405020304" pitchFamily="18" charset="0"/>
                <a:cs typeface="Times New Roman" panose="02020603050405020304" pitchFamily="18" charset="0"/>
              </a:rPr>
              <a:t>.</a:t>
            </a:r>
            <a:endParaRPr lang="en-SG" sz="2000" dirty="0">
              <a:solidFill>
                <a:schemeClr val="bg1"/>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28184" y="770854"/>
            <a:ext cx="1567110" cy="204619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0" name="Rectangle 9"/>
          <p:cNvSpPr/>
          <p:nvPr/>
        </p:nvSpPr>
        <p:spPr>
          <a:xfrm>
            <a:off x="576064" y="1338903"/>
            <a:ext cx="4572000" cy="584775"/>
          </a:xfrm>
          <a:prstGeom prst="rect">
            <a:avLst/>
          </a:prstGeom>
        </p:spPr>
        <p:txBody>
          <a:bodyPr>
            <a:spAutoFit/>
          </a:bodyPr>
          <a:lstStyle/>
          <a:p>
            <a:pPr algn="ctr"/>
            <a:r>
              <a:rPr lang="en-SG" sz="32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Hồ Chí Minh</a:t>
            </a:r>
            <a:endParaRPr lang="en-S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endParaRPr>
          </a:p>
        </p:txBody>
      </p:sp>
    </p:spTree>
    <p:extLst>
      <p:ext uri="{BB962C8B-B14F-4D97-AF65-F5344CB8AC3E}">
        <p14:creationId xmlns:p14="http://schemas.microsoft.com/office/powerpoint/2010/main" val="206285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a:t>
            </a:r>
            <a:r>
              <a:rPr lang="en-US" smtClean="0"/>
              <a:t>I. TỔNG KẾT</a:t>
            </a:r>
            <a:endParaRPr lang="en-US"/>
          </a:p>
        </p:txBody>
      </p:sp>
      <p:sp>
        <p:nvSpPr>
          <p:cNvPr id="7" name="Text Box 3">
            <a:extLst>
              <a:ext uri="{FF2B5EF4-FFF2-40B4-BE49-F238E27FC236}">
                <a16:creationId xmlns:a16="http://schemas.microsoft.com/office/drawing/2014/main" xmlns="" id="{975A458B-00D7-4F46-86F2-E0F989304007}"/>
              </a:ext>
            </a:extLst>
          </p:cNvPr>
          <p:cNvSpPr txBox="1">
            <a:spLocks noChangeArrowheads="1"/>
          </p:cNvSpPr>
          <p:nvPr/>
        </p:nvSpPr>
        <p:spPr bwMode="auto">
          <a:xfrm>
            <a:off x="611560" y="1851670"/>
            <a:ext cx="2364432" cy="2937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30000"/>
              </a:lnSpc>
              <a:spcBef>
                <a:spcPct val="40000"/>
              </a:spcBef>
            </a:pPr>
            <a:r>
              <a:rPr lang="en-US" altLang="en-US" b="1" dirty="0" err="1">
                <a:solidFill>
                  <a:schemeClr val="bg1"/>
                </a:solidFill>
                <a:latin typeface="Times New Roman" pitchFamily="18" charset="0"/>
                <a:cs typeface="Times New Roman" pitchFamily="18" charset="0"/>
              </a:rPr>
              <a:t>Vẻ</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đẹp</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của</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phong</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cách</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Hồ</a:t>
            </a:r>
            <a:r>
              <a:rPr lang="en-US" altLang="en-US" b="1" dirty="0">
                <a:solidFill>
                  <a:schemeClr val="bg1"/>
                </a:solidFill>
                <a:latin typeface="Times New Roman" pitchFamily="18" charset="0"/>
                <a:cs typeface="Times New Roman" pitchFamily="18" charset="0"/>
              </a:rPr>
              <a:t> </a:t>
            </a:r>
            <a:r>
              <a:rPr lang="en-US" altLang="en-US" b="1" dirty="0" err="1">
                <a:solidFill>
                  <a:schemeClr val="bg1"/>
                </a:solidFill>
                <a:latin typeface="Times New Roman" pitchFamily="18" charset="0"/>
                <a:cs typeface="Times New Roman" pitchFamily="18" charset="0"/>
              </a:rPr>
              <a:t>Chí</a:t>
            </a:r>
            <a:r>
              <a:rPr lang="en-US" altLang="en-US" b="1" dirty="0">
                <a:solidFill>
                  <a:schemeClr val="bg1"/>
                </a:solidFill>
                <a:latin typeface="Times New Roman" pitchFamily="18" charset="0"/>
                <a:cs typeface="Times New Roman" pitchFamily="18" charset="0"/>
              </a:rPr>
              <a:t> Minh </a:t>
            </a:r>
            <a:r>
              <a:rPr lang="en-US" altLang="en-US" b="1" dirty="0" err="1">
                <a:solidFill>
                  <a:schemeClr val="bg1"/>
                </a:solidFill>
                <a:latin typeface="Times New Roman" pitchFamily="18" charset="0"/>
                <a:cs typeface="Times New Roman" pitchFamily="18" charset="0"/>
              </a:rPr>
              <a:t>là</a:t>
            </a:r>
            <a:r>
              <a:rPr lang="en-US" altLang="en-US" b="1" dirty="0">
                <a:solidFill>
                  <a:schemeClr val="bg1"/>
                </a:solidFill>
                <a:latin typeface="Times New Roman" pitchFamily="18" charset="0"/>
                <a:cs typeface="Times New Roman" pitchFamily="18" charset="0"/>
              </a:rPr>
              <a:t> s</a:t>
            </a:r>
            <a:r>
              <a:rPr lang="en-SG" altLang="en-US" b="1" dirty="0">
                <a:solidFill>
                  <a:schemeClr val="bg1"/>
                </a:solidFill>
                <a:latin typeface="Times New Roman" pitchFamily="18" charset="0"/>
                <a:cs typeface="Times New Roman" pitchFamily="18" charset="0"/>
              </a:rPr>
              <a:t>ự </a:t>
            </a:r>
            <a:r>
              <a:rPr lang="en-SG" altLang="en-US" b="1" dirty="0" err="1">
                <a:solidFill>
                  <a:schemeClr val="bg1"/>
                </a:solidFill>
                <a:latin typeface="Times New Roman" pitchFamily="18" charset="0"/>
                <a:cs typeface="Times New Roman" pitchFamily="18" charset="0"/>
              </a:rPr>
              <a:t>kết</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hợp</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hài</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hò</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giữa</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truyền</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thống</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văn</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hóa</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dân</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tộc</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và</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tinh</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hoa</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văn</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hóa</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nhân</a:t>
            </a:r>
            <a:r>
              <a:rPr lang="en-SG" altLang="en-US" b="1" dirty="0">
                <a:solidFill>
                  <a:schemeClr val="bg1"/>
                </a:solidFill>
                <a:latin typeface="Times New Roman" pitchFamily="18" charset="0"/>
                <a:cs typeface="Times New Roman" pitchFamily="18" charset="0"/>
              </a:rPr>
              <a:t> </a:t>
            </a:r>
            <a:r>
              <a:rPr lang="en-SG" altLang="en-US" b="1" dirty="0" err="1">
                <a:solidFill>
                  <a:schemeClr val="bg1"/>
                </a:solidFill>
                <a:latin typeface="Times New Roman" pitchFamily="18" charset="0"/>
                <a:cs typeface="Times New Roman" pitchFamily="18" charset="0"/>
              </a:rPr>
              <a:t>loại</a:t>
            </a:r>
            <a:r>
              <a:rPr lang="en-SG" altLang="en-US" b="1">
                <a:solidFill>
                  <a:schemeClr val="bg1"/>
                </a:solidFill>
                <a:latin typeface="Times New Roman" pitchFamily="18" charset="0"/>
                <a:cs typeface="Times New Roman" pitchFamily="18" charset="0"/>
              </a:rPr>
              <a:t>, </a:t>
            </a:r>
            <a:r>
              <a:rPr lang="en-SG" altLang="en-US" b="1" smtClean="0">
                <a:solidFill>
                  <a:schemeClr val="bg1"/>
                </a:solidFill>
                <a:latin typeface="Times New Roman" pitchFamily="18" charset="0"/>
                <a:cs typeface="Times New Roman" pitchFamily="18" charset="0"/>
              </a:rPr>
              <a:t>giữA thanh </a:t>
            </a:r>
            <a:r>
              <a:rPr lang="en-SG" altLang="en-US" b="1" dirty="0" err="1">
                <a:solidFill>
                  <a:schemeClr val="bg1"/>
                </a:solidFill>
                <a:latin typeface="Times New Roman" pitchFamily="18" charset="0"/>
                <a:cs typeface="Times New Roman" pitchFamily="18" charset="0"/>
              </a:rPr>
              <a:t>cao</a:t>
            </a:r>
            <a:r>
              <a:rPr lang="en-SG" altLang="en-US" b="1" dirty="0">
                <a:solidFill>
                  <a:schemeClr val="bg1"/>
                </a:solidFill>
                <a:latin typeface="Times New Roman" pitchFamily="18" charset="0"/>
                <a:cs typeface="Times New Roman" pitchFamily="18" charset="0"/>
              </a:rPr>
              <a:t> </a:t>
            </a:r>
            <a:r>
              <a:rPr lang="en-SG" altLang="en-US" b="1" err="1">
                <a:solidFill>
                  <a:schemeClr val="bg1"/>
                </a:solidFill>
                <a:latin typeface="Times New Roman" pitchFamily="18" charset="0"/>
                <a:cs typeface="Times New Roman" pitchFamily="18" charset="0"/>
              </a:rPr>
              <a:t>và</a:t>
            </a:r>
            <a:r>
              <a:rPr lang="en-SG" altLang="en-US" b="1">
                <a:solidFill>
                  <a:schemeClr val="bg1"/>
                </a:solidFill>
                <a:latin typeface="Times New Roman" pitchFamily="18" charset="0"/>
                <a:cs typeface="Times New Roman" pitchFamily="18" charset="0"/>
              </a:rPr>
              <a:t> </a:t>
            </a:r>
            <a:r>
              <a:rPr lang="en-SG" altLang="en-US" b="1">
                <a:solidFill>
                  <a:schemeClr val="bg1"/>
                </a:solidFill>
                <a:latin typeface="Times New Roman" pitchFamily="18" charset="0"/>
                <a:cs typeface="Times New Roman" pitchFamily="18" charset="0"/>
              </a:rPr>
              <a:t> </a:t>
            </a:r>
            <a:r>
              <a:rPr lang="en-SG" altLang="en-US" b="1" smtClean="0">
                <a:solidFill>
                  <a:schemeClr val="bg1"/>
                </a:solidFill>
                <a:latin typeface="Times New Roman" pitchFamily="18" charset="0"/>
                <a:cs typeface="Times New Roman" pitchFamily="18" charset="0"/>
              </a:rPr>
              <a:t>giản </a:t>
            </a:r>
            <a:r>
              <a:rPr lang="en-SG" altLang="en-US" b="1" dirty="0" err="1">
                <a:solidFill>
                  <a:schemeClr val="bg1"/>
                </a:solidFill>
                <a:latin typeface="Times New Roman" pitchFamily="18" charset="0"/>
                <a:cs typeface="Times New Roman" pitchFamily="18" charset="0"/>
              </a:rPr>
              <a:t>dị</a:t>
            </a:r>
            <a:r>
              <a:rPr lang="en-SG" altLang="en-US" b="1" dirty="0">
                <a:solidFill>
                  <a:schemeClr val="bg1"/>
                </a:solidFill>
                <a:latin typeface="Times New Roman" pitchFamily="18" charset="0"/>
                <a:cs typeface="Times New Roman" pitchFamily="18" charset="0"/>
              </a:rPr>
              <a:t>.</a:t>
            </a:r>
            <a:endParaRPr lang="en-US" altLang="en-US" b="1" dirty="0">
              <a:solidFill>
                <a:schemeClr val="bg1"/>
              </a:solidFill>
              <a:latin typeface="Times New Roman" pitchFamily="18" charset="0"/>
              <a:cs typeface="Times New Roman"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153121"/>
            <a:ext cx="1872208" cy="135451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6565" y="3723878"/>
            <a:ext cx="922838" cy="120496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85538" y="1752213"/>
            <a:ext cx="1103865" cy="139560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11" name="TextBox 10"/>
          <p:cNvSpPr txBox="1"/>
          <p:nvPr/>
        </p:nvSpPr>
        <p:spPr>
          <a:xfrm>
            <a:off x="611560" y="830378"/>
            <a:ext cx="2232248" cy="769441"/>
          </a:xfrm>
          <a:prstGeom prst="rect">
            <a:avLst/>
          </a:prstGeom>
          <a:noFill/>
        </p:spPr>
        <p:txBody>
          <a:bodyPr wrap="square" rtlCol="0">
            <a:spAutoFit/>
          </a:bodyPr>
          <a:lstStyle/>
          <a:p>
            <a:r>
              <a:rPr lang="en-US" sz="4400" smtClean="0">
                <a:solidFill>
                  <a:schemeClr val="tx2">
                    <a:lumMod val="60000"/>
                    <a:lumOff val="40000"/>
                  </a:schemeClr>
                </a:solidFill>
                <a:latin typeface="Chiller" pitchFamily="82" charset="0"/>
              </a:rPr>
              <a:t>Nội dung</a:t>
            </a:r>
            <a:endParaRPr lang="en-US" sz="4400">
              <a:solidFill>
                <a:schemeClr val="tx2">
                  <a:lumMod val="60000"/>
                  <a:lumOff val="40000"/>
                </a:schemeClr>
              </a:solidFill>
              <a:latin typeface="Chiller" pitchFamily="82" charset="0"/>
            </a:endParaRPr>
          </a:p>
        </p:txBody>
      </p:sp>
      <p:sp>
        <p:nvSpPr>
          <p:cNvPr id="12" name="TextBox 11"/>
          <p:cNvSpPr txBox="1"/>
          <p:nvPr/>
        </p:nvSpPr>
        <p:spPr>
          <a:xfrm>
            <a:off x="6084168" y="843558"/>
            <a:ext cx="2232248" cy="769441"/>
          </a:xfrm>
          <a:prstGeom prst="rect">
            <a:avLst/>
          </a:prstGeom>
          <a:noFill/>
        </p:spPr>
        <p:txBody>
          <a:bodyPr wrap="square" rtlCol="0">
            <a:spAutoFit/>
          </a:bodyPr>
          <a:lstStyle/>
          <a:p>
            <a:r>
              <a:rPr lang="en-US" sz="4400" smtClean="0">
                <a:solidFill>
                  <a:schemeClr val="tx2">
                    <a:lumMod val="60000"/>
                    <a:lumOff val="40000"/>
                  </a:schemeClr>
                </a:solidFill>
                <a:latin typeface="Chiller" pitchFamily="82" charset="0"/>
              </a:rPr>
              <a:t>Nghệ thuật</a:t>
            </a:r>
            <a:endParaRPr lang="en-US" sz="4400">
              <a:solidFill>
                <a:schemeClr val="tx2">
                  <a:lumMod val="60000"/>
                  <a:lumOff val="40000"/>
                </a:schemeClr>
              </a:solidFill>
              <a:latin typeface="Chiller" pitchFamily="82" charset="0"/>
            </a:endParaRPr>
          </a:p>
        </p:txBody>
      </p:sp>
      <p:sp>
        <p:nvSpPr>
          <p:cNvPr id="13" name="Rectangle 12">
            <a:extLst>
              <a:ext uri="{FF2B5EF4-FFF2-40B4-BE49-F238E27FC236}">
                <a16:creationId xmlns:a16="http://schemas.microsoft.com/office/drawing/2014/main" xmlns="" id="{B0830FE9-1482-49B2-9390-EB46904CD77D}"/>
              </a:ext>
            </a:extLst>
          </p:cNvPr>
          <p:cNvSpPr/>
          <p:nvPr/>
        </p:nvSpPr>
        <p:spPr>
          <a:xfrm>
            <a:off x="5292080" y="4229675"/>
            <a:ext cx="2880320" cy="646331"/>
          </a:xfrm>
          <a:prstGeom prst="rect">
            <a:avLst/>
          </a:prstGeom>
        </p:spPr>
        <p:txBody>
          <a:bodyPr wrap="square">
            <a:spAutoFit/>
          </a:bodyPr>
          <a:lstStyle/>
          <a:p>
            <a:pPr marL="486410" indent="-285750">
              <a:buFont typeface="Wingdings" pitchFamily="2" charset="2"/>
              <a:buChar char="§"/>
            </a:pPr>
            <a:r>
              <a:rPr lang="vi-VN" b="1" dirty="0">
                <a:solidFill>
                  <a:schemeClr val="bg1"/>
                </a:solidFill>
                <a:latin typeface="+mj-lt"/>
                <a:cs typeface="Times New Roman" panose="02020603050405020304" pitchFamily="18" charset="0"/>
              </a:rPr>
              <a:t>Kết hợp giữa kể v</a:t>
            </a:r>
            <a:r>
              <a:rPr lang="vi-VN" b="1" dirty="0">
                <a:solidFill>
                  <a:schemeClr val="bg1"/>
                </a:solidFill>
                <a:latin typeface="+mj-lt"/>
                <a:ea typeface="Times New Roman" panose="02020603050405020304" pitchFamily="18" charset="0"/>
              </a:rPr>
              <a:t>à</a:t>
            </a:r>
            <a:r>
              <a:rPr lang="vi-VN" b="1" dirty="0">
                <a:solidFill>
                  <a:schemeClr val="bg1"/>
                </a:solidFill>
                <a:latin typeface="+mj-lt"/>
                <a:cs typeface="Times New Roman" panose="02020603050405020304" pitchFamily="18" charset="0"/>
              </a:rPr>
              <a:t> bình luận.</a:t>
            </a:r>
            <a:endParaRPr lang="vi-VN" altLang="x-none" b="1" dirty="0">
              <a:solidFill>
                <a:schemeClr val="bg1"/>
              </a:solidFill>
              <a:latin typeface="+mj-lt"/>
              <a:cs typeface="Times New Roman" panose="02020603050405020304" pitchFamily="18" charset="0"/>
            </a:endParaRPr>
          </a:p>
        </p:txBody>
      </p:sp>
      <p:sp>
        <p:nvSpPr>
          <p:cNvPr id="14" name="Rectangle 13">
            <a:extLst>
              <a:ext uri="{FF2B5EF4-FFF2-40B4-BE49-F238E27FC236}">
                <a16:creationId xmlns:a16="http://schemas.microsoft.com/office/drawing/2014/main" xmlns="" id="{EF8AC713-CAD3-4BB5-8F72-E745C25D5D2E}"/>
              </a:ext>
            </a:extLst>
          </p:cNvPr>
          <p:cNvSpPr/>
          <p:nvPr/>
        </p:nvSpPr>
        <p:spPr>
          <a:xfrm>
            <a:off x="5292080" y="1781403"/>
            <a:ext cx="3528392" cy="646331"/>
          </a:xfrm>
          <a:prstGeom prst="rect">
            <a:avLst/>
          </a:prstGeom>
        </p:spPr>
        <p:txBody>
          <a:bodyPr wrap="square">
            <a:spAutoFit/>
          </a:bodyPr>
          <a:lstStyle/>
          <a:p>
            <a:pPr marL="486410" indent="-285750">
              <a:buFont typeface="Wingdings" pitchFamily="2" charset="2"/>
              <a:buChar char="§"/>
            </a:pPr>
            <a:r>
              <a:rPr lang="vi-VN" b="1" dirty="0">
                <a:solidFill>
                  <a:schemeClr val="bg1"/>
                </a:solidFill>
                <a:latin typeface="+mj-lt"/>
                <a:cs typeface="Times New Roman" panose="02020603050405020304" pitchFamily="18" charset="0"/>
              </a:rPr>
              <a:t>Chọn lọc những chi tiết tiêu biểu.</a:t>
            </a:r>
            <a:endParaRPr lang="vi-VN" altLang="x-none" b="1" dirty="0">
              <a:solidFill>
                <a:schemeClr val="bg1"/>
              </a:solidFill>
              <a:latin typeface="+mj-lt"/>
              <a:cs typeface="Times New Roman" panose="02020603050405020304" pitchFamily="18" charset="0"/>
            </a:endParaRPr>
          </a:p>
        </p:txBody>
      </p:sp>
      <p:sp>
        <p:nvSpPr>
          <p:cNvPr id="15" name="Rectangle 14">
            <a:extLst>
              <a:ext uri="{FF2B5EF4-FFF2-40B4-BE49-F238E27FC236}">
                <a16:creationId xmlns:a16="http://schemas.microsoft.com/office/drawing/2014/main" xmlns="" id="{0E4C864A-D57E-4240-AE26-588A8EC08C1B}"/>
              </a:ext>
            </a:extLst>
          </p:cNvPr>
          <p:cNvSpPr/>
          <p:nvPr/>
        </p:nvSpPr>
        <p:spPr>
          <a:xfrm>
            <a:off x="5292080" y="2427734"/>
            <a:ext cx="3278832" cy="923330"/>
          </a:xfrm>
          <a:prstGeom prst="rect">
            <a:avLst/>
          </a:prstGeom>
        </p:spPr>
        <p:txBody>
          <a:bodyPr wrap="square">
            <a:spAutoFit/>
          </a:bodyPr>
          <a:lstStyle/>
          <a:p>
            <a:pPr marL="486410" indent="-285750">
              <a:buFont typeface="Wingdings" pitchFamily="2" charset="2"/>
              <a:buChar char="§"/>
            </a:pPr>
            <a:r>
              <a:rPr lang="vi-VN" b="1" dirty="0">
                <a:solidFill>
                  <a:schemeClr val="bg1"/>
                </a:solidFill>
                <a:latin typeface="+mj-lt"/>
                <a:cs typeface="Times New Roman" panose="02020603050405020304" pitchFamily="18" charset="0"/>
              </a:rPr>
              <a:t>Đan xen với thơ </a:t>
            </a:r>
            <a:r>
              <a:rPr lang="en-SG" b="1" dirty="0" err="1">
                <a:solidFill>
                  <a:schemeClr val="bg1"/>
                </a:solidFill>
                <a:latin typeface="+mj-lt"/>
                <a:cs typeface="Times New Roman" panose="02020603050405020304" pitchFamily="18" charset="0"/>
              </a:rPr>
              <a:t>N.B.Khiêm</a:t>
            </a:r>
            <a:r>
              <a:rPr lang="en-SG" b="1" dirty="0">
                <a:solidFill>
                  <a:schemeClr val="bg1"/>
                </a:solidFill>
                <a:latin typeface="+mj-lt"/>
                <a:cs typeface="Times New Roman" panose="02020603050405020304" pitchFamily="18" charset="0"/>
              </a:rPr>
              <a:t> </a:t>
            </a:r>
            <a:r>
              <a:rPr lang="vi-VN" b="1" dirty="0">
                <a:solidFill>
                  <a:schemeClr val="bg1"/>
                </a:solidFill>
                <a:latin typeface="+mj-lt"/>
                <a:cs typeface="Times New Roman" panose="02020603050405020304" pitchFamily="18" charset="0"/>
              </a:rPr>
              <a:t>cách dùng từ Hán Việt.</a:t>
            </a:r>
            <a:endParaRPr lang="vi-VN" altLang="x-none" b="1" dirty="0">
              <a:solidFill>
                <a:schemeClr val="bg1"/>
              </a:solidFill>
              <a:latin typeface="+mj-lt"/>
              <a:cs typeface="Times New Roman" panose="02020603050405020304" pitchFamily="18" charset="0"/>
            </a:endParaRPr>
          </a:p>
        </p:txBody>
      </p:sp>
      <p:sp>
        <p:nvSpPr>
          <p:cNvPr id="16" name="Rectangle 15">
            <a:extLst>
              <a:ext uri="{FF2B5EF4-FFF2-40B4-BE49-F238E27FC236}">
                <a16:creationId xmlns:a16="http://schemas.microsoft.com/office/drawing/2014/main" xmlns="" id="{85506E32-4360-4AD4-9F68-983A3FCD9727}"/>
              </a:ext>
            </a:extLst>
          </p:cNvPr>
          <p:cNvSpPr/>
          <p:nvPr/>
        </p:nvSpPr>
        <p:spPr>
          <a:xfrm>
            <a:off x="5292080" y="3435846"/>
            <a:ext cx="2553816" cy="646331"/>
          </a:xfrm>
          <a:prstGeom prst="rect">
            <a:avLst/>
          </a:prstGeom>
        </p:spPr>
        <p:txBody>
          <a:bodyPr wrap="square">
            <a:spAutoFit/>
          </a:bodyPr>
          <a:lstStyle/>
          <a:p>
            <a:pPr marL="486410" indent="-285750">
              <a:buFont typeface="Wingdings" pitchFamily="2" charset="2"/>
              <a:buChar char="§"/>
            </a:pPr>
            <a:r>
              <a:rPr lang="vi-VN" b="1" dirty="0">
                <a:solidFill>
                  <a:schemeClr val="bg1"/>
                </a:solidFill>
                <a:latin typeface="+mj-lt"/>
                <a:cs typeface="Times New Roman" panose="02020603050405020304" pitchFamily="18" charset="0"/>
              </a:rPr>
              <a:t>Sử dụng nghệ thuật đối lập.</a:t>
            </a:r>
            <a:endParaRPr lang="vi-VN" altLang="x-none" b="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423903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heel(1)">
                                      <p:cBhvr>
                                        <p:cTn id="12" dur="2000"/>
                                        <p:tgtEl>
                                          <p:spTgt spid="13"/>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heel(1)">
                                      <p:cBhvr>
                                        <p:cTn id="15" dur="2000"/>
                                        <p:tgtEl>
                                          <p:spTgt spid="14"/>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heel(1)">
                                      <p:cBhvr>
                                        <p:cTn id="18" dur="2000"/>
                                        <p:tgtEl>
                                          <p:spTgt spid="15"/>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heel(1)">
                                      <p:cBhvr>
                                        <p:cTn id="21"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8069"/>
            <a:ext cx="8280920" cy="4031873"/>
          </a:xfrm>
          <a:prstGeom prst="rect">
            <a:avLst/>
          </a:prstGeom>
        </p:spPr>
        <p:txBody>
          <a:bodyPr wrap="square">
            <a:spAutoFit/>
          </a:bodyPr>
          <a:lstStyle/>
          <a:p>
            <a:r>
              <a:rPr lang="en-US" sz="1600" b="1">
                <a:solidFill>
                  <a:srgbClr val="FFFF00"/>
                </a:solidFill>
              </a:rPr>
              <a:t>ĐỀ ĐỌC- HIỂU SỐ 1:</a:t>
            </a:r>
          </a:p>
          <a:p>
            <a:r>
              <a:rPr lang="vi-VN" sz="1600">
                <a:solidFill>
                  <a:srgbClr val="FFFF00"/>
                </a:solidFill>
              </a:rPr>
              <a:t>Cho câu văn sau: </a:t>
            </a:r>
            <a:endParaRPr lang="en-US" sz="1600">
              <a:solidFill>
                <a:srgbClr val="FFFF00"/>
              </a:solidFill>
            </a:endParaRPr>
          </a:p>
          <a:p>
            <a:r>
              <a:rPr lang="vi-VN" sz="1600" i="1">
                <a:solidFill>
                  <a:srgbClr val="FFFF00"/>
                </a:solidFill>
              </a:rPr>
              <a:t>  “Nếp sống giản dị và thanh đạm của Bác Hồ, cũng như các vị danh nho xưa, hoàn toàn không phải là một cách tự thần thánh hóa, tự làm cho khác đời, hơn đời, mà đây là lối sống thanh cao, một cách di dưỡng tinh thần, một quan niệm thẩm mĩ về cuộc sống, có khả năng đem lại hạnh phúc thanh cao cho tâm hồn và thể xác.” </a:t>
            </a:r>
            <a:endParaRPr lang="en-US" sz="1600">
              <a:solidFill>
                <a:srgbClr val="FFFF00"/>
              </a:solidFill>
            </a:endParaRPr>
          </a:p>
          <a:p>
            <a:r>
              <a:rPr lang="vi-VN" sz="1600">
                <a:solidFill>
                  <a:srgbClr val="FFFF00"/>
                </a:solidFill>
              </a:rPr>
              <a:t>( SGK </a:t>
            </a:r>
            <a:r>
              <a:rPr lang="vi-VN" sz="1600" i="1">
                <a:solidFill>
                  <a:srgbClr val="FFFF00"/>
                </a:solidFill>
              </a:rPr>
              <a:t>Ngữ văn 9</a:t>
            </a:r>
            <a:r>
              <a:rPr lang="vi-VN" sz="1600">
                <a:solidFill>
                  <a:srgbClr val="FFFF00"/>
                </a:solidFill>
              </a:rPr>
              <a:t>, tập một)</a:t>
            </a:r>
            <a:endParaRPr lang="en-US" sz="1600">
              <a:solidFill>
                <a:srgbClr val="FFFF00"/>
              </a:solidFill>
            </a:endParaRPr>
          </a:p>
          <a:p>
            <a:r>
              <a:rPr lang="vi-VN" sz="1600" b="1">
                <a:solidFill>
                  <a:schemeClr val="bg1"/>
                </a:solidFill>
              </a:rPr>
              <a:t>Câu 1.</a:t>
            </a:r>
            <a:r>
              <a:rPr lang="vi-VN" sz="1600">
                <a:solidFill>
                  <a:schemeClr val="bg1"/>
                </a:solidFill>
              </a:rPr>
              <a:t> Câu văn trên trích trong văn bản nào? Tác giả là ai ? “di dưỡng tinh thần” được dùng ở đây có nghĩa là gì?) </a:t>
            </a:r>
            <a:endParaRPr lang="en-US" sz="1600">
              <a:solidFill>
                <a:schemeClr val="bg1"/>
              </a:solidFill>
            </a:endParaRPr>
          </a:p>
          <a:p>
            <a:r>
              <a:rPr lang="vi-VN" sz="1600" b="1">
                <a:solidFill>
                  <a:schemeClr val="bg1"/>
                </a:solidFill>
              </a:rPr>
              <a:t>Câu 2.</a:t>
            </a:r>
            <a:r>
              <a:rPr lang="vi-VN" sz="1600">
                <a:solidFill>
                  <a:schemeClr val="bg1"/>
                </a:solidFill>
              </a:rPr>
              <a:t> Văn bản chứa câu văn trên đề cập đến chủ đề gì? </a:t>
            </a:r>
            <a:endParaRPr lang="en-US" sz="1600">
              <a:solidFill>
                <a:schemeClr val="bg1"/>
              </a:solidFill>
            </a:endParaRPr>
          </a:p>
          <a:p>
            <a:r>
              <a:rPr lang="vi-VN" sz="1600" b="1">
                <a:solidFill>
                  <a:schemeClr val="bg1"/>
                </a:solidFill>
              </a:rPr>
              <a:t>Câu 3.</a:t>
            </a:r>
            <a:r>
              <a:rPr lang="vi-VN" sz="1600">
                <a:solidFill>
                  <a:schemeClr val="bg1"/>
                </a:solidFill>
              </a:rPr>
              <a:t> Lối sống rất bình dị, rất Việt Nam, rất phương Đông của Bác Hồ được biểu hiện như thế nào? </a:t>
            </a:r>
            <a:endParaRPr lang="en-US" sz="1600">
              <a:solidFill>
                <a:schemeClr val="bg1"/>
              </a:solidFill>
            </a:endParaRPr>
          </a:p>
          <a:p>
            <a:r>
              <a:rPr lang="vi-VN" sz="1600" b="1">
                <a:solidFill>
                  <a:schemeClr val="bg1"/>
                </a:solidFill>
              </a:rPr>
              <a:t>Câu 4.</a:t>
            </a:r>
            <a:r>
              <a:rPr lang="vi-VN" sz="1600">
                <a:solidFill>
                  <a:schemeClr val="bg1"/>
                </a:solidFill>
              </a:rPr>
              <a:t> Có bạn cho rằng, học tập theo lối sống cao đẹp của Bác, mỗi chúng ta cần nên ép mình vào cuộc sống khắc khổ. Em có đồng ý với suy nghĩ đó không? Vì sao? </a:t>
            </a:r>
            <a:endParaRPr lang="en-US" sz="1600">
              <a:solidFill>
                <a:schemeClr val="bg1"/>
              </a:solidFill>
            </a:endParaRPr>
          </a:p>
          <a:p>
            <a:r>
              <a:rPr lang="vi-VN" sz="1600" b="1">
                <a:solidFill>
                  <a:schemeClr val="bg1"/>
                </a:solidFill>
              </a:rPr>
              <a:t>Câu 5.</a:t>
            </a:r>
            <a:r>
              <a:rPr lang="vi-VN" sz="1600">
                <a:solidFill>
                  <a:schemeClr val="bg1"/>
                </a:solidFill>
              </a:rPr>
              <a:t> Viết một văn bản ngắn ( khoảng một trang giấy thi ) trình bày suy nghĩ của em về một trong các bài học mà em rút ra được từ câu văn trên? </a:t>
            </a:r>
            <a:endParaRPr lang="en-US" sz="1600">
              <a:solidFill>
                <a:schemeClr val="bg1"/>
              </a:solidFill>
            </a:endParaRPr>
          </a:p>
        </p:txBody>
      </p:sp>
    </p:spTree>
    <p:extLst>
      <p:ext uri="{BB962C8B-B14F-4D97-AF65-F5344CB8AC3E}">
        <p14:creationId xmlns:p14="http://schemas.microsoft.com/office/powerpoint/2010/main" val="41316371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267494"/>
            <a:ext cx="8712968" cy="3046988"/>
          </a:xfrm>
          <a:prstGeom prst="rect">
            <a:avLst/>
          </a:prstGeom>
        </p:spPr>
        <p:txBody>
          <a:bodyPr wrap="square">
            <a:spAutoFit/>
          </a:bodyPr>
          <a:lstStyle/>
          <a:p>
            <a:r>
              <a:rPr lang="vi-VN" sz="1600" b="1" i="1">
                <a:solidFill>
                  <a:schemeClr val="bg1"/>
                </a:solidFill>
              </a:rPr>
              <a:t>Hướng dẫn trả lời</a:t>
            </a:r>
            <a:endParaRPr lang="en-US" sz="1600" b="1" i="1">
              <a:solidFill>
                <a:schemeClr val="bg1"/>
              </a:solidFill>
            </a:endParaRPr>
          </a:p>
          <a:p>
            <a:r>
              <a:rPr lang="vi-VN" sz="1600" b="1">
                <a:solidFill>
                  <a:schemeClr val="bg1"/>
                </a:solidFill>
              </a:rPr>
              <a:t>Câu 1.</a:t>
            </a:r>
            <a:r>
              <a:rPr lang="vi-VN" sz="1600">
                <a:solidFill>
                  <a:schemeClr val="bg1"/>
                </a:solidFill>
              </a:rPr>
              <a:t> 	</a:t>
            </a:r>
            <a:endParaRPr lang="en-US" sz="1600">
              <a:solidFill>
                <a:schemeClr val="bg1"/>
              </a:solidFill>
            </a:endParaRPr>
          </a:p>
          <a:p>
            <a:r>
              <a:rPr lang="vi-VN" sz="1600">
                <a:solidFill>
                  <a:schemeClr val="bg1"/>
                </a:solidFill>
              </a:rPr>
              <a:t>- Văn bản: Phong cách Hồ Chí Minh- Lê Anh Trà</a:t>
            </a:r>
            <a:endParaRPr lang="en-US" sz="1600">
              <a:solidFill>
                <a:schemeClr val="bg1"/>
              </a:solidFill>
            </a:endParaRPr>
          </a:p>
          <a:p>
            <a:r>
              <a:rPr lang="vi-VN" sz="1600">
                <a:solidFill>
                  <a:schemeClr val="bg1"/>
                </a:solidFill>
              </a:rPr>
              <a:t>- Di dưỡng tinh thần: bồi bổ cho sảng khoái về tinh thần, giữ cho tinh thần vui khỏe.</a:t>
            </a:r>
            <a:endParaRPr lang="en-US" sz="1600">
              <a:solidFill>
                <a:schemeClr val="bg1"/>
              </a:solidFill>
            </a:endParaRPr>
          </a:p>
          <a:p>
            <a:r>
              <a:rPr lang="vi-VN" sz="1600" b="1">
                <a:solidFill>
                  <a:schemeClr val="bg1"/>
                </a:solidFill>
              </a:rPr>
              <a:t>Câu 2.</a:t>
            </a:r>
            <a:r>
              <a:rPr lang="vi-VN" sz="1600">
                <a:solidFill>
                  <a:schemeClr val="bg1"/>
                </a:solidFill>
              </a:rPr>
              <a:t> </a:t>
            </a:r>
            <a:endParaRPr lang="en-US" sz="1600">
              <a:solidFill>
                <a:schemeClr val="bg1"/>
              </a:solidFill>
            </a:endParaRPr>
          </a:p>
          <a:p>
            <a:r>
              <a:rPr lang="vi-VN" sz="1600">
                <a:solidFill>
                  <a:schemeClr val="bg1"/>
                </a:solidFill>
              </a:rPr>
              <a:t>Chủ đề của văn bản: Hội nhập và giữ gìn bản sắc văn hóa dân tộc </a:t>
            </a:r>
            <a:endParaRPr lang="en-US" sz="1600">
              <a:solidFill>
                <a:schemeClr val="bg1"/>
              </a:solidFill>
            </a:endParaRPr>
          </a:p>
          <a:p>
            <a:r>
              <a:rPr lang="vi-VN" sz="1600" b="1">
                <a:solidFill>
                  <a:schemeClr val="bg1"/>
                </a:solidFill>
              </a:rPr>
              <a:t>Câu 3.</a:t>
            </a:r>
            <a:r>
              <a:rPr lang="vi-VN" sz="1600">
                <a:solidFill>
                  <a:schemeClr val="bg1"/>
                </a:solidFill>
              </a:rPr>
              <a:t> Sự kết hợp hài hòa giữa truyền thống văn hóa dân tộc với tinh hoa văn hóa thế giới nơi con người của Bác. </a:t>
            </a:r>
            <a:endParaRPr lang="en-US" sz="1600">
              <a:solidFill>
                <a:schemeClr val="bg1"/>
              </a:solidFill>
            </a:endParaRPr>
          </a:p>
          <a:p>
            <a:r>
              <a:rPr lang="vi-VN" sz="1600">
                <a:solidFill>
                  <a:schemeClr val="bg1"/>
                </a:solidFill>
              </a:rPr>
              <a:t>Lối sống của Bác, của một vị "vua", nhưng lại rất bình dị và rất đỗi đời thường, như phong cách sống của những bậc hiền triết ngày xưa: vua Nghiêu, vua Thuấn,... </a:t>
            </a:r>
            <a:endParaRPr lang="en-US" sz="1600">
              <a:solidFill>
                <a:schemeClr val="bg1"/>
              </a:solidFill>
            </a:endParaRPr>
          </a:p>
          <a:p>
            <a:r>
              <a:rPr lang="vi-VN" sz="1600" b="1">
                <a:solidFill>
                  <a:schemeClr val="bg1"/>
                </a:solidFill>
              </a:rPr>
              <a:t>Câu 4.</a:t>
            </a:r>
            <a:r>
              <a:rPr lang="vi-VN" sz="1600">
                <a:solidFill>
                  <a:schemeClr val="bg1"/>
                </a:solidFill>
              </a:rPr>
              <a:t> </a:t>
            </a:r>
            <a:endParaRPr lang="en-US" sz="1600">
              <a:solidFill>
                <a:schemeClr val="bg1"/>
              </a:solidFill>
            </a:endParaRPr>
          </a:p>
          <a:p>
            <a:r>
              <a:rPr lang="vi-VN" sz="1600">
                <a:solidFill>
                  <a:schemeClr val="bg1"/>
                </a:solidFill>
              </a:rPr>
              <a:t>HS trình bày suy nghĩ đúng đắn hợp </a:t>
            </a:r>
            <a:r>
              <a:rPr lang="vi-VN" sz="1600">
                <a:solidFill>
                  <a:schemeClr val="bg1"/>
                </a:solidFill>
              </a:rPr>
              <a:t>lý </a:t>
            </a:r>
            <a:endParaRPr lang="en-US" sz="1600">
              <a:solidFill>
                <a:schemeClr val="bg1"/>
              </a:solidFill>
            </a:endParaRPr>
          </a:p>
        </p:txBody>
      </p:sp>
    </p:spTree>
    <p:extLst>
      <p:ext uri="{BB962C8B-B14F-4D97-AF65-F5344CB8AC3E}">
        <p14:creationId xmlns:p14="http://schemas.microsoft.com/office/powerpoint/2010/main" val="1514913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111969"/>
            <a:ext cx="1872208" cy="135451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2954" y="3057515"/>
            <a:ext cx="1567110" cy="204619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2954" y="1189934"/>
            <a:ext cx="1284891" cy="162447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12" name="Rectangle 11"/>
          <p:cNvSpPr/>
          <p:nvPr/>
        </p:nvSpPr>
        <p:spPr>
          <a:xfrm>
            <a:off x="312928" y="605159"/>
            <a:ext cx="4572000" cy="584775"/>
          </a:xfrm>
          <a:prstGeom prst="rect">
            <a:avLst/>
          </a:prstGeom>
        </p:spPr>
        <p:txBody>
          <a:bodyPr>
            <a:spAutoFit/>
          </a:bodyPr>
          <a:lstStyle/>
          <a:p>
            <a:pPr algn="ctr"/>
            <a:r>
              <a:rPr lang="en-SG" sz="32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rPr>
              <a:t>Hồ Chí Minh</a:t>
            </a:r>
            <a:endParaRPr lang="en-S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9Slide05 SVNQuarzo" panose="04000000000000000000" pitchFamily="82" charset="0"/>
              <a:ea typeface="#9Slide05 SVNQuarzo" panose="04000000000000000000" pitchFamily="82" charset="0"/>
            </a:endParaRPr>
          </a:p>
        </p:txBody>
      </p:sp>
      <p:sp>
        <p:nvSpPr>
          <p:cNvPr id="13" name="Rectangle 1"/>
          <p:cNvSpPr>
            <a:spLocks noChangeArrowheads="1"/>
          </p:cNvSpPr>
          <p:nvPr/>
        </p:nvSpPr>
        <p:spPr bwMode="auto">
          <a:xfrm>
            <a:off x="312928" y="1654805"/>
            <a:ext cx="6347304" cy="3293209"/>
          </a:xfrm>
          <a:prstGeom prst="rect">
            <a:avLst/>
          </a:prstGeo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Hồ Chí Minh (1890- 1969), tên khai sinh là Nguyễn Sinh Cung</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Quê quán: làng Kim Liên (làng Sen), xã Kim Liên, huyện Nam Đàn, tỉnh Nghệ An.</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Cuộc đời và sự nghiệp sáng tác</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 Là vị lãnh tụ kính yêu của nước Việt Nam</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 Sau 30 năm bôn ba nước ngoài, Bác trở về trực tiếp lãnh đạo phong trào cách mạng trong nước</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 Không chỉ có sự nghiệp cách mạng, Người còn để lại một số di sản văn học quý giá, xứng đáng là một nhà văn, nhà thơ lớn của dân tộc.</a:t>
            </a:r>
            <a:endParaRPr kumimoji="0" lang="en-US" sz="1000" b="1"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Open Sans"/>
                <a:cs typeface="Arial" pitchFamily="34" charset="0"/>
              </a:rPr>
              <a:t>- Phong cách sáng tác: Thơ Bác hay viết về thiên nhiên đất nước với tình yêu tha thiết, niềm tự hào, lời thơ nhẹ nhàng bay bổng lãng mạn.</a:t>
            </a:r>
            <a:endParaRPr kumimoji="0" lang="en-US" sz="2400" b="1"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634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par>
                                <p:cTn id="8" presetID="21" presetClass="entr" presetSubtype="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heel(1)">
                                      <p:cBhvr>
                                        <p:cTn id="13" dur="2000"/>
                                        <p:tgtEl>
                                          <p:spTgt spid="9"/>
                                        </p:tgtEl>
                                      </p:cBhvr>
                                    </p:animEffect>
                                  </p:childTnLst>
                                </p:cTn>
                              </p:par>
                              <p:par>
                                <p:cTn id="14" presetID="21" presetClass="entr" presetSubtype="1"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heel(1)">
                                      <p:cBhvr>
                                        <p:cTn id="16" dur="2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arn(inVertical)">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39033"/>
            <a:ext cx="8568952" cy="4770537"/>
          </a:xfrm>
          <a:prstGeom prst="rect">
            <a:avLst/>
          </a:prstGeom>
        </p:spPr>
        <p:txBody>
          <a:bodyPr wrap="square">
            <a:spAutoFit/>
          </a:bodyPr>
          <a:lstStyle/>
          <a:p>
            <a:r>
              <a:rPr lang="vi-VN" sz="1600" b="1">
                <a:solidFill>
                  <a:schemeClr val="bg1"/>
                </a:solidFill>
              </a:rPr>
              <a:t>Câu 5.</a:t>
            </a:r>
            <a:r>
              <a:rPr lang="vi-VN" sz="1600">
                <a:solidFill>
                  <a:schemeClr val="bg1"/>
                </a:solidFill>
              </a:rPr>
              <a:t> </a:t>
            </a:r>
            <a:endParaRPr lang="en-US" sz="1600">
              <a:solidFill>
                <a:schemeClr val="bg1"/>
              </a:solidFill>
            </a:endParaRPr>
          </a:p>
          <a:p>
            <a:r>
              <a:rPr lang="vi-VN" sz="1600" b="1" i="1">
                <a:solidFill>
                  <a:schemeClr val="bg1"/>
                </a:solidFill>
              </a:rPr>
              <a:t>* Đoạn văn tham khảo:</a:t>
            </a:r>
            <a:endParaRPr lang="en-US" sz="1600">
              <a:solidFill>
                <a:schemeClr val="bg1"/>
              </a:solidFill>
            </a:endParaRPr>
          </a:p>
          <a:p>
            <a:r>
              <a:rPr lang="vi-VN" sz="1600">
                <a:solidFill>
                  <a:schemeClr val="bg1"/>
                </a:solidFill>
              </a:rPr>
              <a:t>(1) Qua văn bản “Phong cách Hồ Chí Minh” của tác giả Lê Anh Trà, em thấy mình cần học tập ở Bác đức tính giản dị.</a:t>
            </a:r>
            <a:endParaRPr lang="en-US" sz="1600">
              <a:solidFill>
                <a:schemeClr val="bg1"/>
              </a:solidFill>
            </a:endParaRPr>
          </a:p>
          <a:p>
            <a:r>
              <a:rPr lang="vi-VN" sz="1600">
                <a:solidFill>
                  <a:schemeClr val="bg1"/>
                </a:solidFill>
              </a:rPr>
              <a:t>(2) Giản dị là sống một cách đơn giản, tự nhiên, không cầu kì phô trương trong lối sống.</a:t>
            </a:r>
            <a:endParaRPr lang="en-US" sz="1600">
              <a:solidFill>
                <a:schemeClr val="bg1"/>
              </a:solidFill>
            </a:endParaRPr>
          </a:p>
          <a:p>
            <a:r>
              <a:rPr lang="vi-VN" sz="1600" b="1">
                <a:solidFill>
                  <a:schemeClr val="bg1"/>
                </a:solidFill>
              </a:rPr>
              <a:t>(3)</a:t>
            </a:r>
            <a:r>
              <a:rPr lang="vi-VN" sz="1600">
                <a:solidFill>
                  <a:schemeClr val="bg1"/>
                </a:solidFill>
              </a:rPr>
              <a:t> Lối sống giản dị bộc lộ ở nhiều phương diện: trang phục, ăn uống, thói quen, giao tiếp, nói năng, phong cách làm việc...</a:t>
            </a:r>
            <a:endParaRPr lang="en-US" sz="1600">
              <a:solidFill>
                <a:schemeClr val="bg1"/>
              </a:solidFill>
            </a:endParaRPr>
          </a:p>
          <a:p>
            <a:r>
              <a:rPr lang="vi-VN" sz="1600">
                <a:solidFill>
                  <a:schemeClr val="bg1"/>
                </a:solidFill>
              </a:rPr>
              <a:t>(4) Trang phục phù hợp với hoàn cảnh, điều kiện, gọn gàng và tiện dụng, tránh cầu kì, loè loẹt.</a:t>
            </a:r>
            <a:endParaRPr lang="en-US" sz="1600">
              <a:solidFill>
                <a:schemeClr val="bg1"/>
              </a:solidFill>
            </a:endParaRPr>
          </a:p>
          <a:p>
            <a:r>
              <a:rPr lang="vi-VN" sz="1600">
                <a:solidFill>
                  <a:schemeClr val="bg1"/>
                </a:solidFill>
              </a:rPr>
              <a:t>(5) Cách ứng xử lịch sự, đúng mực; cách suy nghĩ và sử dụng ngôn ngữ giản dị, dễ hiểu, không hoa mĩ, cầu kì rắc rối...</a:t>
            </a:r>
            <a:endParaRPr lang="en-US" sz="1600">
              <a:solidFill>
                <a:schemeClr val="bg1"/>
              </a:solidFill>
            </a:endParaRPr>
          </a:p>
          <a:p>
            <a:r>
              <a:rPr lang="vi-VN" sz="1600">
                <a:solidFill>
                  <a:schemeClr val="bg1"/>
                </a:solidFill>
              </a:rPr>
              <a:t>(6) Cách sinh hoạt: hòa đồng với mọi người, tự nhiên và gần gũi trong cách cư xử; không tự coi mình là người đặc biệt, khác người mà cần thấy mình bình thường như những người khác.</a:t>
            </a:r>
            <a:endParaRPr lang="en-US" sz="1600">
              <a:solidFill>
                <a:schemeClr val="bg1"/>
              </a:solidFill>
            </a:endParaRPr>
          </a:p>
          <a:p>
            <a:r>
              <a:rPr lang="vi-VN" sz="1600">
                <a:solidFill>
                  <a:schemeClr val="bg1"/>
                </a:solidFill>
              </a:rPr>
              <a:t>(7) Cốt lõi của lối sống giản dị là sự ý thức sâu sắc về mục đích và cách sống sao cho hoà đồng và thoải mái, tự nhiên để tạo thành một phong cách sống. Sống giản dị cũng là biểu hiện của sự sâu sắc trong nhận thức về cuộc sống.</a:t>
            </a:r>
            <a:endParaRPr lang="en-US" sz="1600">
              <a:solidFill>
                <a:schemeClr val="bg1"/>
              </a:solidFill>
            </a:endParaRPr>
          </a:p>
          <a:p>
            <a:r>
              <a:rPr lang="vi-VN" sz="1600">
                <a:solidFill>
                  <a:schemeClr val="bg1"/>
                </a:solidFill>
              </a:rPr>
              <a:t>(8) Giản dị khiến người ta dễ hòa nhập với mọi người, làm cho con người trở nên thân thiện với nhau và giúp ta có thêm bạn bè... góp phần làm sáng lên nhân cách của mỗi con </a:t>
            </a:r>
            <a:r>
              <a:rPr lang="vi-VN" sz="1600">
                <a:solidFill>
                  <a:schemeClr val="bg1"/>
                </a:solidFill>
              </a:rPr>
              <a:t>người</a:t>
            </a:r>
            <a:r>
              <a:rPr lang="vi-VN" sz="1600" smtClean="0">
                <a:solidFill>
                  <a:schemeClr val="bg1"/>
                </a:solidFill>
              </a:rPr>
              <a:t>.</a:t>
            </a:r>
            <a:endParaRPr lang="en-US" sz="1600">
              <a:solidFill>
                <a:schemeClr val="bg1"/>
              </a:solidFill>
            </a:endParaRPr>
          </a:p>
        </p:txBody>
      </p:sp>
    </p:spTree>
    <p:extLst>
      <p:ext uri="{BB962C8B-B14F-4D97-AF65-F5344CB8AC3E}">
        <p14:creationId xmlns:p14="http://schemas.microsoft.com/office/powerpoint/2010/main" val="34808510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67494"/>
            <a:ext cx="8496944" cy="4031873"/>
          </a:xfrm>
          <a:prstGeom prst="rect">
            <a:avLst/>
          </a:prstGeom>
        </p:spPr>
        <p:txBody>
          <a:bodyPr wrap="square">
            <a:spAutoFit/>
          </a:bodyPr>
          <a:lstStyle/>
          <a:p>
            <a:r>
              <a:rPr lang="vi-VN" sz="1600">
                <a:solidFill>
                  <a:schemeClr val="bg1"/>
                </a:solidFill>
              </a:rPr>
              <a:t>(9) Giản dị tạo nên sự thanh thản, bình yên trong tâm hồn và sự nhàn nhã, thư thái trong nhịp sống khiến con người hoà đồng với tự nhiên, gắn bó sâu sắc với các cá nhân khác.</a:t>
            </a:r>
            <a:endParaRPr lang="en-US" sz="1600">
              <a:solidFill>
                <a:schemeClr val="bg1"/>
              </a:solidFill>
            </a:endParaRPr>
          </a:p>
          <a:p>
            <a:r>
              <a:rPr lang="vi-VN" sz="1600">
                <a:solidFill>
                  <a:schemeClr val="bg1"/>
                </a:solidFill>
              </a:rPr>
              <a:t>(10) Sống giản dị là một trong những cách để mỗi người sống thật, sống có hứng thú, có ý nghĩa.</a:t>
            </a:r>
            <a:endParaRPr lang="en-US" sz="1600">
              <a:solidFill>
                <a:schemeClr val="bg1"/>
              </a:solidFill>
            </a:endParaRPr>
          </a:p>
          <a:p>
            <a:r>
              <a:rPr lang="vi-VN" sz="1600">
                <a:solidFill>
                  <a:schemeClr val="bg1"/>
                </a:solidFill>
              </a:rPr>
              <a:t>(11) Sống giản dị giúp chúng ta hoàn thiện bản thân và tạo cho xã hội sự hoà đồng, bình đẳng, nhân ái.</a:t>
            </a:r>
            <a:endParaRPr lang="en-US" sz="1600">
              <a:solidFill>
                <a:schemeClr val="bg1"/>
              </a:solidFill>
            </a:endParaRPr>
          </a:p>
          <a:p>
            <a:r>
              <a:rPr lang="vi-VN" sz="1600">
                <a:solidFill>
                  <a:schemeClr val="bg1"/>
                </a:solidFill>
              </a:rPr>
              <a:t>(12) Lối sống giản dị hoàn toàn khác với lối sống cẩu thả, lạc hậu, gò bó, khuôn mẫu; giản dị cũng không đồng nghĩa với tiết kiệm, hà tiện... giản dị phù hợp với điều kiện, với hoàn cảnh vẫn thể hiện được sự tao nhã, thanh lịch, văn hóa.</a:t>
            </a:r>
            <a:endParaRPr lang="en-US" sz="1600">
              <a:solidFill>
                <a:schemeClr val="bg1"/>
              </a:solidFill>
            </a:endParaRPr>
          </a:p>
          <a:p>
            <a:r>
              <a:rPr lang="vi-VN" sz="1600">
                <a:solidFill>
                  <a:schemeClr val="bg1"/>
                </a:solidFill>
              </a:rPr>
              <a:t>(13) Cần phê phán lối sống xa hoa, đua đòi hay giản dị một cách giả tạo.</a:t>
            </a:r>
            <a:endParaRPr lang="en-US" sz="1600">
              <a:solidFill>
                <a:schemeClr val="bg1"/>
              </a:solidFill>
            </a:endParaRPr>
          </a:p>
          <a:p>
            <a:r>
              <a:rPr lang="vi-VN" sz="1600">
                <a:solidFill>
                  <a:schemeClr val="bg1"/>
                </a:solidFill>
              </a:rPr>
              <a:t>(14) Để sống giản dị, con người phải trải qua sự rèn luyện, cần một năng lực sống, quyết tâm cao, cũng cần hoà mình vào cuộc sống đế sống và cảm nhận, cần loại bỏ lòng tham và bù đắp tình yêu cuộc sống. </a:t>
            </a:r>
            <a:endParaRPr lang="en-US" sz="1600">
              <a:solidFill>
                <a:schemeClr val="bg1"/>
              </a:solidFill>
            </a:endParaRPr>
          </a:p>
          <a:p>
            <a:r>
              <a:rPr lang="vi-VN" sz="1600">
                <a:solidFill>
                  <a:schemeClr val="bg1"/>
                </a:solidFill>
              </a:rPr>
              <a:t>(15) Đó là cách để tránh mọi cám dỗ, giảm áp lực tinh thần và nâng cao bản lĩnh văn hoá.</a:t>
            </a:r>
            <a:endParaRPr lang="en-US" sz="1600">
              <a:solidFill>
                <a:schemeClr val="bg1"/>
              </a:solidFill>
            </a:endParaRPr>
          </a:p>
          <a:p>
            <a:r>
              <a:rPr lang="vi-VN" sz="1600" b="1">
                <a:solidFill>
                  <a:schemeClr val="bg1"/>
                </a:solidFill>
              </a:rPr>
              <a:t>(16)</a:t>
            </a:r>
            <a:r>
              <a:rPr lang="vi-VN" sz="1600">
                <a:solidFill>
                  <a:schemeClr val="bg1"/>
                </a:solidFill>
              </a:rPr>
              <a:t> Bởi thế chúng ta hãy chọn cho mình một cách sống tốt nhất bằng cách cùng tạo dựng cho bản thân một “lối sống giản dị” riêng.</a:t>
            </a:r>
            <a:endParaRPr lang="en-US" sz="1600">
              <a:solidFill>
                <a:schemeClr val="bg1"/>
              </a:solidFill>
            </a:endParaRPr>
          </a:p>
        </p:txBody>
      </p:sp>
    </p:spTree>
    <p:extLst>
      <p:ext uri="{BB962C8B-B14F-4D97-AF65-F5344CB8AC3E}">
        <p14:creationId xmlns:p14="http://schemas.microsoft.com/office/powerpoint/2010/main" val="3281603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339502"/>
            <a:ext cx="8064896" cy="2062103"/>
          </a:xfrm>
          <a:prstGeom prst="rect">
            <a:avLst/>
          </a:prstGeom>
        </p:spPr>
        <p:txBody>
          <a:bodyPr wrap="square">
            <a:spAutoFit/>
          </a:bodyPr>
          <a:lstStyle/>
          <a:p>
            <a:r>
              <a:rPr lang="vi-VN" sz="1600" b="1">
                <a:solidFill>
                  <a:srgbClr val="FFFF00"/>
                </a:solidFill>
              </a:rPr>
              <a:t>ĐỀ ĐỌC- HIỂU </a:t>
            </a:r>
            <a:r>
              <a:rPr lang="vi-VN" sz="1600" b="1">
                <a:solidFill>
                  <a:srgbClr val="FFFF00"/>
                </a:solidFill>
              </a:rPr>
              <a:t>SỐ </a:t>
            </a:r>
            <a:r>
              <a:rPr lang="en-US" sz="1600" b="1" smtClean="0">
                <a:solidFill>
                  <a:srgbClr val="FFFF00"/>
                </a:solidFill>
              </a:rPr>
              <a:t>2</a:t>
            </a:r>
            <a:r>
              <a:rPr lang="vi-VN" sz="1600" b="1" smtClean="0">
                <a:solidFill>
                  <a:srgbClr val="FFFF00"/>
                </a:solidFill>
              </a:rPr>
              <a:t>:</a:t>
            </a:r>
            <a:endParaRPr lang="en-US" sz="1600">
              <a:solidFill>
                <a:srgbClr val="FFFF00"/>
              </a:solidFill>
            </a:endParaRPr>
          </a:p>
          <a:p>
            <a:r>
              <a:rPr lang="vi-VN" sz="1600">
                <a:solidFill>
                  <a:srgbClr val="FFFF00"/>
                </a:solidFill>
              </a:rPr>
              <a:t>Trong bài « phong cách Hồ Chí Minh », sau khi nhắc lại việc chủ tịch Hồ Chí Minh  đã tiếp xúc với nhiều nước, nhiều vùng trên thế giới , tác giả Lê Anh Trà viết :</a:t>
            </a:r>
            <a:endParaRPr lang="en-US" sz="1600">
              <a:solidFill>
                <a:srgbClr val="FFFF00"/>
              </a:solidFill>
            </a:endParaRPr>
          </a:p>
          <a:p>
            <a:r>
              <a:rPr lang="vi-VN" sz="1600" i="1">
                <a:solidFill>
                  <a:srgbClr val="FFFF00"/>
                </a:solidFill>
              </a:rPr>
              <a:t>“ .. Nhưng điều kì lạ là tất cả những ảnh hưởng quốc tế đó đã nhào nặn với cái gốc văn hóa dân tộc không gì lay chuyển được ở Người, để trở thành một nhân cách rất Việt Nam, một lối sống rất bình dị, rất Việt Nam, rất phương Đông, nhưng cũng đồng thời rất mới, rất hiện đại”…</a:t>
            </a:r>
            <a:r>
              <a:rPr lang="vi-VN" sz="1600">
                <a:solidFill>
                  <a:srgbClr val="FFFF00"/>
                </a:solidFill>
              </a:rPr>
              <a:t> </a:t>
            </a:r>
            <a:endParaRPr lang="en-US" sz="1600">
              <a:solidFill>
                <a:srgbClr val="FFFF00"/>
              </a:solidFill>
            </a:endParaRPr>
          </a:p>
          <a:p>
            <a:r>
              <a:rPr lang="vi-VN" sz="1600">
                <a:solidFill>
                  <a:srgbClr val="FFFF00"/>
                </a:solidFill>
              </a:rPr>
              <a:t>                                  (Trích </a:t>
            </a:r>
            <a:r>
              <a:rPr lang="vi-VN" sz="1600" i="1">
                <a:solidFill>
                  <a:srgbClr val="FFFF00"/>
                </a:solidFill>
              </a:rPr>
              <a:t>Ngữ Văn 9</a:t>
            </a:r>
            <a:r>
              <a:rPr lang="vi-VN" sz="1600">
                <a:solidFill>
                  <a:srgbClr val="FFFF00"/>
                </a:solidFill>
              </a:rPr>
              <a:t>, tập một, NXB Giáo dục Việt Nam, 2015)</a:t>
            </a:r>
            <a:endParaRPr lang="en-US" sz="1600">
              <a:solidFill>
                <a:srgbClr val="FFFF00"/>
              </a:solidFill>
            </a:endParaRPr>
          </a:p>
        </p:txBody>
      </p:sp>
      <p:sp>
        <p:nvSpPr>
          <p:cNvPr id="5" name="Rectangle 4"/>
          <p:cNvSpPr/>
          <p:nvPr/>
        </p:nvSpPr>
        <p:spPr>
          <a:xfrm>
            <a:off x="539552" y="2406823"/>
            <a:ext cx="8136904" cy="2554545"/>
          </a:xfrm>
          <a:prstGeom prst="rect">
            <a:avLst/>
          </a:prstGeom>
        </p:spPr>
        <p:txBody>
          <a:bodyPr wrap="square">
            <a:spAutoFit/>
          </a:bodyPr>
          <a:lstStyle/>
          <a:p>
            <a:r>
              <a:rPr lang="vi-VN" sz="1600" b="1">
                <a:solidFill>
                  <a:schemeClr val="bg1"/>
                </a:solidFill>
              </a:rPr>
              <a:t>Câu 1.</a:t>
            </a:r>
            <a:r>
              <a:rPr lang="vi-VN" sz="1600">
                <a:solidFill>
                  <a:schemeClr val="bg1"/>
                </a:solidFill>
              </a:rPr>
              <a:t> </a:t>
            </a:r>
            <a:endParaRPr lang="en-US" sz="1600">
              <a:solidFill>
                <a:schemeClr val="bg1"/>
              </a:solidFill>
            </a:endParaRPr>
          </a:p>
          <a:p>
            <a:r>
              <a:rPr lang="vi-VN" sz="1600">
                <a:solidFill>
                  <a:schemeClr val="bg1"/>
                </a:solidFill>
              </a:rPr>
              <a:t>ở phần trích trên, tác gỉa đã cho ta thấy vẻ đẹp của phong cách HCM được kết hợp hài hòa bởi những yếu tố nào ? Em hiểu được điều gì về tình cảm của tác giả dành cho Người ?</a:t>
            </a:r>
            <a:endParaRPr lang="en-US" sz="1600">
              <a:solidFill>
                <a:schemeClr val="bg1"/>
              </a:solidFill>
            </a:endParaRPr>
          </a:p>
          <a:p>
            <a:r>
              <a:rPr lang="vi-VN" sz="1600" b="1">
                <a:solidFill>
                  <a:schemeClr val="bg1"/>
                </a:solidFill>
              </a:rPr>
              <a:t>Câu 2.</a:t>
            </a:r>
            <a:r>
              <a:rPr lang="vi-VN" sz="1600">
                <a:solidFill>
                  <a:schemeClr val="bg1"/>
                </a:solidFill>
              </a:rPr>
              <a:t> </a:t>
            </a:r>
            <a:endParaRPr lang="en-US" sz="1600">
              <a:solidFill>
                <a:schemeClr val="bg1"/>
              </a:solidFill>
            </a:endParaRPr>
          </a:p>
          <a:p>
            <a:r>
              <a:rPr lang="vi-VN" sz="1600">
                <a:solidFill>
                  <a:schemeClr val="bg1"/>
                </a:solidFill>
              </a:rPr>
              <a:t>Xác định hai danh từ được sử dụng như tính từ trong phần trích dẫn, cho biết hiệu quả nghệ thuật của cách dùng từ ấy ?</a:t>
            </a:r>
            <a:endParaRPr lang="en-US" sz="1600">
              <a:solidFill>
                <a:schemeClr val="bg1"/>
              </a:solidFill>
            </a:endParaRPr>
          </a:p>
          <a:p>
            <a:r>
              <a:rPr lang="vi-VN" sz="1600" b="1">
                <a:solidFill>
                  <a:schemeClr val="bg1"/>
                </a:solidFill>
              </a:rPr>
              <a:t>Câu 3.</a:t>
            </a:r>
            <a:r>
              <a:rPr lang="vi-VN" sz="1600">
                <a:solidFill>
                  <a:schemeClr val="bg1"/>
                </a:solidFill>
              </a:rPr>
              <a:t> </a:t>
            </a:r>
            <a:endParaRPr lang="en-US" sz="1600">
              <a:solidFill>
                <a:schemeClr val="bg1"/>
              </a:solidFill>
            </a:endParaRPr>
          </a:p>
          <a:p>
            <a:r>
              <a:rPr lang="vi-VN" sz="1600">
                <a:solidFill>
                  <a:schemeClr val="bg1"/>
                </a:solidFill>
              </a:rPr>
              <a:t>Em hãy suy nghĩ (khoảng 2/3 trang giấy thi) về trách nhiệm của thế hệ trẻ đối với việc giữ gìn bản sắc văn hóa dân tộc trong thời kì hội nhập và phát triển. </a:t>
            </a:r>
            <a:endParaRPr lang="en-US" sz="1600">
              <a:solidFill>
                <a:schemeClr val="bg1"/>
              </a:solidFill>
            </a:endParaRPr>
          </a:p>
        </p:txBody>
      </p:sp>
    </p:spTree>
    <p:extLst>
      <p:ext uri="{BB962C8B-B14F-4D97-AF65-F5344CB8AC3E}">
        <p14:creationId xmlns:p14="http://schemas.microsoft.com/office/powerpoint/2010/main" val="10675606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6769"/>
            <a:ext cx="8640960" cy="4401205"/>
          </a:xfrm>
          <a:prstGeom prst="rect">
            <a:avLst/>
          </a:prstGeom>
        </p:spPr>
        <p:txBody>
          <a:bodyPr wrap="square">
            <a:spAutoFit/>
          </a:bodyPr>
          <a:lstStyle/>
          <a:p>
            <a:r>
              <a:rPr lang="vi-VN" sz="1400" b="1" i="1">
                <a:solidFill>
                  <a:schemeClr val="bg1"/>
                </a:solidFill>
              </a:rPr>
              <a:t>Hướng dẫn trả lời</a:t>
            </a:r>
            <a:endParaRPr lang="en-US" sz="1400" b="1" i="1">
              <a:solidFill>
                <a:schemeClr val="bg1"/>
              </a:solidFill>
            </a:endParaRPr>
          </a:p>
          <a:p>
            <a:r>
              <a:rPr lang="vi-VN" sz="1400" b="1">
                <a:solidFill>
                  <a:schemeClr val="bg1"/>
                </a:solidFill>
              </a:rPr>
              <a:t>Câu 1.</a:t>
            </a:r>
            <a:r>
              <a:rPr lang="vi-VN" sz="1400">
                <a:solidFill>
                  <a:schemeClr val="bg1"/>
                </a:solidFill>
              </a:rPr>
              <a:t> </a:t>
            </a:r>
            <a:endParaRPr lang="en-US" sz="1400">
              <a:solidFill>
                <a:schemeClr val="bg1"/>
              </a:solidFill>
            </a:endParaRPr>
          </a:p>
          <a:p>
            <a:r>
              <a:rPr lang="vi-VN" sz="1400">
                <a:solidFill>
                  <a:schemeClr val="bg1"/>
                </a:solidFill>
              </a:rPr>
              <a:t>Vẻ đẹp phong cách Hồ Chí Minh được kết hợp hài hòa giữa những ảnh hưởng văn hóa Quốc tế và gốc văn hóa dân tộc. </a:t>
            </a:r>
            <a:endParaRPr lang="en-US" sz="1400">
              <a:solidFill>
                <a:schemeClr val="bg1"/>
              </a:solidFill>
            </a:endParaRPr>
          </a:p>
          <a:p>
            <a:r>
              <a:rPr lang="vi-VN" sz="1400">
                <a:solidFill>
                  <a:schemeClr val="bg1"/>
                </a:solidFill>
              </a:rPr>
              <a:t>– Qua đó tác giả Lê Anh Trà thể hiện tình cảm kính trọng, ca ngợi Bác Hồ, tự hào về Người như một đại diện của một con người ưu tú Việt Nam. </a:t>
            </a:r>
            <a:endParaRPr lang="en-US" sz="1400">
              <a:solidFill>
                <a:schemeClr val="bg1"/>
              </a:solidFill>
            </a:endParaRPr>
          </a:p>
          <a:p>
            <a:r>
              <a:rPr lang="vi-VN" sz="1400" b="1">
                <a:solidFill>
                  <a:schemeClr val="bg1"/>
                </a:solidFill>
              </a:rPr>
              <a:t>Câu 2.</a:t>
            </a:r>
            <a:r>
              <a:rPr lang="vi-VN" sz="1400">
                <a:solidFill>
                  <a:schemeClr val="bg1"/>
                </a:solidFill>
              </a:rPr>
              <a:t> </a:t>
            </a:r>
            <a:endParaRPr lang="en-US" sz="1400">
              <a:solidFill>
                <a:schemeClr val="bg1"/>
              </a:solidFill>
            </a:endParaRPr>
          </a:p>
          <a:p>
            <a:r>
              <a:rPr lang="vi-VN" sz="1400">
                <a:solidFill>
                  <a:schemeClr val="bg1"/>
                </a:solidFill>
              </a:rPr>
              <a:t>Hai danh từ được sử dụng như tính từ: Việt Nam, Phương Tây. Cách dùng từ ấy có hiệu quả nghệ thuật cao Tác giả nhấn mạnh bản sắc văn hóa dân tộc Việt Nam, bản sắc Phương Đông trong con người Bác. </a:t>
            </a:r>
            <a:endParaRPr lang="en-US" sz="1400">
              <a:solidFill>
                <a:schemeClr val="bg1"/>
              </a:solidFill>
            </a:endParaRPr>
          </a:p>
          <a:p>
            <a:r>
              <a:rPr lang="vi-VN" sz="1400" b="1">
                <a:solidFill>
                  <a:schemeClr val="bg1"/>
                </a:solidFill>
              </a:rPr>
              <a:t>Câu 3.</a:t>
            </a:r>
            <a:r>
              <a:rPr lang="vi-VN" sz="1400">
                <a:solidFill>
                  <a:schemeClr val="bg1"/>
                </a:solidFill>
              </a:rPr>
              <a:t> </a:t>
            </a:r>
            <a:endParaRPr lang="en-US" sz="1400">
              <a:solidFill>
                <a:schemeClr val="bg1"/>
              </a:solidFill>
            </a:endParaRPr>
          </a:p>
          <a:p>
            <a:r>
              <a:rPr lang="vi-VN" sz="1400">
                <a:solidFill>
                  <a:schemeClr val="bg1"/>
                </a:solidFill>
              </a:rPr>
              <a:t>Trách nhiệm thế hệ trẻ đối với việc giữ gìn văn hóa dân tộc trong thời kỳ hội nhập: – Giải thích: thời kỳ hội nhập: các nền kinh tế thế giới mở cửa, hội nhập dẫn đến sự giao lưu, ảnh hưởng văn hóa giữa các nước. </a:t>
            </a:r>
            <a:endParaRPr lang="en-US" sz="1400">
              <a:solidFill>
                <a:schemeClr val="bg1"/>
              </a:solidFill>
            </a:endParaRPr>
          </a:p>
          <a:p>
            <a:r>
              <a:rPr lang="vi-VN" sz="1400">
                <a:solidFill>
                  <a:schemeClr val="bg1"/>
                </a:solidFill>
              </a:rPr>
              <a:t>-Trách nhiệm thế hệ trẻ: </a:t>
            </a:r>
            <a:endParaRPr lang="en-US" sz="1400">
              <a:solidFill>
                <a:schemeClr val="bg1"/>
              </a:solidFill>
            </a:endParaRPr>
          </a:p>
          <a:p>
            <a:r>
              <a:rPr lang="vi-VN" sz="1400">
                <a:solidFill>
                  <a:schemeClr val="bg1"/>
                </a:solidFill>
              </a:rPr>
              <a:t>+ Gìn giữ và phát huy những bản sắc văn hóa tốt đẹp của dân tộc; </a:t>
            </a:r>
            <a:endParaRPr lang="en-US" sz="1400">
              <a:solidFill>
                <a:schemeClr val="bg1"/>
              </a:solidFill>
            </a:endParaRPr>
          </a:p>
          <a:p>
            <a:r>
              <a:rPr lang="vi-VN" sz="1400">
                <a:solidFill>
                  <a:schemeClr val="bg1"/>
                </a:solidFill>
              </a:rPr>
              <a:t>+ Nêu cao tinh thần tự tôn dân tộc, niềm tự hào vễ những truyền thống văn hóa tốt đẹp: truyền thống yêu nước; Uống nước nhớ nguồn; văn hóa lễ hội truyền thống; phong tục tập quán; di sản, di tích lịch sử,… </a:t>
            </a:r>
            <a:endParaRPr lang="en-US" sz="1400">
              <a:solidFill>
                <a:schemeClr val="bg1"/>
              </a:solidFill>
            </a:endParaRPr>
          </a:p>
          <a:p>
            <a:r>
              <a:rPr lang="vi-VN" sz="1400">
                <a:solidFill>
                  <a:schemeClr val="bg1"/>
                </a:solidFill>
              </a:rPr>
              <a:t>+ Tiếp tục những ảnh hưởng tích cực từ văn hóa nước ngoài đồng thời gạn lọc những ảnh hưởng tiêu cực từ văn hóa ngoại lai.</a:t>
            </a:r>
            <a:endParaRPr lang="en-US" sz="1400">
              <a:solidFill>
                <a:schemeClr val="bg1"/>
              </a:solidFill>
            </a:endParaRPr>
          </a:p>
          <a:p>
            <a:r>
              <a:rPr lang="vi-VN" sz="1400">
                <a:solidFill>
                  <a:schemeClr val="bg1"/>
                </a:solidFill>
              </a:rPr>
              <a:t>- Đánh giá: đây là vấn đề quan trọng đòi hỏi ý thức và nhận thức của thế hệ trẻ cùng đồng lòng, chung tay góp sức.</a:t>
            </a:r>
            <a:endParaRPr lang="en-US" sz="1400">
              <a:solidFill>
                <a:schemeClr val="bg1"/>
              </a:solidFill>
            </a:endParaRPr>
          </a:p>
        </p:txBody>
      </p:sp>
    </p:spTree>
    <p:extLst>
      <p:ext uri="{BB962C8B-B14F-4D97-AF65-F5344CB8AC3E}">
        <p14:creationId xmlns:p14="http://schemas.microsoft.com/office/powerpoint/2010/main" val="1456311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4052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 TÌM HIỂU CHUNG</a:t>
            </a:r>
            <a:endParaRPr lang="en-US"/>
          </a:p>
        </p:txBody>
      </p:sp>
      <p:sp>
        <p:nvSpPr>
          <p:cNvPr id="5" name="TextBox 4"/>
          <p:cNvSpPr txBox="1"/>
          <p:nvPr/>
        </p:nvSpPr>
        <p:spPr>
          <a:xfrm>
            <a:off x="312928" y="604560"/>
            <a:ext cx="13787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1. Tác giả</a:t>
            </a:r>
            <a:endParaRPr lang="en-US"/>
          </a:p>
        </p:txBody>
      </p:sp>
      <p:sp>
        <p:nvSpPr>
          <p:cNvPr id="7" name="TextBox 6">
            <a:extLst>
              <a:ext uri="{FF2B5EF4-FFF2-40B4-BE49-F238E27FC236}">
                <a16:creationId xmlns="" xmlns:a16="http://schemas.microsoft.com/office/drawing/2014/main" id="{84E541F5-94F6-4CD1-938F-748E5997CC2E}"/>
              </a:ext>
            </a:extLst>
          </p:cNvPr>
          <p:cNvSpPr txBox="1"/>
          <p:nvPr/>
        </p:nvSpPr>
        <p:spPr>
          <a:xfrm>
            <a:off x="3197297" y="1009509"/>
            <a:ext cx="6199239" cy="452496"/>
          </a:xfrm>
          <a:prstGeom prst="rect">
            <a:avLst/>
          </a:prstGeom>
          <a:noFill/>
        </p:spPr>
        <p:txBody>
          <a:bodyPr wrap="square" rtlCol="0">
            <a:spAutoFit/>
          </a:bodyPr>
          <a:lstStyle/>
          <a:p>
            <a:pPr algn="just">
              <a:lnSpc>
                <a:spcPct val="130000"/>
              </a:lnSpc>
              <a:spcBef>
                <a:spcPct val="55000"/>
              </a:spcBef>
            </a:pPr>
            <a:r>
              <a:rPr lang="en-SG" sz="2000" b="1" dirty="0">
                <a:solidFill>
                  <a:schemeClr val="bg1"/>
                </a:solidFill>
                <a:latin typeface="Times New Roman" panose="02020603050405020304" pitchFamily="18" charset="0"/>
                <a:cs typeface="Times New Roman" panose="02020603050405020304" pitchFamily="18" charset="0"/>
              </a:rPr>
              <a:t>Lê Anh </a:t>
            </a:r>
            <a:r>
              <a:rPr lang="en-SG" sz="2000" b="1" dirty="0" err="1">
                <a:solidFill>
                  <a:schemeClr val="bg1"/>
                </a:solidFill>
                <a:latin typeface="Times New Roman" panose="02020603050405020304" pitchFamily="18" charset="0"/>
                <a:cs typeface="Times New Roman" panose="02020603050405020304" pitchFamily="18" charset="0"/>
              </a:rPr>
              <a:t>Trà</a:t>
            </a:r>
            <a:r>
              <a:rPr lang="en-SG" sz="2000" b="1" dirty="0">
                <a:solidFill>
                  <a:schemeClr val="bg1"/>
                </a:solidFill>
                <a:latin typeface="Times New Roman" panose="02020603050405020304" pitchFamily="18" charset="0"/>
                <a:cs typeface="Times New Roman" panose="02020603050405020304" pitchFamily="18" charset="0"/>
              </a:rPr>
              <a:t> (1927 – 1999), </a:t>
            </a:r>
            <a:r>
              <a:rPr lang="en-SG" sz="2000" b="1" dirty="0" err="1">
                <a:solidFill>
                  <a:schemeClr val="bg1"/>
                </a:solidFill>
                <a:latin typeface="Times New Roman" panose="02020603050405020304" pitchFamily="18" charset="0"/>
                <a:cs typeface="Times New Roman" panose="02020603050405020304" pitchFamily="18" charset="0"/>
              </a:rPr>
              <a:t>quê</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Quảng</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Ngãi</a:t>
            </a:r>
            <a:r>
              <a:rPr lang="en-SG" sz="2000" b="1" dirty="0">
                <a:solidFill>
                  <a:schemeClr val="bg1"/>
                </a:solidFill>
                <a:latin typeface="Times New Roman" panose="02020603050405020304" pitchFamily="18" charset="0"/>
                <a:cs typeface="Times New Roman" panose="02020603050405020304" pitchFamily="18" charset="0"/>
              </a:rPr>
              <a:t> </a:t>
            </a:r>
            <a:endParaRPr lang="en-US" altLang="en-US" sz="2800" b="1"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 xmlns:a16="http://schemas.microsoft.com/office/drawing/2014/main" id="{BFCA816F-64A6-465D-B0E9-D960400D2EA9}"/>
              </a:ext>
            </a:extLst>
          </p:cNvPr>
          <p:cNvSpPr txBox="1"/>
          <p:nvPr/>
        </p:nvSpPr>
        <p:spPr>
          <a:xfrm>
            <a:off x="3203848" y="2077526"/>
            <a:ext cx="7739606" cy="452496"/>
          </a:xfrm>
          <a:prstGeom prst="rect">
            <a:avLst/>
          </a:prstGeom>
          <a:noFill/>
        </p:spPr>
        <p:txBody>
          <a:bodyPr wrap="square" rtlCol="0">
            <a:spAutoFit/>
          </a:bodyPr>
          <a:lstStyle/>
          <a:p>
            <a:pPr algn="just">
              <a:lnSpc>
                <a:spcPct val="130000"/>
              </a:lnSpc>
              <a:spcBef>
                <a:spcPct val="55000"/>
              </a:spcBef>
            </a:pPr>
            <a:r>
              <a:rPr lang="en-SG" sz="2000" b="1" dirty="0" err="1">
                <a:solidFill>
                  <a:schemeClr val="bg1"/>
                </a:solidFill>
                <a:latin typeface="Times New Roman" panose="02020603050405020304" pitchFamily="18" charset="0"/>
                <a:cs typeface="Times New Roman" panose="02020603050405020304" pitchFamily="18" charset="0"/>
              </a:rPr>
              <a:t>Là</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nhà</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văn</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nhà</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văn</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hóa</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tiêu</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biểu</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của</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văn</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học</a:t>
            </a:r>
            <a:r>
              <a:rPr lang="en-SG" sz="2000" b="1" dirty="0">
                <a:solidFill>
                  <a:schemeClr val="bg1"/>
                </a:solidFill>
                <a:latin typeface="Times New Roman" panose="02020603050405020304" pitchFamily="18" charset="0"/>
                <a:cs typeface="Times New Roman" panose="02020603050405020304" pitchFamily="18" charset="0"/>
              </a:rPr>
              <a:t> VN</a:t>
            </a:r>
            <a:endParaRPr lang="en-US" altLang="en-US" sz="2800" b="1"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 xmlns:a16="http://schemas.microsoft.com/office/drawing/2014/main" id="{CE5314E2-AEF4-4525-9C07-F34FB51DEDD1}"/>
              </a:ext>
            </a:extLst>
          </p:cNvPr>
          <p:cNvSpPr txBox="1"/>
          <p:nvPr/>
        </p:nvSpPr>
        <p:spPr>
          <a:xfrm>
            <a:off x="3154320" y="3324943"/>
            <a:ext cx="7034304" cy="400110"/>
          </a:xfrm>
          <a:prstGeom prst="rect">
            <a:avLst/>
          </a:prstGeom>
          <a:noFill/>
        </p:spPr>
        <p:txBody>
          <a:bodyPr wrap="square" rtlCol="0">
            <a:spAutoFit/>
          </a:bodyPr>
          <a:lstStyle/>
          <a:p>
            <a:r>
              <a:rPr lang="en-SG" sz="2000" b="1" dirty="0" err="1">
                <a:solidFill>
                  <a:schemeClr val="bg1"/>
                </a:solidFill>
                <a:latin typeface="Times New Roman" panose="02020603050405020304" pitchFamily="18" charset="0"/>
                <a:cs typeface="Times New Roman" panose="02020603050405020304" pitchFamily="18" charset="0"/>
              </a:rPr>
              <a:t>Ngòi</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bút</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chân</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thực</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sắc</a:t>
            </a:r>
            <a:r>
              <a:rPr lang="en-SG" sz="2000" b="1" dirty="0">
                <a:solidFill>
                  <a:schemeClr val="bg1"/>
                </a:solidFill>
                <a:latin typeface="Times New Roman" panose="02020603050405020304" pitchFamily="18" charset="0"/>
                <a:cs typeface="Times New Roman" panose="02020603050405020304" pitchFamily="18" charset="0"/>
              </a:rPr>
              <a:t> </a:t>
            </a:r>
            <a:r>
              <a:rPr lang="en-SG" sz="2000" b="1" dirty="0" err="1">
                <a:solidFill>
                  <a:schemeClr val="bg1"/>
                </a:solidFill>
                <a:latin typeface="Times New Roman" panose="02020603050405020304" pitchFamily="18" charset="0"/>
                <a:cs typeface="Times New Roman" panose="02020603050405020304" pitchFamily="18" charset="0"/>
              </a:rPr>
              <a:t>sảo</a:t>
            </a:r>
            <a:endParaRPr lang="ko-KR" altLang="en-US" sz="2800" b="1" dirty="0">
              <a:solidFill>
                <a:schemeClr val="bg1"/>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707654"/>
            <a:ext cx="2303476" cy="286053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cxnSp>
        <p:nvCxnSpPr>
          <p:cNvPr id="12" name="Straight Connector 11"/>
          <p:cNvCxnSpPr/>
          <p:nvPr/>
        </p:nvCxnSpPr>
        <p:spPr>
          <a:xfrm>
            <a:off x="2987824" y="973892"/>
            <a:ext cx="0" cy="3974122"/>
          </a:xfrm>
          <a:prstGeom prst="line">
            <a:avLst/>
          </a:prstGeom>
        </p:spPr>
        <p:style>
          <a:lnRef idx="1">
            <a:schemeClr val="accent1"/>
          </a:lnRef>
          <a:fillRef idx="0">
            <a:schemeClr val="accent1"/>
          </a:fillRef>
          <a:effectRef idx="0">
            <a:schemeClr val="accent1"/>
          </a:effectRef>
          <a:fontRef idx="minor">
            <a:schemeClr val="tx1"/>
          </a:fontRef>
        </p:style>
      </p:cxnSp>
      <p:sp>
        <p:nvSpPr>
          <p:cNvPr id="13" name="Flowchart: Connector 12"/>
          <p:cNvSpPr/>
          <p:nvPr/>
        </p:nvSpPr>
        <p:spPr>
          <a:xfrm>
            <a:off x="3062939" y="1203598"/>
            <a:ext cx="144016"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3059832" y="2283718"/>
            <a:ext cx="144016"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3059832" y="3435846"/>
            <a:ext cx="144016"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029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 TÌM HIỂU CHUNG</a:t>
            </a:r>
            <a:endParaRPr lang="en-US"/>
          </a:p>
        </p:txBody>
      </p:sp>
      <p:sp>
        <p:nvSpPr>
          <p:cNvPr id="5" name="TextBox 4"/>
          <p:cNvSpPr txBox="1"/>
          <p:nvPr/>
        </p:nvSpPr>
        <p:spPr>
          <a:xfrm>
            <a:off x="312928" y="604560"/>
            <a:ext cx="13787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Tác phẩm</a:t>
            </a:r>
            <a:endParaRPr lang="en-US"/>
          </a:p>
        </p:txBody>
      </p:sp>
      <p:sp>
        <p:nvSpPr>
          <p:cNvPr id="6" name="Diamond 5"/>
          <p:cNvSpPr/>
          <p:nvPr/>
        </p:nvSpPr>
        <p:spPr>
          <a:xfrm>
            <a:off x="3635896" y="1940045"/>
            <a:ext cx="1296144" cy="1124994"/>
          </a:xfrm>
          <a:prstGeom prst="diamond">
            <a:avLst/>
          </a:prstGeom>
          <a:solidFill>
            <a:schemeClr val="tx2">
              <a:lumMod val="20000"/>
              <a:lumOff val="80000"/>
            </a:schemeClr>
          </a:solidFill>
        </p:spPr>
        <p:style>
          <a:lnRef idx="0">
            <a:schemeClr val="dk1">
              <a:hueOff val="0"/>
              <a:satOff val="0"/>
              <a:lumOff val="0"/>
              <a:alphaOff val="0"/>
            </a:schemeClr>
          </a:lnRef>
          <a:fillRef idx="1">
            <a:schemeClr val="accent2">
              <a:tint val="40000"/>
              <a:hueOff val="0"/>
              <a:satOff val="0"/>
              <a:lumOff val="0"/>
              <a:alphaOff val="0"/>
            </a:schemeClr>
          </a:fillRef>
          <a:effectRef idx="1">
            <a:schemeClr val="accent2">
              <a:tint val="40000"/>
              <a:hueOff val="0"/>
              <a:satOff val="0"/>
              <a:lumOff val="0"/>
              <a:alphaOff val="0"/>
            </a:schemeClr>
          </a:effectRef>
          <a:fontRef idx="minor">
            <a:schemeClr val="dk1">
              <a:hueOff val="0"/>
              <a:satOff val="0"/>
              <a:lumOff val="0"/>
              <a:alphaOff val="0"/>
            </a:schemeClr>
          </a:fontRef>
        </p:style>
      </p:sp>
      <p:pic>
        <p:nvPicPr>
          <p:cNvPr id="19"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3799" y="1337598"/>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cxnSp>
        <p:nvCxnSpPr>
          <p:cNvPr id="21" name="Straight Connector 20"/>
          <p:cNvCxnSpPr>
            <a:stCxn id="6" idx="3"/>
          </p:cNvCxnSpPr>
          <p:nvPr/>
        </p:nvCxnSpPr>
        <p:spPr>
          <a:xfrm>
            <a:off x="4932040" y="250254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2"/>
          </p:cNvCxnSpPr>
          <p:nvPr/>
        </p:nvCxnSpPr>
        <p:spPr>
          <a:xfrm>
            <a:off x="4283968" y="3065039"/>
            <a:ext cx="0" cy="7974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6" idx="1"/>
          </p:cNvCxnSpPr>
          <p:nvPr/>
        </p:nvCxnSpPr>
        <p:spPr>
          <a:xfrm flipH="1">
            <a:off x="1259632" y="2502542"/>
            <a:ext cx="2376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283968" y="1275606"/>
            <a:ext cx="0" cy="658839"/>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835696" y="1585880"/>
            <a:ext cx="1440160" cy="461665"/>
          </a:xfrm>
          <a:prstGeom prst="rect">
            <a:avLst/>
          </a:prstGeom>
          <a:noFill/>
        </p:spPr>
        <p:txBody>
          <a:bodyPr wrap="square" rtlCol="0">
            <a:spAutoFit/>
          </a:bodyPr>
          <a:lstStyle/>
          <a:p>
            <a:r>
              <a:rPr lang="en-US" sz="2400" smtClean="0"/>
              <a:t>a, Xuất xứ</a:t>
            </a:r>
            <a:endParaRPr lang="en-US" sz="2400"/>
          </a:p>
        </p:txBody>
      </p:sp>
      <p:pic>
        <p:nvPicPr>
          <p:cNvPr id="28"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68951" y="1372869"/>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5034899" y="1355903"/>
            <a:ext cx="1783595" cy="1015663"/>
          </a:xfrm>
          <a:prstGeom prst="rect">
            <a:avLst/>
          </a:prstGeom>
          <a:noFill/>
        </p:spPr>
        <p:txBody>
          <a:bodyPr wrap="square" rtlCol="0">
            <a:spAutoFit/>
          </a:bodyPr>
          <a:lstStyle/>
          <a:p>
            <a:pPr algn="ctr"/>
            <a:r>
              <a:rPr lang="en-US" sz="2000" smtClean="0"/>
              <a:t>b, Văn bản nhật dụng và PTBĐ</a:t>
            </a:r>
            <a:endParaRPr lang="en-US" sz="2000"/>
          </a:p>
        </p:txBody>
      </p:sp>
      <p:pic>
        <p:nvPicPr>
          <p:cNvPr id="30"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61491" y="2932899"/>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1793388" y="3181181"/>
            <a:ext cx="1440160" cy="461665"/>
          </a:xfrm>
          <a:prstGeom prst="rect">
            <a:avLst/>
          </a:prstGeom>
          <a:noFill/>
        </p:spPr>
        <p:txBody>
          <a:bodyPr wrap="square" rtlCol="0">
            <a:spAutoFit/>
          </a:bodyPr>
          <a:lstStyle/>
          <a:p>
            <a:r>
              <a:rPr lang="en-US" sz="2400" smtClean="0"/>
              <a:t>d, Bố cục</a:t>
            </a:r>
            <a:endParaRPr lang="en-US" sz="2400"/>
          </a:p>
        </p:txBody>
      </p:sp>
      <p:pic>
        <p:nvPicPr>
          <p:cNvPr id="32"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68951" y="2947207"/>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5200848" y="3195489"/>
            <a:ext cx="1440160" cy="461665"/>
          </a:xfrm>
          <a:prstGeom prst="rect">
            <a:avLst/>
          </a:prstGeom>
          <a:noFill/>
        </p:spPr>
        <p:txBody>
          <a:bodyPr wrap="square" rtlCol="0">
            <a:spAutoFit/>
          </a:bodyPr>
          <a:lstStyle/>
          <a:p>
            <a:r>
              <a:rPr lang="en-US" sz="2400" smtClean="0"/>
              <a:t>c, Chủ đề</a:t>
            </a:r>
            <a:endParaRPr lang="en-US" sz="2400"/>
          </a:p>
        </p:txBody>
      </p:sp>
    </p:spTree>
    <p:extLst>
      <p:ext uri="{BB962C8B-B14F-4D97-AF65-F5344CB8AC3E}">
        <p14:creationId xmlns:p14="http://schemas.microsoft.com/office/powerpoint/2010/main" val="307671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par>
                                <p:cTn id="8" presetID="22" presetClass="entr" presetSubtype="4"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down)">
                                      <p:cBhvr>
                                        <p:cTn id="10" dur="500"/>
                                        <p:tgtEl>
                                          <p:spTgt spid="28"/>
                                        </p:tgtEl>
                                      </p:cBhvr>
                                    </p:animEffect>
                                  </p:childTnLst>
                                </p:cTn>
                              </p:par>
                              <p:par>
                                <p:cTn id="11" presetID="22" presetClass="entr" presetSubtype="4"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wipe(down)">
                                      <p:cBhvr>
                                        <p:cTn id="13" dur="5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down)">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 TÌM HIỂU CHUNG</a:t>
            </a:r>
            <a:endParaRPr lang="en-US"/>
          </a:p>
        </p:txBody>
      </p:sp>
      <p:sp>
        <p:nvSpPr>
          <p:cNvPr id="5" name="TextBox 4"/>
          <p:cNvSpPr txBox="1"/>
          <p:nvPr/>
        </p:nvSpPr>
        <p:spPr>
          <a:xfrm>
            <a:off x="312928" y="604560"/>
            <a:ext cx="13787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Tác phẩm</a:t>
            </a:r>
            <a:endParaRPr lang="en-US"/>
          </a:p>
        </p:txBody>
      </p:sp>
      <p:pic>
        <p:nvPicPr>
          <p:cNvPr id="6"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7950" y="2039145"/>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109847" y="2287427"/>
            <a:ext cx="1440160" cy="461665"/>
          </a:xfrm>
          <a:prstGeom prst="rect">
            <a:avLst/>
          </a:prstGeom>
          <a:noFill/>
        </p:spPr>
        <p:txBody>
          <a:bodyPr wrap="square" rtlCol="0">
            <a:spAutoFit/>
          </a:bodyPr>
          <a:lstStyle/>
          <a:p>
            <a:r>
              <a:rPr lang="en-US" sz="2400" smtClean="0"/>
              <a:t>a, Xuất xứ</a:t>
            </a:r>
            <a:endParaRPr lang="en-US" sz="2400"/>
          </a:p>
        </p:txBody>
      </p:sp>
      <p:sp>
        <p:nvSpPr>
          <p:cNvPr id="9" name="Rectangle 8"/>
          <p:cNvSpPr/>
          <p:nvPr/>
        </p:nvSpPr>
        <p:spPr>
          <a:xfrm>
            <a:off x="3485724" y="1410264"/>
            <a:ext cx="4572000" cy="2677656"/>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342900" indent="-342900">
              <a:buFont typeface="Wingdings" pitchFamily="2" charset="2"/>
              <a:buChar char="§"/>
            </a:pPr>
            <a:r>
              <a:rPr lang="en-US" altLang="en-US" sz="2400" smtClean="0">
                <a:solidFill>
                  <a:schemeClr val="tx1"/>
                </a:solidFill>
                <a:latin typeface="Times New Roman" panose="02020603050405020304" pitchFamily="18" charset="0"/>
                <a:cs typeface="Times New Roman" panose="02020603050405020304" pitchFamily="18" charset="0"/>
              </a:rPr>
              <a:t> “Phong cách Hồ Chí Minh” là một phần trong bài viết </a:t>
            </a:r>
            <a:r>
              <a:rPr lang="en-US" altLang="en-US" sz="2400" i="1" smtClean="0">
                <a:solidFill>
                  <a:schemeClr val="tx1"/>
                </a:solidFill>
                <a:latin typeface="Times New Roman" panose="02020603050405020304" pitchFamily="18" charset="0"/>
                <a:cs typeface="Times New Roman" panose="02020603050405020304" pitchFamily="18" charset="0"/>
              </a:rPr>
              <a:t>Phong cách Hồ Chí Minh, cái vĩ đại gắn với cái giản dị </a:t>
            </a:r>
            <a:r>
              <a:rPr lang="en-US" altLang="en-US" sz="2400" smtClean="0">
                <a:solidFill>
                  <a:schemeClr val="tx1"/>
                </a:solidFill>
                <a:latin typeface="Times New Roman" panose="02020603050405020304" pitchFamily="18" charset="0"/>
                <a:cs typeface="Times New Roman" panose="02020603050405020304" pitchFamily="18" charset="0"/>
              </a:rPr>
              <a:t>của tác giả Lê Anh Trà.</a:t>
            </a:r>
          </a:p>
          <a:p>
            <a:pPr marL="342900" indent="-342900">
              <a:buFont typeface="Wingdings" pitchFamily="2" charset="2"/>
              <a:buChar char="§"/>
            </a:pPr>
            <a:r>
              <a:rPr lang="en-US" sz="2400" smtClean="0">
                <a:solidFill>
                  <a:schemeClr val="tx1"/>
                </a:solidFill>
                <a:latin typeface="Times New Roman" panose="02020603050405020304" pitchFamily="18" charset="0"/>
                <a:cs typeface="Times New Roman" panose="02020603050405020304" pitchFamily="18" charset="0"/>
              </a:rPr>
              <a:t>Tác phẩm được in trong tập “Hồ Chí Minh và văn hóa Việt Nam”</a:t>
            </a:r>
            <a:endParaRPr lang="en-SG" sz="2400" dirty="0">
              <a:solidFill>
                <a:schemeClr val="tx1"/>
              </a:solidFill>
              <a:latin typeface="Times New Roman" panose="02020603050405020304" pitchFamily="18" charset="0"/>
              <a:cs typeface="Times New Roman" panose="02020603050405020304" pitchFamily="18" charset="0"/>
            </a:endParaRPr>
          </a:p>
        </p:txBody>
      </p:sp>
      <p:cxnSp>
        <p:nvCxnSpPr>
          <p:cNvPr id="11" name="Straight Connector 10"/>
          <p:cNvCxnSpPr/>
          <p:nvPr/>
        </p:nvCxnSpPr>
        <p:spPr>
          <a:xfrm>
            <a:off x="3231108" y="113159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231108" y="1131590"/>
            <a:ext cx="27586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557738" y="4371950"/>
            <a:ext cx="27586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16416" y="3579862"/>
            <a:ext cx="0" cy="7920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989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1800" y="1094704"/>
            <a:ext cx="6158734"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000" b="1" smtClean="0">
                <a:solidFill>
                  <a:schemeClr val="tx1"/>
                </a:solidFill>
              </a:rPr>
              <a:t>-Văn bản nhật dụng là loại văn bản đề cập, bàn luận, thuyết minh, trường thuật, miêu tả, đánh giá..... những vấn đề, hiện tượng gần gũi, bức xúc với cuộc sống, con người và cộng đồng</a:t>
            </a:r>
          </a:p>
          <a:p>
            <a:r>
              <a:rPr lang="en-US" sz="2000" b="1" smtClean="0">
                <a:solidFill>
                  <a:schemeClr val="tx1"/>
                </a:solidFill>
              </a:rPr>
              <a:t>- Văn bản “Phong cách Hồ Chí Minh” có sự kết hợp giữa yếu tố nghị luận và thuyết minh</a:t>
            </a:r>
            <a:endParaRPr lang="en-US" sz="2000" b="1">
              <a:solidFill>
                <a:schemeClr val="tx1"/>
              </a:solidFill>
            </a:endParaRPr>
          </a:p>
        </p:txBody>
      </p:sp>
      <p:sp>
        <p:nvSpPr>
          <p:cNvPr id="5" name="TextBox 4"/>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 TÌM HIỂU CHUNG</a:t>
            </a:r>
            <a:endParaRPr lang="en-US"/>
          </a:p>
        </p:txBody>
      </p:sp>
      <p:sp>
        <p:nvSpPr>
          <p:cNvPr id="6" name="TextBox 5"/>
          <p:cNvSpPr txBox="1"/>
          <p:nvPr/>
        </p:nvSpPr>
        <p:spPr>
          <a:xfrm>
            <a:off x="312928" y="604560"/>
            <a:ext cx="13787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Tác phẩm</a:t>
            </a:r>
            <a:endParaRPr lang="en-US"/>
          </a:p>
        </p:txBody>
      </p:sp>
      <p:pic>
        <p:nvPicPr>
          <p:cNvPr id="7"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3479" y="1354107"/>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89427" y="1337141"/>
            <a:ext cx="1783595" cy="1015663"/>
          </a:xfrm>
          <a:prstGeom prst="rect">
            <a:avLst/>
          </a:prstGeom>
          <a:noFill/>
        </p:spPr>
        <p:txBody>
          <a:bodyPr wrap="square" rtlCol="0">
            <a:spAutoFit/>
          </a:bodyPr>
          <a:lstStyle/>
          <a:p>
            <a:pPr algn="ctr"/>
            <a:r>
              <a:rPr lang="en-US" sz="2000" smtClean="0"/>
              <a:t>b, Văn bản nhật dụng và PTBĐ</a:t>
            </a:r>
            <a:endParaRPr lang="en-US" sz="2000"/>
          </a:p>
        </p:txBody>
      </p:sp>
      <p:cxnSp>
        <p:nvCxnSpPr>
          <p:cNvPr id="9" name="Straight Connector 8"/>
          <p:cNvCxnSpPr/>
          <p:nvPr/>
        </p:nvCxnSpPr>
        <p:spPr>
          <a:xfrm>
            <a:off x="2677418" y="987574"/>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77418" y="987574"/>
            <a:ext cx="27586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228184" y="4371950"/>
            <a:ext cx="27586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986862" y="3579862"/>
            <a:ext cx="0" cy="792088"/>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91830"/>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799441" y="3540112"/>
            <a:ext cx="1440160" cy="461665"/>
          </a:xfrm>
          <a:prstGeom prst="rect">
            <a:avLst/>
          </a:prstGeom>
          <a:noFill/>
        </p:spPr>
        <p:txBody>
          <a:bodyPr wrap="square" rtlCol="0">
            <a:spAutoFit/>
          </a:bodyPr>
          <a:lstStyle/>
          <a:p>
            <a:r>
              <a:rPr lang="en-US" sz="2400" smtClean="0"/>
              <a:t>c, Chủ đề</a:t>
            </a:r>
            <a:endParaRPr lang="en-US" sz="2400"/>
          </a:p>
        </p:txBody>
      </p:sp>
      <p:sp>
        <p:nvSpPr>
          <p:cNvPr id="16" name="Rectangle 15"/>
          <p:cNvSpPr/>
          <p:nvPr/>
        </p:nvSpPr>
        <p:spPr>
          <a:xfrm>
            <a:off x="2771800" y="3363838"/>
            <a:ext cx="6158734"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altLang="en-US" b="1" smtClean="0">
                <a:solidFill>
                  <a:schemeClr val="tx1"/>
                </a:solidFill>
                <a:latin typeface="Times New Roman" panose="02020603050405020304" pitchFamily="18" charset="0"/>
                <a:cs typeface="Times New Roman" panose="02020603050405020304" pitchFamily="18" charset="0"/>
              </a:rPr>
              <a:t>Sự hội nhập với tinh hoa văn hóa thế giới và việc phát huy vẻ đẹp VHDT.</a:t>
            </a:r>
          </a:p>
          <a:p>
            <a:pPr algn="ctr"/>
            <a:endParaRPr lang="en-SG"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29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 TÌM HIỂU CHUNG</a:t>
            </a:r>
            <a:endParaRPr lang="en-US"/>
          </a:p>
        </p:txBody>
      </p:sp>
      <p:sp>
        <p:nvSpPr>
          <p:cNvPr id="5" name="TextBox 4"/>
          <p:cNvSpPr txBox="1"/>
          <p:nvPr/>
        </p:nvSpPr>
        <p:spPr>
          <a:xfrm>
            <a:off x="312928" y="604560"/>
            <a:ext cx="137875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2. Tác phẩm</a:t>
            </a:r>
            <a:endParaRPr lang="en-US"/>
          </a:p>
        </p:txBody>
      </p:sp>
      <p:pic>
        <p:nvPicPr>
          <p:cNvPr id="6" name="图片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6348" y="1995686"/>
            <a:ext cx="2115492" cy="9296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8245" y="2243968"/>
            <a:ext cx="1440160" cy="461665"/>
          </a:xfrm>
          <a:prstGeom prst="rect">
            <a:avLst/>
          </a:prstGeom>
          <a:noFill/>
        </p:spPr>
        <p:txBody>
          <a:bodyPr wrap="square" rtlCol="0">
            <a:spAutoFit/>
          </a:bodyPr>
          <a:lstStyle/>
          <a:p>
            <a:r>
              <a:rPr lang="en-US" sz="2400" smtClean="0"/>
              <a:t>d, Bố cục</a:t>
            </a:r>
            <a:endParaRPr lang="en-US" sz="2400"/>
          </a:p>
        </p:txBody>
      </p:sp>
      <p:sp>
        <p:nvSpPr>
          <p:cNvPr id="13" name="TextBox 12">
            <a:extLst>
              <a:ext uri="{FF2B5EF4-FFF2-40B4-BE49-F238E27FC236}">
                <a16:creationId xmlns="" xmlns:a16="http://schemas.microsoft.com/office/drawing/2014/main" id="{D591F301-799D-44A8-BBFF-D49098BA187C}"/>
              </a:ext>
            </a:extLst>
          </p:cNvPr>
          <p:cNvSpPr txBox="1"/>
          <p:nvPr/>
        </p:nvSpPr>
        <p:spPr>
          <a:xfrm flipH="1">
            <a:off x="3786855" y="997422"/>
            <a:ext cx="3935005"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SG" sz="2400" b="1" dirty="0" err="1">
                <a:latin typeface="Times New Roman" panose="02020603050405020304" pitchFamily="18" charset="0"/>
                <a:cs typeface="Times New Roman" panose="02020603050405020304" pitchFamily="18" charset="0"/>
              </a:rPr>
              <a:t>Từ</a:t>
            </a:r>
            <a:r>
              <a:rPr lang="en-SG" sz="2400" b="1" dirty="0">
                <a:latin typeface="Times New Roman" panose="02020603050405020304" pitchFamily="18" charset="0"/>
                <a:cs typeface="Times New Roman" panose="02020603050405020304" pitchFamily="18" charset="0"/>
              </a:rPr>
              <a:t> </a:t>
            </a:r>
            <a:r>
              <a:rPr lang="en-SG" sz="2400" b="1" dirty="0" err="1">
                <a:latin typeface="Times New Roman" panose="02020603050405020304" pitchFamily="18" charset="0"/>
                <a:cs typeface="Times New Roman" panose="02020603050405020304" pitchFamily="18" charset="0"/>
              </a:rPr>
              <a:t>đầu</a:t>
            </a:r>
            <a:r>
              <a:rPr lang="en-SG" sz="2400" b="1" dirty="0">
                <a:latin typeface="Times New Roman" panose="02020603050405020304" pitchFamily="18" charset="0"/>
                <a:cs typeface="Times New Roman" panose="02020603050405020304" pitchFamily="18" charset="0"/>
              </a:rPr>
              <a:t> … “</a:t>
            </a:r>
            <a:r>
              <a:rPr lang="en-SG" sz="2400" b="1" dirty="0" err="1">
                <a:latin typeface="Times New Roman" panose="02020603050405020304" pitchFamily="18" charset="0"/>
                <a:cs typeface="Times New Roman" panose="02020603050405020304" pitchFamily="18" charset="0"/>
              </a:rPr>
              <a:t>rất</a:t>
            </a:r>
            <a:r>
              <a:rPr lang="en-SG" sz="2400" b="1" dirty="0">
                <a:latin typeface="Times New Roman" panose="02020603050405020304" pitchFamily="18" charset="0"/>
                <a:cs typeface="Times New Roman" panose="02020603050405020304" pitchFamily="18" charset="0"/>
              </a:rPr>
              <a:t> </a:t>
            </a:r>
            <a:r>
              <a:rPr lang="en-SG" sz="2400" b="1" dirty="0" err="1">
                <a:latin typeface="Times New Roman" panose="02020603050405020304" pitchFamily="18" charset="0"/>
                <a:cs typeface="Times New Roman" panose="02020603050405020304" pitchFamily="18" charset="0"/>
              </a:rPr>
              <a:t>hiện</a:t>
            </a:r>
            <a:r>
              <a:rPr lang="en-SG" sz="2400" b="1" dirty="0">
                <a:latin typeface="Times New Roman" panose="02020603050405020304" pitchFamily="18" charset="0"/>
                <a:cs typeface="Times New Roman" panose="02020603050405020304" pitchFamily="18" charset="0"/>
              </a:rPr>
              <a:t> </a:t>
            </a:r>
            <a:r>
              <a:rPr lang="en-SG" sz="2400" b="1" dirty="0" err="1">
                <a:latin typeface="Times New Roman" panose="02020603050405020304" pitchFamily="18" charset="0"/>
                <a:cs typeface="Times New Roman" panose="02020603050405020304" pitchFamily="18" charset="0"/>
              </a:rPr>
              <a:t>đại</a:t>
            </a:r>
            <a:r>
              <a:rPr lang="en-SG" sz="2400" b="1"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Nét</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đẹp</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trong</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tiếp</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thu</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tinh</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hoa</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văn</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hóa</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nhân</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loại</a:t>
            </a:r>
            <a:endParaRPr lang="en-SG" sz="24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 xmlns:a16="http://schemas.microsoft.com/office/drawing/2014/main" id="{FD5AD716-701B-4859-B1E8-BC9E56EDB5F7}"/>
              </a:ext>
            </a:extLst>
          </p:cNvPr>
          <p:cNvSpPr txBox="1"/>
          <p:nvPr/>
        </p:nvSpPr>
        <p:spPr>
          <a:xfrm flipH="1">
            <a:off x="3792304" y="2693759"/>
            <a:ext cx="396417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SG" sz="2400" b="1" dirty="0" err="1">
                <a:latin typeface="Times New Roman" panose="02020603050405020304" pitchFamily="18" charset="0"/>
                <a:cs typeface="Times New Roman" panose="02020603050405020304" pitchFamily="18" charset="0"/>
              </a:rPr>
              <a:t>Còn</a:t>
            </a:r>
            <a:r>
              <a:rPr lang="en-SG" sz="2400" b="1" dirty="0">
                <a:latin typeface="Times New Roman" panose="02020603050405020304" pitchFamily="18" charset="0"/>
                <a:cs typeface="Times New Roman" panose="02020603050405020304" pitchFamily="18" charset="0"/>
              </a:rPr>
              <a:t> </a:t>
            </a:r>
            <a:r>
              <a:rPr lang="en-SG" sz="2400" b="1" dirty="0" err="1">
                <a:latin typeface="Times New Roman" panose="02020603050405020304" pitchFamily="18" charset="0"/>
                <a:cs typeface="Times New Roman" panose="02020603050405020304" pitchFamily="18" charset="0"/>
              </a:rPr>
              <a:t>lại</a:t>
            </a:r>
            <a:r>
              <a:rPr lang="en-SG" sz="2400" b="1"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Nét</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đẹp</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trong</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phong</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cách</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lối</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sống</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của</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chủ</a:t>
            </a:r>
            <a:r>
              <a:rPr lang="en-SG" sz="2400" dirty="0">
                <a:latin typeface="Times New Roman" panose="02020603050405020304" pitchFamily="18" charset="0"/>
                <a:cs typeface="Times New Roman" panose="02020603050405020304" pitchFamily="18" charset="0"/>
              </a:rPr>
              <a:t> </a:t>
            </a:r>
            <a:r>
              <a:rPr lang="en-SG" sz="2400" dirty="0" err="1">
                <a:latin typeface="Times New Roman" panose="02020603050405020304" pitchFamily="18" charset="0"/>
                <a:cs typeface="Times New Roman" panose="02020603050405020304" pitchFamily="18" charset="0"/>
              </a:rPr>
              <a:t>tịch</a:t>
            </a:r>
            <a:r>
              <a:rPr lang="en-SG" sz="2400" dirty="0">
                <a:latin typeface="Times New Roman" panose="02020603050405020304" pitchFamily="18" charset="0"/>
                <a:cs typeface="Times New Roman" panose="02020603050405020304" pitchFamily="18" charset="0"/>
              </a:rPr>
              <a:t> HCM </a:t>
            </a:r>
          </a:p>
        </p:txBody>
      </p:sp>
      <p:cxnSp>
        <p:nvCxnSpPr>
          <p:cNvPr id="16" name="Straight Connector 15"/>
          <p:cNvCxnSpPr/>
          <p:nvPr/>
        </p:nvCxnSpPr>
        <p:spPr>
          <a:xfrm>
            <a:off x="3347864" y="1491630"/>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347864" y="2427734"/>
            <a:ext cx="25922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947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randombar(horizontal)">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7" name="TextBox 6"/>
          <p:cNvSpPr txBox="1"/>
          <p:nvPr/>
        </p:nvSpPr>
        <p:spPr>
          <a:xfrm>
            <a:off x="312928" y="604560"/>
            <a:ext cx="505116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1. Qúa trình hình thành phong cách Hồ Chí Minh</a:t>
            </a:r>
            <a:endParaRPr lang="en-US"/>
          </a:p>
        </p:txBody>
      </p:sp>
      <p:sp>
        <p:nvSpPr>
          <p:cNvPr id="8" name="TextBox 7"/>
          <p:cNvSpPr txBox="1"/>
          <p:nvPr/>
        </p:nvSpPr>
        <p:spPr>
          <a:xfrm>
            <a:off x="755576" y="1131590"/>
            <a:ext cx="770485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mtClean="0">
                <a:solidFill>
                  <a:schemeClr val="tx1"/>
                </a:solidFill>
              </a:rPr>
              <a:t>Ngay ở luận điểm đầu tiên, tác giả Lê Anh Trà đã khẳng định vốn tri thức, văn hóa sâu rộng của Người </a:t>
            </a:r>
            <a:r>
              <a:rPr lang="en-US" b="1" i="1" smtClean="0">
                <a:solidFill>
                  <a:schemeClr val="tx1"/>
                </a:solidFill>
              </a:rPr>
              <a:t>“Có thể nói ít vị lãnh tụ nào lại có thể am hiểu nhiều về các dân tộc và nhân dân Thế Giới, văn hóa Thế Giới như Bác Hồ”</a:t>
            </a:r>
            <a:endParaRPr lang="en-US" b="1" i="1">
              <a:solidFill>
                <a:schemeClr val="tx1"/>
              </a:solidFill>
            </a:endParaRPr>
          </a:p>
        </p:txBody>
      </p:sp>
      <p:sp>
        <p:nvSpPr>
          <p:cNvPr id="10" name="TextBox 9"/>
          <p:cNvSpPr txBox="1"/>
          <p:nvPr/>
        </p:nvSpPr>
        <p:spPr>
          <a:xfrm>
            <a:off x="3865644" y="2225877"/>
            <a:ext cx="1080120" cy="230832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SG" b="1" smtClean="0">
                <a:solidFill>
                  <a:schemeClr val="bg1"/>
                </a:solidFill>
                <a:latin typeface="Times New Roman" panose="02020603050405020304" pitchFamily="18" charset="0"/>
                <a:cs typeface="Times New Roman" panose="02020603050405020304" pitchFamily="18" charset="0"/>
              </a:rPr>
              <a:t>Cách thức để Người tiếp thu và tiếp xúc các nền văn hóa</a:t>
            </a: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1259632" y="2410247"/>
            <a:ext cx="194951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Đi nhiều nơi, tiếp xúc với nhiều nền văn hóa</a:t>
            </a:r>
            <a:endParaRPr lang="en-US" b="1">
              <a:solidFill>
                <a:srgbClr val="0070C0"/>
              </a:solidFill>
            </a:endParaRPr>
          </a:p>
        </p:txBody>
      </p:sp>
      <p:sp>
        <p:nvSpPr>
          <p:cNvPr id="3" name="TextBox 2"/>
          <p:cNvSpPr txBox="1"/>
          <p:nvPr/>
        </p:nvSpPr>
        <p:spPr>
          <a:xfrm>
            <a:off x="1259632" y="3712614"/>
            <a:ext cx="194951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Nói và viết thạo nhiều thứ tiếng: Anh, Pháp, Hoa, Nga</a:t>
            </a:r>
            <a:endParaRPr lang="en-US" b="1">
              <a:solidFill>
                <a:srgbClr val="0070C0"/>
              </a:solidFill>
            </a:endParaRPr>
          </a:p>
        </p:txBody>
      </p:sp>
      <p:sp>
        <p:nvSpPr>
          <p:cNvPr id="4" name="TextBox 3"/>
          <p:cNvSpPr txBox="1"/>
          <p:nvPr/>
        </p:nvSpPr>
        <p:spPr>
          <a:xfrm>
            <a:off x="5580112" y="2931790"/>
            <a:ext cx="158417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smtClean="0">
                <a:solidFill>
                  <a:srgbClr val="0070C0"/>
                </a:solidFill>
              </a:rPr>
              <a:t>Làm nhiều ngành nghề khác nhau</a:t>
            </a:r>
            <a:endParaRPr lang="en-US" b="1">
              <a:solidFill>
                <a:srgbClr val="0070C0"/>
              </a:solidFill>
            </a:endParaRPr>
          </a:p>
        </p:txBody>
      </p:sp>
      <p:sp>
        <p:nvSpPr>
          <p:cNvPr id="5" name="Right Arrow 4"/>
          <p:cNvSpPr/>
          <p:nvPr/>
        </p:nvSpPr>
        <p:spPr>
          <a:xfrm>
            <a:off x="3347864" y="2715766"/>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347864" y="4011910"/>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638859">
            <a:off x="5141474" y="3213232"/>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787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heel(1)">
                                      <p:cBhvr>
                                        <p:cTn id="15" dur="2000"/>
                                        <p:tgtEl>
                                          <p:spTgt spid="3"/>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heel(1)">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ircle(in)">
                                      <p:cBhvr>
                                        <p:cTn id="26" dur="2000"/>
                                        <p:tgtEl>
                                          <p:spTgt spid="10"/>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ircle(in)">
                                      <p:cBhvr>
                                        <p:cTn id="3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2" grpId="0" animBg="1"/>
      <p:bldP spid="3" grpId="0" animBg="1"/>
      <p:bldP spid="4" grpId="0" animBg="1"/>
      <p:bldP spid="5"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2828"/>
            <a:ext cx="2304256"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II. TÌM HIỂU CHI TIẾT</a:t>
            </a:r>
            <a:endParaRPr lang="en-US"/>
          </a:p>
        </p:txBody>
      </p:sp>
      <p:sp>
        <p:nvSpPr>
          <p:cNvPr id="3" name="TextBox 2"/>
          <p:cNvSpPr txBox="1"/>
          <p:nvPr/>
        </p:nvSpPr>
        <p:spPr>
          <a:xfrm>
            <a:off x="312928" y="604560"/>
            <a:ext cx="505116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mtClean="0"/>
              <a:t>1. Qúa trình hình thành phong cách Hồ Chí Minh</a:t>
            </a:r>
            <a:endParaRPr lang="en-US"/>
          </a:p>
        </p:txBody>
      </p:sp>
      <p:sp>
        <p:nvSpPr>
          <p:cNvPr id="4" name="TextBox 3"/>
          <p:cNvSpPr txBox="1"/>
          <p:nvPr/>
        </p:nvSpPr>
        <p:spPr>
          <a:xfrm>
            <a:off x="755576" y="1131590"/>
            <a:ext cx="77048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mtClean="0">
                <a:solidFill>
                  <a:schemeClr val="tx1"/>
                </a:solidFill>
              </a:rPr>
              <a:t>Với những cách thức tiếp thu đó đã tạo nên một Bác Hồ của chúng ta là một con người</a:t>
            </a:r>
            <a:endParaRPr lang="en-US" b="1" i="1">
              <a:solidFill>
                <a:schemeClr val="tx1"/>
              </a:solidFill>
            </a:endParaRPr>
          </a:p>
        </p:txBody>
      </p:sp>
      <p:sp>
        <p:nvSpPr>
          <p:cNvPr id="5" name="TextBox 4"/>
          <p:cNvSpPr txBox="1"/>
          <p:nvPr/>
        </p:nvSpPr>
        <p:spPr>
          <a:xfrm>
            <a:off x="2915816" y="1923678"/>
            <a:ext cx="1080120"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SG" b="1" smtClean="0">
                <a:solidFill>
                  <a:schemeClr val="bg1"/>
                </a:solidFill>
                <a:latin typeface="Times New Roman" panose="02020603050405020304" pitchFamily="18" charset="0"/>
                <a:cs typeface="Times New Roman" panose="02020603050405020304" pitchFamily="18" charset="0"/>
              </a:rPr>
              <a:t>Có vốn tri thức, hiểu biết sâu rộng</a:t>
            </a: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824028" y="1923677"/>
            <a:ext cx="1080120"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SG" b="1" smtClean="0">
                <a:solidFill>
                  <a:schemeClr val="bg1"/>
                </a:solidFill>
                <a:latin typeface="Times New Roman" panose="02020603050405020304" pitchFamily="18" charset="0"/>
                <a:cs typeface="Times New Roman" panose="02020603050405020304" pitchFamily="18" charset="0"/>
              </a:rPr>
              <a:t>Là một người đầy bản lĩnh</a:t>
            </a: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611560" y="3723878"/>
            <a:ext cx="8064896"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SG" b="1" smtClean="0">
                <a:solidFill>
                  <a:schemeClr val="bg1"/>
                </a:solidFill>
                <a:latin typeface="Times New Roman" panose="02020603050405020304" pitchFamily="18" charset="0"/>
                <a:cs typeface="Times New Roman" panose="02020603050405020304" pitchFamily="18" charset="0"/>
              </a:rPr>
              <a:t>Tất cả những cái hay, cái đẹp đều được Hồ Chí Minh tiếp thu một cách có chọn lọc. Đó chính là sự kết hợp khéo léo giữa truyền thống và hiện đại, phương Đông và phương Tây, xưa và nay, dân tộc và quốc tế </a:t>
            </a:r>
            <a:r>
              <a:rPr lang="en-SG" b="1" smtClean="0">
                <a:solidFill>
                  <a:schemeClr val="bg1"/>
                </a:solidFill>
                <a:latin typeface="Times New Roman" panose="02020603050405020304" pitchFamily="18" charset="0"/>
                <a:cs typeface="Times New Roman" panose="02020603050405020304" pitchFamily="18" charset="0"/>
                <a:sym typeface="Wingdings" pitchFamily="2" charset="2"/>
              </a:rPr>
              <a:t> tạo nên một nhân cách, trở thành một nhân cách rất Việt Nam</a:t>
            </a:r>
            <a:endParaRPr lang="en-SG" b="1" dirty="0">
              <a:solidFill>
                <a:schemeClr val="bg1"/>
              </a:solidFill>
              <a:latin typeface="Times New Roman" panose="02020603050405020304" pitchFamily="18" charset="0"/>
              <a:cs typeface="Times New Roman" panose="02020603050405020304" pitchFamily="18" charset="0"/>
            </a:endParaRPr>
          </a:p>
        </p:txBody>
      </p:sp>
      <p:sp>
        <p:nvSpPr>
          <p:cNvPr id="8" name="Right Arrow 7"/>
          <p:cNvSpPr/>
          <p:nvPr/>
        </p:nvSpPr>
        <p:spPr>
          <a:xfrm>
            <a:off x="4283968" y="2355726"/>
            <a:ext cx="288032" cy="288032"/>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rot="5400000">
            <a:off x="4258127" y="2309560"/>
            <a:ext cx="432048" cy="225257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1181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heel(1)">
                                      <p:cBhvr>
                                        <p:cTn id="15" dur="2000"/>
                                        <p:tgtEl>
                                          <p:spTgt spid="8"/>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1493</Words>
  <Application>Microsoft Office PowerPoint</Application>
  <PresentationFormat>On-screen Show (16:9)</PresentationFormat>
  <Paragraphs>170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Nguyen </cp:lastModifiedBy>
  <cp:revision>22</cp:revision>
  <dcterms:created xsi:type="dcterms:W3CDTF">2021-08-10T15:10:01Z</dcterms:created>
  <dcterms:modified xsi:type="dcterms:W3CDTF">2021-08-11T04:15:23Z</dcterms:modified>
</cp:coreProperties>
</file>