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74" r:id="rId3"/>
    <p:sldId id="256" r:id="rId4"/>
    <p:sldId id="260" r:id="rId5"/>
    <p:sldId id="262" r:id="rId6"/>
    <p:sldId id="263" r:id="rId7"/>
    <p:sldId id="278" r:id="rId8"/>
    <p:sldId id="267" r:id="rId9"/>
    <p:sldId id="266" r:id="rId10"/>
    <p:sldId id="268" r:id="rId11"/>
    <p:sldId id="272" r:id="rId12"/>
    <p:sldId id="280" r:id="rId13"/>
    <p:sldId id="281" r:id="rId14"/>
    <p:sldId id="270" r:id="rId15"/>
    <p:sldId id="271" r:id="rId16"/>
    <p:sldId id="275" r:id="rId17"/>
    <p:sldId id="273" r:id="rId18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3300"/>
    <a:srgbClr val="000066"/>
    <a:srgbClr val="000000"/>
    <a:srgbClr val="660033"/>
    <a:srgbClr val="660066"/>
    <a:srgbClr val="8000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êu đề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vi-VN" smtClean="0"/>
              <a:t>Bấm &amp; sửa kiểu tiêu đề</a:t>
            </a:r>
            <a:endParaRPr kumimoji="0" lang="en-US"/>
          </a:p>
        </p:txBody>
      </p:sp>
      <p:sp>
        <p:nvSpPr>
          <p:cNvPr id="28" name="Chỗ dành sẵn cho Ngày tháng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94B8-FA11-4E77-8985-CE0648E35C43}" type="datetimeFigureOut">
              <a:rPr lang="vi-VN" smtClean="0"/>
              <a:t>25/09/2020</a:t>
            </a:fld>
            <a:endParaRPr lang="vi-VN"/>
          </a:p>
        </p:txBody>
      </p:sp>
      <p:sp>
        <p:nvSpPr>
          <p:cNvPr id="17" name="Chỗ dành sẵn cho Chân trang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29" name="Chỗ dành sẵn cho Số hiệu Bản chiế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ED53-9882-41E5-9EC3-D93654549774}" type="slidenum">
              <a:rPr lang="vi-VN" smtClean="0"/>
              <a:t>‹#›</a:t>
            </a:fld>
            <a:endParaRPr lang="vi-VN"/>
          </a:p>
        </p:txBody>
      </p:sp>
      <p:sp>
        <p:nvSpPr>
          <p:cNvPr id="9" name="Tiêu đề phụ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vi-VN" smtClean="0"/>
              <a:t>Bấm &amp; sửa kiểu phụ đề</a:t>
            </a:r>
            <a:endParaRPr kumimoji="0" lang="en-US"/>
          </a:p>
        </p:txBody>
      </p:sp>
    </p:spTree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vi-VN" smtClean="0"/>
              <a:t>Bấm &amp; sửa kiểu tiêu đề</a:t>
            </a:r>
            <a:endParaRPr kumimoji="0"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vi-VN" smtClean="0"/>
              <a:t>Bấm &amp; sửa kiểu tiêu đề</a:t>
            </a:r>
          </a:p>
          <a:p>
            <a:pPr lvl="1" eaLnBrk="1" latinLnBrk="0" hangingPunct="1"/>
            <a:r>
              <a:rPr lang="vi-VN" smtClean="0"/>
              <a:t>Mức hai</a:t>
            </a:r>
          </a:p>
          <a:p>
            <a:pPr lvl="2" eaLnBrk="1" latinLnBrk="0" hangingPunct="1"/>
            <a:r>
              <a:rPr lang="vi-VN" smtClean="0"/>
              <a:t>Mức ba</a:t>
            </a:r>
          </a:p>
          <a:p>
            <a:pPr lvl="3" eaLnBrk="1" latinLnBrk="0" hangingPunct="1"/>
            <a:r>
              <a:rPr lang="vi-VN" smtClean="0"/>
              <a:t>Mức bốn</a:t>
            </a:r>
          </a:p>
          <a:p>
            <a:pPr lvl="4" eaLnBrk="1" latinLnBrk="0" hangingPunct="1"/>
            <a:r>
              <a:rPr lang="vi-VN" smtClean="0"/>
              <a:t>Mức năm</a:t>
            </a:r>
            <a:endParaRPr kumimoji="0"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94B8-FA11-4E77-8985-CE0648E35C43}" type="datetimeFigureOut">
              <a:rPr lang="vi-VN" smtClean="0"/>
              <a:t>25/09/2020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ED53-9882-41E5-9EC3-D93654549774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vi-VN" smtClean="0"/>
              <a:t>Bấm &amp; sửa kiểu tiêu đề</a:t>
            </a:r>
            <a:endParaRPr kumimoji="0"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vi-VN" smtClean="0"/>
              <a:t>Bấm &amp; sửa kiểu tiêu đề</a:t>
            </a:r>
          </a:p>
          <a:p>
            <a:pPr lvl="1" eaLnBrk="1" latinLnBrk="0" hangingPunct="1"/>
            <a:r>
              <a:rPr lang="vi-VN" smtClean="0"/>
              <a:t>Mức hai</a:t>
            </a:r>
          </a:p>
          <a:p>
            <a:pPr lvl="2" eaLnBrk="1" latinLnBrk="0" hangingPunct="1"/>
            <a:r>
              <a:rPr lang="vi-VN" smtClean="0"/>
              <a:t>Mức ba</a:t>
            </a:r>
          </a:p>
          <a:p>
            <a:pPr lvl="3" eaLnBrk="1" latinLnBrk="0" hangingPunct="1"/>
            <a:r>
              <a:rPr lang="vi-VN" smtClean="0"/>
              <a:t>Mức bốn</a:t>
            </a:r>
          </a:p>
          <a:p>
            <a:pPr lvl="4" eaLnBrk="1" latinLnBrk="0" hangingPunct="1"/>
            <a:r>
              <a:rPr lang="vi-VN" smtClean="0"/>
              <a:t>Mức năm</a:t>
            </a:r>
            <a:endParaRPr kumimoji="0"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94B8-FA11-4E77-8985-CE0648E35C43}" type="datetimeFigureOut">
              <a:rPr lang="vi-VN" smtClean="0"/>
              <a:t>25/09/2020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ED53-9882-41E5-9EC3-D93654549774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vi-VN" smtClean="0"/>
              <a:t>Bấm &amp; sửa kiểu tiêu đề</a:t>
            </a:r>
            <a:endParaRPr kumimoji="0"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vi-VN" smtClean="0"/>
              <a:t>Bấm &amp; sửa kiểu tiêu đề</a:t>
            </a:r>
          </a:p>
          <a:p>
            <a:pPr lvl="1" eaLnBrk="1" latinLnBrk="0" hangingPunct="1"/>
            <a:r>
              <a:rPr lang="vi-VN" smtClean="0"/>
              <a:t>Mức hai</a:t>
            </a:r>
          </a:p>
          <a:p>
            <a:pPr lvl="2" eaLnBrk="1" latinLnBrk="0" hangingPunct="1"/>
            <a:r>
              <a:rPr lang="vi-VN" smtClean="0"/>
              <a:t>Mức ba</a:t>
            </a:r>
          </a:p>
          <a:p>
            <a:pPr lvl="3" eaLnBrk="1" latinLnBrk="0" hangingPunct="1"/>
            <a:r>
              <a:rPr lang="vi-VN" smtClean="0"/>
              <a:t>Mức bốn</a:t>
            </a:r>
          </a:p>
          <a:p>
            <a:pPr lvl="4" eaLnBrk="1" latinLnBrk="0" hangingPunct="1"/>
            <a:r>
              <a:rPr lang="vi-VN" smtClean="0"/>
              <a:t>Mức năm</a:t>
            </a:r>
            <a:endParaRPr kumimoji="0"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94B8-FA11-4E77-8985-CE0648E35C43}" type="datetimeFigureOut">
              <a:rPr lang="vi-VN" smtClean="0"/>
              <a:t>25/09/2020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ED53-9882-41E5-9EC3-D93654549774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vi-VN" smtClean="0"/>
              <a:t>Bấm &amp; sửa kiểu tiêu đề</a:t>
            </a:r>
            <a:endParaRPr kumimoji="0"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vi-VN" smtClean="0"/>
              <a:t>Bấm &amp; sửa kiểu tiêu đề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94B8-FA11-4E77-8985-CE0648E35C43}" type="datetimeFigureOut">
              <a:rPr lang="vi-VN" smtClean="0"/>
              <a:t>25/09/2020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B50ED53-9882-41E5-9EC3-D93654549774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vi-VN" smtClean="0"/>
              <a:t>Bấm &amp; sửa kiểu tiêu đề</a:t>
            </a:r>
            <a:endParaRPr kumimoji="0"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vi-VN" smtClean="0"/>
              <a:t>Bấm &amp; sửa kiểu tiêu đề</a:t>
            </a:r>
          </a:p>
          <a:p>
            <a:pPr lvl="1" eaLnBrk="1" latinLnBrk="0" hangingPunct="1"/>
            <a:r>
              <a:rPr lang="vi-VN" smtClean="0"/>
              <a:t>Mức hai</a:t>
            </a:r>
          </a:p>
          <a:p>
            <a:pPr lvl="2" eaLnBrk="1" latinLnBrk="0" hangingPunct="1"/>
            <a:r>
              <a:rPr lang="vi-VN" smtClean="0"/>
              <a:t>Mức ba</a:t>
            </a:r>
          </a:p>
          <a:p>
            <a:pPr lvl="3" eaLnBrk="1" latinLnBrk="0" hangingPunct="1"/>
            <a:r>
              <a:rPr lang="vi-VN" smtClean="0"/>
              <a:t>Mức bốn</a:t>
            </a:r>
          </a:p>
          <a:p>
            <a:pPr lvl="4" eaLnBrk="1" latinLnBrk="0" hangingPunct="1"/>
            <a:r>
              <a:rPr lang="vi-VN" smtClean="0"/>
              <a:t>Mức năm</a:t>
            </a:r>
            <a:endParaRPr kumimoji="0"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vi-VN" smtClean="0"/>
              <a:t>Bấm &amp; sửa kiểu tiêu đề</a:t>
            </a:r>
          </a:p>
          <a:p>
            <a:pPr lvl="1" eaLnBrk="1" latinLnBrk="0" hangingPunct="1"/>
            <a:r>
              <a:rPr lang="vi-VN" smtClean="0"/>
              <a:t>Mức hai</a:t>
            </a:r>
          </a:p>
          <a:p>
            <a:pPr lvl="2" eaLnBrk="1" latinLnBrk="0" hangingPunct="1"/>
            <a:r>
              <a:rPr lang="vi-VN" smtClean="0"/>
              <a:t>Mức ba</a:t>
            </a:r>
          </a:p>
          <a:p>
            <a:pPr lvl="3" eaLnBrk="1" latinLnBrk="0" hangingPunct="1"/>
            <a:r>
              <a:rPr lang="vi-VN" smtClean="0"/>
              <a:t>Mức bốn</a:t>
            </a:r>
          </a:p>
          <a:p>
            <a:pPr lvl="4" eaLnBrk="1" latinLnBrk="0" hangingPunct="1"/>
            <a:r>
              <a:rPr lang="vi-VN" smtClean="0"/>
              <a:t>Mức năm</a:t>
            </a:r>
            <a:endParaRPr kumimoji="0" lang="en-US"/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94B8-FA11-4E77-8985-CE0648E35C43}" type="datetimeFigureOut">
              <a:rPr lang="vi-VN" smtClean="0"/>
              <a:t>25/09/2020</a:t>
            </a:fld>
            <a:endParaRPr lang="vi-VN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ED53-9882-41E5-9EC3-D93654549774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vi-VN" smtClean="0"/>
              <a:t>Bấm &amp; sửa kiểu tiêu đề</a:t>
            </a:r>
            <a:endParaRPr kumimoji="0"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vi-VN" smtClean="0"/>
              <a:t>Bấm &amp; sửa kiểu tiêu đề</a:t>
            </a:r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vi-VN" smtClean="0"/>
              <a:t>Bấm &amp; sửa kiểu tiêu đề</a:t>
            </a:r>
          </a:p>
        </p:txBody>
      </p:sp>
      <p:sp>
        <p:nvSpPr>
          <p:cNvPr id="5" name="Chỗ dành sẵn cho Nội dung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vi-VN" smtClean="0"/>
              <a:t>Bấm &amp; sửa kiểu tiêu đề</a:t>
            </a:r>
          </a:p>
          <a:p>
            <a:pPr lvl="1" eaLnBrk="1" latinLnBrk="0" hangingPunct="1"/>
            <a:r>
              <a:rPr lang="vi-VN" smtClean="0"/>
              <a:t>Mức hai</a:t>
            </a:r>
          </a:p>
          <a:p>
            <a:pPr lvl="2" eaLnBrk="1" latinLnBrk="0" hangingPunct="1"/>
            <a:r>
              <a:rPr lang="vi-VN" smtClean="0"/>
              <a:t>Mức ba</a:t>
            </a:r>
          </a:p>
          <a:p>
            <a:pPr lvl="3" eaLnBrk="1" latinLnBrk="0" hangingPunct="1"/>
            <a:r>
              <a:rPr lang="vi-VN" smtClean="0"/>
              <a:t>Mức bốn</a:t>
            </a:r>
          </a:p>
          <a:p>
            <a:pPr lvl="4" eaLnBrk="1" latinLnBrk="0" hangingPunct="1"/>
            <a:r>
              <a:rPr lang="vi-VN" smtClean="0"/>
              <a:t>Mức năm</a:t>
            </a:r>
            <a:endParaRPr kumimoji="0" lang="en-US"/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vi-VN" smtClean="0"/>
              <a:t>Bấm &amp; sửa kiểu tiêu đề</a:t>
            </a:r>
          </a:p>
          <a:p>
            <a:pPr lvl="1" eaLnBrk="1" latinLnBrk="0" hangingPunct="1"/>
            <a:r>
              <a:rPr lang="vi-VN" smtClean="0"/>
              <a:t>Mức hai</a:t>
            </a:r>
          </a:p>
          <a:p>
            <a:pPr lvl="2" eaLnBrk="1" latinLnBrk="0" hangingPunct="1"/>
            <a:r>
              <a:rPr lang="vi-VN" smtClean="0"/>
              <a:t>Mức ba</a:t>
            </a:r>
          </a:p>
          <a:p>
            <a:pPr lvl="3" eaLnBrk="1" latinLnBrk="0" hangingPunct="1"/>
            <a:r>
              <a:rPr lang="vi-VN" smtClean="0"/>
              <a:t>Mức bốn</a:t>
            </a:r>
          </a:p>
          <a:p>
            <a:pPr lvl="4" eaLnBrk="1" latinLnBrk="0" hangingPunct="1"/>
            <a:r>
              <a:rPr lang="vi-VN" smtClean="0"/>
              <a:t>Mức năm</a:t>
            </a:r>
            <a:endParaRPr kumimoji="0" lang="en-US"/>
          </a:p>
        </p:txBody>
      </p:sp>
      <p:sp>
        <p:nvSpPr>
          <p:cNvPr id="7" name="Chỗ dành sẵn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94B8-FA11-4E77-8985-CE0648E35C43}" type="datetimeFigureOut">
              <a:rPr lang="vi-VN" smtClean="0"/>
              <a:t>25/09/2020</a:t>
            </a:fld>
            <a:endParaRPr lang="vi-VN"/>
          </a:p>
        </p:txBody>
      </p:sp>
      <p:sp>
        <p:nvSpPr>
          <p:cNvPr id="8" name="Chỗ dành sẵn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Chỗ dành sẵn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ED53-9882-41E5-9EC3-D93654549774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vi-VN" smtClean="0"/>
              <a:t>Bấm &amp; sửa kiểu tiêu đề</a:t>
            </a:r>
            <a:endParaRPr kumimoji="0" lang="en-US"/>
          </a:p>
        </p:txBody>
      </p:sp>
      <p:sp>
        <p:nvSpPr>
          <p:cNvPr id="3" name="Chỗ dành sẵn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94B8-FA11-4E77-8985-CE0648E35C43}" type="datetimeFigureOut">
              <a:rPr lang="vi-VN" smtClean="0"/>
              <a:t>25/09/2020</a:t>
            </a:fld>
            <a:endParaRPr lang="vi-VN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ED53-9882-41E5-9EC3-D93654549774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94B8-FA11-4E77-8985-CE0648E35C43}" type="datetimeFigureOut">
              <a:rPr lang="vi-VN" smtClean="0"/>
              <a:t>25/09/2020</a:t>
            </a:fld>
            <a:endParaRPr lang="vi-VN"/>
          </a:p>
        </p:txBody>
      </p:sp>
      <p:sp>
        <p:nvSpPr>
          <p:cNvPr id="3" name="Chỗ dành sẵn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Chỗ dành sẵn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ED53-9882-41E5-9EC3-D93654549774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vi-VN" smtClean="0"/>
              <a:t>Bấm &amp; sửa kiểu tiêu đề</a:t>
            </a:r>
            <a:endParaRPr kumimoji="0"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vi-VN" smtClean="0"/>
              <a:t>Bấm &amp; sửa kiểu tiêu đề</a:t>
            </a:r>
          </a:p>
          <a:p>
            <a:pPr lvl="1" eaLnBrk="1" latinLnBrk="0" hangingPunct="1"/>
            <a:r>
              <a:rPr lang="vi-VN" smtClean="0"/>
              <a:t>Mức hai</a:t>
            </a:r>
          </a:p>
          <a:p>
            <a:pPr lvl="2" eaLnBrk="1" latinLnBrk="0" hangingPunct="1"/>
            <a:r>
              <a:rPr lang="vi-VN" smtClean="0"/>
              <a:t>Mức ba</a:t>
            </a:r>
          </a:p>
          <a:p>
            <a:pPr lvl="3" eaLnBrk="1" latinLnBrk="0" hangingPunct="1"/>
            <a:r>
              <a:rPr lang="vi-VN" smtClean="0"/>
              <a:t>Mức bốn</a:t>
            </a:r>
          </a:p>
          <a:p>
            <a:pPr lvl="4" eaLnBrk="1" latinLnBrk="0" hangingPunct="1"/>
            <a:r>
              <a:rPr lang="vi-VN" smtClean="0"/>
              <a:t>Mức năm</a:t>
            </a:r>
            <a:endParaRPr kumimoji="0" lang="en-US"/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94B8-FA11-4E77-8985-CE0648E35C43}" type="datetimeFigureOut">
              <a:rPr lang="vi-VN" smtClean="0"/>
              <a:t>25/09/2020</a:t>
            </a:fld>
            <a:endParaRPr lang="vi-VN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ED53-9882-41E5-9EC3-D93654549774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vi-VN" smtClean="0"/>
              <a:t>Bấm &amp; sửa kiểu tiêu đề</a:t>
            </a:r>
            <a:endParaRPr kumimoji="0"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vi-VN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Bấm biểu tượng để thêm hình ảnh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vi-VN" smtClean="0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94B8-FA11-4E77-8985-CE0648E35C43}" type="datetimeFigureOut">
              <a:rPr lang="vi-VN" smtClean="0"/>
              <a:t>25/09/2020</a:t>
            </a:fld>
            <a:endParaRPr lang="vi-VN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ED53-9882-41E5-9EC3-D93654549774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hỗ dành sẵn cho Tiêu đề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vi-VN" smtClean="0"/>
              <a:t>Bấm &amp; sửa kiểu tiêu đề</a:t>
            </a:r>
            <a:endParaRPr kumimoji="0" lang="en-US"/>
          </a:p>
        </p:txBody>
      </p:sp>
      <p:sp>
        <p:nvSpPr>
          <p:cNvPr id="13" name="Chỗ dành sẵn cho Văn bản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vi-VN" smtClean="0"/>
              <a:t>Bấm &amp; sửa kiểu tiêu đề</a:t>
            </a:r>
          </a:p>
          <a:p>
            <a:pPr lvl="1" eaLnBrk="1" latinLnBrk="0" hangingPunct="1"/>
            <a:r>
              <a:rPr kumimoji="0" lang="vi-VN" smtClean="0"/>
              <a:t>Mức hai</a:t>
            </a:r>
          </a:p>
          <a:p>
            <a:pPr lvl="2" eaLnBrk="1" latinLnBrk="0" hangingPunct="1"/>
            <a:r>
              <a:rPr kumimoji="0" lang="vi-VN" smtClean="0"/>
              <a:t>Mức ba</a:t>
            </a:r>
          </a:p>
          <a:p>
            <a:pPr lvl="3" eaLnBrk="1" latinLnBrk="0" hangingPunct="1"/>
            <a:r>
              <a:rPr kumimoji="0" lang="vi-VN" smtClean="0"/>
              <a:t>Mức bốn</a:t>
            </a:r>
          </a:p>
          <a:p>
            <a:pPr lvl="4" eaLnBrk="1" latinLnBrk="0" hangingPunct="1"/>
            <a:r>
              <a:rPr kumimoji="0" lang="vi-VN" smtClean="0"/>
              <a:t>Mức năm</a:t>
            </a:r>
            <a:endParaRPr kumimoji="0" lang="en-US"/>
          </a:p>
        </p:txBody>
      </p:sp>
      <p:sp>
        <p:nvSpPr>
          <p:cNvPr id="14" name="Chỗ dành sẵn cho Ngày tháng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F3F94B8-FA11-4E77-8985-CE0648E35C43}" type="datetimeFigureOut">
              <a:rPr lang="vi-VN" smtClean="0"/>
              <a:t>25/09/2020</a:t>
            </a:fld>
            <a:endParaRPr lang="vi-VN"/>
          </a:p>
        </p:txBody>
      </p:sp>
      <p:sp>
        <p:nvSpPr>
          <p:cNvPr id="3" name="Chỗ dành sẵn cho Chân trang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23" name="Chỗ dành sẵn cho Số hiệu Bản chiế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B50ED53-9882-41E5-9EC3-D93654549774}" type="slidenum">
              <a:rPr lang="vi-VN" smtClean="0"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ll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microsoft.com/office/2007/relationships/hdphoto" Target="../media/hdphoto5.wdp"/><Relationship Id="rId7" Type="http://schemas.microsoft.com/office/2007/relationships/hdphoto" Target="../media/hdphoto7.wdp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microsoft.com/office/2007/relationships/hdphoto" Target="../media/hdphoto6.wdp"/><Relationship Id="rId4" Type="http://schemas.openxmlformats.org/officeDocument/2006/relationships/image" Target="../media/image11.jpeg"/><Relationship Id="rId9" Type="http://schemas.microsoft.com/office/2007/relationships/hdphoto" Target="../media/hdphoto8.wdp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microsoft.com/office/2007/relationships/hdphoto" Target="../media/hdphoto2.wdp"/><Relationship Id="rId4" Type="http://schemas.openxmlformats.org/officeDocument/2006/relationships/image" Target="../media/image4.jpeg"/><Relationship Id="rId9" Type="http://schemas.microsoft.com/office/2007/relationships/hdphoto" Target="../media/hdphoto4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146050" y="0"/>
            <a:ext cx="89979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n-US" sz="2400" b="1" dirty="0" err="1" smtClean="0">
                <a:solidFill>
                  <a:srgbClr val="FF0000"/>
                </a:solidFill>
                <a:latin typeface="Verdana" pitchFamily="34" charset="0"/>
              </a:rPr>
              <a:t>Kiểm</a:t>
            </a:r>
            <a:r>
              <a:rPr lang="en-US" sz="2400" b="1" dirty="0" smtClean="0">
                <a:solidFill>
                  <a:srgbClr val="FF0000"/>
                </a:solidFill>
                <a:latin typeface="Verdana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Verdana" pitchFamily="34" charset="0"/>
              </a:rPr>
              <a:t>tra</a:t>
            </a:r>
            <a:r>
              <a:rPr lang="en-US" sz="2400" b="1" dirty="0">
                <a:solidFill>
                  <a:srgbClr val="FF0000"/>
                </a:solidFill>
                <a:latin typeface="Verdana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Verdana" pitchFamily="34" charset="0"/>
              </a:rPr>
              <a:t>bài</a:t>
            </a:r>
            <a:r>
              <a:rPr lang="en-US" sz="2400" b="1" dirty="0">
                <a:solidFill>
                  <a:srgbClr val="FF0000"/>
                </a:solidFill>
                <a:latin typeface="Verdana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Verdana" pitchFamily="34" charset="0"/>
              </a:rPr>
              <a:t>cũ</a:t>
            </a:r>
            <a:endParaRPr lang="en-US" sz="2400" b="1" dirty="0">
              <a:solidFill>
                <a:srgbClr val="FF0000"/>
              </a:solidFill>
              <a:latin typeface="Verdana" pitchFamily="34" charset="0"/>
            </a:endParaRPr>
          </a:p>
          <a:p>
            <a:pPr eaLnBrk="0" hangingPunct="0"/>
            <a:r>
              <a:rPr lang="en-US" dirty="0">
                <a:solidFill>
                  <a:srgbClr val="0000FF"/>
                </a:solidFill>
                <a:latin typeface="Verdana" pitchFamily="34" charset="0"/>
              </a:rPr>
              <a:t>Cho </a:t>
            </a:r>
            <a:r>
              <a:rPr lang="en-US" dirty="0" err="1">
                <a:solidFill>
                  <a:srgbClr val="0000FF"/>
                </a:solidFill>
                <a:latin typeface="Verdana" pitchFamily="34" charset="0"/>
              </a:rPr>
              <a:t>hình</a:t>
            </a:r>
            <a:r>
              <a:rPr lang="en-US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Verdana" pitchFamily="34" charset="0"/>
              </a:rPr>
              <a:t>vẽ</a:t>
            </a:r>
            <a:r>
              <a:rPr lang="en-US" dirty="0">
                <a:solidFill>
                  <a:srgbClr val="0000FF"/>
                </a:solidFill>
                <a:latin typeface="Verdana" pitchFamily="34" charset="0"/>
              </a:rPr>
              <a:t>. </a:t>
            </a:r>
            <a:r>
              <a:rPr lang="en-US" dirty="0" err="1">
                <a:solidFill>
                  <a:srgbClr val="0000FF"/>
                </a:solidFill>
                <a:latin typeface="Verdana" pitchFamily="34" charset="0"/>
              </a:rPr>
              <a:t>Điền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.VnTime" pitchFamily="34" charset="0"/>
              </a:rPr>
              <a:t>vµo</a:t>
            </a:r>
            <a:r>
              <a:rPr lang="en-US" sz="2000" dirty="0">
                <a:solidFill>
                  <a:srgbClr val="0000FF"/>
                </a:solidFill>
                <a:latin typeface=".VnTime" pitchFamily="34" charset="0"/>
              </a:rPr>
              <a:t> (….) </a:t>
            </a:r>
            <a:r>
              <a:rPr lang="en-US" sz="2000" dirty="0" err="1">
                <a:solidFill>
                  <a:srgbClr val="0000FF"/>
                </a:solidFill>
                <a:latin typeface=".VnTime" pitchFamily="34" charset="0"/>
              </a:rPr>
              <a:t>néi</a:t>
            </a:r>
            <a:r>
              <a:rPr lang="en-US" sz="2000" dirty="0">
                <a:solidFill>
                  <a:srgbClr val="0000FF"/>
                </a:solidFill>
                <a:latin typeface=".VnTime" pitchFamily="34" charset="0"/>
              </a:rPr>
              <a:t> dung </a:t>
            </a:r>
            <a:r>
              <a:rPr lang="en-US" sz="2000" dirty="0" err="1">
                <a:solidFill>
                  <a:srgbClr val="0000FF"/>
                </a:solidFill>
                <a:latin typeface=".VnTime" pitchFamily="34" charset="0"/>
              </a:rPr>
              <a:t>thÝch</a:t>
            </a:r>
            <a:r>
              <a:rPr lang="en-US" sz="2000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.VnTime" pitchFamily="34" charset="0"/>
              </a:rPr>
              <a:t>hîp</a:t>
            </a:r>
            <a:endParaRPr lang="en-US" sz="2000" dirty="0">
              <a:solidFill>
                <a:srgbClr val="0000FF"/>
              </a:solidFill>
              <a:latin typeface="Verdana" pitchFamily="34" charset="0"/>
            </a:endParaRPr>
          </a:p>
        </p:txBody>
      </p:sp>
      <p:grpSp>
        <p:nvGrpSpPr>
          <p:cNvPr id="33795" name="Group 3"/>
          <p:cNvGrpSpPr>
            <a:grpSpLocks/>
          </p:cNvGrpSpPr>
          <p:nvPr/>
        </p:nvGrpSpPr>
        <p:grpSpPr bwMode="auto">
          <a:xfrm>
            <a:off x="152400" y="762000"/>
            <a:ext cx="3276600" cy="3505200"/>
            <a:chOff x="1680" y="1599"/>
            <a:chExt cx="2112" cy="2496"/>
          </a:xfrm>
        </p:grpSpPr>
        <p:sp>
          <p:nvSpPr>
            <p:cNvPr id="33796" name="Line 4"/>
            <p:cNvSpPr>
              <a:spLocks noChangeShapeType="1"/>
            </p:cNvSpPr>
            <p:nvPr/>
          </p:nvSpPr>
          <p:spPr bwMode="auto">
            <a:xfrm>
              <a:off x="2496" y="1680"/>
              <a:ext cx="1296" cy="17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797" name="Line 5"/>
            <p:cNvSpPr>
              <a:spLocks noChangeShapeType="1"/>
            </p:cNvSpPr>
            <p:nvPr/>
          </p:nvSpPr>
          <p:spPr bwMode="auto">
            <a:xfrm>
              <a:off x="1680" y="2112"/>
              <a:ext cx="1323" cy="17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798" name="Line 6"/>
            <p:cNvSpPr>
              <a:spLocks noChangeShapeType="1"/>
            </p:cNvSpPr>
            <p:nvPr/>
          </p:nvSpPr>
          <p:spPr bwMode="auto">
            <a:xfrm flipH="1">
              <a:off x="2466" y="1599"/>
              <a:ext cx="576" cy="24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799" name="Text Box 7"/>
            <p:cNvSpPr txBox="1">
              <a:spLocks noChangeArrowheads="1"/>
            </p:cNvSpPr>
            <p:nvPr/>
          </p:nvSpPr>
          <p:spPr bwMode="auto">
            <a:xfrm>
              <a:off x="3003" y="2016"/>
              <a:ext cx="432" cy="2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A</a:t>
              </a:r>
            </a:p>
          </p:txBody>
        </p:sp>
        <p:sp>
          <p:nvSpPr>
            <p:cNvPr id="33800" name="Text Box 8"/>
            <p:cNvSpPr txBox="1">
              <a:spLocks noChangeArrowheads="1"/>
            </p:cNvSpPr>
            <p:nvPr/>
          </p:nvSpPr>
          <p:spPr bwMode="auto">
            <a:xfrm>
              <a:off x="2867" y="2060"/>
              <a:ext cx="350" cy="2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2</a:t>
              </a:r>
            </a:p>
          </p:txBody>
        </p:sp>
        <p:sp>
          <p:nvSpPr>
            <p:cNvPr id="33801" name="Text Box 9"/>
            <p:cNvSpPr txBox="1">
              <a:spLocks noChangeArrowheads="1"/>
            </p:cNvSpPr>
            <p:nvPr/>
          </p:nvSpPr>
          <p:spPr bwMode="auto">
            <a:xfrm>
              <a:off x="2761" y="1916"/>
              <a:ext cx="385" cy="2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3</a:t>
              </a:r>
            </a:p>
          </p:txBody>
        </p:sp>
        <p:sp>
          <p:nvSpPr>
            <p:cNvPr id="33802" name="Text Box 10"/>
            <p:cNvSpPr txBox="1">
              <a:spLocks noChangeArrowheads="1"/>
            </p:cNvSpPr>
            <p:nvPr/>
          </p:nvSpPr>
          <p:spPr bwMode="auto">
            <a:xfrm>
              <a:off x="2695" y="2121"/>
              <a:ext cx="384" cy="2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4</a:t>
              </a:r>
            </a:p>
          </p:txBody>
        </p:sp>
        <p:sp>
          <p:nvSpPr>
            <p:cNvPr id="33803" name="Text Box 11"/>
            <p:cNvSpPr txBox="1">
              <a:spLocks noChangeArrowheads="1"/>
            </p:cNvSpPr>
            <p:nvPr/>
          </p:nvSpPr>
          <p:spPr bwMode="auto">
            <a:xfrm>
              <a:off x="2832" y="2313"/>
              <a:ext cx="385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1</a:t>
              </a:r>
            </a:p>
          </p:txBody>
        </p:sp>
        <p:sp>
          <p:nvSpPr>
            <p:cNvPr id="33804" name="Text Box 12"/>
            <p:cNvSpPr txBox="1">
              <a:spLocks noChangeArrowheads="1"/>
            </p:cNvSpPr>
            <p:nvPr/>
          </p:nvSpPr>
          <p:spPr bwMode="auto">
            <a:xfrm>
              <a:off x="2570" y="3430"/>
              <a:ext cx="384" cy="2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1</a:t>
              </a:r>
            </a:p>
          </p:txBody>
        </p:sp>
        <p:sp>
          <p:nvSpPr>
            <p:cNvPr id="33805" name="Text Box 13"/>
            <p:cNvSpPr txBox="1">
              <a:spLocks noChangeArrowheads="1"/>
            </p:cNvSpPr>
            <p:nvPr/>
          </p:nvSpPr>
          <p:spPr bwMode="auto">
            <a:xfrm>
              <a:off x="2396" y="3286"/>
              <a:ext cx="384" cy="2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4</a:t>
              </a:r>
            </a:p>
          </p:txBody>
        </p:sp>
        <p:sp>
          <p:nvSpPr>
            <p:cNvPr id="33806" name="Text Box 14"/>
            <p:cNvSpPr txBox="1">
              <a:spLocks noChangeArrowheads="1"/>
            </p:cNvSpPr>
            <p:nvPr/>
          </p:nvSpPr>
          <p:spPr bwMode="auto">
            <a:xfrm>
              <a:off x="2640" y="3264"/>
              <a:ext cx="384" cy="2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2</a:t>
              </a:r>
            </a:p>
          </p:txBody>
        </p:sp>
        <p:sp>
          <p:nvSpPr>
            <p:cNvPr id="33807" name="Text Box 15"/>
            <p:cNvSpPr txBox="1">
              <a:spLocks noChangeArrowheads="1"/>
            </p:cNvSpPr>
            <p:nvPr/>
          </p:nvSpPr>
          <p:spPr bwMode="auto">
            <a:xfrm>
              <a:off x="2484" y="3072"/>
              <a:ext cx="383" cy="2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3</a:t>
              </a:r>
            </a:p>
          </p:txBody>
        </p:sp>
        <p:sp>
          <p:nvSpPr>
            <p:cNvPr id="33808" name="Text Box 16"/>
            <p:cNvSpPr txBox="1">
              <a:spLocks noChangeArrowheads="1"/>
            </p:cNvSpPr>
            <p:nvPr/>
          </p:nvSpPr>
          <p:spPr bwMode="auto">
            <a:xfrm>
              <a:off x="2277" y="3238"/>
              <a:ext cx="434" cy="2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B</a:t>
              </a:r>
            </a:p>
          </p:txBody>
        </p:sp>
        <p:sp>
          <p:nvSpPr>
            <p:cNvPr id="33809" name="Text Box 17"/>
            <p:cNvSpPr txBox="1">
              <a:spLocks noChangeArrowheads="1"/>
            </p:cNvSpPr>
            <p:nvPr/>
          </p:nvSpPr>
          <p:spPr bwMode="auto">
            <a:xfrm>
              <a:off x="2161" y="1920"/>
              <a:ext cx="671" cy="2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n-US">
                <a:latin typeface="Verdana" pitchFamily="34" charset="0"/>
              </a:endParaRPr>
            </a:p>
          </p:txBody>
        </p:sp>
        <p:graphicFrame>
          <p:nvGraphicFramePr>
            <p:cNvPr id="33810" name="Object 18"/>
            <p:cNvGraphicFramePr>
              <a:graphicFrameLocks noChangeAspect="1"/>
            </p:cNvGraphicFramePr>
            <p:nvPr/>
          </p:nvGraphicFramePr>
          <p:xfrm>
            <a:off x="2844" y="2092"/>
            <a:ext cx="72" cy="1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8" name="Equation" r:id="rId3" imgW="114120" imgH="215640" progId="Equation.3">
                    <p:embed/>
                  </p:oleObj>
                </mc:Choice>
                <mc:Fallback>
                  <p:oleObj name="Equation" r:id="rId3" imgW="11412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44" y="2092"/>
                          <a:ext cx="72" cy="1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811" name="Text Box 19"/>
            <p:cNvSpPr txBox="1">
              <a:spLocks noChangeArrowheads="1"/>
            </p:cNvSpPr>
            <p:nvPr/>
          </p:nvSpPr>
          <p:spPr bwMode="auto">
            <a:xfrm>
              <a:off x="2411" y="2103"/>
              <a:ext cx="3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>
                  <a:latin typeface=".VnTime" pitchFamily="34" charset="0"/>
                  <a:cs typeface="Arial" charset="0"/>
                </a:rPr>
                <a:t>145</a:t>
              </a:r>
              <a:r>
                <a:rPr lang="en-US" sz="1600" b="1" baseline="30000">
                  <a:latin typeface=".VnTime" pitchFamily="34" charset="0"/>
                  <a:cs typeface="Arial" charset="0"/>
                </a:rPr>
                <a:t>0</a:t>
              </a:r>
              <a:endParaRPr lang="en-US" sz="1600" b="1">
                <a:latin typeface=".VnTime" pitchFamily="34" charset="0"/>
                <a:cs typeface="Arial" charset="0"/>
              </a:endParaRPr>
            </a:p>
          </p:txBody>
        </p:sp>
        <p:sp>
          <p:nvSpPr>
            <p:cNvPr id="33812" name="Text Box 20"/>
            <p:cNvSpPr txBox="1">
              <a:spLocks noChangeArrowheads="1"/>
            </p:cNvSpPr>
            <p:nvPr/>
          </p:nvSpPr>
          <p:spPr bwMode="auto">
            <a:xfrm>
              <a:off x="2783" y="3244"/>
              <a:ext cx="385" cy="2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>
                  <a:latin typeface=".VnTime" pitchFamily="34" charset="0"/>
                  <a:cs typeface="Arial" charset="0"/>
                </a:rPr>
                <a:t>145</a:t>
              </a:r>
              <a:r>
                <a:rPr lang="en-US" sz="1600" b="1" baseline="30000">
                  <a:latin typeface=".VnTime" pitchFamily="34" charset="0"/>
                  <a:cs typeface="Arial" charset="0"/>
                </a:rPr>
                <a:t>0</a:t>
              </a:r>
              <a:endParaRPr lang="en-US" sz="1600" b="1">
                <a:latin typeface=".VnTime" pitchFamily="34" charset="0"/>
                <a:cs typeface="Arial" charset="0"/>
              </a:endParaRPr>
            </a:p>
          </p:txBody>
        </p:sp>
        <p:sp>
          <p:nvSpPr>
            <p:cNvPr id="33813" name="Arc 21"/>
            <p:cNvSpPr>
              <a:spLocks/>
            </p:cNvSpPr>
            <p:nvPr/>
          </p:nvSpPr>
          <p:spPr bwMode="auto">
            <a:xfrm flipH="1">
              <a:off x="2702" y="2064"/>
              <a:ext cx="153" cy="346"/>
            </a:xfrm>
            <a:custGeom>
              <a:avLst/>
              <a:gdLst>
                <a:gd name="G0" fmla="+- 2232 0 0"/>
                <a:gd name="G1" fmla="+- 20423 0 0"/>
                <a:gd name="G2" fmla="+- 21600 0 0"/>
                <a:gd name="T0" fmla="*/ 9264 w 23832"/>
                <a:gd name="T1" fmla="*/ 0 h 42023"/>
                <a:gd name="T2" fmla="*/ 0 w 23832"/>
                <a:gd name="T3" fmla="*/ 41907 h 42023"/>
                <a:gd name="T4" fmla="*/ 2232 w 23832"/>
                <a:gd name="T5" fmla="*/ 20423 h 42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832" h="42023" fill="none" extrusionOk="0">
                  <a:moveTo>
                    <a:pt x="9264" y="-1"/>
                  </a:moveTo>
                  <a:cubicBezTo>
                    <a:pt x="17980" y="3001"/>
                    <a:pt x="23832" y="11203"/>
                    <a:pt x="23832" y="20423"/>
                  </a:cubicBezTo>
                  <a:cubicBezTo>
                    <a:pt x="23832" y="32352"/>
                    <a:pt x="14161" y="42023"/>
                    <a:pt x="2232" y="42023"/>
                  </a:cubicBezTo>
                  <a:cubicBezTo>
                    <a:pt x="1486" y="42023"/>
                    <a:pt x="741" y="41984"/>
                    <a:pt x="-1" y="41907"/>
                  </a:cubicBezTo>
                </a:path>
                <a:path w="23832" h="42023" stroke="0" extrusionOk="0">
                  <a:moveTo>
                    <a:pt x="9264" y="-1"/>
                  </a:moveTo>
                  <a:cubicBezTo>
                    <a:pt x="17980" y="3001"/>
                    <a:pt x="23832" y="11203"/>
                    <a:pt x="23832" y="20423"/>
                  </a:cubicBezTo>
                  <a:cubicBezTo>
                    <a:pt x="23832" y="32352"/>
                    <a:pt x="14161" y="42023"/>
                    <a:pt x="2232" y="42023"/>
                  </a:cubicBezTo>
                  <a:cubicBezTo>
                    <a:pt x="1486" y="42023"/>
                    <a:pt x="741" y="41984"/>
                    <a:pt x="-1" y="41907"/>
                  </a:cubicBezTo>
                  <a:lnTo>
                    <a:pt x="2232" y="20423"/>
                  </a:lnTo>
                  <a:close/>
                </a:path>
              </a:pathLst>
            </a:custGeom>
            <a:noFill/>
            <a:ln w="6350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FF"/>
                </a:solidFill>
                <a:latin typeface="Verdana" pitchFamily="34" charset="0"/>
              </a:endParaRPr>
            </a:p>
          </p:txBody>
        </p:sp>
        <p:sp>
          <p:nvSpPr>
            <p:cNvPr id="33814" name="Arc 22"/>
            <p:cNvSpPr>
              <a:spLocks/>
            </p:cNvSpPr>
            <p:nvPr/>
          </p:nvSpPr>
          <p:spPr bwMode="auto">
            <a:xfrm>
              <a:off x="2688" y="3168"/>
              <a:ext cx="118" cy="39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40 w 21600"/>
                <a:gd name="T1" fmla="*/ 0 h 38200"/>
                <a:gd name="T2" fmla="*/ 13821 w 21600"/>
                <a:gd name="T3" fmla="*/ 38200 h 38200"/>
                <a:gd name="T4" fmla="*/ 0 w 21600"/>
                <a:gd name="T5" fmla="*/ 21600 h 38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8200" fill="none" extrusionOk="0">
                  <a:moveTo>
                    <a:pt x="39" y="0"/>
                  </a:moveTo>
                  <a:cubicBezTo>
                    <a:pt x="11953" y="22"/>
                    <a:pt x="21600" y="9686"/>
                    <a:pt x="21600" y="21600"/>
                  </a:cubicBezTo>
                  <a:cubicBezTo>
                    <a:pt x="21600" y="28013"/>
                    <a:pt x="18749" y="34095"/>
                    <a:pt x="13820" y="38199"/>
                  </a:cubicBezTo>
                </a:path>
                <a:path w="21600" h="38200" stroke="0" extrusionOk="0">
                  <a:moveTo>
                    <a:pt x="39" y="0"/>
                  </a:moveTo>
                  <a:cubicBezTo>
                    <a:pt x="11953" y="22"/>
                    <a:pt x="21600" y="9686"/>
                    <a:pt x="21600" y="21600"/>
                  </a:cubicBezTo>
                  <a:cubicBezTo>
                    <a:pt x="21600" y="28013"/>
                    <a:pt x="18749" y="34095"/>
                    <a:pt x="13820" y="38199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3733800" y="1066800"/>
            <a:ext cx="5410200" cy="359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lphaLcParenR"/>
            </a:pPr>
            <a:r>
              <a:rPr lang="vi-VN" sz="2000" dirty="0" smtClean="0">
                <a:latin typeface=".VnTime" pitchFamily="34" charset="0"/>
              </a:rPr>
              <a:t>Hai gãc </a:t>
            </a:r>
            <a:r>
              <a:rPr lang="en-US" sz="2000" dirty="0" smtClean="0">
                <a:latin typeface=".VnTime" pitchFamily="34" charset="0"/>
              </a:rPr>
              <a:t>A</a:t>
            </a:r>
            <a:r>
              <a:rPr lang="en-US" sz="2000" baseline="-25000" dirty="0" smtClean="0">
                <a:latin typeface=".VnTime" pitchFamily="34" charset="0"/>
              </a:rPr>
              <a:t>4</a:t>
            </a:r>
            <a:r>
              <a:rPr lang="en-US" sz="2000" dirty="0" smtClean="0">
                <a:latin typeface=".VnTime" pitchFamily="34" charset="0"/>
              </a:rPr>
              <a:t> </a:t>
            </a:r>
            <a:r>
              <a:rPr lang="en-US" sz="2000" dirty="0">
                <a:latin typeface=".VnTime" pitchFamily="34" charset="0"/>
              </a:rPr>
              <a:t>vµ B</a:t>
            </a:r>
            <a:r>
              <a:rPr lang="en-US" sz="2000" baseline="-25000" dirty="0">
                <a:latin typeface=".VnTime" pitchFamily="34" charset="0"/>
              </a:rPr>
              <a:t>2</a:t>
            </a:r>
            <a:r>
              <a:rPr lang="en-US" sz="2000" dirty="0">
                <a:latin typeface=".VnTime" pitchFamily="34" charset="0"/>
              </a:rPr>
              <a:t> lµ </a:t>
            </a:r>
            <a:r>
              <a:rPr lang="en-US" sz="2000" dirty="0" err="1">
                <a:latin typeface=".VnTime" pitchFamily="34" charset="0"/>
              </a:rPr>
              <a:t>hai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gãc</a:t>
            </a:r>
            <a:r>
              <a:rPr lang="en-US" sz="2000" dirty="0">
                <a:latin typeface=".VnTime" pitchFamily="34" charset="0"/>
              </a:rPr>
              <a:t> ……………..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latin typeface=".VnTime" pitchFamily="34" charset="0"/>
              </a:rPr>
              <a:t>A</a:t>
            </a:r>
            <a:r>
              <a:rPr lang="en-US" sz="2000" baseline="-25000" dirty="0">
                <a:latin typeface=".VnTime" pitchFamily="34" charset="0"/>
              </a:rPr>
              <a:t>4</a:t>
            </a:r>
            <a:r>
              <a:rPr lang="en-US" sz="2000" dirty="0">
                <a:latin typeface=".VnTime" pitchFamily="34" charset="0"/>
              </a:rPr>
              <a:t>…..B</a:t>
            </a:r>
            <a:r>
              <a:rPr lang="en-US" sz="2000" baseline="-25000" dirty="0">
                <a:latin typeface=".VnTime" pitchFamily="34" charset="0"/>
              </a:rPr>
              <a:t>2</a:t>
            </a:r>
            <a:r>
              <a:rPr lang="en-US" sz="2000" dirty="0">
                <a:latin typeface=".VnTime" pitchFamily="34" charset="0"/>
              </a:rPr>
              <a:t> (=….     )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latin typeface=".VnTime" pitchFamily="34" charset="0"/>
              </a:rPr>
              <a:t>b</a:t>
            </a:r>
            <a:r>
              <a:rPr lang="en-US" sz="2000" dirty="0" smtClean="0">
                <a:latin typeface=".VnTime" pitchFamily="34" charset="0"/>
              </a:rPr>
              <a:t>)</a:t>
            </a:r>
            <a:r>
              <a:rPr lang="vi-VN" sz="2000" dirty="0" smtClean="0">
                <a:latin typeface=".VnTime" pitchFamily="34" charset="0"/>
              </a:rPr>
              <a:t> </a:t>
            </a:r>
            <a:r>
              <a:rPr lang="vi-VN" sz="2000" dirty="0">
                <a:latin typeface=".VnTime" pitchFamily="34" charset="0"/>
              </a:rPr>
              <a:t>Hai gãc </a:t>
            </a:r>
            <a:r>
              <a:rPr lang="en-US" sz="2000" dirty="0" smtClean="0">
                <a:latin typeface=".VnTime" pitchFamily="34" charset="0"/>
              </a:rPr>
              <a:t>A</a:t>
            </a:r>
            <a:r>
              <a:rPr lang="en-US" sz="2000" baseline="-25000" dirty="0" smtClean="0">
                <a:latin typeface=".VnTime" pitchFamily="34" charset="0"/>
              </a:rPr>
              <a:t>2</a:t>
            </a:r>
            <a:r>
              <a:rPr lang="en-US" sz="2000" dirty="0" smtClean="0">
                <a:latin typeface=".VnTime" pitchFamily="34" charset="0"/>
              </a:rPr>
              <a:t> </a:t>
            </a:r>
            <a:r>
              <a:rPr lang="en-US" sz="2000" dirty="0">
                <a:latin typeface=".VnTime" pitchFamily="34" charset="0"/>
              </a:rPr>
              <a:t>vµ B</a:t>
            </a:r>
            <a:r>
              <a:rPr lang="en-US" sz="2000" baseline="-25000" dirty="0">
                <a:latin typeface=".VnTime" pitchFamily="34" charset="0"/>
              </a:rPr>
              <a:t>2</a:t>
            </a:r>
            <a:r>
              <a:rPr lang="en-US" sz="2000" dirty="0">
                <a:latin typeface=".VnTime" pitchFamily="34" charset="0"/>
              </a:rPr>
              <a:t> lµ </a:t>
            </a:r>
            <a:r>
              <a:rPr lang="en-US" sz="2000" dirty="0" err="1">
                <a:latin typeface=".VnTime" pitchFamily="34" charset="0"/>
              </a:rPr>
              <a:t>hai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gãc</a:t>
            </a:r>
            <a:r>
              <a:rPr lang="en-US" sz="2000" dirty="0">
                <a:latin typeface=".VnTime" pitchFamily="34" charset="0"/>
              </a:rPr>
              <a:t>………………..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latin typeface=".VnTime" pitchFamily="34" charset="0"/>
              </a:rPr>
              <a:t> </a:t>
            </a:r>
            <a:r>
              <a:rPr lang="vi-VN" sz="2000" dirty="0" smtClean="0">
                <a:latin typeface=".VnTime" pitchFamily="34" charset="0"/>
              </a:rPr>
              <a:t>M</a:t>
            </a:r>
            <a:r>
              <a:rPr lang="en-US" sz="2000" dirty="0" smtClean="0">
                <a:latin typeface=".VnTime" pitchFamily="34" charset="0"/>
              </a:rPr>
              <a:t>µ </a:t>
            </a:r>
            <a:r>
              <a:rPr lang="en-US" sz="2000" dirty="0">
                <a:latin typeface=".VnTime" pitchFamily="34" charset="0"/>
              </a:rPr>
              <a:t>¢</a:t>
            </a:r>
            <a:r>
              <a:rPr lang="en-US" sz="2000" baseline="-25000" dirty="0" smtClean="0">
                <a:latin typeface=".VnTime" pitchFamily="34" charset="0"/>
              </a:rPr>
              <a:t>2</a:t>
            </a:r>
            <a:r>
              <a:rPr lang="vi-VN" sz="2000" baseline="-25000" dirty="0" smtClean="0">
                <a:latin typeface=".VnTime" pitchFamily="34" charset="0"/>
              </a:rPr>
              <a:t> </a:t>
            </a:r>
            <a:r>
              <a:rPr lang="en-US" sz="2000" dirty="0" smtClean="0">
                <a:latin typeface=".VnTime" pitchFamily="34" charset="0"/>
              </a:rPr>
              <a:t>=………=……( </a:t>
            </a:r>
            <a:r>
              <a:rPr lang="en-US" sz="2000" dirty="0">
                <a:latin typeface=".VnTime" pitchFamily="34" charset="0"/>
              </a:rPr>
              <a:t>®</a:t>
            </a:r>
            <a:r>
              <a:rPr lang="en-US" sz="2000" dirty="0" err="1">
                <a:latin typeface=".VnTime" pitchFamily="34" charset="0"/>
              </a:rPr>
              <a:t>èi</a:t>
            </a:r>
            <a:r>
              <a:rPr lang="en-US" sz="2000" dirty="0">
                <a:latin typeface=".VnTime" pitchFamily="34" charset="0"/>
              </a:rPr>
              <a:t> ®</a:t>
            </a:r>
            <a:r>
              <a:rPr lang="en-US" sz="2000" dirty="0" err="1">
                <a:latin typeface=".VnTime" pitchFamily="34" charset="0"/>
              </a:rPr>
              <a:t>Ønh</a:t>
            </a:r>
            <a:r>
              <a:rPr lang="en-US" sz="2000" dirty="0">
                <a:latin typeface=".VnTime" pitchFamily="34" charset="0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latin typeface=".VnTime" pitchFamily="34" charset="0"/>
              </a:rPr>
              <a:t> </a:t>
            </a:r>
            <a:r>
              <a:rPr lang="vi-VN" sz="2000" dirty="0" err="1" smtClean="0">
                <a:latin typeface=".VnTime" pitchFamily="34" charset="0"/>
              </a:rPr>
              <a:t>N</a:t>
            </a:r>
            <a:r>
              <a:rPr lang="en-US" sz="2000" dirty="0" smtClean="0">
                <a:latin typeface=".VnTime" pitchFamily="34" charset="0"/>
              </a:rPr>
              <a:t>ªn </a:t>
            </a:r>
            <a:r>
              <a:rPr lang="en-US" sz="2000" dirty="0">
                <a:latin typeface=".VnTime" pitchFamily="34" charset="0"/>
              </a:rPr>
              <a:t>¢</a:t>
            </a:r>
            <a:r>
              <a:rPr lang="en-US" sz="2000" baseline="-25000" dirty="0">
                <a:latin typeface=".VnTime" pitchFamily="34" charset="0"/>
              </a:rPr>
              <a:t>2</a:t>
            </a:r>
            <a:r>
              <a:rPr lang="en-US" sz="2000" dirty="0">
                <a:latin typeface=".VnTime" pitchFamily="34" charset="0"/>
              </a:rPr>
              <a:t>……..B</a:t>
            </a:r>
            <a:r>
              <a:rPr lang="en-US" sz="2000" baseline="-25000" dirty="0">
                <a:latin typeface=".VnTime" pitchFamily="34" charset="0"/>
              </a:rPr>
              <a:t>2</a:t>
            </a:r>
            <a:r>
              <a:rPr lang="en-US" sz="2000" dirty="0">
                <a:latin typeface=".VnTime" pitchFamily="34" charset="0"/>
              </a:rPr>
              <a:t>( =…..    )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latin typeface=".VnTime" pitchFamily="34" charset="0"/>
              </a:rPr>
              <a:t>c</a:t>
            </a:r>
            <a:r>
              <a:rPr lang="en-US" sz="2000" dirty="0" smtClean="0">
                <a:latin typeface=".VnTime" pitchFamily="34" charset="0"/>
              </a:rPr>
              <a:t>)</a:t>
            </a:r>
            <a:r>
              <a:rPr lang="vi-VN" sz="2000" dirty="0" smtClean="0">
                <a:latin typeface=".VnTime" pitchFamily="34" charset="0"/>
              </a:rPr>
              <a:t> </a:t>
            </a:r>
            <a:r>
              <a:rPr lang="vi-VN" sz="2000" dirty="0">
                <a:latin typeface=".VnTime" pitchFamily="34" charset="0"/>
              </a:rPr>
              <a:t>Hai gãc </a:t>
            </a:r>
            <a:r>
              <a:rPr lang="en-US" sz="2000" dirty="0" smtClean="0">
                <a:latin typeface=".VnTime" pitchFamily="34" charset="0"/>
              </a:rPr>
              <a:t>A</a:t>
            </a:r>
            <a:r>
              <a:rPr lang="en-US" sz="2000" baseline="-25000" dirty="0" smtClean="0">
                <a:latin typeface=".VnTime" pitchFamily="34" charset="0"/>
              </a:rPr>
              <a:t>1 </a:t>
            </a:r>
            <a:r>
              <a:rPr lang="en-US" sz="2000" dirty="0">
                <a:latin typeface=".VnTime" pitchFamily="34" charset="0"/>
              </a:rPr>
              <a:t>vµ B</a:t>
            </a:r>
            <a:r>
              <a:rPr lang="en-US" sz="2000" baseline="-25000" dirty="0">
                <a:latin typeface=".VnTime" pitchFamily="34" charset="0"/>
              </a:rPr>
              <a:t>2</a:t>
            </a:r>
            <a:r>
              <a:rPr lang="en-US" sz="2000" dirty="0">
                <a:latin typeface=".VnTime" pitchFamily="34" charset="0"/>
              </a:rPr>
              <a:t> lµ </a:t>
            </a:r>
            <a:r>
              <a:rPr lang="en-US" sz="2000" dirty="0" err="1">
                <a:latin typeface=".VnTime" pitchFamily="34" charset="0"/>
              </a:rPr>
              <a:t>hai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gãc</a:t>
            </a:r>
            <a:r>
              <a:rPr lang="en-US" sz="2000" dirty="0">
                <a:latin typeface=".VnTime" pitchFamily="34" charset="0"/>
              </a:rPr>
              <a:t>…………….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latin typeface=".VnTime" pitchFamily="34" charset="0"/>
              </a:rPr>
              <a:t>Mµ ¢</a:t>
            </a:r>
            <a:r>
              <a:rPr lang="en-US" sz="2000" baseline="-25000" dirty="0">
                <a:latin typeface=".VnTime" pitchFamily="34" charset="0"/>
              </a:rPr>
              <a:t>1</a:t>
            </a:r>
            <a:r>
              <a:rPr lang="en-US" sz="2000" dirty="0">
                <a:latin typeface=".VnTime" pitchFamily="34" charset="0"/>
              </a:rPr>
              <a:t>+ ¢</a:t>
            </a:r>
            <a:r>
              <a:rPr lang="en-US" sz="2000" baseline="-25000" dirty="0" smtClean="0">
                <a:latin typeface=".VnTime" pitchFamily="34" charset="0"/>
              </a:rPr>
              <a:t>4</a:t>
            </a:r>
            <a:r>
              <a:rPr lang="en-US" sz="2000" dirty="0" smtClean="0">
                <a:latin typeface=".VnTime" pitchFamily="34" charset="0"/>
              </a:rPr>
              <a:t>=180</a:t>
            </a:r>
            <a:r>
              <a:rPr lang="en-US" sz="2000" baseline="30000" dirty="0" smtClean="0">
                <a:latin typeface=".VnTime" pitchFamily="34" charset="0"/>
              </a:rPr>
              <a:t>0</a:t>
            </a:r>
            <a:r>
              <a:rPr lang="vi-VN" sz="2000" baseline="30000" dirty="0" smtClean="0">
                <a:latin typeface=".VnTime" pitchFamily="34" charset="0"/>
              </a:rPr>
              <a:t> </a:t>
            </a:r>
            <a:r>
              <a:rPr lang="en-US" sz="2000" dirty="0" smtClean="0">
                <a:latin typeface=".VnTime" pitchFamily="34" charset="0"/>
              </a:rPr>
              <a:t>(</a:t>
            </a:r>
            <a:r>
              <a:rPr lang="en-US" sz="2000" dirty="0" err="1" smtClean="0">
                <a:latin typeface=".VnTime" pitchFamily="34" charset="0"/>
              </a:rPr>
              <a:t>hai</a:t>
            </a:r>
            <a:r>
              <a:rPr lang="en-US" sz="2000" dirty="0" smtClean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gãc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kÒ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bï</a:t>
            </a:r>
            <a:r>
              <a:rPr lang="en-US" sz="2000" dirty="0">
                <a:latin typeface=".VnTime" pitchFamily="34" charset="0"/>
              </a:rPr>
              <a:t>) </a:t>
            </a:r>
            <a:r>
              <a:rPr lang="en-US" sz="2000" dirty="0" err="1">
                <a:latin typeface=".VnTime" pitchFamily="34" charset="0"/>
              </a:rPr>
              <a:t>nªn</a:t>
            </a:r>
            <a:r>
              <a:rPr lang="en-US" sz="2000" dirty="0">
                <a:latin typeface=".VnTime" pitchFamily="34" charset="0"/>
              </a:rPr>
              <a:t> ¢</a:t>
            </a:r>
            <a:r>
              <a:rPr lang="en-US" sz="2000" baseline="-25000" dirty="0">
                <a:latin typeface=".VnTime" pitchFamily="34" charset="0"/>
              </a:rPr>
              <a:t>1</a:t>
            </a:r>
            <a:r>
              <a:rPr lang="en-US" sz="2000" dirty="0">
                <a:latin typeface=".VnTime" pitchFamily="34" charset="0"/>
              </a:rPr>
              <a:t>= 35</a:t>
            </a:r>
            <a:r>
              <a:rPr lang="en-US" sz="2000" baseline="30000" dirty="0">
                <a:latin typeface=".VnTime" pitchFamily="34" charset="0"/>
              </a:rPr>
              <a:t>0</a:t>
            </a:r>
            <a:endParaRPr lang="en-US" sz="2000" dirty="0">
              <a:latin typeface=".VnTime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000" dirty="0">
                <a:latin typeface=".VnTime" pitchFamily="34" charset="0"/>
              </a:rPr>
              <a:t>Do ®ã ¢</a:t>
            </a:r>
            <a:r>
              <a:rPr lang="en-US" sz="2000" baseline="-25000" dirty="0">
                <a:latin typeface=".VnTime" pitchFamily="34" charset="0"/>
              </a:rPr>
              <a:t>1</a:t>
            </a:r>
            <a:r>
              <a:rPr lang="en-US" sz="2000" dirty="0">
                <a:latin typeface=".VnTime" pitchFamily="34" charset="0"/>
              </a:rPr>
              <a:t>+ B</a:t>
            </a:r>
            <a:r>
              <a:rPr lang="en-US" sz="2000" baseline="-25000" dirty="0">
                <a:latin typeface=".VnTime" pitchFamily="34" charset="0"/>
              </a:rPr>
              <a:t>2</a:t>
            </a:r>
            <a:r>
              <a:rPr lang="en-US" sz="2000" dirty="0">
                <a:latin typeface=".VnTime" pitchFamily="34" charset="0"/>
              </a:rPr>
              <a:t>=………..</a:t>
            </a:r>
          </a:p>
        </p:txBody>
      </p:sp>
      <p:sp>
        <p:nvSpPr>
          <p:cNvPr id="33823" name="Line 31"/>
          <p:cNvSpPr>
            <a:spLocks noChangeShapeType="1"/>
          </p:cNvSpPr>
          <p:nvPr/>
        </p:nvSpPr>
        <p:spPr bwMode="auto">
          <a:xfrm flipV="1">
            <a:off x="5168900" y="29337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6" name="Line 34"/>
          <p:cNvSpPr>
            <a:spLocks noChangeShapeType="1"/>
          </p:cNvSpPr>
          <p:nvPr/>
        </p:nvSpPr>
        <p:spPr bwMode="auto">
          <a:xfrm rot="3247495" flipH="1">
            <a:off x="5295900" y="29337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7" name="Line 35"/>
          <p:cNvSpPr>
            <a:spLocks noChangeShapeType="1"/>
          </p:cNvSpPr>
          <p:nvPr/>
        </p:nvSpPr>
        <p:spPr bwMode="auto">
          <a:xfrm flipV="1">
            <a:off x="3797300" y="14859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8" name="Line 36"/>
          <p:cNvSpPr>
            <a:spLocks noChangeShapeType="1"/>
          </p:cNvSpPr>
          <p:nvPr/>
        </p:nvSpPr>
        <p:spPr bwMode="auto">
          <a:xfrm rot="3247495" flipH="1">
            <a:off x="3924300" y="14859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9" name="Line 37"/>
          <p:cNvSpPr>
            <a:spLocks noChangeShapeType="1"/>
          </p:cNvSpPr>
          <p:nvPr/>
        </p:nvSpPr>
        <p:spPr bwMode="auto">
          <a:xfrm flipV="1">
            <a:off x="4406900" y="14859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30" name="Line 38"/>
          <p:cNvSpPr>
            <a:spLocks noChangeShapeType="1"/>
          </p:cNvSpPr>
          <p:nvPr/>
        </p:nvSpPr>
        <p:spPr bwMode="auto">
          <a:xfrm rot="3247495" flipH="1">
            <a:off x="4533900" y="14859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32" name="Text Box 40"/>
          <p:cNvSpPr txBox="1">
            <a:spLocks noChangeArrowheads="1"/>
          </p:cNvSpPr>
          <p:nvPr/>
        </p:nvSpPr>
        <p:spPr bwMode="auto">
          <a:xfrm>
            <a:off x="2209800" y="4648200"/>
            <a:ext cx="3352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>
              <a:latin typeface=".VnTime" pitchFamily="34" charset="0"/>
            </a:endParaRPr>
          </a:p>
        </p:txBody>
      </p:sp>
      <p:sp>
        <p:nvSpPr>
          <p:cNvPr id="33833" name="Text Box 41"/>
          <p:cNvSpPr txBox="1">
            <a:spLocks noChangeArrowheads="1"/>
          </p:cNvSpPr>
          <p:nvPr/>
        </p:nvSpPr>
        <p:spPr bwMode="auto">
          <a:xfrm>
            <a:off x="7042720" y="1027684"/>
            <a:ext cx="2209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0000FF"/>
                </a:solidFill>
                <a:latin typeface=".VnTime" pitchFamily="34" charset="0"/>
              </a:rPr>
              <a:t>so le </a:t>
            </a:r>
            <a:r>
              <a:rPr lang="en-US" sz="2000" dirty="0" err="1">
                <a:solidFill>
                  <a:srgbClr val="0000FF"/>
                </a:solidFill>
                <a:latin typeface=".VnTime" pitchFamily="34" charset="0"/>
              </a:rPr>
              <a:t>trong</a:t>
            </a:r>
            <a:r>
              <a:rPr lang="en-US" sz="2000" dirty="0">
                <a:solidFill>
                  <a:srgbClr val="0000FF"/>
                </a:solidFill>
                <a:latin typeface=".VnTime" pitchFamily="34" charset="0"/>
              </a:rPr>
              <a:t>  </a:t>
            </a:r>
          </a:p>
        </p:txBody>
      </p:sp>
      <p:sp>
        <p:nvSpPr>
          <p:cNvPr id="33834" name="Text Box 42"/>
          <p:cNvSpPr txBox="1">
            <a:spLocks noChangeArrowheads="1"/>
          </p:cNvSpPr>
          <p:nvPr/>
        </p:nvSpPr>
        <p:spPr bwMode="auto">
          <a:xfrm>
            <a:off x="4114800" y="16017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33835" name="Text Box 43"/>
          <p:cNvSpPr txBox="1">
            <a:spLocks noChangeArrowheads="1"/>
          </p:cNvSpPr>
          <p:nvPr/>
        </p:nvSpPr>
        <p:spPr bwMode="auto">
          <a:xfrm>
            <a:off x="5029200" y="15494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.VnTime" pitchFamily="34" charset="0"/>
              </a:rPr>
              <a:t>145</a:t>
            </a:r>
            <a:r>
              <a:rPr lang="en-US" baseline="30000">
                <a:solidFill>
                  <a:srgbClr val="0000FF"/>
                </a:solidFill>
                <a:latin typeface=".VnTime" pitchFamily="34" charset="0"/>
              </a:rPr>
              <a:t>0</a:t>
            </a:r>
            <a:endParaRPr lang="en-US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33836" name="Text Box 44"/>
          <p:cNvSpPr txBox="1">
            <a:spLocks noChangeArrowheads="1"/>
          </p:cNvSpPr>
          <p:nvPr/>
        </p:nvSpPr>
        <p:spPr bwMode="auto">
          <a:xfrm>
            <a:off x="7029672" y="1947863"/>
            <a:ext cx="1752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0000FF"/>
                </a:solidFill>
                <a:latin typeface=".VnTime" pitchFamily="34" charset="0"/>
              </a:rPr>
              <a:t>®</a:t>
            </a:r>
            <a:r>
              <a:rPr lang="en-US" sz="2000" dirty="0" err="1">
                <a:solidFill>
                  <a:srgbClr val="0000FF"/>
                </a:solidFill>
                <a:latin typeface=".VnTime" pitchFamily="34" charset="0"/>
              </a:rPr>
              <a:t>ång</a:t>
            </a:r>
            <a:r>
              <a:rPr lang="en-US" sz="2000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.VnTime" pitchFamily="34" charset="0"/>
              </a:rPr>
              <a:t>vÞ</a:t>
            </a:r>
            <a:endParaRPr lang="en-US" sz="20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33837" name="Text Box 45"/>
          <p:cNvSpPr txBox="1">
            <a:spLocks noChangeArrowheads="1"/>
          </p:cNvSpPr>
          <p:nvPr/>
        </p:nvSpPr>
        <p:spPr bwMode="auto">
          <a:xfrm>
            <a:off x="4826496" y="2390775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0000FF"/>
                </a:solidFill>
                <a:latin typeface=".VnTime" pitchFamily="34" charset="0"/>
              </a:rPr>
              <a:t>¢</a:t>
            </a:r>
            <a:r>
              <a:rPr lang="en-US" sz="2000" baseline="-25000" dirty="0">
                <a:solidFill>
                  <a:srgbClr val="0000FF"/>
                </a:solidFill>
                <a:latin typeface=".VnTime" pitchFamily="34" charset="0"/>
              </a:rPr>
              <a:t>4</a:t>
            </a:r>
            <a:endParaRPr lang="en-US" sz="20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33838" name="Text Box 46"/>
          <p:cNvSpPr txBox="1">
            <a:spLocks noChangeArrowheads="1"/>
          </p:cNvSpPr>
          <p:nvPr/>
        </p:nvSpPr>
        <p:spPr bwMode="auto">
          <a:xfrm>
            <a:off x="5529263" y="241935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.VnTime" pitchFamily="34" charset="0"/>
              </a:rPr>
              <a:t>145</a:t>
            </a:r>
            <a:r>
              <a:rPr lang="en-US" sz="2000" baseline="30000">
                <a:solidFill>
                  <a:srgbClr val="0000FF"/>
                </a:solidFill>
                <a:latin typeface=".VnTime" pitchFamily="34" charset="0"/>
              </a:rPr>
              <a:t>0</a:t>
            </a:r>
            <a:endParaRPr lang="en-US" sz="200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33839" name="Text Box 47"/>
          <p:cNvSpPr txBox="1">
            <a:spLocks noChangeArrowheads="1"/>
          </p:cNvSpPr>
          <p:nvPr/>
        </p:nvSpPr>
        <p:spPr bwMode="auto">
          <a:xfrm>
            <a:off x="4724400" y="2881313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.VnTime" pitchFamily="34" charset="0"/>
              </a:rPr>
              <a:t>=</a:t>
            </a:r>
          </a:p>
        </p:txBody>
      </p:sp>
      <p:sp>
        <p:nvSpPr>
          <p:cNvPr id="33840" name="Text Box 48"/>
          <p:cNvSpPr txBox="1">
            <a:spLocks noChangeArrowheads="1"/>
          </p:cNvSpPr>
          <p:nvPr/>
        </p:nvSpPr>
        <p:spPr bwMode="auto">
          <a:xfrm>
            <a:off x="5715000" y="28956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.VnTime" pitchFamily="34" charset="0"/>
              </a:rPr>
              <a:t>145</a:t>
            </a:r>
            <a:r>
              <a:rPr lang="en-US" sz="2000" baseline="30000">
                <a:solidFill>
                  <a:srgbClr val="0000FF"/>
                </a:solidFill>
                <a:latin typeface=".VnTime" pitchFamily="34" charset="0"/>
              </a:rPr>
              <a:t>0</a:t>
            </a:r>
            <a:endParaRPr lang="en-US" sz="200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33842" name="Arc 50"/>
          <p:cNvSpPr>
            <a:spLocks/>
          </p:cNvSpPr>
          <p:nvPr/>
        </p:nvSpPr>
        <p:spPr bwMode="auto">
          <a:xfrm>
            <a:off x="2133600" y="1143000"/>
            <a:ext cx="152400" cy="762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FF00FF"/>
              </a:solidFill>
            </a:endParaRPr>
          </a:p>
        </p:txBody>
      </p:sp>
      <p:sp>
        <p:nvSpPr>
          <p:cNvPr id="33843" name="Text Box 51"/>
          <p:cNvSpPr txBox="1">
            <a:spLocks noChangeArrowheads="1"/>
          </p:cNvSpPr>
          <p:nvPr/>
        </p:nvSpPr>
        <p:spPr bwMode="auto">
          <a:xfrm>
            <a:off x="2209800" y="10668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.VnTime" pitchFamily="34" charset="0"/>
              </a:rPr>
              <a:t>145</a:t>
            </a:r>
            <a:r>
              <a:rPr lang="en-US" sz="2000" baseline="30000">
                <a:solidFill>
                  <a:srgbClr val="0000FF"/>
                </a:solidFill>
                <a:latin typeface=".VnTime" pitchFamily="34" charset="0"/>
              </a:rPr>
              <a:t>0</a:t>
            </a:r>
            <a:endParaRPr lang="en-US" sz="200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33845" name="Line 53"/>
          <p:cNvSpPr>
            <a:spLocks noChangeShapeType="1"/>
          </p:cNvSpPr>
          <p:nvPr/>
        </p:nvSpPr>
        <p:spPr bwMode="auto">
          <a:xfrm rot="3247495" flipH="1">
            <a:off x="5067300" y="42291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46" name="Line 54"/>
          <p:cNvSpPr>
            <a:spLocks noChangeShapeType="1"/>
          </p:cNvSpPr>
          <p:nvPr/>
        </p:nvSpPr>
        <p:spPr bwMode="auto">
          <a:xfrm flipV="1">
            <a:off x="4891088" y="4224338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47" name="Text Box 55"/>
          <p:cNvSpPr txBox="1">
            <a:spLocks noChangeArrowheads="1"/>
          </p:cNvSpPr>
          <p:nvPr/>
        </p:nvSpPr>
        <p:spPr bwMode="auto">
          <a:xfrm>
            <a:off x="0" y="5029200"/>
            <a:ext cx="88392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dirty="0">
                <a:latin typeface=".VnTime" pitchFamily="34" charset="0"/>
              </a:rPr>
              <a:t>d) </a:t>
            </a:r>
            <a:r>
              <a:rPr lang="en-US" sz="2000" dirty="0" err="1">
                <a:latin typeface=".VnTime" pitchFamily="34" charset="0"/>
              </a:rPr>
              <a:t>TÝnh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chÊt</a:t>
            </a:r>
            <a:r>
              <a:rPr lang="en-US" sz="2000" dirty="0">
                <a:latin typeface=".VnTime" pitchFamily="34" charset="0"/>
              </a:rPr>
              <a:t>: </a:t>
            </a:r>
            <a:r>
              <a:rPr lang="en-US" sz="2000" dirty="0" err="1">
                <a:latin typeface=".VnTime" pitchFamily="34" charset="0"/>
              </a:rPr>
              <a:t>NÕu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smtClean="0">
                <a:latin typeface=".VnTime" pitchFamily="34" charset="0"/>
              </a:rPr>
              <a:t>®</a:t>
            </a:r>
            <a:r>
              <a:rPr lang="vi-VN" sz="2000" dirty="0" smtClean="0">
                <a:latin typeface=".VnTime" pitchFamily="34" charset="0"/>
              </a:rPr>
              <a:t>ư</a:t>
            </a:r>
            <a:r>
              <a:rPr lang="en-US" sz="2000" dirty="0" smtClean="0">
                <a:latin typeface=".VnTime" pitchFamily="34" charset="0"/>
              </a:rPr>
              <a:t>­</a:t>
            </a:r>
            <a:r>
              <a:rPr lang="en-US" sz="2000" dirty="0" err="1" smtClean="0">
                <a:latin typeface=".VnTime" pitchFamily="34" charset="0"/>
              </a:rPr>
              <a:t>êng</a:t>
            </a:r>
            <a:r>
              <a:rPr lang="en-US" sz="2000" dirty="0" smtClean="0">
                <a:latin typeface=".VnTime" pitchFamily="34" charset="0"/>
              </a:rPr>
              <a:t> </a:t>
            </a:r>
            <a:r>
              <a:rPr lang="en-US" sz="2000" dirty="0">
                <a:latin typeface=".VnTime" pitchFamily="34" charset="0"/>
              </a:rPr>
              <a:t>th¼ng c c¾t </a:t>
            </a:r>
            <a:r>
              <a:rPr lang="en-US" sz="2000" dirty="0" err="1">
                <a:latin typeface=".VnTime" pitchFamily="34" charset="0"/>
              </a:rPr>
              <a:t>hai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smtClean="0">
                <a:latin typeface=".VnTime" pitchFamily="34" charset="0"/>
              </a:rPr>
              <a:t>®</a:t>
            </a:r>
            <a:r>
              <a:rPr lang="vi-VN" sz="2000" dirty="0" smtClean="0">
                <a:latin typeface=".VnTime" pitchFamily="34" charset="0"/>
              </a:rPr>
              <a:t>ư</a:t>
            </a:r>
            <a:r>
              <a:rPr lang="en-US" sz="2000" dirty="0" smtClean="0">
                <a:latin typeface=".VnTime" pitchFamily="34" charset="0"/>
              </a:rPr>
              <a:t>­</a:t>
            </a:r>
            <a:r>
              <a:rPr lang="en-US" sz="2000" dirty="0" err="1" smtClean="0">
                <a:latin typeface=".VnTime" pitchFamily="34" charset="0"/>
              </a:rPr>
              <a:t>êng</a:t>
            </a:r>
            <a:r>
              <a:rPr lang="en-US" sz="2000" dirty="0" smtClean="0">
                <a:latin typeface=".VnTime" pitchFamily="34" charset="0"/>
              </a:rPr>
              <a:t> </a:t>
            </a:r>
            <a:r>
              <a:rPr lang="en-US" sz="2000" dirty="0">
                <a:latin typeface=".VnTime" pitchFamily="34" charset="0"/>
              </a:rPr>
              <a:t>th¼ng </a:t>
            </a:r>
            <a:r>
              <a:rPr lang="en-US" sz="2000" dirty="0" err="1">
                <a:latin typeface=".VnTime" pitchFamily="34" charset="0"/>
              </a:rPr>
              <a:t>a,b</a:t>
            </a:r>
            <a:r>
              <a:rPr lang="en-US" sz="2000" dirty="0">
                <a:latin typeface=".VnTime" pitchFamily="34" charset="0"/>
              </a:rPr>
              <a:t> vµ </a:t>
            </a:r>
            <a:r>
              <a:rPr lang="en-US" sz="2000" dirty="0" err="1">
                <a:latin typeface=".VnTime" pitchFamily="34" charset="0"/>
              </a:rPr>
              <a:t>trong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c¸c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gãc</a:t>
            </a:r>
            <a:r>
              <a:rPr lang="en-US" sz="2000" dirty="0">
                <a:latin typeface=".VnTime" pitchFamily="34" charset="0"/>
              </a:rPr>
              <a:t> t¹o </a:t>
            </a:r>
            <a:r>
              <a:rPr lang="en-US" sz="2000" dirty="0" err="1">
                <a:latin typeface=".VnTime" pitchFamily="34" charset="0"/>
              </a:rPr>
              <a:t>thµnh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cã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mét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cÆp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gãc</a:t>
            </a:r>
            <a:r>
              <a:rPr lang="en-US" sz="2000" dirty="0">
                <a:latin typeface=".VnTime" pitchFamily="34" charset="0"/>
              </a:rPr>
              <a:t> so le </a:t>
            </a:r>
            <a:r>
              <a:rPr lang="en-US" sz="2000" dirty="0" err="1">
                <a:latin typeface=".VnTime" pitchFamily="34" charset="0"/>
              </a:rPr>
              <a:t>trong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b»ng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nhau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th</a:t>
            </a:r>
            <a:r>
              <a:rPr lang="en-US" sz="2000" dirty="0">
                <a:latin typeface=".VnTime" pitchFamily="34" charset="0"/>
              </a:rPr>
              <a:t>×</a:t>
            </a:r>
          </a:p>
          <a:p>
            <a:r>
              <a:rPr lang="en-US" sz="2000" dirty="0">
                <a:latin typeface=".VnTime" pitchFamily="34" charset="0"/>
              </a:rPr>
              <a:t>    +) </a:t>
            </a:r>
            <a:r>
              <a:rPr lang="en-US" sz="2000" dirty="0" err="1">
                <a:latin typeface=".VnTime" pitchFamily="34" charset="0"/>
              </a:rPr>
              <a:t>Hai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gãc</a:t>
            </a:r>
            <a:r>
              <a:rPr lang="en-US" sz="2000" dirty="0">
                <a:latin typeface=".VnTime" pitchFamily="34" charset="0"/>
              </a:rPr>
              <a:t> so le </a:t>
            </a:r>
            <a:r>
              <a:rPr lang="en-US" sz="2000" dirty="0" err="1">
                <a:latin typeface=".VnTime" pitchFamily="34" charset="0"/>
              </a:rPr>
              <a:t>trong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cßn</a:t>
            </a:r>
            <a:r>
              <a:rPr lang="en-US" sz="2000" dirty="0">
                <a:latin typeface=".VnTime" pitchFamily="34" charset="0"/>
              </a:rPr>
              <a:t> l¹i…………………</a:t>
            </a:r>
          </a:p>
          <a:p>
            <a:r>
              <a:rPr lang="en-US" sz="2000" dirty="0">
                <a:latin typeface=".VnTime" pitchFamily="34" charset="0"/>
              </a:rPr>
              <a:t>    +) </a:t>
            </a:r>
            <a:r>
              <a:rPr lang="en-US" sz="2000" dirty="0" err="1">
                <a:latin typeface=".VnTime" pitchFamily="34" charset="0"/>
              </a:rPr>
              <a:t>Hai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gãc</a:t>
            </a:r>
            <a:r>
              <a:rPr lang="en-US" sz="2000" dirty="0">
                <a:latin typeface=".VnTime" pitchFamily="34" charset="0"/>
              </a:rPr>
              <a:t> ®</a:t>
            </a:r>
            <a:r>
              <a:rPr lang="en-US" sz="2000" dirty="0" err="1">
                <a:latin typeface=".VnTime" pitchFamily="34" charset="0"/>
              </a:rPr>
              <a:t>ång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vÞ</a:t>
            </a:r>
            <a:r>
              <a:rPr lang="en-US" sz="2000" dirty="0">
                <a:latin typeface=".VnTime" pitchFamily="34" charset="0"/>
              </a:rPr>
              <a:t>……………………………</a:t>
            </a:r>
          </a:p>
          <a:p>
            <a:r>
              <a:rPr lang="en-US" sz="2000" dirty="0">
                <a:latin typeface=".VnTime" pitchFamily="34" charset="0"/>
              </a:rPr>
              <a:t>    +) </a:t>
            </a:r>
            <a:r>
              <a:rPr lang="en-US" sz="2000" dirty="0" err="1">
                <a:latin typeface=".VnTime" pitchFamily="34" charset="0"/>
              </a:rPr>
              <a:t>Hai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gãc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trong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cïng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phÝa</a:t>
            </a:r>
            <a:r>
              <a:rPr lang="en-US" sz="2000" dirty="0">
                <a:latin typeface=".VnTime" pitchFamily="34" charset="0"/>
              </a:rPr>
              <a:t>…………………….</a:t>
            </a:r>
          </a:p>
        </p:txBody>
      </p:sp>
      <p:sp>
        <p:nvSpPr>
          <p:cNvPr id="33848" name="Text Box 56"/>
          <p:cNvSpPr txBox="1">
            <a:spLocks noChangeArrowheads="1"/>
          </p:cNvSpPr>
          <p:nvPr/>
        </p:nvSpPr>
        <p:spPr bwMode="auto">
          <a:xfrm>
            <a:off x="6948264" y="3318149"/>
            <a:ext cx="2743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err="1">
                <a:solidFill>
                  <a:srgbClr val="0000FF"/>
                </a:solidFill>
                <a:latin typeface=".VnTime" pitchFamily="34" charset="0"/>
              </a:rPr>
              <a:t>trong</a:t>
            </a:r>
            <a:r>
              <a:rPr lang="en-US" sz="2000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.VnTime" pitchFamily="34" charset="0"/>
              </a:rPr>
              <a:t>cïng</a:t>
            </a:r>
            <a:r>
              <a:rPr lang="en-US" sz="2000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.VnTime" pitchFamily="34" charset="0"/>
              </a:rPr>
              <a:t>phÝa</a:t>
            </a:r>
            <a:endParaRPr lang="en-US" sz="20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33849" name="Text Box 57"/>
          <p:cNvSpPr txBox="1">
            <a:spLocks noChangeArrowheads="1"/>
          </p:cNvSpPr>
          <p:nvPr/>
        </p:nvSpPr>
        <p:spPr bwMode="auto">
          <a:xfrm>
            <a:off x="5410200" y="42672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.VnTime" pitchFamily="34" charset="0"/>
              </a:rPr>
              <a:t>180</a:t>
            </a:r>
            <a:r>
              <a:rPr lang="en-US" baseline="30000">
                <a:solidFill>
                  <a:srgbClr val="0000FF"/>
                </a:solidFill>
                <a:latin typeface=".VnTime" pitchFamily="34" charset="0"/>
              </a:rPr>
              <a:t>0</a:t>
            </a:r>
            <a:endParaRPr lang="en-US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33850" name="Arc 58"/>
          <p:cNvSpPr>
            <a:spLocks/>
          </p:cNvSpPr>
          <p:nvPr/>
        </p:nvSpPr>
        <p:spPr bwMode="auto">
          <a:xfrm flipV="1">
            <a:off x="1933575" y="1828800"/>
            <a:ext cx="268288" cy="304800"/>
          </a:xfrm>
          <a:custGeom>
            <a:avLst/>
            <a:gdLst>
              <a:gd name="G0" fmla="+- 16366 0 0"/>
              <a:gd name="G1" fmla="+- 21600 0 0"/>
              <a:gd name="G2" fmla="+- 21600 0 0"/>
              <a:gd name="T0" fmla="*/ 0 w 37966"/>
              <a:gd name="T1" fmla="*/ 7503 h 21600"/>
              <a:gd name="T2" fmla="*/ 37966 w 37966"/>
              <a:gd name="T3" fmla="*/ 21600 h 21600"/>
              <a:gd name="T4" fmla="*/ 16366 w 37966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966" h="21600" fill="none" extrusionOk="0">
                <a:moveTo>
                  <a:pt x="0" y="7503"/>
                </a:moveTo>
                <a:cubicBezTo>
                  <a:pt x="4103" y="2739"/>
                  <a:pt x="10078" y="-1"/>
                  <a:pt x="16366" y="0"/>
                </a:cubicBezTo>
                <a:cubicBezTo>
                  <a:pt x="28295" y="0"/>
                  <a:pt x="37966" y="9670"/>
                  <a:pt x="37966" y="21600"/>
                </a:cubicBezTo>
              </a:path>
              <a:path w="37966" h="21600" stroke="0" extrusionOk="0">
                <a:moveTo>
                  <a:pt x="0" y="7503"/>
                </a:moveTo>
                <a:cubicBezTo>
                  <a:pt x="4103" y="2739"/>
                  <a:pt x="10078" y="-1"/>
                  <a:pt x="16366" y="0"/>
                </a:cubicBezTo>
                <a:cubicBezTo>
                  <a:pt x="28295" y="0"/>
                  <a:pt x="37966" y="9670"/>
                  <a:pt x="37966" y="21600"/>
                </a:cubicBezTo>
                <a:lnTo>
                  <a:pt x="16366" y="21600"/>
                </a:lnTo>
                <a:close/>
              </a:path>
            </a:pathLst>
          </a:cu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51" name="Line 59"/>
          <p:cNvSpPr>
            <a:spLocks noChangeShapeType="1"/>
          </p:cNvSpPr>
          <p:nvPr/>
        </p:nvSpPr>
        <p:spPr bwMode="auto">
          <a:xfrm>
            <a:off x="2057400" y="1995488"/>
            <a:ext cx="76200" cy="152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52" name="Text Box 60"/>
          <p:cNvSpPr txBox="1">
            <a:spLocks noChangeArrowheads="1"/>
          </p:cNvSpPr>
          <p:nvPr/>
        </p:nvSpPr>
        <p:spPr bwMode="auto">
          <a:xfrm>
            <a:off x="6324600" y="59436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3853" name="Text Box 61"/>
          <p:cNvSpPr txBox="1">
            <a:spLocks noChangeArrowheads="1"/>
          </p:cNvSpPr>
          <p:nvPr/>
        </p:nvSpPr>
        <p:spPr bwMode="auto">
          <a:xfrm>
            <a:off x="1905000" y="2057400"/>
            <a:ext cx="6858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.VnTime" pitchFamily="34" charset="0"/>
              </a:rPr>
              <a:t>35</a:t>
            </a:r>
            <a:r>
              <a:rPr lang="en-US" sz="2000" baseline="30000">
                <a:solidFill>
                  <a:srgbClr val="0000FF"/>
                </a:solidFill>
                <a:latin typeface=".VnTime" pitchFamily="34" charset="0"/>
              </a:rPr>
              <a:t>0</a:t>
            </a:r>
            <a:endParaRPr lang="en-US" sz="2000">
              <a:solidFill>
                <a:srgbClr val="0000FF"/>
              </a:solidFill>
              <a:latin typeface=".VnTime" pitchFamily="34" charset="0"/>
            </a:endParaRPr>
          </a:p>
          <a:p>
            <a:pPr>
              <a:spcBef>
                <a:spcPct val="50000"/>
              </a:spcBef>
            </a:pPr>
            <a:endParaRPr lang="en-US" sz="200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33855" name="Text Box 63"/>
          <p:cNvSpPr txBox="1">
            <a:spLocks noChangeArrowheads="1"/>
          </p:cNvSpPr>
          <p:nvPr/>
        </p:nvSpPr>
        <p:spPr bwMode="auto">
          <a:xfrm>
            <a:off x="3505200" y="5608638"/>
            <a:ext cx="1371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FF"/>
                </a:solidFill>
                <a:latin typeface=".VnTime" pitchFamily="34" charset="0"/>
              </a:rPr>
              <a:t>b»ng nhau</a:t>
            </a:r>
          </a:p>
        </p:txBody>
      </p:sp>
      <p:sp>
        <p:nvSpPr>
          <p:cNvPr id="33856" name="Text Box 64"/>
          <p:cNvSpPr txBox="1">
            <a:spLocks noChangeArrowheads="1"/>
          </p:cNvSpPr>
          <p:nvPr/>
        </p:nvSpPr>
        <p:spPr bwMode="auto">
          <a:xfrm>
            <a:off x="2971800" y="5943600"/>
            <a:ext cx="1371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FF"/>
                </a:solidFill>
                <a:latin typeface=".VnTime" pitchFamily="34" charset="0"/>
              </a:rPr>
              <a:t>b»ng nhau</a:t>
            </a:r>
          </a:p>
        </p:txBody>
      </p:sp>
      <p:sp>
        <p:nvSpPr>
          <p:cNvPr id="33857" name="Text Box 65"/>
          <p:cNvSpPr txBox="1">
            <a:spLocks noChangeArrowheads="1"/>
          </p:cNvSpPr>
          <p:nvPr/>
        </p:nvSpPr>
        <p:spPr bwMode="auto">
          <a:xfrm>
            <a:off x="3338513" y="6215063"/>
            <a:ext cx="1371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.VnTime" pitchFamily="34" charset="0"/>
              </a:rPr>
              <a:t>bï nhau</a:t>
            </a:r>
          </a:p>
        </p:txBody>
      </p:sp>
    </p:spTree>
    <p:extLst>
      <p:ext uri="{BB962C8B-B14F-4D97-AF65-F5344CB8AC3E}">
        <p14:creationId xmlns:p14="http://schemas.microsoft.com/office/powerpoint/2010/main" val="400361040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3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3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3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3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3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3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3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3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3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3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3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3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3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3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3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33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38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3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33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3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3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33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33" grpId="0"/>
      <p:bldP spid="33834" grpId="0"/>
      <p:bldP spid="33835" grpId="0"/>
      <p:bldP spid="33836" grpId="0"/>
      <p:bldP spid="33837" grpId="0"/>
      <p:bldP spid="33838" grpId="0"/>
      <p:bldP spid="33839" grpId="0"/>
      <p:bldP spid="33840" grpId="0"/>
      <p:bldP spid="33842" grpId="0" animBg="1"/>
      <p:bldP spid="33843" grpId="0"/>
      <p:bldP spid="33848" grpId="0"/>
      <p:bldP spid="33849" grpId="0"/>
      <p:bldP spid="33850" grpId="0" animBg="1"/>
      <p:bldP spid="33853" grpId="0"/>
      <p:bldP spid="33855" grpId="0"/>
      <p:bldP spid="33856" grpId="0"/>
      <p:bldP spid="3385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/>
          <p:cNvSpPr>
            <a:spLocks noChangeShapeType="1"/>
          </p:cNvSpPr>
          <p:nvPr/>
        </p:nvSpPr>
        <p:spPr bwMode="auto">
          <a:xfrm>
            <a:off x="990600" y="5867400"/>
            <a:ext cx="754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124200" y="2514600"/>
            <a:ext cx="83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>
                <a:solidFill>
                  <a:srgbClr val="A50021"/>
                </a:solidFill>
              </a:rPr>
              <a:t>A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505200" y="2432050"/>
            <a:ext cx="838200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8800"/>
              <a:t>.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838200" y="5029200"/>
            <a:ext cx="83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>
                <a:solidFill>
                  <a:srgbClr val="A50021"/>
                </a:solidFill>
              </a:rPr>
              <a:t>a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 flipH="1">
            <a:off x="2265363" y="2362200"/>
            <a:ext cx="2257425" cy="3505200"/>
            <a:chOff x="3936" y="576"/>
            <a:chExt cx="1152" cy="1872"/>
          </a:xfrm>
        </p:grpSpPr>
        <p:sp>
          <p:nvSpPr>
            <p:cNvPr id="8228" name="AutoShape 7"/>
            <p:cNvSpPr>
              <a:spLocks noChangeArrowheads="1"/>
            </p:cNvSpPr>
            <p:nvPr/>
          </p:nvSpPr>
          <p:spPr bwMode="auto">
            <a:xfrm>
              <a:off x="3936" y="576"/>
              <a:ext cx="1152" cy="1872"/>
            </a:xfrm>
            <a:prstGeom prst="rtTriangl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8229" name="AutoShape 8"/>
            <p:cNvSpPr>
              <a:spLocks noChangeArrowheads="1"/>
            </p:cNvSpPr>
            <p:nvPr/>
          </p:nvSpPr>
          <p:spPr bwMode="auto">
            <a:xfrm>
              <a:off x="4145" y="1304"/>
              <a:ext cx="559" cy="943"/>
            </a:xfrm>
            <a:prstGeom prst="rtTriangl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40969" name="Line 9"/>
          <p:cNvSpPr>
            <a:spLocks noChangeShapeType="1"/>
          </p:cNvSpPr>
          <p:nvPr/>
        </p:nvSpPr>
        <p:spPr bwMode="auto">
          <a:xfrm flipH="1">
            <a:off x="2251075" y="2362200"/>
            <a:ext cx="2286000" cy="3505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905000" y="3324225"/>
            <a:ext cx="2757488" cy="2771775"/>
            <a:chOff x="1200" y="2094"/>
            <a:chExt cx="1737" cy="1746"/>
          </a:xfrm>
        </p:grpSpPr>
        <p:grpSp>
          <p:nvGrpSpPr>
            <p:cNvPr id="8224" name="Group 11"/>
            <p:cNvGrpSpPr>
              <a:grpSpLocks/>
            </p:cNvGrpSpPr>
            <p:nvPr/>
          </p:nvGrpSpPr>
          <p:grpSpPr bwMode="auto">
            <a:xfrm rot="9634255">
              <a:off x="2592" y="2094"/>
              <a:ext cx="345" cy="1746"/>
              <a:chOff x="4071" y="1680"/>
              <a:chExt cx="345" cy="1746"/>
            </a:xfrm>
          </p:grpSpPr>
          <p:sp>
            <p:nvSpPr>
              <p:cNvPr id="8226" name="Rectangle 12" descr="Medium wood"/>
              <p:cNvSpPr>
                <a:spLocks noChangeArrowheads="1"/>
              </p:cNvSpPr>
              <p:nvPr/>
            </p:nvSpPr>
            <p:spPr bwMode="auto">
              <a:xfrm rot="-6150125">
                <a:off x="3396" y="2355"/>
                <a:ext cx="1498" cy="148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8227" name="AutoShape 13" descr="Oak"/>
              <p:cNvSpPr>
                <a:spLocks noChangeArrowheads="1"/>
              </p:cNvSpPr>
              <p:nvPr/>
            </p:nvSpPr>
            <p:spPr bwMode="auto">
              <a:xfrm rot="9887498">
                <a:off x="4268" y="3116"/>
                <a:ext cx="148" cy="310"/>
              </a:xfrm>
              <a:prstGeom prst="triangle">
                <a:avLst>
                  <a:gd name="adj" fmla="val 50000"/>
                </a:avLst>
              </a:prstGeom>
              <a:blipFill dpi="0" rotWithShape="1">
                <a:blip r:embed="rId4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8225" name="Line 14"/>
            <p:cNvSpPr>
              <a:spLocks noChangeShapeType="1"/>
            </p:cNvSpPr>
            <p:nvPr/>
          </p:nvSpPr>
          <p:spPr bwMode="auto">
            <a:xfrm flipH="1">
              <a:off x="1200" y="2208"/>
              <a:ext cx="1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40975" name="Line 15"/>
          <p:cNvSpPr>
            <a:spLocks noChangeShapeType="1"/>
          </p:cNvSpPr>
          <p:nvPr/>
        </p:nvSpPr>
        <p:spPr bwMode="auto">
          <a:xfrm>
            <a:off x="3733800" y="3511550"/>
            <a:ext cx="1828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8202" name="Line 16"/>
          <p:cNvSpPr>
            <a:spLocks noChangeShapeType="1"/>
          </p:cNvSpPr>
          <p:nvPr/>
        </p:nvSpPr>
        <p:spPr bwMode="auto">
          <a:xfrm>
            <a:off x="0" y="3505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8203" name="Line 17"/>
          <p:cNvSpPr>
            <a:spLocks noChangeShapeType="1"/>
          </p:cNvSpPr>
          <p:nvPr/>
        </p:nvSpPr>
        <p:spPr bwMode="auto">
          <a:xfrm>
            <a:off x="1884363" y="3505200"/>
            <a:ext cx="18288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-4648200" y="885825"/>
            <a:ext cx="7467600" cy="2771775"/>
            <a:chOff x="-2928" y="558"/>
            <a:chExt cx="4704" cy="1746"/>
          </a:xfrm>
        </p:grpSpPr>
        <p:grpSp>
          <p:nvGrpSpPr>
            <p:cNvPr id="8220" name="Group 19"/>
            <p:cNvGrpSpPr>
              <a:grpSpLocks/>
            </p:cNvGrpSpPr>
            <p:nvPr/>
          </p:nvGrpSpPr>
          <p:grpSpPr bwMode="auto">
            <a:xfrm rot="2237401">
              <a:off x="1431" y="558"/>
              <a:ext cx="345" cy="1746"/>
              <a:chOff x="4058" y="240"/>
              <a:chExt cx="345" cy="1746"/>
            </a:xfrm>
          </p:grpSpPr>
          <p:sp>
            <p:nvSpPr>
              <p:cNvPr id="8222" name="Rectangle 20" descr="Medium wood"/>
              <p:cNvSpPr>
                <a:spLocks noChangeArrowheads="1"/>
              </p:cNvSpPr>
              <p:nvPr/>
            </p:nvSpPr>
            <p:spPr bwMode="auto">
              <a:xfrm rot="-6150125">
                <a:off x="3383" y="915"/>
                <a:ext cx="1498" cy="148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8223" name="AutoShape 21" descr="Oak"/>
              <p:cNvSpPr>
                <a:spLocks noChangeArrowheads="1"/>
              </p:cNvSpPr>
              <p:nvPr/>
            </p:nvSpPr>
            <p:spPr bwMode="auto">
              <a:xfrm rot="9887498">
                <a:off x="4255" y="1676"/>
                <a:ext cx="148" cy="310"/>
              </a:xfrm>
              <a:prstGeom prst="triangle">
                <a:avLst>
                  <a:gd name="adj" fmla="val 50000"/>
                </a:avLst>
              </a:prstGeom>
              <a:blipFill dpi="0" rotWithShape="1">
                <a:blip r:embed="rId4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8221" name="Line 22"/>
            <p:cNvSpPr>
              <a:spLocks noChangeShapeType="1"/>
            </p:cNvSpPr>
            <p:nvPr/>
          </p:nvSpPr>
          <p:spPr bwMode="auto">
            <a:xfrm flipH="1">
              <a:off x="-2928" y="2208"/>
              <a:ext cx="412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8205" name="Line 23"/>
          <p:cNvSpPr>
            <a:spLocks noChangeShapeType="1"/>
          </p:cNvSpPr>
          <p:nvPr/>
        </p:nvSpPr>
        <p:spPr bwMode="auto">
          <a:xfrm>
            <a:off x="-55563" y="3505200"/>
            <a:ext cx="1905001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7" name="Group 24"/>
          <p:cNvGrpSpPr>
            <a:grpSpLocks/>
          </p:cNvGrpSpPr>
          <p:nvPr/>
        </p:nvGrpSpPr>
        <p:grpSpPr bwMode="auto">
          <a:xfrm>
            <a:off x="990600" y="3124200"/>
            <a:ext cx="1323975" cy="6937375"/>
            <a:chOff x="1913" y="-44"/>
            <a:chExt cx="834" cy="4370"/>
          </a:xfrm>
        </p:grpSpPr>
        <p:sp>
          <p:nvSpPr>
            <p:cNvPr id="8217" name="Rectangle 25" descr="Medium wood"/>
            <p:cNvSpPr>
              <a:spLocks noChangeArrowheads="1"/>
            </p:cNvSpPr>
            <p:nvPr/>
          </p:nvSpPr>
          <p:spPr bwMode="auto">
            <a:xfrm rot="-6150125">
              <a:off x="1727" y="631"/>
              <a:ext cx="1498" cy="14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8218" name="AutoShape 26" descr="Oak"/>
            <p:cNvSpPr>
              <a:spLocks noChangeArrowheads="1"/>
            </p:cNvSpPr>
            <p:nvPr/>
          </p:nvSpPr>
          <p:spPr bwMode="auto">
            <a:xfrm rot="9887498">
              <a:off x="2599" y="1392"/>
              <a:ext cx="148" cy="310"/>
            </a:xfrm>
            <a:prstGeom prst="triangle">
              <a:avLst>
                <a:gd name="adj" fmla="val 50000"/>
              </a:avLst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8219" name="Line 27"/>
            <p:cNvSpPr>
              <a:spLocks noChangeShapeType="1"/>
            </p:cNvSpPr>
            <p:nvPr/>
          </p:nvSpPr>
          <p:spPr bwMode="auto">
            <a:xfrm rot="18225630" flipH="1">
              <a:off x="494" y="2856"/>
              <a:ext cx="2889" cy="5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8207" name="Line 28"/>
          <p:cNvSpPr>
            <a:spLocks noChangeShapeType="1"/>
          </p:cNvSpPr>
          <p:nvPr/>
        </p:nvSpPr>
        <p:spPr bwMode="auto">
          <a:xfrm flipH="1">
            <a:off x="1600200" y="5888038"/>
            <a:ext cx="630238" cy="969962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990600" y="3505200"/>
            <a:ext cx="7321550" cy="490538"/>
            <a:chOff x="624" y="315"/>
            <a:chExt cx="4612" cy="309"/>
          </a:xfrm>
        </p:grpSpPr>
        <p:sp>
          <p:nvSpPr>
            <p:cNvPr id="8215" name="Rectangle 30"/>
            <p:cNvSpPr>
              <a:spLocks noChangeArrowheads="1"/>
            </p:cNvSpPr>
            <p:nvPr/>
          </p:nvSpPr>
          <p:spPr bwMode="auto">
            <a:xfrm>
              <a:off x="624" y="336"/>
              <a:ext cx="460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8216" name="Text Box 31"/>
            <p:cNvSpPr txBox="1">
              <a:spLocks noChangeArrowheads="1"/>
            </p:cNvSpPr>
            <p:nvPr/>
          </p:nvSpPr>
          <p:spPr bwMode="auto">
            <a:xfrm>
              <a:off x="724" y="315"/>
              <a:ext cx="45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IIIIIIIIIIIIIIIIIIIIIIIIIIIIIIIIIIIIIIIIIIIIIIIIIIIIIIIIIIIIIIIIIIIIIIIIIIIIIIIIIIIIIIIIIIIIIIIIIIIIIIIIIIIII</a:t>
              </a:r>
            </a:p>
          </p:txBody>
        </p:sp>
      </p:grpSp>
      <p:sp>
        <p:nvSpPr>
          <p:cNvPr id="40992" name="Line 32"/>
          <p:cNvSpPr>
            <a:spLocks noChangeShapeType="1"/>
          </p:cNvSpPr>
          <p:nvPr/>
        </p:nvSpPr>
        <p:spPr bwMode="auto">
          <a:xfrm flipV="1">
            <a:off x="1828800" y="3505200"/>
            <a:ext cx="6477000" cy="635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0993" name="Text Box 33"/>
          <p:cNvSpPr txBox="1">
            <a:spLocks noChangeArrowheads="1"/>
          </p:cNvSpPr>
          <p:nvPr/>
        </p:nvSpPr>
        <p:spPr bwMode="auto">
          <a:xfrm>
            <a:off x="2011363" y="5786438"/>
            <a:ext cx="68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 dirty="0">
                <a:solidFill>
                  <a:srgbClr val="A50021"/>
                </a:solidFill>
              </a:rPr>
              <a:t>B</a:t>
            </a:r>
          </a:p>
        </p:txBody>
      </p:sp>
      <p:sp>
        <p:nvSpPr>
          <p:cNvPr id="40994" name="Text Box 34"/>
          <p:cNvSpPr txBox="1">
            <a:spLocks noChangeArrowheads="1"/>
          </p:cNvSpPr>
          <p:nvPr/>
        </p:nvSpPr>
        <p:spPr bwMode="auto">
          <a:xfrm>
            <a:off x="1524000" y="2667000"/>
            <a:ext cx="68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 dirty="0">
                <a:solidFill>
                  <a:srgbClr val="A50021"/>
                </a:solidFill>
              </a:rPr>
              <a:t>b</a:t>
            </a:r>
          </a:p>
        </p:txBody>
      </p:sp>
      <p:sp>
        <p:nvSpPr>
          <p:cNvPr id="40995" name="Freeform 35"/>
          <p:cNvSpPr>
            <a:spLocks/>
          </p:cNvSpPr>
          <p:nvPr/>
        </p:nvSpPr>
        <p:spPr bwMode="auto">
          <a:xfrm>
            <a:off x="4135438" y="2971800"/>
            <a:ext cx="381000" cy="533400"/>
          </a:xfrm>
          <a:custGeom>
            <a:avLst/>
            <a:gdLst>
              <a:gd name="T0" fmla="*/ 0 w 240"/>
              <a:gd name="T1" fmla="*/ 0 h 336"/>
              <a:gd name="T2" fmla="*/ 192 w 240"/>
              <a:gd name="T3" fmla="*/ 96 h 336"/>
              <a:gd name="T4" fmla="*/ 240 w 240"/>
              <a:gd name="T5" fmla="*/ 336 h 336"/>
              <a:gd name="T6" fmla="*/ 0 60000 65536"/>
              <a:gd name="T7" fmla="*/ 0 60000 65536"/>
              <a:gd name="T8" fmla="*/ 0 60000 65536"/>
              <a:gd name="T9" fmla="*/ 0 w 240"/>
              <a:gd name="T10" fmla="*/ 0 h 336"/>
              <a:gd name="T11" fmla="*/ 240 w 240"/>
              <a:gd name="T12" fmla="*/ 336 h 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336">
                <a:moveTo>
                  <a:pt x="0" y="0"/>
                </a:moveTo>
                <a:cubicBezTo>
                  <a:pt x="76" y="20"/>
                  <a:pt x="152" y="40"/>
                  <a:pt x="192" y="96"/>
                </a:cubicBezTo>
                <a:cubicBezTo>
                  <a:pt x="232" y="152"/>
                  <a:pt x="236" y="244"/>
                  <a:pt x="240" y="336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0996" name="Freeform 36"/>
          <p:cNvSpPr>
            <a:spLocks/>
          </p:cNvSpPr>
          <p:nvPr/>
        </p:nvSpPr>
        <p:spPr bwMode="auto">
          <a:xfrm>
            <a:off x="2611438" y="5313363"/>
            <a:ext cx="381000" cy="533400"/>
          </a:xfrm>
          <a:custGeom>
            <a:avLst/>
            <a:gdLst>
              <a:gd name="T0" fmla="*/ 0 w 240"/>
              <a:gd name="T1" fmla="*/ 0 h 336"/>
              <a:gd name="T2" fmla="*/ 192 w 240"/>
              <a:gd name="T3" fmla="*/ 96 h 336"/>
              <a:gd name="T4" fmla="*/ 240 w 240"/>
              <a:gd name="T5" fmla="*/ 336 h 336"/>
              <a:gd name="T6" fmla="*/ 0 60000 65536"/>
              <a:gd name="T7" fmla="*/ 0 60000 65536"/>
              <a:gd name="T8" fmla="*/ 0 60000 65536"/>
              <a:gd name="T9" fmla="*/ 0 w 240"/>
              <a:gd name="T10" fmla="*/ 0 h 336"/>
              <a:gd name="T11" fmla="*/ 240 w 240"/>
              <a:gd name="T12" fmla="*/ 336 h 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336">
                <a:moveTo>
                  <a:pt x="0" y="0"/>
                </a:moveTo>
                <a:cubicBezTo>
                  <a:pt x="76" y="20"/>
                  <a:pt x="152" y="40"/>
                  <a:pt x="192" y="96"/>
                </a:cubicBezTo>
                <a:cubicBezTo>
                  <a:pt x="232" y="152"/>
                  <a:pt x="236" y="244"/>
                  <a:pt x="240" y="336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0997" name="Text Box 37"/>
          <p:cNvSpPr txBox="1">
            <a:spLocks noChangeArrowheads="1"/>
          </p:cNvSpPr>
          <p:nvPr/>
        </p:nvSpPr>
        <p:spPr bwMode="auto">
          <a:xfrm>
            <a:off x="2180758" y="338483"/>
            <a:ext cx="64834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b="1" dirty="0" err="1">
                <a:solidFill>
                  <a:srgbClr val="C00000"/>
                </a:solidFill>
              </a:rPr>
              <a:t>Với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cách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vẽ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đó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hãy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giải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thích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vì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sao</a:t>
            </a:r>
            <a:r>
              <a:rPr lang="en-US" sz="2400" b="1" dirty="0">
                <a:solidFill>
                  <a:srgbClr val="C00000"/>
                </a:solidFill>
              </a:rPr>
              <a:t> a//b ?</a:t>
            </a:r>
          </a:p>
        </p:txBody>
      </p:sp>
      <p:sp>
        <p:nvSpPr>
          <p:cNvPr id="38" name="Hình chữ nhật 37"/>
          <p:cNvSpPr/>
          <p:nvPr/>
        </p:nvSpPr>
        <p:spPr>
          <a:xfrm>
            <a:off x="153304" y="332656"/>
            <a:ext cx="17251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Cách</a:t>
            </a:r>
            <a:r>
              <a:rPr lang="vi-VN" sz="24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vi-VN" sz="2400" b="1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vẽ</a:t>
            </a:r>
            <a:r>
              <a:rPr lang="vi-VN" sz="24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2:</a:t>
            </a:r>
            <a:endParaRPr lang="vi-VN" sz="24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8492897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0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61844E-6 L 0.26927 -0.56044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55" y="-280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17753E-6 L 0.16823 -0.34397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03" y="-171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98197E-6 L 0.20764 0.00208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82" y="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5.68655E-7 L 0.7 0.00208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000" y="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40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88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9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40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09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0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0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9" grpId="0" animBg="1"/>
      <p:bldP spid="40975" grpId="0" animBg="1"/>
      <p:bldP spid="40992" grpId="0" animBg="1"/>
      <p:bldP spid="40993" grpId="0" autoUpdateAnimBg="0"/>
      <p:bldP spid="40994" grpId="0" autoUpdateAnimBg="0"/>
      <p:bldP spid="40995" grpId="0" animBg="1"/>
      <p:bldP spid="40996" grpId="0" animBg="1"/>
      <p:bldP spid="4099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ình chữ nhật 3"/>
          <p:cNvSpPr/>
          <p:nvPr/>
        </p:nvSpPr>
        <p:spPr>
          <a:xfrm>
            <a:off x="1928687" y="-27384"/>
            <a:ext cx="51635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dirty="0" smtClean="0">
                <a:solidFill>
                  <a:srgbClr val="660066"/>
                </a:solidFill>
              </a:rPr>
              <a:t>HAI ĐƯỜNG THẲNG SONG SONG</a:t>
            </a:r>
            <a:endParaRPr lang="vi-VN" sz="2400" b="1" dirty="0">
              <a:solidFill>
                <a:srgbClr val="660066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866" y="762000"/>
            <a:ext cx="9140134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 smtClean="0">
                <a:solidFill>
                  <a:srgbClr val="003300"/>
                </a:solidFill>
              </a:rPr>
              <a:t>BT </a:t>
            </a:r>
            <a:r>
              <a:rPr lang="en-US" sz="2400" b="1" u="sng" dirty="0">
                <a:solidFill>
                  <a:srgbClr val="003300"/>
                </a:solidFill>
              </a:rPr>
              <a:t>24 </a:t>
            </a:r>
            <a:r>
              <a:rPr lang="en-US" sz="2400" b="1" u="sng" dirty="0" smtClean="0">
                <a:solidFill>
                  <a:srgbClr val="003300"/>
                </a:solidFill>
              </a:rPr>
              <a:t>tr91</a:t>
            </a:r>
            <a:r>
              <a:rPr lang="en-US" sz="2400" b="1" dirty="0" smtClean="0">
                <a:solidFill>
                  <a:srgbClr val="003300"/>
                </a:solidFill>
              </a:rPr>
              <a:t>: </a:t>
            </a:r>
            <a:r>
              <a:rPr lang="en-US" sz="2400" b="1" dirty="0" err="1">
                <a:solidFill>
                  <a:srgbClr val="C00000"/>
                </a:solidFill>
              </a:rPr>
              <a:t>Điền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vào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ch</a:t>
            </a:r>
            <a:r>
              <a:rPr lang="vi-VN" sz="2400" b="1" dirty="0" smtClean="0">
                <a:solidFill>
                  <a:srgbClr val="C00000"/>
                </a:solidFill>
              </a:rPr>
              <a:t>ỗ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trống</a:t>
            </a:r>
            <a:r>
              <a:rPr lang="en-US" sz="2400" b="1" dirty="0">
                <a:solidFill>
                  <a:srgbClr val="C00000"/>
                </a:solidFill>
              </a:rPr>
              <a:t> (…) </a:t>
            </a:r>
            <a:r>
              <a:rPr lang="en-US" sz="2400" b="1" dirty="0" err="1">
                <a:solidFill>
                  <a:srgbClr val="C00000"/>
                </a:solidFill>
              </a:rPr>
              <a:t>trong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các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phát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biểu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sau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>
                <a:solidFill>
                  <a:srgbClr val="0000FF"/>
                </a:solidFill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smtClean="0">
                <a:solidFill>
                  <a:srgbClr val="000066"/>
                </a:solidFill>
              </a:rPr>
              <a:t>a. </a:t>
            </a:r>
            <a:r>
              <a:rPr lang="en-US" sz="2400" b="1" dirty="0" err="1">
                <a:solidFill>
                  <a:srgbClr val="000066"/>
                </a:solidFill>
              </a:rPr>
              <a:t>Hai</a:t>
            </a:r>
            <a:r>
              <a:rPr lang="en-US" sz="2400" b="1" dirty="0">
                <a:solidFill>
                  <a:srgbClr val="000066"/>
                </a:solidFill>
              </a:rPr>
              <a:t> </a:t>
            </a:r>
            <a:r>
              <a:rPr lang="en-US" sz="2400" b="1" dirty="0" err="1">
                <a:solidFill>
                  <a:srgbClr val="000066"/>
                </a:solidFill>
              </a:rPr>
              <a:t>đường</a:t>
            </a:r>
            <a:r>
              <a:rPr lang="en-US" sz="2400" b="1" dirty="0">
                <a:solidFill>
                  <a:srgbClr val="000066"/>
                </a:solidFill>
              </a:rPr>
              <a:t> </a:t>
            </a:r>
            <a:r>
              <a:rPr lang="en-US" sz="2400" b="1" dirty="0" err="1">
                <a:solidFill>
                  <a:srgbClr val="000066"/>
                </a:solidFill>
              </a:rPr>
              <a:t>thẳng</a:t>
            </a:r>
            <a:r>
              <a:rPr lang="en-US" sz="2400" b="1" dirty="0">
                <a:solidFill>
                  <a:srgbClr val="000066"/>
                </a:solidFill>
              </a:rPr>
              <a:t> a, b song </a:t>
            </a:r>
            <a:r>
              <a:rPr lang="en-US" sz="2400" b="1" dirty="0" err="1">
                <a:solidFill>
                  <a:srgbClr val="000066"/>
                </a:solidFill>
              </a:rPr>
              <a:t>song</a:t>
            </a:r>
            <a:r>
              <a:rPr lang="en-US" sz="2400" b="1" dirty="0">
                <a:solidFill>
                  <a:srgbClr val="000066"/>
                </a:solidFill>
              </a:rPr>
              <a:t> </a:t>
            </a:r>
            <a:r>
              <a:rPr lang="en-US" sz="2400" b="1" dirty="0" err="1">
                <a:solidFill>
                  <a:srgbClr val="000066"/>
                </a:solidFill>
              </a:rPr>
              <a:t>với</a:t>
            </a:r>
            <a:r>
              <a:rPr lang="en-US" sz="2400" b="1" dirty="0">
                <a:solidFill>
                  <a:srgbClr val="000066"/>
                </a:solidFill>
              </a:rPr>
              <a:t> </a:t>
            </a:r>
            <a:r>
              <a:rPr lang="en-US" sz="2400" b="1" dirty="0" err="1">
                <a:solidFill>
                  <a:srgbClr val="000066"/>
                </a:solidFill>
              </a:rPr>
              <a:t>nhau</a:t>
            </a:r>
            <a:r>
              <a:rPr lang="en-US" sz="2400" b="1" dirty="0">
                <a:solidFill>
                  <a:srgbClr val="000066"/>
                </a:solidFill>
              </a:rPr>
              <a:t> </a:t>
            </a:r>
            <a:r>
              <a:rPr lang="en-US" sz="2400" b="1" dirty="0" err="1">
                <a:solidFill>
                  <a:srgbClr val="000066"/>
                </a:solidFill>
              </a:rPr>
              <a:t>được</a:t>
            </a:r>
            <a:r>
              <a:rPr lang="en-US" sz="2400" b="1" dirty="0">
                <a:solidFill>
                  <a:srgbClr val="000066"/>
                </a:solidFill>
              </a:rPr>
              <a:t> </a:t>
            </a:r>
            <a:r>
              <a:rPr lang="en-US" sz="2400" b="1" dirty="0" err="1">
                <a:solidFill>
                  <a:srgbClr val="000066"/>
                </a:solidFill>
              </a:rPr>
              <a:t>kí</a:t>
            </a:r>
            <a:r>
              <a:rPr lang="en-US" sz="2400" b="1" dirty="0">
                <a:solidFill>
                  <a:srgbClr val="000066"/>
                </a:solidFill>
              </a:rPr>
              <a:t> </a:t>
            </a:r>
            <a:r>
              <a:rPr lang="en-US" sz="2400" b="1" dirty="0" err="1">
                <a:solidFill>
                  <a:srgbClr val="000066"/>
                </a:solidFill>
              </a:rPr>
              <a:t>hiệu</a:t>
            </a:r>
            <a:r>
              <a:rPr lang="en-US" sz="2400" b="1" dirty="0">
                <a:solidFill>
                  <a:srgbClr val="000066"/>
                </a:solidFill>
              </a:rPr>
              <a:t> </a:t>
            </a:r>
            <a:r>
              <a:rPr lang="en-US" sz="2400" b="1" dirty="0" err="1">
                <a:solidFill>
                  <a:srgbClr val="000066"/>
                </a:solidFill>
              </a:rPr>
              <a:t>là</a:t>
            </a:r>
            <a:r>
              <a:rPr lang="en-US" sz="2400" b="1" dirty="0">
                <a:solidFill>
                  <a:srgbClr val="000066"/>
                </a:solidFill>
              </a:rPr>
              <a:t> ………….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smtClean="0">
                <a:solidFill>
                  <a:srgbClr val="003300"/>
                </a:solidFill>
              </a:rPr>
              <a:t>b. </a:t>
            </a:r>
            <a:r>
              <a:rPr lang="en-US" sz="2400" b="1" dirty="0" err="1">
                <a:solidFill>
                  <a:srgbClr val="003300"/>
                </a:solidFill>
              </a:rPr>
              <a:t>Đường</a:t>
            </a:r>
            <a:r>
              <a:rPr lang="en-US" sz="2400" b="1" dirty="0">
                <a:solidFill>
                  <a:srgbClr val="003300"/>
                </a:solidFill>
              </a:rPr>
              <a:t> </a:t>
            </a:r>
            <a:r>
              <a:rPr lang="en-US" sz="2400" b="1" dirty="0" err="1">
                <a:solidFill>
                  <a:srgbClr val="003300"/>
                </a:solidFill>
              </a:rPr>
              <a:t>thẳng</a:t>
            </a:r>
            <a:r>
              <a:rPr lang="en-US" sz="2400" b="1" dirty="0">
                <a:solidFill>
                  <a:srgbClr val="003300"/>
                </a:solidFill>
              </a:rPr>
              <a:t> c </a:t>
            </a:r>
            <a:r>
              <a:rPr lang="en-US" sz="2400" b="1" dirty="0" err="1">
                <a:solidFill>
                  <a:srgbClr val="003300"/>
                </a:solidFill>
              </a:rPr>
              <a:t>cắt</a:t>
            </a:r>
            <a:r>
              <a:rPr lang="en-US" sz="2400" b="1" dirty="0">
                <a:solidFill>
                  <a:srgbClr val="003300"/>
                </a:solidFill>
              </a:rPr>
              <a:t> </a:t>
            </a:r>
            <a:r>
              <a:rPr lang="en-US" sz="2400" b="1" dirty="0" err="1">
                <a:solidFill>
                  <a:srgbClr val="003300"/>
                </a:solidFill>
              </a:rPr>
              <a:t>hai</a:t>
            </a:r>
            <a:r>
              <a:rPr lang="en-US" sz="2400" b="1" dirty="0">
                <a:solidFill>
                  <a:srgbClr val="003300"/>
                </a:solidFill>
              </a:rPr>
              <a:t> </a:t>
            </a:r>
            <a:r>
              <a:rPr lang="en-US" sz="2400" b="1" dirty="0" err="1">
                <a:solidFill>
                  <a:srgbClr val="003300"/>
                </a:solidFill>
              </a:rPr>
              <a:t>đường</a:t>
            </a:r>
            <a:r>
              <a:rPr lang="en-US" sz="2400" b="1" dirty="0">
                <a:solidFill>
                  <a:srgbClr val="003300"/>
                </a:solidFill>
              </a:rPr>
              <a:t> </a:t>
            </a:r>
            <a:r>
              <a:rPr lang="en-US" sz="2400" b="1" dirty="0" err="1">
                <a:solidFill>
                  <a:srgbClr val="003300"/>
                </a:solidFill>
              </a:rPr>
              <a:t>thẳng</a:t>
            </a:r>
            <a:r>
              <a:rPr lang="en-US" sz="2400" b="1" dirty="0">
                <a:solidFill>
                  <a:srgbClr val="003300"/>
                </a:solidFill>
              </a:rPr>
              <a:t> a </a:t>
            </a:r>
            <a:r>
              <a:rPr lang="en-US" sz="2400" b="1" dirty="0" err="1">
                <a:solidFill>
                  <a:srgbClr val="003300"/>
                </a:solidFill>
              </a:rPr>
              <a:t>và</a:t>
            </a:r>
            <a:r>
              <a:rPr lang="en-US" sz="2400" b="1" dirty="0">
                <a:solidFill>
                  <a:srgbClr val="003300"/>
                </a:solidFill>
              </a:rPr>
              <a:t> b </a:t>
            </a:r>
            <a:r>
              <a:rPr lang="en-US" sz="2400" b="1" dirty="0" err="1">
                <a:solidFill>
                  <a:srgbClr val="003300"/>
                </a:solidFill>
              </a:rPr>
              <a:t>và</a:t>
            </a:r>
            <a:r>
              <a:rPr lang="en-US" sz="2400" b="1" dirty="0">
                <a:solidFill>
                  <a:srgbClr val="003300"/>
                </a:solidFill>
              </a:rPr>
              <a:t> </a:t>
            </a:r>
            <a:r>
              <a:rPr lang="en-US" sz="2400" b="1" dirty="0" err="1">
                <a:solidFill>
                  <a:srgbClr val="003300"/>
                </a:solidFill>
              </a:rPr>
              <a:t>trong</a:t>
            </a:r>
            <a:r>
              <a:rPr lang="en-US" sz="2400" b="1" dirty="0">
                <a:solidFill>
                  <a:srgbClr val="003300"/>
                </a:solidFill>
              </a:rPr>
              <a:t> </a:t>
            </a:r>
            <a:r>
              <a:rPr lang="en-US" sz="2400" b="1" dirty="0" err="1">
                <a:solidFill>
                  <a:srgbClr val="003300"/>
                </a:solidFill>
              </a:rPr>
              <a:t>các</a:t>
            </a:r>
            <a:r>
              <a:rPr lang="en-US" sz="2400" b="1" dirty="0">
                <a:solidFill>
                  <a:srgbClr val="003300"/>
                </a:solidFill>
              </a:rPr>
              <a:t> </a:t>
            </a:r>
            <a:r>
              <a:rPr lang="en-US" sz="2400" b="1" dirty="0" err="1">
                <a:solidFill>
                  <a:srgbClr val="003300"/>
                </a:solidFill>
              </a:rPr>
              <a:t>góc</a:t>
            </a:r>
            <a:r>
              <a:rPr lang="en-US" sz="2400" b="1" dirty="0">
                <a:solidFill>
                  <a:srgbClr val="003300"/>
                </a:solidFill>
              </a:rPr>
              <a:t> </a:t>
            </a:r>
            <a:r>
              <a:rPr lang="en-US" sz="2400" b="1" dirty="0" err="1">
                <a:solidFill>
                  <a:srgbClr val="003300"/>
                </a:solidFill>
              </a:rPr>
              <a:t>tạo</a:t>
            </a:r>
            <a:r>
              <a:rPr lang="en-US" sz="2400" b="1" dirty="0">
                <a:solidFill>
                  <a:srgbClr val="003300"/>
                </a:solidFill>
              </a:rPr>
              <a:t> </a:t>
            </a:r>
            <a:r>
              <a:rPr lang="en-US" sz="2400" b="1" dirty="0" err="1">
                <a:solidFill>
                  <a:srgbClr val="003300"/>
                </a:solidFill>
              </a:rPr>
              <a:t>thành</a:t>
            </a:r>
            <a:r>
              <a:rPr lang="en-US" sz="2400" b="1" dirty="0">
                <a:solidFill>
                  <a:srgbClr val="003300"/>
                </a:solidFill>
              </a:rPr>
              <a:t> </a:t>
            </a:r>
            <a:r>
              <a:rPr lang="en-US" sz="2400" b="1" dirty="0" err="1">
                <a:solidFill>
                  <a:srgbClr val="003300"/>
                </a:solidFill>
              </a:rPr>
              <a:t>có</a:t>
            </a:r>
            <a:r>
              <a:rPr lang="en-US" sz="2400" b="1" dirty="0">
                <a:solidFill>
                  <a:srgbClr val="003300"/>
                </a:solidFill>
              </a:rPr>
              <a:t> </a:t>
            </a:r>
            <a:r>
              <a:rPr lang="en-US" sz="2400" b="1" dirty="0" err="1">
                <a:solidFill>
                  <a:srgbClr val="003300"/>
                </a:solidFill>
              </a:rPr>
              <a:t>một</a:t>
            </a:r>
            <a:r>
              <a:rPr lang="en-US" sz="2400" b="1" dirty="0">
                <a:solidFill>
                  <a:srgbClr val="003300"/>
                </a:solidFill>
              </a:rPr>
              <a:t> </a:t>
            </a:r>
            <a:r>
              <a:rPr lang="en-US" sz="2400" b="1" dirty="0" err="1">
                <a:solidFill>
                  <a:srgbClr val="003300"/>
                </a:solidFill>
              </a:rPr>
              <a:t>cặp</a:t>
            </a:r>
            <a:r>
              <a:rPr lang="en-US" sz="2400" b="1" dirty="0">
                <a:solidFill>
                  <a:srgbClr val="003300"/>
                </a:solidFill>
              </a:rPr>
              <a:t> </a:t>
            </a:r>
            <a:r>
              <a:rPr lang="en-US" sz="2400" b="1" dirty="0" err="1">
                <a:solidFill>
                  <a:srgbClr val="003300"/>
                </a:solidFill>
              </a:rPr>
              <a:t>góc</a:t>
            </a:r>
            <a:r>
              <a:rPr lang="en-US" sz="2400" b="1" dirty="0">
                <a:solidFill>
                  <a:srgbClr val="003300"/>
                </a:solidFill>
              </a:rPr>
              <a:t> so le </a:t>
            </a:r>
            <a:r>
              <a:rPr lang="en-US" sz="2400" b="1" dirty="0" err="1">
                <a:solidFill>
                  <a:srgbClr val="003300"/>
                </a:solidFill>
              </a:rPr>
              <a:t>trong</a:t>
            </a:r>
            <a:r>
              <a:rPr lang="en-US" sz="2400" b="1" dirty="0">
                <a:solidFill>
                  <a:srgbClr val="003300"/>
                </a:solidFill>
              </a:rPr>
              <a:t> </a:t>
            </a:r>
            <a:r>
              <a:rPr lang="en-US" sz="2400" b="1" dirty="0" err="1">
                <a:solidFill>
                  <a:srgbClr val="003300"/>
                </a:solidFill>
              </a:rPr>
              <a:t>bằng</a:t>
            </a:r>
            <a:r>
              <a:rPr lang="en-US" sz="2400" b="1" dirty="0">
                <a:solidFill>
                  <a:srgbClr val="003300"/>
                </a:solidFill>
              </a:rPr>
              <a:t> </a:t>
            </a:r>
            <a:r>
              <a:rPr lang="en-US" sz="2400" b="1" dirty="0" err="1">
                <a:solidFill>
                  <a:srgbClr val="003300"/>
                </a:solidFill>
              </a:rPr>
              <a:t>nhau</a:t>
            </a:r>
            <a:r>
              <a:rPr lang="en-US" sz="2400" b="1" dirty="0">
                <a:solidFill>
                  <a:srgbClr val="003300"/>
                </a:solidFill>
              </a:rPr>
              <a:t> </a:t>
            </a:r>
            <a:r>
              <a:rPr lang="en-US" sz="2400" b="1" dirty="0" err="1">
                <a:solidFill>
                  <a:srgbClr val="003300"/>
                </a:solidFill>
              </a:rPr>
              <a:t>thì</a:t>
            </a:r>
            <a:r>
              <a:rPr lang="en-US" sz="2400" b="1" dirty="0">
                <a:solidFill>
                  <a:srgbClr val="003300"/>
                </a:solidFill>
              </a:rPr>
              <a:t>………………………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73968" y="1639163"/>
            <a:ext cx="2209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a </a:t>
            </a:r>
            <a:r>
              <a:rPr lang="en-US" sz="2400" b="1" dirty="0">
                <a:solidFill>
                  <a:srgbClr val="FF0000"/>
                </a:solidFill>
                <a:sym typeface="Symbol" pitchFamily="18" charset="2"/>
              </a:rPr>
              <a:t> b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539552" y="2939625"/>
            <a:ext cx="822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</a:rPr>
              <a:t>đường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thẳng</a:t>
            </a:r>
            <a:r>
              <a:rPr lang="en-US" sz="2400" b="1" dirty="0">
                <a:solidFill>
                  <a:srgbClr val="FF0000"/>
                </a:solidFill>
              </a:rPr>
              <a:t> a song </a:t>
            </a:r>
            <a:r>
              <a:rPr lang="en-US" sz="2400" b="1" dirty="0" err="1">
                <a:solidFill>
                  <a:srgbClr val="FF0000"/>
                </a:solidFill>
              </a:rPr>
              <a:t>song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với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đường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thẳng</a:t>
            </a:r>
            <a:r>
              <a:rPr lang="en-US" sz="2400" b="1" dirty="0">
                <a:solidFill>
                  <a:srgbClr val="FF0000"/>
                </a:solidFill>
              </a:rPr>
              <a:t> b</a:t>
            </a:r>
            <a:endParaRPr lang="en-US" sz="2400" b="1" dirty="0">
              <a:solidFill>
                <a:srgbClr val="FF0000"/>
              </a:solidFill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1697311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8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247650" y="323850"/>
            <a:ext cx="800100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vi-VN" sz="2800" dirty="0" smtClean="0">
                <a:latin typeface="Verdana" pitchFamily="34" charset="0"/>
              </a:rPr>
              <a:t>Bài tập</a:t>
            </a:r>
            <a:r>
              <a:rPr lang="en-US" sz="2800" dirty="0" smtClean="0">
                <a:latin typeface="Verdana" pitchFamily="34" charset="0"/>
              </a:rPr>
              <a:t>: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Verdana" pitchFamily="34" charset="0"/>
              </a:rPr>
              <a:t>Cho </a:t>
            </a:r>
            <a:r>
              <a:rPr lang="en-US" sz="2400" dirty="0" err="1">
                <a:solidFill>
                  <a:srgbClr val="0000FF"/>
                </a:solidFill>
                <a:latin typeface="Verdana" pitchFamily="34" charset="0"/>
              </a:rPr>
              <a:t>hình</a:t>
            </a:r>
            <a:r>
              <a:rPr lang="en-US" sz="24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Verdana" pitchFamily="34" charset="0"/>
              </a:rPr>
              <a:t>vẽ</a:t>
            </a:r>
            <a:r>
              <a:rPr lang="en-US" sz="24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Verdana" pitchFamily="34" charset="0"/>
              </a:rPr>
              <a:t>dưới</a:t>
            </a:r>
            <a:r>
              <a:rPr lang="en-US" sz="24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Verdana" pitchFamily="34" charset="0"/>
              </a:rPr>
              <a:t>đây</a:t>
            </a:r>
            <a:r>
              <a:rPr lang="en-US" sz="24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Verdana" pitchFamily="34" charset="0"/>
              </a:rPr>
              <a:t>hãy</a:t>
            </a:r>
            <a:r>
              <a:rPr lang="en-US" sz="24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Verdana" pitchFamily="34" charset="0"/>
              </a:rPr>
              <a:t>chứng</a:t>
            </a:r>
            <a:r>
              <a:rPr lang="en-US" sz="24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Verdana" pitchFamily="34" charset="0"/>
              </a:rPr>
              <a:t>tỏ</a:t>
            </a:r>
            <a:r>
              <a:rPr lang="en-US" sz="2400" dirty="0">
                <a:solidFill>
                  <a:srgbClr val="0000FF"/>
                </a:solidFill>
                <a:latin typeface="Verdana" pitchFamily="34" charset="0"/>
              </a:rPr>
              <a:t> m//n  </a:t>
            </a:r>
            <a:r>
              <a:rPr lang="en-US" sz="2400" dirty="0" err="1">
                <a:solidFill>
                  <a:srgbClr val="0000FF"/>
                </a:solidFill>
                <a:latin typeface="Verdana" pitchFamily="34" charset="0"/>
              </a:rPr>
              <a:t>bằng</a:t>
            </a:r>
            <a:r>
              <a:rPr lang="en-US" sz="24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Verdana" pitchFamily="34" charset="0"/>
              </a:rPr>
              <a:t>nhiều</a:t>
            </a:r>
            <a:r>
              <a:rPr lang="en-US" sz="24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Verdana" pitchFamily="34" charset="0"/>
              </a:rPr>
              <a:t>cách</a:t>
            </a:r>
            <a:endParaRPr lang="en-US" sz="2400" dirty="0">
              <a:solidFill>
                <a:srgbClr val="0000FF"/>
              </a:solidFill>
              <a:latin typeface="Verdana" pitchFamily="34" charset="0"/>
            </a:endParaRPr>
          </a:p>
        </p:txBody>
      </p:sp>
      <p:grpSp>
        <p:nvGrpSpPr>
          <p:cNvPr id="62481" name="Group 17"/>
          <p:cNvGrpSpPr>
            <a:grpSpLocks/>
          </p:cNvGrpSpPr>
          <p:nvPr/>
        </p:nvGrpSpPr>
        <p:grpSpPr bwMode="auto">
          <a:xfrm>
            <a:off x="2362200" y="1981200"/>
            <a:ext cx="3505200" cy="2514600"/>
            <a:chOff x="1488" y="1248"/>
            <a:chExt cx="2208" cy="1584"/>
          </a:xfrm>
        </p:grpSpPr>
        <p:sp>
          <p:nvSpPr>
            <p:cNvPr id="62467" name="Line 3"/>
            <p:cNvSpPr>
              <a:spLocks noChangeShapeType="1"/>
            </p:cNvSpPr>
            <p:nvPr/>
          </p:nvSpPr>
          <p:spPr bwMode="auto">
            <a:xfrm>
              <a:off x="1488" y="1776"/>
              <a:ext cx="816" cy="10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68" name="Line 4"/>
            <p:cNvSpPr>
              <a:spLocks noChangeShapeType="1"/>
            </p:cNvSpPr>
            <p:nvPr/>
          </p:nvSpPr>
          <p:spPr bwMode="auto">
            <a:xfrm>
              <a:off x="2400" y="1344"/>
              <a:ext cx="698" cy="9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69" name="Line 5"/>
            <p:cNvSpPr>
              <a:spLocks noChangeShapeType="1"/>
            </p:cNvSpPr>
            <p:nvPr/>
          </p:nvSpPr>
          <p:spPr bwMode="auto">
            <a:xfrm flipH="1">
              <a:off x="1776" y="2160"/>
              <a:ext cx="19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70" name="Text Box 6"/>
            <p:cNvSpPr txBox="1">
              <a:spLocks noChangeArrowheads="1"/>
            </p:cNvSpPr>
            <p:nvPr/>
          </p:nvSpPr>
          <p:spPr bwMode="auto">
            <a:xfrm>
              <a:off x="1584" y="2121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N</a:t>
              </a:r>
            </a:p>
          </p:txBody>
        </p:sp>
        <p:sp>
          <p:nvSpPr>
            <p:cNvPr id="62471" name="Text Box 7"/>
            <p:cNvSpPr txBox="1">
              <a:spLocks noChangeArrowheads="1"/>
            </p:cNvSpPr>
            <p:nvPr/>
          </p:nvSpPr>
          <p:spPr bwMode="auto">
            <a:xfrm>
              <a:off x="2880" y="2169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M</a:t>
              </a:r>
            </a:p>
          </p:txBody>
        </p:sp>
        <p:sp>
          <p:nvSpPr>
            <p:cNvPr id="62472" name="Text Box 8"/>
            <p:cNvSpPr txBox="1">
              <a:spLocks noChangeArrowheads="1"/>
            </p:cNvSpPr>
            <p:nvPr/>
          </p:nvSpPr>
          <p:spPr bwMode="auto">
            <a:xfrm>
              <a:off x="1968" y="2601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n</a:t>
              </a:r>
            </a:p>
          </p:txBody>
        </p:sp>
        <p:sp>
          <p:nvSpPr>
            <p:cNvPr id="62473" name="Text Box 9"/>
            <p:cNvSpPr txBox="1">
              <a:spLocks noChangeArrowheads="1"/>
            </p:cNvSpPr>
            <p:nvPr/>
          </p:nvSpPr>
          <p:spPr bwMode="auto">
            <a:xfrm>
              <a:off x="2448" y="1248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m</a:t>
              </a:r>
            </a:p>
          </p:txBody>
        </p:sp>
        <p:sp>
          <p:nvSpPr>
            <p:cNvPr id="62474" name="Text Box 10"/>
            <p:cNvSpPr txBox="1">
              <a:spLocks noChangeArrowheads="1"/>
            </p:cNvSpPr>
            <p:nvPr/>
          </p:nvSpPr>
          <p:spPr bwMode="auto">
            <a:xfrm>
              <a:off x="1728" y="1968"/>
              <a:ext cx="33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2</a:t>
              </a:r>
            </a:p>
          </p:txBody>
        </p:sp>
        <p:sp>
          <p:nvSpPr>
            <p:cNvPr id="62475" name="Text Box 11"/>
            <p:cNvSpPr txBox="1">
              <a:spLocks noChangeArrowheads="1"/>
            </p:cNvSpPr>
            <p:nvPr/>
          </p:nvSpPr>
          <p:spPr bwMode="auto">
            <a:xfrm>
              <a:off x="1824" y="2112"/>
              <a:ext cx="33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1</a:t>
              </a:r>
            </a:p>
          </p:txBody>
        </p:sp>
        <p:sp>
          <p:nvSpPr>
            <p:cNvPr id="62476" name="Text Box 12"/>
            <p:cNvSpPr txBox="1">
              <a:spLocks noChangeArrowheads="1"/>
            </p:cNvSpPr>
            <p:nvPr/>
          </p:nvSpPr>
          <p:spPr bwMode="auto">
            <a:xfrm>
              <a:off x="2784" y="1968"/>
              <a:ext cx="33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2</a:t>
              </a:r>
            </a:p>
          </p:txBody>
        </p:sp>
        <p:sp>
          <p:nvSpPr>
            <p:cNvPr id="62477" name="Text Box 13"/>
            <p:cNvSpPr txBox="1">
              <a:spLocks noChangeArrowheads="1"/>
            </p:cNvSpPr>
            <p:nvPr/>
          </p:nvSpPr>
          <p:spPr bwMode="auto">
            <a:xfrm>
              <a:off x="2976" y="1966"/>
              <a:ext cx="33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1</a:t>
              </a:r>
            </a:p>
          </p:txBody>
        </p:sp>
        <p:sp>
          <p:nvSpPr>
            <p:cNvPr id="62479" name="Text Box 15"/>
            <p:cNvSpPr txBox="1">
              <a:spLocks noChangeArrowheads="1"/>
            </p:cNvSpPr>
            <p:nvPr/>
          </p:nvSpPr>
          <p:spPr bwMode="auto">
            <a:xfrm>
              <a:off x="1872" y="2188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>
                  <a:solidFill>
                    <a:srgbClr val="0000FF"/>
                  </a:solidFill>
                  <a:latin typeface=".VnTime" pitchFamily="34" charset="0"/>
                  <a:cs typeface="Arial" charset="0"/>
                </a:rPr>
                <a:t>60</a:t>
              </a:r>
              <a:r>
                <a:rPr lang="en-US" sz="1600" b="1" baseline="30000">
                  <a:solidFill>
                    <a:srgbClr val="0000FF"/>
                  </a:solidFill>
                  <a:latin typeface=".VnTime" pitchFamily="34" charset="0"/>
                  <a:cs typeface="Arial" charset="0"/>
                </a:rPr>
                <a:t>0</a:t>
              </a:r>
              <a:endParaRPr lang="en-US" sz="1600" b="1">
                <a:solidFill>
                  <a:srgbClr val="0000FF"/>
                </a:solidFill>
                <a:latin typeface=".VnTime" pitchFamily="34" charset="0"/>
                <a:cs typeface="Arial" charset="0"/>
              </a:endParaRPr>
            </a:p>
          </p:txBody>
        </p:sp>
        <p:sp>
          <p:nvSpPr>
            <p:cNvPr id="62480" name="Text Box 16"/>
            <p:cNvSpPr txBox="1">
              <a:spLocks noChangeArrowheads="1"/>
            </p:cNvSpPr>
            <p:nvPr/>
          </p:nvSpPr>
          <p:spPr bwMode="auto">
            <a:xfrm>
              <a:off x="3048" y="1932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>
                  <a:solidFill>
                    <a:srgbClr val="0000FF"/>
                  </a:solidFill>
                  <a:latin typeface=".VnTime" pitchFamily="34" charset="0"/>
                  <a:cs typeface="Arial" charset="0"/>
                </a:rPr>
                <a:t>120</a:t>
              </a:r>
              <a:r>
                <a:rPr lang="en-US" sz="1600" b="1" baseline="30000">
                  <a:solidFill>
                    <a:srgbClr val="0000FF"/>
                  </a:solidFill>
                  <a:latin typeface=".VnTime" pitchFamily="34" charset="0"/>
                  <a:cs typeface="Arial" charset="0"/>
                </a:rPr>
                <a:t>0</a:t>
              </a:r>
              <a:endParaRPr lang="en-US" sz="1600" b="1">
                <a:solidFill>
                  <a:srgbClr val="0000FF"/>
                </a:solidFill>
                <a:latin typeface=".VnTime" pitchFamily="34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9265703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352" name="Group 24"/>
          <p:cNvGrpSpPr>
            <a:grpSpLocks/>
          </p:cNvGrpSpPr>
          <p:nvPr/>
        </p:nvGrpSpPr>
        <p:grpSpPr bwMode="auto">
          <a:xfrm>
            <a:off x="6096000" y="3657600"/>
            <a:ext cx="3048000" cy="2254250"/>
            <a:chOff x="3840" y="2304"/>
            <a:chExt cx="1920" cy="1420"/>
          </a:xfrm>
        </p:grpSpPr>
        <p:sp>
          <p:nvSpPr>
            <p:cNvPr id="99334" name="Line 6"/>
            <p:cNvSpPr>
              <a:spLocks noChangeShapeType="1"/>
            </p:cNvSpPr>
            <p:nvPr/>
          </p:nvSpPr>
          <p:spPr bwMode="auto">
            <a:xfrm>
              <a:off x="3840" y="2768"/>
              <a:ext cx="710" cy="9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335" name="Line 7"/>
            <p:cNvSpPr>
              <a:spLocks noChangeShapeType="1"/>
            </p:cNvSpPr>
            <p:nvPr/>
          </p:nvSpPr>
          <p:spPr bwMode="auto">
            <a:xfrm>
              <a:off x="4633" y="2388"/>
              <a:ext cx="607" cy="80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336" name="Line 8"/>
            <p:cNvSpPr>
              <a:spLocks noChangeShapeType="1"/>
            </p:cNvSpPr>
            <p:nvPr/>
          </p:nvSpPr>
          <p:spPr bwMode="auto">
            <a:xfrm flipH="1">
              <a:off x="4090" y="3105"/>
              <a:ext cx="167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337" name="Text Box 9"/>
            <p:cNvSpPr txBox="1">
              <a:spLocks noChangeArrowheads="1"/>
            </p:cNvSpPr>
            <p:nvPr/>
          </p:nvSpPr>
          <p:spPr bwMode="auto">
            <a:xfrm>
              <a:off x="3923" y="3071"/>
              <a:ext cx="29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N</a:t>
              </a:r>
            </a:p>
          </p:txBody>
        </p:sp>
        <p:sp>
          <p:nvSpPr>
            <p:cNvPr id="99338" name="Text Box 10"/>
            <p:cNvSpPr txBox="1">
              <a:spLocks noChangeArrowheads="1"/>
            </p:cNvSpPr>
            <p:nvPr/>
          </p:nvSpPr>
          <p:spPr bwMode="auto">
            <a:xfrm>
              <a:off x="5050" y="3113"/>
              <a:ext cx="29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M</a:t>
              </a:r>
            </a:p>
          </p:txBody>
        </p:sp>
        <p:sp>
          <p:nvSpPr>
            <p:cNvPr id="99339" name="Text Box 11"/>
            <p:cNvSpPr txBox="1">
              <a:spLocks noChangeArrowheads="1"/>
            </p:cNvSpPr>
            <p:nvPr/>
          </p:nvSpPr>
          <p:spPr bwMode="auto">
            <a:xfrm>
              <a:off x="4257" y="3493"/>
              <a:ext cx="29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n</a:t>
              </a:r>
            </a:p>
          </p:txBody>
        </p:sp>
        <p:sp>
          <p:nvSpPr>
            <p:cNvPr id="99340" name="Text Box 12"/>
            <p:cNvSpPr txBox="1">
              <a:spLocks noChangeArrowheads="1"/>
            </p:cNvSpPr>
            <p:nvPr/>
          </p:nvSpPr>
          <p:spPr bwMode="auto">
            <a:xfrm>
              <a:off x="4675" y="2304"/>
              <a:ext cx="2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m</a:t>
              </a:r>
            </a:p>
          </p:txBody>
        </p:sp>
        <p:sp>
          <p:nvSpPr>
            <p:cNvPr id="99341" name="Text Box 13"/>
            <p:cNvSpPr txBox="1">
              <a:spLocks noChangeArrowheads="1"/>
            </p:cNvSpPr>
            <p:nvPr/>
          </p:nvSpPr>
          <p:spPr bwMode="auto">
            <a:xfrm>
              <a:off x="4049" y="2937"/>
              <a:ext cx="29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2</a:t>
              </a:r>
            </a:p>
          </p:txBody>
        </p:sp>
        <p:sp>
          <p:nvSpPr>
            <p:cNvPr id="99342" name="Text Box 14"/>
            <p:cNvSpPr txBox="1">
              <a:spLocks noChangeArrowheads="1"/>
            </p:cNvSpPr>
            <p:nvPr/>
          </p:nvSpPr>
          <p:spPr bwMode="auto">
            <a:xfrm>
              <a:off x="4132" y="3063"/>
              <a:ext cx="29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1</a:t>
              </a:r>
            </a:p>
          </p:txBody>
        </p:sp>
        <p:sp>
          <p:nvSpPr>
            <p:cNvPr id="99343" name="Text Box 15"/>
            <p:cNvSpPr txBox="1">
              <a:spLocks noChangeArrowheads="1"/>
            </p:cNvSpPr>
            <p:nvPr/>
          </p:nvSpPr>
          <p:spPr bwMode="auto">
            <a:xfrm>
              <a:off x="4967" y="2937"/>
              <a:ext cx="29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2</a:t>
              </a:r>
            </a:p>
          </p:txBody>
        </p:sp>
        <p:sp>
          <p:nvSpPr>
            <p:cNvPr id="99344" name="Text Box 16"/>
            <p:cNvSpPr txBox="1">
              <a:spLocks noChangeArrowheads="1"/>
            </p:cNvSpPr>
            <p:nvPr/>
          </p:nvSpPr>
          <p:spPr bwMode="auto">
            <a:xfrm>
              <a:off x="5134" y="2935"/>
              <a:ext cx="29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1</a:t>
              </a:r>
            </a:p>
          </p:txBody>
        </p:sp>
        <p:sp>
          <p:nvSpPr>
            <p:cNvPr id="99345" name="Text Box 17"/>
            <p:cNvSpPr txBox="1">
              <a:spLocks noChangeArrowheads="1"/>
            </p:cNvSpPr>
            <p:nvPr/>
          </p:nvSpPr>
          <p:spPr bwMode="auto">
            <a:xfrm>
              <a:off x="4174" y="3130"/>
              <a:ext cx="33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>
                  <a:solidFill>
                    <a:srgbClr val="0000FF"/>
                  </a:solidFill>
                  <a:latin typeface=".VnTime" pitchFamily="34" charset="0"/>
                  <a:cs typeface="Arial" charset="0"/>
                </a:rPr>
                <a:t>60</a:t>
              </a:r>
              <a:r>
                <a:rPr lang="en-US" sz="1600" b="1" baseline="30000">
                  <a:solidFill>
                    <a:srgbClr val="0000FF"/>
                  </a:solidFill>
                  <a:latin typeface=".VnTime" pitchFamily="34" charset="0"/>
                  <a:cs typeface="Arial" charset="0"/>
                </a:rPr>
                <a:t>0</a:t>
              </a:r>
              <a:endParaRPr lang="en-US" sz="1600" b="1">
                <a:solidFill>
                  <a:srgbClr val="0000FF"/>
                </a:solidFill>
                <a:latin typeface=".VnTime" pitchFamily="34" charset="0"/>
                <a:cs typeface="Arial" charset="0"/>
              </a:endParaRPr>
            </a:p>
          </p:txBody>
        </p:sp>
        <p:sp>
          <p:nvSpPr>
            <p:cNvPr id="99346" name="Text Box 18"/>
            <p:cNvSpPr txBox="1">
              <a:spLocks noChangeArrowheads="1"/>
            </p:cNvSpPr>
            <p:nvPr/>
          </p:nvSpPr>
          <p:spPr bwMode="auto">
            <a:xfrm>
              <a:off x="5197" y="2905"/>
              <a:ext cx="56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>
                  <a:solidFill>
                    <a:srgbClr val="0000FF"/>
                  </a:solidFill>
                  <a:latin typeface=".VnTime" pitchFamily="34" charset="0"/>
                  <a:cs typeface="Arial" charset="0"/>
                </a:rPr>
                <a:t>120</a:t>
              </a:r>
              <a:r>
                <a:rPr lang="en-US" sz="1600" b="1" baseline="30000">
                  <a:solidFill>
                    <a:srgbClr val="0000FF"/>
                  </a:solidFill>
                  <a:latin typeface=".VnTime" pitchFamily="34" charset="0"/>
                  <a:cs typeface="Arial" charset="0"/>
                </a:rPr>
                <a:t>0</a:t>
              </a:r>
              <a:endParaRPr lang="en-US" sz="1600" b="1">
                <a:solidFill>
                  <a:srgbClr val="0000FF"/>
                </a:solidFill>
                <a:latin typeface=".VnTime" pitchFamily="34" charset="0"/>
                <a:cs typeface="Arial" charset="0"/>
              </a:endParaRPr>
            </a:p>
          </p:txBody>
        </p:sp>
      </p:grpSp>
      <p:sp>
        <p:nvSpPr>
          <p:cNvPr id="99349" name="Text Box 21"/>
          <p:cNvSpPr txBox="1">
            <a:spLocks noChangeArrowheads="1"/>
          </p:cNvSpPr>
          <p:nvPr/>
        </p:nvSpPr>
        <p:spPr bwMode="auto">
          <a:xfrm>
            <a:off x="227013" y="103188"/>
            <a:ext cx="4303712" cy="2819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sz="2000" dirty="0" err="1">
                <a:solidFill>
                  <a:srgbClr val="FF0000"/>
                </a:solidFill>
                <a:latin typeface="Verdana" pitchFamily="34" charset="0"/>
              </a:rPr>
              <a:t>Cách</a:t>
            </a:r>
            <a:r>
              <a:rPr lang="en-US" sz="2000" dirty="0">
                <a:solidFill>
                  <a:srgbClr val="FF0000"/>
                </a:solidFill>
                <a:latin typeface="Verdana" pitchFamily="34" charset="0"/>
              </a:rPr>
              <a:t> 1: </a:t>
            </a:r>
          </a:p>
          <a:p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*Ta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có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M</a:t>
            </a:r>
            <a:r>
              <a:rPr lang="en-US" sz="2000" baseline="-25000" dirty="0">
                <a:solidFill>
                  <a:srgbClr val="0000FF"/>
                </a:solidFill>
                <a:latin typeface="Verdana" pitchFamily="34" charset="0"/>
              </a:rPr>
              <a:t>1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+ M</a:t>
            </a:r>
            <a:r>
              <a:rPr lang="en-US" sz="2000" baseline="-25000" dirty="0">
                <a:solidFill>
                  <a:srgbClr val="0000FF"/>
                </a:solidFill>
                <a:latin typeface="Verdana" pitchFamily="34" charset="0"/>
              </a:rPr>
              <a:t>2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= 180</a:t>
            </a:r>
            <a:r>
              <a:rPr lang="en-US" sz="2000" baseline="30000" dirty="0">
                <a:solidFill>
                  <a:srgbClr val="0000FF"/>
                </a:solidFill>
                <a:latin typeface="Verdana" pitchFamily="34" charset="0"/>
              </a:rPr>
              <a:t>0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(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hai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góc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kề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bù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)</a:t>
            </a:r>
          </a:p>
          <a:p>
            <a:r>
              <a:rPr lang="en-US" sz="2000" dirty="0">
                <a:solidFill>
                  <a:srgbClr val="0000FF"/>
                </a:solidFill>
                <a:latin typeface="Verdana" pitchFamily="34" charset="0"/>
                <a:sym typeface="Symbol" pitchFamily="18" charset="2"/>
              </a:rPr>
              <a:t>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M</a:t>
            </a:r>
            <a:r>
              <a:rPr lang="en-US" sz="2000" baseline="-25000" dirty="0">
                <a:solidFill>
                  <a:srgbClr val="0000FF"/>
                </a:solidFill>
                <a:latin typeface="Verdana" pitchFamily="34" charset="0"/>
              </a:rPr>
              <a:t>2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= 180</a:t>
            </a:r>
            <a:r>
              <a:rPr lang="en-US" sz="2000" baseline="30000" dirty="0">
                <a:solidFill>
                  <a:srgbClr val="0000FF"/>
                </a:solidFill>
                <a:latin typeface="Verdana" pitchFamily="34" charset="0"/>
              </a:rPr>
              <a:t>0 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- M</a:t>
            </a:r>
            <a:r>
              <a:rPr lang="en-US" sz="2000" baseline="-25000" dirty="0">
                <a:solidFill>
                  <a:srgbClr val="0000FF"/>
                </a:solidFill>
                <a:latin typeface="Verdana" pitchFamily="34" charset="0"/>
              </a:rPr>
              <a:t>1</a:t>
            </a:r>
            <a:endParaRPr lang="en-US" sz="2000" dirty="0">
              <a:solidFill>
                <a:srgbClr val="0000FF"/>
              </a:solidFill>
              <a:latin typeface="Verdana" pitchFamily="34" charset="0"/>
            </a:endParaRPr>
          </a:p>
          <a:p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M</a:t>
            </a:r>
            <a:r>
              <a:rPr lang="en-US" sz="2000" baseline="-25000" dirty="0">
                <a:solidFill>
                  <a:srgbClr val="0000FF"/>
                </a:solidFill>
                <a:latin typeface="Verdana" pitchFamily="34" charset="0"/>
              </a:rPr>
              <a:t>2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= 180</a:t>
            </a:r>
            <a:r>
              <a:rPr lang="en-US" sz="2000" baseline="30000" dirty="0">
                <a:solidFill>
                  <a:srgbClr val="0000FF"/>
                </a:solidFill>
                <a:latin typeface="Verdana" pitchFamily="34" charset="0"/>
              </a:rPr>
              <a:t>o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– 120</a:t>
            </a:r>
            <a:r>
              <a:rPr lang="en-US" sz="2000" baseline="30000" dirty="0">
                <a:solidFill>
                  <a:srgbClr val="0000FF"/>
                </a:solidFill>
                <a:latin typeface="Verdana" pitchFamily="34" charset="0"/>
              </a:rPr>
              <a:t>o 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= 60</a:t>
            </a:r>
            <a:r>
              <a:rPr lang="en-US" sz="2000" baseline="30000" dirty="0">
                <a:solidFill>
                  <a:srgbClr val="0000FF"/>
                </a:solidFill>
                <a:latin typeface="Verdana" pitchFamily="34" charset="0"/>
              </a:rPr>
              <a:t>o</a:t>
            </a:r>
            <a:endParaRPr lang="en-US" sz="2000" dirty="0">
              <a:solidFill>
                <a:srgbClr val="0000FF"/>
              </a:solidFill>
              <a:latin typeface="Verdana" pitchFamily="34" charset="0"/>
            </a:endParaRPr>
          </a:p>
          <a:p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*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Vì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m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  <a:sym typeface="Symbol" pitchFamily="18" charset="2"/>
              </a:rPr>
              <a:t>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MN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={M} ;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n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  <a:sym typeface="Symbol" pitchFamily="18" charset="2"/>
              </a:rPr>
              <a:t>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MN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={N} </a:t>
            </a:r>
          </a:p>
          <a:p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M</a:t>
            </a:r>
            <a:r>
              <a:rPr lang="en-US" sz="2000" baseline="-25000" dirty="0">
                <a:solidFill>
                  <a:srgbClr val="0000FF"/>
                </a:solidFill>
                <a:latin typeface="Verdana" pitchFamily="34" charset="0"/>
              </a:rPr>
              <a:t>2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= N</a:t>
            </a:r>
            <a:r>
              <a:rPr lang="en-US" sz="2000" baseline="-25000" dirty="0">
                <a:solidFill>
                  <a:srgbClr val="0000FF"/>
                </a:solidFill>
                <a:latin typeface="Verdana" pitchFamily="34" charset="0"/>
              </a:rPr>
              <a:t>1 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(= 60</a:t>
            </a:r>
            <a:r>
              <a:rPr lang="en-US" sz="2000" baseline="30000" dirty="0">
                <a:solidFill>
                  <a:srgbClr val="0000FF"/>
                </a:solidFill>
                <a:latin typeface="Verdana" pitchFamily="34" charset="0"/>
              </a:rPr>
              <a:t>o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)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mà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chúng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lại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ở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vị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trí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Verdana" pitchFamily="34" charset="0"/>
              </a:rPr>
              <a:t>so le </a:t>
            </a:r>
            <a:r>
              <a:rPr lang="en-US" sz="2000" dirty="0" err="1">
                <a:solidFill>
                  <a:srgbClr val="FF0000"/>
                </a:solidFill>
                <a:latin typeface="Verdana" pitchFamily="34" charset="0"/>
              </a:rPr>
              <a:t>trong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nên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m//n (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dấu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hiệu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nhận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biết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)</a:t>
            </a:r>
          </a:p>
          <a:p>
            <a:endParaRPr lang="en-US" sz="2000" dirty="0">
              <a:solidFill>
                <a:srgbClr val="0000FF"/>
              </a:solidFill>
              <a:latin typeface="Verdana" pitchFamily="34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Verdana" pitchFamily="34" charset="0"/>
              </a:rPr>
              <a:t>     </a:t>
            </a:r>
            <a:endParaRPr lang="en-US" dirty="0"/>
          </a:p>
        </p:txBody>
      </p:sp>
      <p:sp>
        <p:nvSpPr>
          <p:cNvPr id="99350" name="Text Box 22"/>
          <p:cNvSpPr txBox="1">
            <a:spLocks noChangeArrowheads="1"/>
          </p:cNvSpPr>
          <p:nvPr/>
        </p:nvSpPr>
        <p:spPr bwMode="auto">
          <a:xfrm>
            <a:off x="4783138" y="103188"/>
            <a:ext cx="4229100" cy="2819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sz="2000" dirty="0" err="1">
                <a:solidFill>
                  <a:srgbClr val="FF0000"/>
                </a:solidFill>
                <a:latin typeface="Verdana" pitchFamily="34" charset="0"/>
              </a:rPr>
              <a:t>Cách</a:t>
            </a:r>
            <a:r>
              <a:rPr lang="en-US" sz="2000" dirty="0">
                <a:solidFill>
                  <a:srgbClr val="FF0000"/>
                </a:solidFill>
                <a:latin typeface="Verdana" pitchFamily="34" charset="0"/>
              </a:rPr>
              <a:t> 2: </a:t>
            </a:r>
          </a:p>
          <a:p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*Ta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có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N</a:t>
            </a:r>
            <a:r>
              <a:rPr lang="en-US" sz="2000" baseline="-25000" dirty="0">
                <a:solidFill>
                  <a:srgbClr val="0000FF"/>
                </a:solidFill>
                <a:latin typeface="Verdana" pitchFamily="34" charset="0"/>
              </a:rPr>
              <a:t>1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+ N</a:t>
            </a:r>
            <a:r>
              <a:rPr lang="en-US" sz="2000" baseline="-25000" dirty="0">
                <a:solidFill>
                  <a:srgbClr val="0000FF"/>
                </a:solidFill>
                <a:latin typeface="Verdana" pitchFamily="34" charset="0"/>
              </a:rPr>
              <a:t>2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= 180</a:t>
            </a:r>
            <a:r>
              <a:rPr lang="en-US" sz="2000" baseline="30000" dirty="0">
                <a:solidFill>
                  <a:srgbClr val="0000FF"/>
                </a:solidFill>
                <a:latin typeface="Verdana" pitchFamily="34" charset="0"/>
              </a:rPr>
              <a:t>0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(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hai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góc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kề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bù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)</a:t>
            </a:r>
          </a:p>
          <a:p>
            <a:r>
              <a:rPr lang="en-US" sz="2000" dirty="0">
                <a:solidFill>
                  <a:srgbClr val="0000FF"/>
                </a:solidFill>
                <a:latin typeface="Verdana" pitchFamily="34" charset="0"/>
                <a:sym typeface="Symbol" pitchFamily="18" charset="2"/>
              </a:rPr>
              <a:t>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N</a:t>
            </a:r>
            <a:r>
              <a:rPr lang="en-US" sz="2000" baseline="-25000" dirty="0">
                <a:solidFill>
                  <a:srgbClr val="0000FF"/>
                </a:solidFill>
                <a:latin typeface="Verdana" pitchFamily="34" charset="0"/>
              </a:rPr>
              <a:t>2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= 180</a:t>
            </a:r>
            <a:r>
              <a:rPr lang="en-US" sz="2000" baseline="30000" dirty="0">
                <a:solidFill>
                  <a:srgbClr val="0000FF"/>
                </a:solidFill>
                <a:latin typeface="Verdana" pitchFamily="34" charset="0"/>
              </a:rPr>
              <a:t>0 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- N</a:t>
            </a:r>
            <a:r>
              <a:rPr lang="en-US" sz="2000" baseline="-25000" dirty="0">
                <a:solidFill>
                  <a:srgbClr val="0000FF"/>
                </a:solidFill>
                <a:latin typeface="Verdana" pitchFamily="34" charset="0"/>
              </a:rPr>
              <a:t>1</a:t>
            </a:r>
            <a:endParaRPr lang="en-US" sz="2000" dirty="0">
              <a:solidFill>
                <a:srgbClr val="0000FF"/>
              </a:solidFill>
              <a:latin typeface="Verdana" pitchFamily="34" charset="0"/>
            </a:endParaRPr>
          </a:p>
          <a:p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N</a:t>
            </a:r>
            <a:r>
              <a:rPr lang="en-US" sz="2000" baseline="-25000" dirty="0">
                <a:solidFill>
                  <a:srgbClr val="0000FF"/>
                </a:solidFill>
                <a:latin typeface="Verdana" pitchFamily="34" charset="0"/>
              </a:rPr>
              <a:t>2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= 180</a:t>
            </a:r>
            <a:r>
              <a:rPr lang="en-US" sz="2000" baseline="30000" dirty="0">
                <a:solidFill>
                  <a:srgbClr val="0000FF"/>
                </a:solidFill>
                <a:latin typeface="Verdana" pitchFamily="34" charset="0"/>
              </a:rPr>
              <a:t>o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– 60</a:t>
            </a:r>
            <a:r>
              <a:rPr lang="en-US" sz="2000" baseline="30000" dirty="0">
                <a:solidFill>
                  <a:srgbClr val="0000FF"/>
                </a:solidFill>
                <a:latin typeface="Verdana" pitchFamily="34" charset="0"/>
              </a:rPr>
              <a:t>o 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= 120</a:t>
            </a:r>
            <a:r>
              <a:rPr lang="en-US" sz="2000" baseline="30000" dirty="0">
                <a:solidFill>
                  <a:srgbClr val="0000FF"/>
                </a:solidFill>
                <a:latin typeface="Verdana" pitchFamily="34" charset="0"/>
              </a:rPr>
              <a:t>o</a:t>
            </a:r>
            <a:endParaRPr lang="en-US" sz="2000" dirty="0">
              <a:solidFill>
                <a:srgbClr val="0000FF"/>
              </a:solidFill>
              <a:latin typeface="Verdana" pitchFamily="34" charset="0"/>
            </a:endParaRPr>
          </a:p>
          <a:p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*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Vì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m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  <a:sym typeface="Symbol" pitchFamily="18" charset="2"/>
              </a:rPr>
              <a:t>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MN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={M} ;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n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  <a:sym typeface="Symbol" pitchFamily="18" charset="2"/>
              </a:rPr>
              <a:t>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MN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={N} </a:t>
            </a:r>
          </a:p>
          <a:p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N</a:t>
            </a:r>
            <a:r>
              <a:rPr lang="en-US" sz="2000" baseline="-25000" dirty="0">
                <a:solidFill>
                  <a:srgbClr val="0000FF"/>
                </a:solidFill>
                <a:latin typeface="Verdana" pitchFamily="34" charset="0"/>
              </a:rPr>
              <a:t>2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= M</a:t>
            </a:r>
            <a:r>
              <a:rPr lang="en-US" sz="2000" baseline="-25000" dirty="0">
                <a:solidFill>
                  <a:srgbClr val="0000FF"/>
                </a:solidFill>
                <a:latin typeface="Verdana" pitchFamily="34" charset="0"/>
              </a:rPr>
              <a:t>1 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(= 120</a:t>
            </a:r>
            <a:r>
              <a:rPr lang="en-US" sz="2000" baseline="30000" dirty="0">
                <a:solidFill>
                  <a:srgbClr val="0000FF"/>
                </a:solidFill>
                <a:latin typeface="Verdana" pitchFamily="34" charset="0"/>
              </a:rPr>
              <a:t>o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)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mà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chúng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lại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ở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vị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trí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Verdana" pitchFamily="34" charset="0"/>
              </a:rPr>
              <a:t>đồng</a:t>
            </a:r>
            <a:r>
              <a:rPr lang="en-US" sz="2000" dirty="0">
                <a:solidFill>
                  <a:srgbClr val="FF0000"/>
                </a:solidFill>
                <a:latin typeface="Verdana" pitchFamily="34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Verdana" pitchFamily="34" charset="0"/>
              </a:rPr>
              <a:t>vị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nên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m//n (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dấu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hiệu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nhận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biết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)</a:t>
            </a:r>
          </a:p>
          <a:p>
            <a:endParaRPr lang="en-US" sz="2000" dirty="0">
              <a:solidFill>
                <a:srgbClr val="0000FF"/>
              </a:solidFill>
              <a:latin typeface="Verdana" pitchFamily="34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Verdana" pitchFamily="34" charset="0"/>
              </a:rPr>
              <a:t>     </a:t>
            </a:r>
            <a:endParaRPr lang="en-US" dirty="0"/>
          </a:p>
        </p:txBody>
      </p:sp>
      <p:sp>
        <p:nvSpPr>
          <p:cNvPr id="99351" name="Text Box 23"/>
          <p:cNvSpPr txBox="1">
            <a:spLocks noChangeArrowheads="1"/>
          </p:cNvSpPr>
          <p:nvPr/>
        </p:nvSpPr>
        <p:spPr bwMode="auto">
          <a:xfrm>
            <a:off x="222250" y="3089275"/>
            <a:ext cx="5645150" cy="37687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sz="2000" dirty="0" err="1">
                <a:solidFill>
                  <a:srgbClr val="FF0000"/>
                </a:solidFill>
                <a:latin typeface="Verdana" pitchFamily="34" charset="0"/>
              </a:rPr>
              <a:t>Cách</a:t>
            </a:r>
            <a:r>
              <a:rPr lang="en-US" sz="2000" dirty="0">
                <a:solidFill>
                  <a:srgbClr val="FF0000"/>
                </a:solidFill>
                <a:latin typeface="Verdana" pitchFamily="34" charset="0"/>
              </a:rPr>
              <a:t> 3: </a:t>
            </a:r>
          </a:p>
          <a:p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*Ta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có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N</a:t>
            </a:r>
            <a:r>
              <a:rPr lang="en-US" sz="2000" baseline="-25000" dirty="0">
                <a:solidFill>
                  <a:srgbClr val="0000FF"/>
                </a:solidFill>
                <a:latin typeface="Verdana" pitchFamily="34" charset="0"/>
              </a:rPr>
              <a:t>1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+ N</a:t>
            </a:r>
            <a:r>
              <a:rPr lang="en-US" sz="2000" baseline="-25000" dirty="0">
                <a:solidFill>
                  <a:srgbClr val="0000FF"/>
                </a:solidFill>
                <a:latin typeface="Verdana" pitchFamily="34" charset="0"/>
              </a:rPr>
              <a:t>2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= 180</a:t>
            </a:r>
            <a:r>
              <a:rPr lang="en-US" sz="2000" baseline="30000" dirty="0">
                <a:solidFill>
                  <a:srgbClr val="0000FF"/>
                </a:solidFill>
                <a:latin typeface="Verdana" pitchFamily="34" charset="0"/>
              </a:rPr>
              <a:t>0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(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hai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góc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kề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bù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)</a:t>
            </a:r>
          </a:p>
          <a:p>
            <a:r>
              <a:rPr lang="en-US" sz="2000" dirty="0">
                <a:solidFill>
                  <a:srgbClr val="0000FF"/>
                </a:solidFill>
                <a:latin typeface="Verdana" pitchFamily="34" charset="0"/>
                <a:sym typeface="Symbol" pitchFamily="18" charset="2"/>
              </a:rPr>
              <a:t>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N</a:t>
            </a:r>
            <a:r>
              <a:rPr lang="en-US" sz="2000" baseline="-25000" dirty="0">
                <a:solidFill>
                  <a:srgbClr val="0000FF"/>
                </a:solidFill>
                <a:latin typeface="Verdana" pitchFamily="34" charset="0"/>
              </a:rPr>
              <a:t>2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= 180</a:t>
            </a:r>
            <a:r>
              <a:rPr lang="en-US" sz="2000" baseline="30000" dirty="0">
                <a:solidFill>
                  <a:srgbClr val="0000FF"/>
                </a:solidFill>
                <a:latin typeface="Verdana" pitchFamily="34" charset="0"/>
              </a:rPr>
              <a:t>0 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- N</a:t>
            </a:r>
            <a:r>
              <a:rPr lang="en-US" sz="2000" baseline="-25000" dirty="0">
                <a:solidFill>
                  <a:srgbClr val="0000FF"/>
                </a:solidFill>
                <a:latin typeface="Verdana" pitchFamily="34" charset="0"/>
              </a:rPr>
              <a:t>1</a:t>
            </a:r>
            <a:endParaRPr lang="en-US" sz="2000" dirty="0">
              <a:solidFill>
                <a:srgbClr val="0000FF"/>
              </a:solidFill>
              <a:latin typeface="Verdana" pitchFamily="34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Verdana" pitchFamily="34" charset="0"/>
              </a:rPr>
              <a:t>N</a:t>
            </a:r>
            <a:r>
              <a:rPr lang="en-US" sz="2000" baseline="-25000" dirty="0">
                <a:solidFill>
                  <a:srgbClr val="FF0000"/>
                </a:solidFill>
                <a:latin typeface="Verdana" pitchFamily="34" charset="0"/>
              </a:rPr>
              <a:t>2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= 180</a:t>
            </a:r>
            <a:r>
              <a:rPr lang="en-US" sz="2000" baseline="30000" dirty="0">
                <a:solidFill>
                  <a:srgbClr val="0000FF"/>
                </a:solidFill>
                <a:latin typeface="Verdana" pitchFamily="34" charset="0"/>
              </a:rPr>
              <a:t>o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– 60</a:t>
            </a:r>
            <a:r>
              <a:rPr lang="en-US" sz="2000" baseline="30000" dirty="0">
                <a:solidFill>
                  <a:srgbClr val="0000FF"/>
                </a:solidFill>
                <a:latin typeface="Verdana" pitchFamily="34" charset="0"/>
              </a:rPr>
              <a:t>o 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= </a:t>
            </a:r>
            <a:r>
              <a:rPr lang="en-US" sz="2000" dirty="0">
                <a:solidFill>
                  <a:srgbClr val="FF0000"/>
                </a:solidFill>
                <a:latin typeface="Verdana" pitchFamily="34" charset="0"/>
              </a:rPr>
              <a:t>120</a:t>
            </a:r>
            <a:r>
              <a:rPr lang="en-US" sz="2000" baseline="30000" dirty="0">
                <a:solidFill>
                  <a:srgbClr val="FF0000"/>
                </a:solidFill>
                <a:latin typeface="Verdana" pitchFamily="34" charset="0"/>
              </a:rPr>
              <a:t>o</a:t>
            </a:r>
            <a:endParaRPr lang="en-US" sz="2000" dirty="0">
              <a:solidFill>
                <a:srgbClr val="FF0000"/>
              </a:solidFill>
              <a:latin typeface="Verdana" pitchFamily="34" charset="0"/>
            </a:endParaRPr>
          </a:p>
          <a:p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*Ta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có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M</a:t>
            </a:r>
            <a:r>
              <a:rPr lang="en-US" sz="2000" baseline="-25000" dirty="0">
                <a:solidFill>
                  <a:srgbClr val="0000FF"/>
                </a:solidFill>
                <a:latin typeface="Verdana" pitchFamily="34" charset="0"/>
              </a:rPr>
              <a:t>1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+ M</a:t>
            </a:r>
            <a:r>
              <a:rPr lang="en-US" sz="2000" baseline="-25000" dirty="0">
                <a:solidFill>
                  <a:srgbClr val="0000FF"/>
                </a:solidFill>
                <a:latin typeface="Verdana" pitchFamily="34" charset="0"/>
              </a:rPr>
              <a:t>2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= 180</a:t>
            </a:r>
            <a:r>
              <a:rPr lang="en-US" sz="2000" baseline="30000" dirty="0">
                <a:solidFill>
                  <a:srgbClr val="0000FF"/>
                </a:solidFill>
                <a:latin typeface="Verdana" pitchFamily="34" charset="0"/>
              </a:rPr>
              <a:t>0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(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hai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góc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kề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bù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)</a:t>
            </a:r>
          </a:p>
          <a:p>
            <a:r>
              <a:rPr lang="en-US" sz="2000" dirty="0">
                <a:solidFill>
                  <a:srgbClr val="0000FF"/>
                </a:solidFill>
                <a:latin typeface="Verdana" pitchFamily="34" charset="0"/>
                <a:sym typeface="Symbol" pitchFamily="18" charset="2"/>
              </a:rPr>
              <a:t>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M</a:t>
            </a:r>
            <a:r>
              <a:rPr lang="en-US" sz="2000" baseline="-25000" dirty="0">
                <a:solidFill>
                  <a:srgbClr val="0000FF"/>
                </a:solidFill>
                <a:latin typeface="Verdana" pitchFamily="34" charset="0"/>
              </a:rPr>
              <a:t>2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= 180</a:t>
            </a:r>
            <a:r>
              <a:rPr lang="en-US" sz="2000" baseline="30000" dirty="0">
                <a:solidFill>
                  <a:srgbClr val="0000FF"/>
                </a:solidFill>
                <a:latin typeface="Verdana" pitchFamily="34" charset="0"/>
              </a:rPr>
              <a:t>0 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- M</a:t>
            </a:r>
            <a:r>
              <a:rPr lang="en-US" sz="2000" baseline="-25000" dirty="0">
                <a:solidFill>
                  <a:srgbClr val="0000FF"/>
                </a:solidFill>
                <a:latin typeface="Verdana" pitchFamily="34" charset="0"/>
              </a:rPr>
              <a:t>1</a:t>
            </a:r>
            <a:endParaRPr lang="en-US" sz="2000" dirty="0">
              <a:solidFill>
                <a:srgbClr val="0000FF"/>
              </a:solidFill>
              <a:latin typeface="Verdana" pitchFamily="34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Verdana" pitchFamily="34" charset="0"/>
              </a:rPr>
              <a:t>M</a:t>
            </a:r>
            <a:r>
              <a:rPr lang="en-US" sz="2000" baseline="-25000" dirty="0">
                <a:solidFill>
                  <a:srgbClr val="FF0000"/>
                </a:solidFill>
                <a:latin typeface="Verdana" pitchFamily="34" charset="0"/>
              </a:rPr>
              <a:t>2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= 180</a:t>
            </a:r>
            <a:r>
              <a:rPr lang="en-US" sz="2000" baseline="30000" dirty="0">
                <a:solidFill>
                  <a:srgbClr val="0000FF"/>
                </a:solidFill>
                <a:latin typeface="Verdana" pitchFamily="34" charset="0"/>
              </a:rPr>
              <a:t>o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– 120</a:t>
            </a:r>
            <a:r>
              <a:rPr lang="en-US" sz="2000" baseline="30000" dirty="0">
                <a:solidFill>
                  <a:srgbClr val="0000FF"/>
                </a:solidFill>
                <a:latin typeface="Verdana" pitchFamily="34" charset="0"/>
              </a:rPr>
              <a:t>o 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= </a:t>
            </a:r>
            <a:r>
              <a:rPr lang="en-US" sz="2000" dirty="0">
                <a:solidFill>
                  <a:srgbClr val="FF0000"/>
                </a:solidFill>
                <a:latin typeface="Verdana" pitchFamily="34" charset="0"/>
              </a:rPr>
              <a:t>60</a:t>
            </a:r>
            <a:r>
              <a:rPr lang="en-US" sz="2000" baseline="30000" dirty="0">
                <a:solidFill>
                  <a:srgbClr val="FF0000"/>
                </a:solidFill>
                <a:latin typeface="Verdana" pitchFamily="34" charset="0"/>
              </a:rPr>
              <a:t>o</a:t>
            </a:r>
            <a:endParaRPr lang="en-US" sz="2000" dirty="0">
              <a:solidFill>
                <a:srgbClr val="FF0000"/>
              </a:solidFill>
              <a:latin typeface="Verdana" pitchFamily="34" charset="0"/>
            </a:endParaRPr>
          </a:p>
          <a:p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*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Vì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m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  <a:sym typeface="Symbol" pitchFamily="18" charset="2"/>
              </a:rPr>
              <a:t>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MN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={M} ;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n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  <a:sym typeface="Symbol" pitchFamily="18" charset="2"/>
              </a:rPr>
              <a:t>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MN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={N} </a:t>
            </a:r>
          </a:p>
          <a:p>
            <a:r>
              <a:rPr lang="en-US" sz="2000" dirty="0">
                <a:solidFill>
                  <a:srgbClr val="FF0000"/>
                </a:solidFill>
                <a:latin typeface="Verdana" pitchFamily="34" charset="0"/>
              </a:rPr>
              <a:t>M</a:t>
            </a:r>
            <a:r>
              <a:rPr lang="en-US" sz="2000" baseline="-25000" dirty="0">
                <a:solidFill>
                  <a:srgbClr val="FF0000"/>
                </a:solidFill>
                <a:latin typeface="Verdana" pitchFamily="34" charset="0"/>
              </a:rPr>
              <a:t>2</a:t>
            </a:r>
            <a:r>
              <a:rPr lang="en-US" sz="2000" dirty="0">
                <a:solidFill>
                  <a:srgbClr val="FF0000"/>
                </a:solidFill>
                <a:latin typeface="Verdana" pitchFamily="34" charset="0"/>
              </a:rPr>
              <a:t> + N</a:t>
            </a:r>
            <a:r>
              <a:rPr lang="en-US" sz="2000" baseline="-25000" dirty="0">
                <a:solidFill>
                  <a:srgbClr val="FF0000"/>
                </a:solidFill>
                <a:latin typeface="Verdana" pitchFamily="34" charset="0"/>
              </a:rPr>
              <a:t>2 </a:t>
            </a:r>
            <a:r>
              <a:rPr lang="en-US" sz="2000" dirty="0">
                <a:solidFill>
                  <a:srgbClr val="FF0000"/>
                </a:solidFill>
                <a:latin typeface="Verdana" pitchFamily="34" charset="0"/>
              </a:rPr>
              <a:t>=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60</a:t>
            </a:r>
            <a:r>
              <a:rPr lang="en-US" sz="2000" baseline="30000" dirty="0">
                <a:solidFill>
                  <a:srgbClr val="0000FF"/>
                </a:solidFill>
                <a:latin typeface="Verdana" pitchFamily="34" charset="0"/>
              </a:rPr>
              <a:t>o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+120</a:t>
            </a:r>
            <a:r>
              <a:rPr lang="en-US" sz="2000" baseline="30000" dirty="0">
                <a:solidFill>
                  <a:srgbClr val="0000FF"/>
                </a:solidFill>
                <a:latin typeface="Verdana" pitchFamily="34" charset="0"/>
              </a:rPr>
              <a:t>o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=</a:t>
            </a:r>
            <a:r>
              <a:rPr lang="en-US" sz="2000" dirty="0">
                <a:solidFill>
                  <a:srgbClr val="FF0000"/>
                </a:solidFill>
                <a:latin typeface="Verdana" pitchFamily="34" charset="0"/>
              </a:rPr>
              <a:t>180</a:t>
            </a:r>
            <a:r>
              <a:rPr lang="en-US" sz="2000" baseline="30000" dirty="0">
                <a:solidFill>
                  <a:srgbClr val="FF0000"/>
                </a:solidFill>
                <a:latin typeface="Verdana" pitchFamily="34" charset="0"/>
              </a:rPr>
              <a:t>o</a:t>
            </a:r>
            <a:r>
              <a:rPr lang="en-US" sz="2000" baseline="300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mà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chúng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lại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ở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vị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trí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Verdana" pitchFamily="34" charset="0"/>
              </a:rPr>
              <a:t>trong</a:t>
            </a:r>
            <a:r>
              <a:rPr lang="en-US" sz="2000" dirty="0">
                <a:solidFill>
                  <a:srgbClr val="FF0000"/>
                </a:solidFill>
                <a:latin typeface="Verdana" pitchFamily="34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Verdana" pitchFamily="34" charset="0"/>
              </a:rPr>
              <a:t>cùng</a:t>
            </a:r>
            <a:r>
              <a:rPr lang="en-US" sz="2000" dirty="0">
                <a:solidFill>
                  <a:srgbClr val="FF0000"/>
                </a:solidFill>
                <a:latin typeface="Verdana" pitchFamily="34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Verdana" pitchFamily="34" charset="0"/>
              </a:rPr>
              <a:t>phía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nên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m//n (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dấu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hiệu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nhận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Verdana" pitchFamily="34" charset="0"/>
              </a:rPr>
              <a:t>biết</a:t>
            </a:r>
            <a:r>
              <a:rPr lang="en-US" sz="2000" dirty="0">
                <a:solidFill>
                  <a:srgbClr val="0000FF"/>
                </a:solidFill>
                <a:latin typeface="Verdana" pitchFamily="34" charset="0"/>
              </a:rPr>
              <a:t>)</a:t>
            </a:r>
          </a:p>
          <a:p>
            <a:r>
              <a:rPr lang="en-US" sz="2000" dirty="0">
                <a:solidFill>
                  <a:srgbClr val="000000"/>
                </a:solidFill>
                <a:latin typeface="Verdana" pitchFamily="34" charset="0"/>
              </a:rPr>
              <a:t>     </a:t>
            </a:r>
          </a:p>
        </p:txBody>
      </p:sp>
      <p:sp>
        <p:nvSpPr>
          <p:cNvPr id="99357" name="Line 29"/>
          <p:cNvSpPr>
            <a:spLocks noChangeShapeType="1"/>
          </p:cNvSpPr>
          <p:nvPr/>
        </p:nvSpPr>
        <p:spPr bwMode="auto">
          <a:xfrm flipV="1">
            <a:off x="2209800" y="9906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58" name="Line 30"/>
          <p:cNvSpPr>
            <a:spLocks noChangeShapeType="1"/>
          </p:cNvSpPr>
          <p:nvPr/>
        </p:nvSpPr>
        <p:spPr bwMode="auto">
          <a:xfrm>
            <a:off x="2438400" y="9906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59" name="Line 31"/>
          <p:cNvSpPr>
            <a:spLocks noChangeShapeType="1"/>
          </p:cNvSpPr>
          <p:nvPr/>
        </p:nvSpPr>
        <p:spPr bwMode="auto">
          <a:xfrm flipV="1">
            <a:off x="533400" y="9906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60" name="Line 32"/>
          <p:cNvSpPr>
            <a:spLocks noChangeShapeType="1"/>
          </p:cNvSpPr>
          <p:nvPr/>
        </p:nvSpPr>
        <p:spPr bwMode="auto">
          <a:xfrm>
            <a:off x="762000" y="9906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61" name="Line 33"/>
          <p:cNvSpPr>
            <a:spLocks noChangeShapeType="1"/>
          </p:cNvSpPr>
          <p:nvPr/>
        </p:nvSpPr>
        <p:spPr bwMode="auto">
          <a:xfrm flipV="1">
            <a:off x="1828800" y="3810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62" name="Line 34"/>
          <p:cNvSpPr>
            <a:spLocks noChangeShapeType="1"/>
          </p:cNvSpPr>
          <p:nvPr/>
        </p:nvSpPr>
        <p:spPr bwMode="auto">
          <a:xfrm>
            <a:off x="2057400" y="3810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63" name="Line 35"/>
          <p:cNvSpPr>
            <a:spLocks noChangeShapeType="1"/>
          </p:cNvSpPr>
          <p:nvPr/>
        </p:nvSpPr>
        <p:spPr bwMode="auto">
          <a:xfrm flipV="1">
            <a:off x="1143000" y="3810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64" name="Line 36"/>
          <p:cNvSpPr>
            <a:spLocks noChangeShapeType="1"/>
          </p:cNvSpPr>
          <p:nvPr/>
        </p:nvSpPr>
        <p:spPr bwMode="auto">
          <a:xfrm>
            <a:off x="1371600" y="3810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65" name="Line 37"/>
          <p:cNvSpPr>
            <a:spLocks noChangeShapeType="1"/>
          </p:cNvSpPr>
          <p:nvPr/>
        </p:nvSpPr>
        <p:spPr bwMode="auto">
          <a:xfrm flipV="1">
            <a:off x="914400" y="19050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66" name="Line 38"/>
          <p:cNvSpPr>
            <a:spLocks noChangeShapeType="1"/>
          </p:cNvSpPr>
          <p:nvPr/>
        </p:nvSpPr>
        <p:spPr bwMode="auto">
          <a:xfrm>
            <a:off x="1143000" y="19050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67" name="Line 39"/>
          <p:cNvSpPr>
            <a:spLocks noChangeShapeType="1"/>
          </p:cNvSpPr>
          <p:nvPr/>
        </p:nvSpPr>
        <p:spPr bwMode="auto">
          <a:xfrm flipV="1">
            <a:off x="228600" y="19050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68" name="Line 40"/>
          <p:cNvSpPr>
            <a:spLocks noChangeShapeType="1"/>
          </p:cNvSpPr>
          <p:nvPr/>
        </p:nvSpPr>
        <p:spPr bwMode="auto">
          <a:xfrm>
            <a:off x="457200" y="19050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69" name="Line 41"/>
          <p:cNvSpPr>
            <a:spLocks noChangeShapeType="1"/>
          </p:cNvSpPr>
          <p:nvPr/>
        </p:nvSpPr>
        <p:spPr bwMode="auto">
          <a:xfrm flipV="1">
            <a:off x="228600" y="1328738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70" name="Line 42"/>
          <p:cNvSpPr>
            <a:spLocks noChangeShapeType="1"/>
          </p:cNvSpPr>
          <p:nvPr/>
        </p:nvSpPr>
        <p:spPr bwMode="auto">
          <a:xfrm>
            <a:off x="457200" y="1328738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71" name="Line 43"/>
          <p:cNvSpPr>
            <a:spLocks noChangeShapeType="1"/>
          </p:cNvSpPr>
          <p:nvPr/>
        </p:nvSpPr>
        <p:spPr bwMode="auto">
          <a:xfrm flipV="1">
            <a:off x="5181600" y="9906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72" name="Line 44"/>
          <p:cNvSpPr>
            <a:spLocks noChangeShapeType="1"/>
          </p:cNvSpPr>
          <p:nvPr/>
        </p:nvSpPr>
        <p:spPr bwMode="auto">
          <a:xfrm>
            <a:off x="5334000" y="9906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73" name="Line 45"/>
          <p:cNvSpPr>
            <a:spLocks noChangeShapeType="1"/>
          </p:cNvSpPr>
          <p:nvPr/>
        </p:nvSpPr>
        <p:spPr bwMode="auto">
          <a:xfrm flipV="1">
            <a:off x="4833938" y="1338263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74" name="Line 46"/>
          <p:cNvSpPr>
            <a:spLocks noChangeShapeType="1"/>
          </p:cNvSpPr>
          <p:nvPr/>
        </p:nvSpPr>
        <p:spPr bwMode="auto">
          <a:xfrm>
            <a:off x="4986338" y="1338263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75" name="Line 47"/>
          <p:cNvSpPr>
            <a:spLocks noChangeShapeType="1"/>
          </p:cNvSpPr>
          <p:nvPr/>
        </p:nvSpPr>
        <p:spPr bwMode="auto">
          <a:xfrm flipV="1">
            <a:off x="6781800" y="9906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76" name="Line 48"/>
          <p:cNvSpPr>
            <a:spLocks noChangeShapeType="1"/>
          </p:cNvSpPr>
          <p:nvPr/>
        </p:nvSpPr>
        <p:spPr bwMode="auto">
          <a:xfrm>
            <a:off x="6934200" y="9906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77" name="Line 49"/>
          <p:cNvSpPr>
            <a:spLocks noChangeShapeType="1"/>
          </p:cNvSpPr>
          <p:nvPr/>
        </p:nvSpPr>
        <p:spPr bwMode="auto">
          <a:xfrm flipV="1">
            <a:off x="6477000" y="3810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78" name="Line 50"/>
          <p:cNvSpPr>
            <a:spLocks noChangeShapeType="1"/>
          </p:cNvSpPr>
          <p:nvPr/>
        </p:nvSpPr>
        <p:spPr bwMode="auto">
          <a:xfrm>
            <a:off x="6629400" y="3810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79" name="Line 51"/>
          <p:cNvSpPr>
            <a:spLocks noChangeShapeType="1"/>
          </p:cNvSpPr>
          <p:nvPr/>
        </p:nvSpPr>
        <p:spPr bwMode="auto">
          <a:xfrm flipV="1">
            <a:off x="5791200" y="3810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80" name="Line 52"/>
          <p:cNvSpPr>
            <a:spLocks noChangeShapeType="1"/>
          </p:cNvSpPr>
          <p:nvPr/>
        </p:nvSpPr>
        <p:spPr bwMode="auto">
          <a:xfrm>
            <a:off x="5943600" y="3810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81" name="Line 53"/>
          <p:cNvSpPr>
            <a:spLocks noChangeShapeType="1"/>
          </p:cNvSpPr>
          <p:nvPr/>
        </p:nvSpPr>
        <p:spPr bwMode="auto">
          <a:xfrm flipV="1">
            <a:off x="1219200" y="33528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82" name="Line 54"/>
          <p:cNvSpPr>
            <a:spLocks noChangeShapeType="1"/>
          </p:cNvSpPr>
          <p:nvPr/>
        </p:nvSpPr>
        <p:spPr bwMode="auto">
          <a:xfrm>
            <a:off x="1371600" y="33528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83" name="Line 55"/>
          <p:cNvSpPr>
            <a:spLocks noChangeShapeType="1"/>
          </p:cNvSpPr>
          <p:nvPr/>
        </p:nvSpPr>
        <p:spPr bwMode="auto">
          <a:xfrm flipV="1">
            <a:off x="5486400" y="1966913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84" name="Line 56"/>
          <p:cNvSpPr>
            <a:spLocks noChangeShapeType="1"/>
          </p:cNvSpPr>
          <p:nvPr/>
        </p:nvSpPr>
        <p:spPr bwMode="auto">
          <a:xfrm>
            <a:off x="5638800" y="1966913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85" name="Line 57"/>
          <p:cNvSpPr>
            <a:spLocks noChangeShapeType="1"/>
          </p:cNvSpPr>
          <p:nvPr/>
        </p:nvSpPr>
        <p:spPr bwMode="auto">
          <a:xfrm flipV="1">
            <a:off x="4800600" y="1919288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86" name="Line 58"/>
          <p:cNvSpPr>
            <a:spLocks noChangeShapeType="1"/>
          </p:cNvSpPr>
          <p:nvPr/>
        </p:nvSpPr>
        <p:spPr bwMode="auto">
          <a:xfrm>
            <a:off x="4953000" y="1919288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87" name="Line 59"/>
          <p:cNvSpPr>
            <a:spLocks noChangeShapeType="1"/>
          </p:cNvSpPr>
          <p:nvPr/>
        </p:nvSpPr>
        <p:spPr bwMode="auto">
          <a:xfrm flipV="1">
            <a:off x="1905000" y="33528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88" name="Line 60"/>
          <p:cNvSpPr>
            <a:spLocks noChangeShapeType="1"/>
          </p:cNvSpPr>
          <p:nvPr/>
        </p:nvSpPr>
        <p:spPr bwMode="auto">
          <a:xfrm>
            <a:off x="2057400" y="33528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89" name="Line 61"/>
          <p:cNvSpPr>
            <a:spLocks noChangeShapeType="1"/>
          </p:cNvSpPr>
          <p:nvPr/>
        </p:nvSpPr>
        <p:spPr bwMode="auto">
          <a:xfrm flipV="1">
            <a:off x="609600" y="37338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90" name="Line 62"/>
          <p:cNvSpPr>
            <a:spLocks noChangeShapeType="1"/>
          </p:cNvSpPr>
          <p:nvPr/>
        </p:nvSpPr>
        <p:spPr bwMode="auto">
          <a:xfrm>
            <a:off x="762000" y="37338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91" name="Line 63"/>
          <p:cNvSpPr>
            <a:spLocks noChangeShapeType="1"/>
          </p:cNvSpPr>
          <p:nvPr/>
        </p:nvSpPr>
        <p:spPr bwMode="auto">
          <a:xfrm flipV="1">
            <a:off x="2209800" y="3700463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92" name="Line 64"/>
          <p:cNvSpPr>
            <a:spLocks noChangeShapeType="1"/>
          </p:cNvSpPr>
          <p:nvPr/>
        </p:nvSpPr>
        <p:spPr bwMode="auto">
          <a:xfrm>
            <a:off x="2362200" y="3700463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93" name="Line 65"/>
          <p:cNvSpPr>
            <a:spLocks noChangeShapeType="1"/>
          </p:cNvSpPr>
          <p:nvPr/>
        </p:nvSpPr>
        <p:spPr bwMode="auto">
          <a:xfrm flipV="1">
            <a:off x="1219200" y="4295775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94" name="Line 66"/>
          <p:cNvSpPr>
            <a:spLocks noChangeShapeType="1"/>
          </p:cNvSpPr>
          <p:nvPr/>
        </p:nvSpPr>
        <p:spPr bwMode="auto">
          <a:xfrm>
            <a:off x="1371600" y="4295775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95" name="Line 67"/>
          <p:cNvSpPr>
            <a:spLocks noChangeShapeType="1"/>
          </p:cNvSpPr>
          <p:nvPr/>
        </p:nvSpPr>
        <p:spPr bwMode="auto">
          <a:xfrm flipV="1">
            <a:off x="1924050" y="432435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96" name="Line 68"/>
          <p:cNvSpPr>
            <a:spLocks noChangeShapeType="1"/>
          </p:cNvSpPr>
          <p:nvPr/>
        </p:nvSpPr>
        <p:spPr bwMode="auto">
          <a:xfrm>
            <a:off x="2076450" y="432435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97" name="Line 69"/>
          <p:cNvSpPr>
            <a:spLocks noChangeShapeType="1"/>
          </p:cNvSpPr>
          <p:nvPr/>
        </p:nvSpPr>
        <p:spPr bwMode="auto">
          <a:xfrm flipV="1">
            <a:off x="623888" y="462915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98" name="Line 70"/>
          <p:cNvSpPr>
            <a:spLocks noChangeShapeType="1"/>
          </p:cNvSpPr>
          <p:nvPr/>
        </p:nvSpPr>
        <p:spPr bwMode="auto">
          <a:xfrm>
            <a:off x="776288" y="462915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99" name="Line 71"/>
          <p:cNvSpPr>
            <a:spLocks noChangeShapeType="1"/>
          </p:cNvSpPr>
          <p:nvPr/>
        </p:nvSpPr>
        <p:spPr bwMode="auto">
          <a:xfrm flipV="1">
            <a:off x="2286000" y="462915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400" name="Line 72"/>
          <p:cNvSpPr>
            <a:spLocks noChangeShapeType="1"/>
          </p:cNvSpPr>
          <p:nvPr/>
        </p:nvSpPr>
        <p:spPr bwMode="auto">
          <a:xfrm>
            <a:off x="2438400" y="462915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401" name="Line 73"/>
          <p:cNvSpPr>
            <a:spLocks noChangeShapeType="1"/>
          </p:cNvSpPr>
          <p:nvPr/>
        </p:nvSpPr>
        <p:spPr bwMode="auto">
          <a:xfrm flipV="1">
            <a:off x="290513" y="4924425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402" name="Line 74"/>
          <p:cNvSpPr>
            <a:spLocks noChangeShapeType="1"/>
          </p:cNvSpPr>
          <p:nvPr/>
        </p:nvSpPr>
        <p:spPr bwMode="auto">
          <a:xfrm>
            <a:off x="442913" y="4924425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403" name="Line 75"/>
          <p:cNvSpPr>
            <a:spLocks noChangeShapeType="1"/>
          </p:cNvSpPr>
          <p:nvPr/>
        </p:nvSpPr>
        <p:spPr bwMode="auto">
          <a:xfrm flipV="1">
            <a:off x="990600" y="5534025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404" name="Line 76"/>
          <p:cNvSpPr>
            <a:spLocks noChangeShapeType="1"/>
          </p:cNvSpPr>
          <p:nvPr/>
        </p:nvSpPr>
        <p:spPr bwMode="auto">
          <a:xfrm>
            <a:off x="1143000" y="5534025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405" name="Line 77"/>
          <p:cNvSpPr>
            <a:spLocks noChangeShapeType="1"/>
          </p:cNvSpPr>
          <p:nvPr/>
        </p:nvSpPr>
        <p:spPr bwMode="auto">
          <a:xfrm flipV="1">
            <a:off x="261938" y="5529263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406" name="Line 78"/>
          <p:cNvSpPr>
            <a:spLocks noChangeShapeType="1"/>
          </p:cNvSpPr>
          <p:nvPr/>
        </p:nvSpPr>
        <p:spPr bwMode="auto">
          <a:xfrm>
            <a:off x="414338" y="5529263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407" name="Line 79"/>
          <p:cNvSpPr>
            <a:spLocks noChangeShapeType="1"/>
          </p:cNvSpPr>
          <p:nvPr/>
        </p:nvSpPr>
        <p:spPr bwMode="auto">
          <a:xfrm flipV="1">
            <a:off x="261938" y="4005263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408" name="Line 80"/>
          <p:cNvSpPr>
            <a:spLocks noChangeShapeType="1"/>
          </p:cNvSpPr>
          <p:nvPr/>
        </p:nvSpPr>
        <p:spPr bwMode="auto">
          <a:xfrm>
            <a:off x="414338" y="4005263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85365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9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9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9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9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9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9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99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99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99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99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99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99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99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99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99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9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9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9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9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9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9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9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9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99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99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9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99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9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9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99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99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9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99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99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99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99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99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99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99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99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99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99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99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99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99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6" dur="2000"/>
                                        <p:tgtEl>
                                          <p:spTgt spid="99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9" dur="2000"/>
                                        <p:tgtEl>
                                          <p:spTgt spid="99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2" dur="2000"/>
                                        <p:tgtEl>
                                          <p:spTgt spid="99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5" dur="2000"/>
                                        <p:tgtEl>
                                          <p:spTgt spid="99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8" dur="2000"/>
                                        <p:tgtEl>
                                          <p:spTgt spid="99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1" dur="2000"/>
                                        <p:tgtEl>
                                          <p:spTgt spid="99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4" dur="2000"/>
                                        <p:tgtEl>
                                          <p:spTgt spid="99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7" dur="2000"/>
                                        <p:tgtEl>
                                          <p:spTgt spid="99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0" dur="2000"/>
                                        <p:tgtEl>
                                          <p:spTgt spid="99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3" dur="2000"/>
                                        <p:tgtEl>
                                          <p:spTgt spid="99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6" dur="2000"/>
                                        <p:tgtEl>
                                          <p:spTgt spid="9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9" dur="2000"/>
                                        <p:tgtEl>
                                          <p:spTgt spid="9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2" dur="2000"/>
                                        <p:tgtEl>
                                          <p:spTgt spid="9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5" dur="2000"/>
                                        <p:tgtEl>
                                          <p:spTgt spid="9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8" dur="2000"/>
                                        <p:tgtEl>
                                          <p:spTgt spid="9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1" dur="2000"/>
                                        <p:tgtEl>
                                          <p:spTgt spid="9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4" dur="2000"/>
                                        <p:tgtEl>
                                          <p:spTgt spid="9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7" dur="2000"/>
                                        <p:tgtEl>
                                          <p:spTgt spid="9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0" dur="2000"/>
                                        <p:tgtEl>
                                          <p:spTgt spid="9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3" dur="2000"/>
                                        <p:tgtEl>
                                          <p:spTgt spid="99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6" dur="2000"/>
                                        <p:tgtEl>
                                          <p:spTgt spid="99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9" dur="2000"/>
                                        <p:tgtEl>
                                          <p:spTgt spid="99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2" dur="2000"/>
                                        <p:tgtEl>
                                          <p:spTgt spid="99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5" dur="2000"/>
                                        <p:tgtEl>
                                          <p:spTgt spid="99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8" dur="2000"/>
                                        <p:tgtEl>
                                          <p:spTgt spid="99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49" grpId="0" animBg="1"/>
      <p:bldP spid="99350" grpId="0" animBg="1"/>
      <p:bldP spid="99351" grpId="0" animBg="1"/>
      <p:bldP spid="99357" grpId="0" animBg="1"/>
      <p:bldP spid="99358" grpId="0" animBg="1"/>
      <p:bldP spid="99359" grpId="0" animBg="1"/>
      <p:bldP spid="99360" grpId="0" animBg="1"/>
      <p:bldP spid="99361" grpId="0" animBg="1"/>
      <p:bldP spid="99362" grpId="0" animBg="1"/>
      <p:bldP spid="99363" grpId="0" animBg="1"/>
      <p:bldP spid="99364" grpId="0" animBg="1"/>
      <p:bldP spid="99365" grpId="0" animBg="1"/>
      <p:bldP spid="99366" grpId="0" animBg="1"/>
      <p:bldP spid="99367" grpId="0" animBg="1"/>
      <p:bldP spid="99368" grpId="0" animBg="1"/>
      <p:bldP spid="99369" grpId="0" animBg="1"/>
      <p:bldP spid="99370" grpId="0" animBg="1"/>
      <p:bldP spid="99371" grpId="0" animBg="1"/>
      <p:bldP spid="99372" grpId="0" animBg="1"/>
      <p:bldP spid="99373" grpId="0" animBg="1"/>
      <p:bldP spid="99374" grpId="0" animBg="1"/>
      <p:bldP spid="99375" grpId="0" animBg="1"/>
      <p:bldP spid="99376" grpId="0" animBg="1"/>
      <p:bldP spid="99377" grpId="0" animBg="1"/>
      <p:bldP spid="99378" grpId="0" animBg="1"/>
      <p:bldP spid="99379" grpId="0" animBg="1"/>
      <p:bldP spid="99380" grpId="0" animBg="1"/>
      <p:bldP spid="99381" grpId="0" animBg="1"/>
      <p:bldP spid="99382" grpId="0" animBg="1"/>
      <p:bldP spid="99383" grpId="0" animBg="1"/>
      <p:bldP spid="99384" grpId="0" animBg="1"/>
      <p:bldP spid="99385" grpId="0" animBg="1"/>
      <p:bldP spid="99386" grpId="0" animBg="1"/>
      <p:bldP spid="99387" grpId="0" animBg="1"/>
      <p:bldP spid="99388" grpId="0" animBg="1"/>
      <p:bldP spid="99389" grpId="0" animBg="1"/>
      <p:bldP spid="99390" grpId="0" animBg="1"/>
      <p:bldP spid="99391" grpId="0" animBg="1"/>
      <p:bldP spid="99392" grpId="0" animBg="1"/>
      <p:bldP spid="99393" grpId="0" animBg="1"/>
      <p:bldP spid="99394" grpId="0" animBg="1"/>
      <p:bldP spid="99395" grpId="0" animBg="1"/>
      <p:bldP spid="99396" grpId="0" animBg="1"/>
      <p:bldP spid="99397" grpId="0" animBg="1"/>
      <p:bldP spid="99398" grpId="0" animBg="1"/>
      <p:bldP spid="99399" grpId="0" animBg="1"/>
      <p:bldP spid="99400" grpId="0" animBg="1"/>
      <p:bldP spid="99401" grpId="0" animBg="1"/>
      <p:bldP spid="99402" grpId="0" animBg="1"/>
      <p:bldP spid="99403" grpId="0" animBg="1"/>
      <p:bldP spid="99404" grpId="0" animBg="1"/>
      <p:bldP spid="99405" grpId="0" animBg="1"/>
      <p:bldP spid="99406" grpId="0" animBg="1"/>
      <p:bldP spid="99407" grpId="0" animBg="1"/>
      <p:bldP spid="9940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0" y="764704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 smtClean="0">
                <a:solidFill>
                  <a:srgbClr val="003300"/>
                </a:solidFill>
              </a:rPr>
              <a:t>BT </a:t>
            </a:r>
            <a:r>
              <a:rPr lang="en-US" sz="2400" b="1" u="sng" dirty="0">
                <a:solidFill>
                  <a:srgbClr val="003300"/>
                </a:solidFill>
              </a:rPr>
              <a:t>25 </a:t>
            </a:r>
            <a:r>
              <a:rPr lang="en-US" sz="2400" b="1" u="sng" dirty="0" err="1" smtClean="0">
                <a:solidFill>
                  <a:srgbClr val="003300"/>
                </a:solidFill>
              </a:rPr>
              <a:t>tr</a:t>
            </a:r>
            <a:r>
              <a:rPr lang="en-US" sz="2400" b="1" u="sng" dirty="0" smtClean="0">
                <a:solidFill>
                  <a:srgbClr val="003300"/>
                </a:solidFill>
              </a:rPr>
              <a:t> 91</a:t>
            </a:r>
            <a:r>
              <a:rPr lang="en-US" sz="2400" b="1" dirty="0" smtClean="0">
                <a:solidFill>
                  <a:srgbClr val="003300"/>
                </a:solidFill>
              </a:rPr>
              <a:t>: </a:t>
            </a:r>
            <a:r>
              <a:rPr lang="en-US" sz="2400" b="1" dirty="0">
                <a:solidFill>
                  <a:srgbClr val="C00000"/>
                </a:solidFill>
              </a:rPr>
              <a:t>Cho </a:t>
            </a:r>
            <a:r>
              <a:rPr lang="en-US" sz="2400" b="1" dirty="0" err="1">
                <a:solidFill>
                  <a:srgbClr val="C00000"/>
                </a:solidFill>
              </a:rPr>
              <a:t>hai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điểm</a:t>
            </a:r>
            <a:r>
              <a:rPr lang="en-US" sz="2400" b="1" dirty="0">
                <a:solidFill>
                  <a:srgbClr val="C00000"/>
                </a:solidFill>
              </a:rPr>
              <a:t> A </a:t>
            </a:r>
            <a:r>
              <a:rPr lang="en-US" sz="2400" b="1" dirty="0" err="1">
                <a:solidFill>
                  <a:srgbClr val="C00000"/>
                </a:solidFill>
              </a:rPr>
              <a:t>và</a:t>
            </a:r>
            <a:r>
              <a:rPr lang="en-US" sz="2400" b="1" dirty="0">
                <a:solidFill>
                  <a:srgbClr val="C00000"/>
                </a:solidFill>
              </a:rPr>
              <a:t> B. </a:t>
            </a:r>
            <a:r>
              <a:rPr lang="en-US" sz="2400" b="1" dirty="0" err="1">
                <a:solidFill>
                  <a:srgbClr val="C00000"/>
                </a:solidFill>
              </a:rPr>
              <a:t>Hãy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vẽ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một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đường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thẳng</a:t>
            </a:r>
            <a:r>
              <a:rPr lang="en-US" sz="2400" b="1" dirty="0">
                <a:solidFill>
                  <a:srgbClr val="C00000"/>
                </a:solidFill>
              </a:rPr>
              <a:t> a </a:t>
            </a:r>
            <a:r>
              <a:rPr lang="en-US" sz="2400" b="1" dirty="0" err="1">
                <a:solidFill>
                  <a:srgbClr val="C00000"/>
                </a:solidFill>
              </a:rPr>
              <a:t>đi</a:t>
            </a:r>
            <a:r>
              <a:rPr lang="en-US" sz="2400" b="1" dirty="0">
                <a:solidFill>
                  <a:srgbClr val="C00000"/>
                </a:solidFill>
              </a:rPr>
              <a:t> qua A </a:t>
            </a:r>
            <a:r>
              <a:rPr lang="en-US" sz="2400" b="1" dirty="0" err="1">
                <a:solidFill>
                  <a:srgbClr val="C00000"/>
                </a:solidFill>
              </a:rPr>
              <a:t>và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đường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thẳng</a:t>
            </a:r>
            <a:r>
              <a:rPr lang="en-US" sz="2400" b="1" dirty="0">
                <a:solidFill>
                  <a:srgbClr val="C00000"/>
                </a:solidFill>
              </a:rPr>
              <a:t> b </a:t>
            </a:r>
            <a:r>
              <a:rPr lang="en-US" sz="2400" b="1" dirty="0" err="1">
                <a:solidFill>
                  <a:srgbClr val="C00000"/>
                </a:solidFill>
              </a:rPr>
              <a:t>đi</a:t>
            </a:r>
            <a:r>
              <a:rPr lang="en-US" sz="2400" b="1" dirty="0">
                <a:solidFill>
                  <a:srgbClr val="C00000"/>
                </a:solidFill>
              </a:rPr>
              <a:t> qua B </a:t>
            </a:r>
            <a:r>
              <a:rPr lang="en-US" sz="2400" b="1" dirty="0" err="1">
                <a:solidFill>
                  <a:srgbClr val="C00000"/>
                </a:solidFill>
              </a:rPr>
              <a:t>sao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cho</a:t>
            </a:r>
            <a:r>
              <a:rPr lang="en-US" sz="2400" b="1" dirty="0">
                <a:solidFill>
                  <a:srgbClr val="C00000"/>
                </a:solidFill>
              </a:rPr>
              <a:t> b song </a:t>
            </a:r>
            <a:r>
              <a:rPr lang="en-US" sz="2400" b="1" dirty="0" err="1">
                <a:solidFill>
                  <a:srgbClr val="C00000"/>
                </a:solidFill>
              </a:rPr>
              <a:t>song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với</a:t>
            </a:r>
            <a:r>
              <a:rPr lang="en-US" sz="2400" b="1" dirty="0">
                <a:solidFill>
                  <a:srgbClr val="C00000"/>
                </a:solidFill>
              </a:rPr>
              <a:t> a 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2971800" y="2514600"/>
            <a:ext cx="8382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  <a:sym typeface="Symbol" pitchFamily="18" charset="2"/>
              </a:rPr>
              <a:t>A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  <a:sym typeface="Symbol" pitchFamily="18" charset="2"/>
              </a:rPr>
              <a:t>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3636963" y="4343400"/>
            <a:ext cx="8382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  <a:sym typeface="Symbol" pitchFamily="18" charset="2"/>
              </a:rPr>
              <a:t>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  <a:sym typeface="Symbol" pitchFamily="18" charset="2"/>
              </a:rPr>
              <a:t>B</a:t>
            </a:r>
          </a:p>
        </p:txBody>
      </p:sp>
      <p:sp>
        <p:nvSpPr>
          <p:cNvPr id="6" name="Hình chữ nhật 5"/>
          <p:cNvSpPr/>
          <p:nvPr/>
        </p:nvSpPr>
        <p:spPr>
          <a:xfrm>
            <a:off x="1928687" y="-27384"/>
            <a:ext cx="51635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dirty="0" smtClean="0">
                <a:solidFill>
                  <a:srgbClr val="660066"/>
                </a:solidFill>
              </a:rPr>
              <a:t>HAI ĐƯỜNG THẲNG SONG SONG</a:t>
            </a:r>
            <a:endParaRPr lang="vi-VN" sz="2400" b="1" dirty="0">
              <a:solidFill>
                <a:srgbClr val="660066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866" y="332656"/>
            <a:ext cx="7924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 smtClean="0">
                <a:solidFill>
                  <a:srgbClr val="800000"/>
                </a:solidFill>
              </a:rPr>
              <a:t>Luyện</a:t>
            </a:r>
            <a:r>
              <a:rPr lang="en-US" sz="2400" b="1" dirty="0" smtClean="0">
                <a:solidFill>
                  <a:srgbClr val="800000"/>
                </a:solidFill>
              </a:rPr>
              <a:t> </a:t>
            </a:r>
            <a:r>
              <a:rPr lang="en-US" sz="2400" b="1" dirty="0" err="1" smtClean="0">
                <a:solidFill>
                  <a:srgbClr val="800000"/>
                </a:solidFill>
              </a:rPr>
              <a:t>tập</a:t>
            </a:r>
            <a:r>
              <a:rPr lang="en-US" sz="2400" b="1" dirty="0" smtClean="0">
                <a:solidFill>
                  <a:srgbClr val="800000"/>
                </a:solidFill>
              </a:rPr>
              <a:t>:</a:t>
            </a:r>
            <a:endParaRPr lang="en-US" sz="2400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02321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6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FF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208"/>
                            </p:stCondLst>
                            <p:childTnLst>
                              <p:par>
                                <p:cTn id="1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271" grpId="0"/>
      <p:bldP spid="1127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971800" y="2514600"/>
            <a:ext cx="8382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  <a:sym typeface="Symbol" pitchFamily="18" charset="2"/>
              </a:rPr>
              <a:t>A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  <a:sym typeface="Symbol" pitchFamily="18" charset="2"/>
              </a:rPr>
              <a:t>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3636963" y="4343400"/>
            <a:ext cx="8382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  <a:sym typeface="Symbol" pitchFamily="18" charset="2"/>
              </a:rPr>
              <a:t>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  <a:sym typeface="Symbol" pitchFamily="18" charset="2"/>
              </a:rPr>
              <a:t>B</a:t>
            </a:r>
          </a:p>
        </p:txBody>
      </p:sp>
      <p:grpSp>
        <p:nvGrpSpPr>
          <p:cNvPr id="9223" name="Group 7"/>
          <p:cNvGrpSpPr>
            <a:grpSpLocks/>
          </p:cNvGrpSpPr>
          <p:nvPr/>
        </p:nvGrpSpPr>
        <p:grpSpPr bwMode="auto">
          <a:xfrm rot="20060398">
            <a:off x="1690688" y="3457575"/>
            <a:ext cx="1941512" cy="1939925"/>
            <a:chOff x="4860" y="2067"/>
            <a:chExt cx="3057" cy="3056"/>
          </a:xfrm>
        </p:grpSpPr>
        <p:sp>
          <p:nvSpPr>
            <p:cNvPr id="9224" name="AutoShape 8"/>
            <p:cNvSpPr>
              <a:spLocks noChangeArrowheads="1"/>
            </p:cNvSpPr>
            <p:nvPr/>
          </p:nvSpPr>
          <p:spPr bwMode="auto">
            <a:xfrm rot="16200000">
              <a:off x="4861" y="2066"/>
              <a:ext cx="3056" cy="3057"/>
            </a:xfrm>
            <a:prstGeom prst="rtTriangle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9225" name="AutoShape 9"/>
            <p:cNvSpPr>
              <a:spLocks noChangeArrowheads="1"/>
            </p:cNvSpPr>
            <p:nvPr/>
          </p:nvSpPr>
          <p:spPr bwMode="auto">
            <a:xfrm rot="16200000">
              <a:off x="6120" y="3327"/>
              <a:ext cx="1260" cy="1260"/>
            </a:xfrm>
            <a:prstGeom prst="rtTriangl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</p:grpSp>
      <p:pic>
        <p:nvPicPr>
          <p:cNvPr id="9226" name="Picture 10" descr="Image-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888474">
            <a:off x="-31749" y="3744912"/>
            <a:ext cx="6400800" cy="80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227" name="Group 11"/>
          <p:cNvGrpSpPr>
            <a:grpSpLocks/>
          </p:cNvGrpSpPr>
          <p:nvPr/>
        </p:nvGrpSpPr>
        <p:grpSpPr bwMode="auto">
          <a:xfrm rot="30882942">
            <a:off x="3290888" y="2265363"/>
            <a:ext cx="1941512" cy="1939925"/>
            <a:chOff x="4860" y="2067"/>
            <a:chExt cx="3057" cy="3056"/>
          </a:xfrm>
        </p:grpSpPr>
        <p:sp>
          <p:nvSpPr>
            <p:cNvPr id="9228" name="AutoShape 12"/>
            <p:cNvSpPr>
              <a:spLocks noChangeArrowheads="1"/>
            </p:cNvSpPr>
            <p:nvPr/>
          </p:nvSpPr>
          <p:spPr bwMode="auto">
            <a:xfrm rot="16200000">
              <a:off x="4861" y="2066"/>
              <a:ext cx="3056" cy="3057"/>
            </a:xfrm>
            <a:prstGeom prst="rtTriangle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9229" name="AutoShape 13"/>
            <p:cNvSpPr>
              <a:spLocks noChangeArrowheads="1"/>
            </p:cNvSpPr>
            <p:nvPr/>
          </p:nvSpPr>
          <p:spPr bwMode="auto">
            <a:xfrm rot="16200000">
              <a:off x="6120" y="3327"/>
              <a:ext cx="1260" cy="1260"/>
            </a:xfrm>
            <a:prstGeom prst="rtTriangl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</p:grpSp>
      <p:pic>
        <p:nvPicPr>
          <p:cNvPr id="9230" name="Picture 14" descr="Image-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579129">
            <a:off x="-642937" y="3046412"/>
            <a:ext cx="6400800" cy="80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1" name="Picture 15" descr="Image-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576063">
            <a:off x="481013" y="3252787"/>
            <a:ext cx="6400800" cy="80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32" name="Line 16"/>
          <p:cNvSpPr>
            <a:spLocks noChangeShapeType="1"/>
          </p:cNvSpPr>
          <p:nvPr/>
        </p:nvSpPr>
        <p:spPr bwMode="auto">
          <a:xfrm>
            <a:off x="3124200" y="3124200"/>
            <a:ext cx="685800" cy="14478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 rot="2047284">
            <a:off x="3097213" y="2716213"/>
            <a:ext cx="609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F3300"/>
                </a:solidFill>
                <a:sym typeface="Wingdings" pitchFamily="2" charset="2"/>
              </a:rPr>
              <a:t></a:t>
            </a:r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 flipH="1">
            <a:off x="2209800" y="3124200"/>
            <a:ext cx="914400" cy="25146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 rot="-4774731">
            <a:off x="1773238" y="5122862"/>
            <a:ext cx="609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F3300"/>
                </a:solidFill>
                <a:sym typeface="Wingdings" pitchFamily="2" charset="2"/>
              </a:rPr>
              <a:t></a:t>
            </a:r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 flipH="1">
            <a:off x="3803650" y="2016125"/>
            <a:ext cx="914400" cy="25146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 rot="-18247863">
            <a:off x="4722813" y="1673225"/>
            <a:ext cx="609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F3300"/>
                </a:solidFill>
                <a:sym typeface="Wingdings" pitchFamily="2" charset="2"/>
              </a:rPr>
              <a:t></a:t>
            </a:r>
          </a:p>
        </p:txBody>
      </p:sp>
      <p:sp>
        <p:nvSpPr>
          <p:cNvPr id="9238" name="Line 22"/>
          <p:cNvSpPr>
            <a:spLocks noChangeShapeType="1"/>
          </p:cNvSpPr>
          <p:nvPr/>
        </p:nvSpPr>
        <p:spPr bwMode="auto">
          <a:xfrm flipH="1">
            <a:off x="3068638" y="762000"/>
            <a:ext cx="893762" cy="2506663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 rot="-18247863">
            <a:off x="3925888" y="411162"/>
            <a:ext cx="609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F3300"/>
                </a:solidFill>
                <a:sym typeface="Wingdings" pitchFamily="2" charset="2"/>
              </a:rPr>
              <a:t></a:t>
            </a:r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 flipH="1">
            <a:off x="2978150" y="4351338"/>
            <a:ext cx="893763" cy="2506662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41" name="Text Box 25"/>
          <p:cNvSpPr txBox="1">
            <a:spLocks noChangeArrowheads="1"/>
          </p:cNvSpPr>
          <p:nvPr/>
        </p:nvSpPr>
        <p:spPr bwMode="auto">
          <a:xfrm rot="-18247863">
            <a:off x="3835401" y="4000500"/>
            <a:ext cx="609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F3300"/>
                </a:solidFill>
                <a:sym typeface="Wingdings" pitchFamily="2" charset="2"/>
              </a:rPr>
              <a:t></a:t>
            </a:r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1600200" y="5410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3171825" y="6172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Arial" charset="0"/>
              </a:rPr>
              <a:t>b</a:t>
            </a:r>
          </a:p>
        </p:txBody>
      </p:sp>
      <p:sp>
        <p:nvSpPr>
          <p:cNvPr id="9244" name="Arc 28"/>
          <p:cNvSpPr>
            <a:spLocks/>
          </p:cNvSpPr>
          <p:nvPr/>
        </p:nvSpPr>
        <p:spPr bwMode="auto">
          <a:xfrm rot="9215278">
            <a:off x="2863850" y="3249613"/>
            <a:ext cx="404813" cy="533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6384"/>
              <a:gd name="T1" fmla="*/ 0 h 21600"/>
              <a:gd name="T2" fmla="*/ 16384 w 16384"/>
              <a:gd name="T3" fmla="*/ 7525 h 21600"/>
              <a:gd name="T4" fmla="*/ 0 w 1638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384" h="21600" fill="none" extrusionOk="0">
                <a:moveTo>
                  <a:pt x="-1" y="0"/>
                </a:moveTo>
                <a:cubicBezTo>
                  <a:pt x="6297" y="0"/>
                  <a:pt x="12280" y="2748"/>
                  <a:pt x="16384" y="7524"/>
                </a:cubicBezTo>
              </a:path>
              <a:path w="16384" h="21600" stroke="0" extrusionOk="0">
                <a:moveTo>
                  <a:pt x="-1" y="0"/>
                </a:moveTo>
                <a:cubicBezTo>
                  <a:pt x="6297" y="0"/>
                  <a:pt x="12280" y="2748"/>
                  <a:pt x="16384" y="7524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0000FF">
              <a:alpha val="7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9245" name="Arc 29"/>
          <p:cNvSpPr>
            <a:spLocks/>
          </p:cNvSpPr>
          <p:nvPr/>
        </p:nvSpPr>
        <p:spPr bwMode="auto">
          <a:xfrm rot="-1630529">
            <a:off x="3630613" y="3787775"/>
            <a:ext cx="481012" cy="6127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6384"/>
              <a:gd name="T1" fmla="*/ 0 h 21600"/>
              <a:gd name="T2" fmla="*/ 16384 w 16384"/>
              <a:gd name="T3" fmla="*/ 7525 h 21600"/>
              <a:gd name="T4" fmla="*/ 0 w 1638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384" h="21600" fill="none" extrusionOk="0">
                <a:moveTo>
                  <a:pt x="-1" y="0"/>
                </a:moveTo>
                <a:cubicBezTo>
                  <a:pt x="6297" y="0"/>
                  <a:pt x="12280" y="2748"/>
                  <a:pt x="16384" y="7524"/>
                </a:cubicBezTo>
              </a:path>
              <a:path w="16384" h="21600" stroke="0" extrusionOk="0">
                <a:moveTo>
                  <a:pt x="-1" y="0"/>
                </a:moveTo>
                <a:cubicBezTo>
                  <a:pt x="6297" y="0"/>
                  <a:pt x="12280" y="2748"/>
                  <a:pt x="16384" y="7524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0000FF">
              <a:alpha val="7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28" name="Hình chữ nhật 27"/>
          <p:cNvSpPr/>
          <p:nvPr/>
        </p:nvSpPr>
        <p:spPr>
          <a:xfrm>
            <a:off x="2000695" y="-27384"/>
            <a:ext cx="51635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dirty="0" smtClean="0">
                <a:solidFill>
                  <a:srgbClr val="660066"/>
                </a:solidFill>
              </a:rPr>
              <a:t>HAI ĐƯỜNG THẲNG SONG SONG</a:t>
            </a:r>
            <a:endParaRPr lang="vi-VN" sz="2400" b="1" dirty="0">
              <a:solidFill>
                <a:srgbClr val="660066"/>
              </a:solidFill>
            </a:endParaRPr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3866" y="332656"/>
            <a:ext cx="7924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 smtClean="0">
                <a:solidFill>
                  <a:srgbClr val="800000"/>
                </a:solidFill>
              </a:rPr>
              <a:t>Luyện</a:t>
            </a:r>
            <a:r>
              <a:rPr lang="en-US" sz="2400" b="1" dirty="0" smtClean="0">
                <a:solidFill>
                  <a:srgbClr val="800000"/>
                </a:solidFill>
              </a:rPr>
              <a:t> </a:t>
            </a:r>
            <a:r>
              <a:rPr lang="en-US" sz="2400" b="1" dirty="0" err="1" smtClean="0">
                <a:solidFill>
                  <a:srgbClr val="800000"/>
                </a:solidFill>
              </a:rPr>
              <a:t>tập</a:t>
            </a:r>
            <a:r>
              <a:rPr lang="en-US" sz="2400" b="1" dirty="0" smtClean="0">
                <a:solidFill>
                  <a:srgbClr val="800000"/>
                </a:solidFill>
              </a:rPr>
              <a:t>:</a:t>
            </a:r>
            <a:endParaRPr lang="en-US" sz="2400" b="1" dirty="0">
              <a:solidFill>
                <a:srgbClr val="800000"/>
              </a:solidFill>
            </a:endParaRPr>
          </a:p>
        </p:txBody>
      </p:sp>
      <p:sp>
        <p:nvSpPr>
          <p:cNvPr id="3" name="Hình chữ nhật 2"/>
          <p:cNvSpPr/>
          <p:nvPr/>
        </p:nvSpPr>
        <p:spPr>
          <a:xfrm>
            <a:off x="-2142" y="748144"/>
            <a:ext cx="19463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u="sng" dirty="0">
                <a:solidFill>
                  <a:srgbClr val="003300"/>
                </a:solidFill>
              </a:rPr>
              <a:t>BT 25 </a:t>
            </a:r>
            <a:r>
              <a:rPr lang="en-US" sz="2400" b="1" u="sng" dirty="0" err="1">
                <a:solidFill>
                  <a:srgbClr val="003300"/>
                </a:solidFill>
              </a:rPr>
              <a:t>tr</a:t>
            </a:r>
            <a:r>
              <a:rPr lang="en-US" sz="2400" b="1" u="sng" dirty="0">
                <a:solidFill>
                  <a:srgbClr val="003300"/>
                </a:solidFill>
              </a:rPr>
              <a:t> 91</a:t>
            </a:r>
            <a:r>
              <a:rPr lang="en-US" sz="2400" b="1" dirty="0">
                <a:solidFill>
                  <a:srgbClr val="003300"/>
                </a:solidFill>
              </a:rPr>
              <a:t>: 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60665489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94175E-6 L 0.07795 0.2080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89" y="10402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8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xit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14656E-6 L 0.09757 -0.3754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78" y="-18770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8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" presetClass="exit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57698E-7 L -0.09983 0.37101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18539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18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7" presetID="2" presetClass="exit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9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57698E-7 L -0.09983 0.37101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18539"/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18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5" presetID="2" presetClass="exit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7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57698E-7 L -0.09983 0.37101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18539"/>
                                    </p:animMotion>
                                  </p:childTnLst>
                                </p:cTn>
                              </p:par>
                              <p:par>
                                <p:cTn id="1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18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3" presetID="2" presetClass="exit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4" dur="500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0" dur="500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1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2" dur="1000" fill="hold"/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4" dur="1000" fill="hold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6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2" grpId="0" animBg="1"/>
      <p:bldP spid="9233" grpId="0"/>
      <p:bldP spid="9233" grpId="1"/>
      <p:bldP spid="9233" grpId="2"/>
      <p:bldP spid="9234" grpId="0" animBg="1"/>
      <p:bldP spid="9235" grpId="0"/>
      <p:bldP spid="9235" grpId="1"/>
      <p:bldP spid="9235" grpId="2"/>
      <p:bldP spid="9236" grpId="0" animBg="1"/>
      <p:bldP spid="9237" grpId="0"/>
      <p:bldP spid="9237" grpId="1"/>
      <p:bldP spid="9237" grpId="2"/>
      <p:bldP spid="9238" grpId="0" animBg="1"/>
      <p:bldP spid="9239" grpId="0"/>
      <p:bldP spid="9239" grpId="1"/>
      <p:bldP spid="9239" grpId="2"/>
      <p:bldP spid="9240" grpId="0" animBg="1"/>
      <p:bldP spid="9241" grpId="0"/>
      <p:bldP spid="9241" grpId="1"/>
      <p:bldP spid="9241" grpId="2"/>
      <p:bldP spid="9242" grpId="0"/>
      <p:bldP spid="9243" grpId="0"/>
      <p:bldP spid="9244" grpId="0" animBg="1"/>
      <p:bldP spid="9244" grpId="1" animBg="1"/>
      <p:bldP spid="9245" grpId="0" animBg="1"/>
      <p:bldP spid="9245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Chuyen mon\Toan\TL trinh chieu\Toan 7\Hinh anh\images (5)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6672"/>
            <a:ext cx="4288726" cy="2744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D:\Chuyen mon\Toan\TL trinh chieu\Toan 7\Hinh anh\images.jp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2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97068"/>
            <a:ext cx="4032448" cy="2724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D:\Chuyen mon\Toan\TL trinh chieu\Toan 7\Hinh anh\images (12).jpg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65599"/>
            <a:ext cx="3672408" cy="290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D:\Chuyen mon\Toan\TL trinh chieu\Toan 7\Hinh anh\duan_SongPhuLoc_1.jpg"/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9" y="3388794"/>
            <a:ext cx="4457386" cy="2884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364817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000066"/>
                </a:solidFill>
              </a:rPr>
              <a:t>HDVN</a:t>
            </a:r>
            <a:endParaRPr lang="vi-VN" sz="4800" dirty="0">
              <a:solidFill>
                <a:srgbClr val="000066"/>
              </a:solidFill>
            </a:endParaRPr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003300"/>
                </a:solidFill>
              </a:rPr>
              <a:t>Học</a:t>
            </a:r>
            <a:r>
              <a:rPr lang="en-US" b="1" dirty="0">
                <a:solidFill>
                  <a:srgbClr val="003300"/>
                </a:solidFill>
              </a:rPr>
              <a:t> </a:t>
            </a:r>
            <a:r>
              <a:rPr lang="en-US" b="1" dirty="0" err="1">
                <a:solidFill>
                  <a:srgbClr val="003300"/>
                </a:solidFill>
              </a:rPr>
              <a:t>thuộc</a:t>
            </a:r>
            <a:r>
              <a:rPr lang="en-US" b="1" dirty="0">
                <a:solidFill>
                  <a:srgbClr val="003300"/>
                </a:solidFill>
              </a:rPr>
              <a:t> </a:t>
            </a:r>
            <a:r>
              <a:rPr lang="en-US" b="1" dirty="0" err="1" smtClean="0">
                <a:solidFill>
                  <a:srgbClr val="003300"/>
                </a:solidFill>
              </a:rPr>
              <a:t>dấu</a:t>
            </a:r>
            <a:r>
              <a:rPr lang="en-US" b="1" dirty="0" smtClean="0">
                <a:solidFill>
                  <a:srgbClr val="003300"/>
                </a:solidFill>
              </a:rPr>
              <a:t> </a:t>
            </a:r>
            <a:r>
              <a:rPr lang="en-US" b="1" dirty="0" err="1">
                <a:solidFill>
                  <a:srgbClr val="003300"/>
                </a:solidFill>
              </a:rPr>
              <a:t>hiệu</a:t>
            </a:r>
            <a:r>
              <a:rPr lang="en-US" b="1" dirty="0">
                <a:solidFill>
                  <a:srgbClr val="003300"/>
                </a:solidFill>
              </a:rPr>
              <a:t> </a:t>
            </a:r>
            <a:r>
              <a:rPr lang="en-US" b="1" dirty="0" err="1">
                <a:solidFill>
                  <a:srgbClr val="003300"/>
                </a:solidFill>
              </a:rPr>
              <a:t>nhận</a:t>
            </a:r>
            <a:r>
              <a:rPr lang="en-US" b="1" dirty="0">
                <a:solidFill>
                  <a:srgbClr val="003300"/>
                </a:solidFill>
              </a:rPr>
              <a:t> </a:t>
            </a:r>
            <a:r>
              <a:rPr lang="en-US" b="1" dirty="0" err="1">
                <a:solidFill>
                  <a:srgbClr val="003300"/>
                </a:solidFill>
              </a:rPr>
              <a:t>biết</a:t>
            </a:r>
            <a:r>
              <a:rPr lang="en-US" b="1" dirty="0">
                <a:solidFill>
                  <a:srgbClr val="003300"/>
                </a:solidFill>
              </a:rPr>
              <a:t> </a:t>
            </a:r>
            <a:r>
              <a:rPr lang="en-US" b="1" dirty="0" err="1">
                <a:solidFill>
                  <a:srgbClr val="003300"/>
                </a:solidFill>
              </a:rPr>
              <a:t>hai</a:t>
            </a:r>
            <a:r>
              <a:rPr lang="en-US" b="1" dirty="0">
                <a:solidFill>
                  <a:srgbClr val="003300"/>
                </a:solidFill>
              </a:rPr>
              <a:t> </a:t>
            </a:r>
            <a:r>
              <a:rPr lang="en-US" b="1" dirty="0" err="1">
                <a:solidFill>
                  <a:srgbClr val="003300"/>
                </a:solidFill>
              </a:rPr>
              <a:t>đường</a:t>
            </a:r>
            <a:r>
              <a:rPr lang="en-US" b="1" dirty="0">
                <a:solidFill>
                  <a:srgbClr val="003300"/>
                </a:solidFill>
              </a:rPr>
              <a:t> </a:t>
            </a:r>
            <a:r>
              <a:rPr lang="en-US" b="1" dirty="0" err="1">
                <a:solidFill>
                  <a:srgbClr val="003300"/>
                </a:solidFill>
              </a:rPr>
              <a:t>thẳng</a:t>
            </a:r>
            <a:r>
              <a:rPr lang="en-US" b="1" dirty="0">
                <a:solidFill>
                  <a:srgbClr val="003300"/>
                </a:solidFill>
              </a:rPr>
              <a:t> song </a:t>
            </a:r>
            <a:r>
              <a:rPr lang="en-US" b="1" dirty="0" err="1">
                <a:solidFill>
                  <a:srgbClr val="003300"/>
                </a:solidFill>
              </a:rPr>
              <a:t>song</a:t>
            </a:r>
            <a:endParaRPr lang="en-US" b="1" dirty="0">
              <a:solidFill>
                <a:srgbClr val="003300"/>
              </a:solidFill>
            </a:endParaRPr>
          </a:p>
          <a:p>
            <a:r>
              <a:rPr lang="en-US" b="1" dirty="0" err="1">
                <a:solidFill>
                  <a:srgbClr val="C00000"/>
                </a:solidFill>
              </a:rPr>
              <a:t>Làm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bài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tập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vi-VN" b="1" dirty="0" smtClean="0">
                <a:solidFill>
                  <a:srgbClr val="C00000"/>
                </a:solidFill>
              </a:rPr>
              <a:t>25, </a:t>
            </a:r>
            <a:r>
              <a:rPr lang="en-US" b="1" dirty="0" smtClean="0">
                <a:solidFill>
                  <a:srgbClr val="C00000"/>
                </a:solidFill>
              </a:rPr>
              <a:t>26</a:t>
            </a:r>
            <a:r>
              <a:rPr lang="en-US" b="1" dirty="0">
                <a:solidFill>
                  <a:srgbClr val="C00000"/>
                </a:solidFill>
              </a:rPr>
              <a:t>, 27, 28, </a:t>
            </a:r>
            <a:r>
              <a:rPr lang="en-US" b="1" dirty="0" smtClean="0">
                <a:solidFill>
                  <a:srgbClr val="C00000"/>
                </a:solidFill>
              </a:rPr>
              <a:t>29 </a:t>
            </a:r>
            <a:r>
              <a:rPr lang="en-US" b="1" dirty="0" err="1">
                <a:solidFill>
                  <a:srgbClr val="C00000"/>
                </a:solidFill>
              </a:rPr>
              <a:t>sách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giáo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khoa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toán</a:t>
            </a:r>
            <a:r>
              <a:rPr lang="en-US" b="1" dirty="0">
                <a:solidFill>
                  <a:srgbClr val="C00000"/>
                </a:solidFill>
              </a:rPr>
              <a:t> 7 </a:t>
            </a:r>
            <a:r>
              <a:rPr lang="en-US" b="1" dirty="0" err="1">
                <a:solidFill>
                  <a:srgbClr val="C00000"/>
                </a:solidFill>
              </a:rPr>
              <a:t>tập</a:t>
            </a:r>
            <a:r>
              <a:rPr lang="en-US" b="1" dirty="0">
                <a:solidFill>
                  <a:srgbClr val="C00000"/>
                </a:solidFill>
              </a:rPr>
              <a:t> 1 </a:t>
            </a:r>
            <a:r>
              <a:rPr lang="en-US" b="1" dirty="0" err="1">
                <a:solidFill>
                  <a:srgbClr val="C00000"/>
                </a:solidFill>
              </a:rPr>
              <a:t>trang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91-92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5600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Chuyen mon\Toan\TL trinh chieu\Toan 7\Hinh anh\tải xuống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48126"/>
            <a:ext cx="4104456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Chuyen mon\Toan\TL trinh chieu\Toan 7\Hinh anh\tải xuống (2).jp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55766"/>
            <a:ext cx="4393612" cy="2800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D:\Chuyen mon\Toan\TL trinh chieu\Toan 7\Hinh anh\images (2).jpg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contrast="2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51723"/>
            <a:ext cx="4104456" cy="2901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D:\Chuyen mon\Toan\TL trinh chieu\Toan 7\Hinh anh\images (9).jpg"/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contrast="1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385571"/>
            <a:ext cx="4393612" cy="2923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88791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ình chữ nhật 3"/>
          <p:cNvSpPr/>
          <p:nvPr/>
        </p:nvSpPr>
        <p:spPr>
          <a:xfrm>
            <a:off x="880273" y="-620970"/>
            <a:ext cx="7148111" cy="5509200"/>
          </a:xfrm>
          <a:prstGeom prst="rect">
            <a:avLst/>
          </a:prstGeom>
          <a:scene3d>
            <a:camera prst="perspectiveRelaxed"/>
            <a:lightRig rig="threePt" dir="t"/>
          </a:scene3d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vi-VN" sz="8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HAI </a:t>
            </a:r>
          </a:p>
          <a:p>
            <a:r>
              <a:rPr lang="vi-VN" sz="8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ĐƯỜNG </a:t>
            </a:r>
          </a:p>
          <a:p>
            <a:r>
              <a:rPr lang="vi-VN" sz="8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THẲNG </a:t>
            </a:r>
          </a:p>
          <a:p>
            <a:r>
              <a:rPr lang="vi-VN" sz="8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SONG </a:t>
            </a:r>
            <a:r>
              <a:rPr lang="vi-VN" sz="88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SONG</a:t>
            </a:r>
            <a:endParaRPr lang="vi-VN" sz="8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5766225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ình chữ nhật 3"/>
          <p:cNvSpPr/>
          <p:nvPr/>
        </p:nvSpPr>
        <p:spPr>
          <a:xfrm>
            <a:off x="1856679" y="-27384"/>
            <a:ext cx="51635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dirty="0" smtClean="0">
                <a:solidFill>
                  <a:srgbClr val="660066"/>
                </a:solidFill>
              </a:rPr>
              <a:t>HAI ĐƯỜNG THẲNG SONG SONG</a:t>
            </a:r>
            <a:endParaRPr lang="vi-VN" sz="2400" b="1" dirty="0">
              <a:solidFill>
                <a:srgbClr val="660066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866" y="332656"/>
            <a:ext cx="7924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800000"/>
                </a:solidFill>
              </a:rPr>
              <a:t>1. </a:t>
            </a:r>
            <a:r>
              <a:rPr lang="en-US" sz="2400" b="1" dirty="0" err="1">
                <a:solidFill>
                  <a:srgbClr val="800000"/>
                </a:solidFill>
              </a:rPr>
              <a:t>Nhắc</a:t>
            </a:r>
            <a:r>
              <a:rPr lang="en-US" sz="2400" b="1" dirty="0">
                <a:solidFill>
                  <a:srgbClr val="800000"/>
                </a:solidFill>
              </a:rPr>
              <a:t> </a:t>
            </a:r>
            <a:r>
              <a:rPr lang="en-US" sz="2400" b="1" dirty="0" err="1">
                <a:solidFill>
                  <a:srgbClr val="800000"/>
                </a:solidFill>
              </a:rPr>
              <a:t>lại</a:t>
            </a:r>
            <a:r>
              <a:rPr lang="en-US" sz="2400" b="1" dirty="0">
                <a:solidFill>
                  <a:srgbClr val="800000"/>
                </a:solidFill>
              </a:rPr>
              <a:t> </a:t>
            </a:r>
            <a:r>
              <a:rPr lang="en-US" sz="2400" b="1" dirty="0" err="1">
                <a:solidFill>
                  <a:srgbClr val="800000"/>
                </a:solidFill>
              </a:rPr>
              <a:t>kiến</a:t>
            </a:r>
            <a:r>
              <a:rPr lang="en-US" sz="2400" b="1" dirty="0">
                <a:solidFill>
                  <a:srgbClr val="800000"/>
                </a:solidFill>
              </a:rPr>
              <a:t> </a:t>
            </a:r>
            <a:r>
              <a:rPr lang="en-US" sz="2400" b="1" dirty="0" err="1">
                <a:solidFill>
                  <a:srgbClr val="800000"/>
                </a:solidFill>
              </a:rPr>
              <a:t>thức</a:t>
            </a:r>
            <a:r>
              <a:rPr lang="en-US" sz="2400" b="1" dirty="0">
                <a:solidFill>
                  <a:srgbClr val="800000"/>
                </a:solidFill>
              </a:rPr>
              <a:t> </a:t>
            </a:r>
            <a:r>
              <a:rPr lang="en-US" sz="2400" b="1" dirty="0" err="1">
                <a:solidFill>
                  <a:srgbClr val="800000"/>
                </a:solidFill>
              </a:rPr>
              <a:t>lớp</a:t>
            </a:r>
            <a:r>
              <a:rPr lang="en-US" sz="2400" b="1" dirty="0">
                <a:solidFill>
                  <a:srgbClr val="800000"/>
                </a:solidFill>
              </a:rPr>
              <a:t> 6: 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866" y="836712"/>
            <a:ext cx="91401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C00000"/>
                </a:solidFill>
              </a:rPr>
              <a:t>Thế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nào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là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hai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đường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thẳng</a:t>
            </a:r>
            <a:r>
              <a:rPr lang="en-US" sz="2400" b="1" dirty="0">
                <a:solidFill>
                  <a:srgbClr val="C00000"/>
                </a:solidFill>
              </a:rPr>
              <a:t> song </a:t>
            </a:r>
            <a:r>
              <a:rPr lang="en-US" sz="2400" b="1" dirty="0" err="1">
                <a:solidFill>
                  <a:srgbClr val="C00000"/>
                </a:solidFill>
              </a:rPr>
              <a:t>song</a:t>
            </a:r>
            <a:r>
              <a:rPr lang="en-US" sz="2400" b="1" dirty="0">
                <a:solidFill>
                  <a:srgbClr val="C00000"/>
                </a:solidFill>
              </a:rPr>
              <a:t> ?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-29375" y="1445875"/>
            <a:ext cx="914013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 err="1" smtClean="0">
                <a:solidFill>
                  <a:srgbClr val="003300"/>
                </a:solidFill>
              </a:rPr>
              <a:t>Trả</a:t>
            </a:r>
            <a:r>
              <a:rPr lang="en-US" sz="2400" b="1" u="sng" dirty="0" smtClean="0">
                <a:solidFill>
                  <a:srgbClr val="003300"/>
                </a:solidFill>
              </a:rPr>
              <a:t> </a:t>
            </a:r>
            <a:r>
              <a:rPr lang="en-US" sz="2400" b="1" u="sng" dirty="0" err="1" smtClean="0">
                <a:solidFill>
                  <a:srgbClr val="003300"/>
                </a:solidFill>
              </a:rPr>
              <a:t>lời</a:t>
            </a:r>
            <a:r>
              <a:rPr lang="en-US" sz="2400" b="1" dirty="0" smtClean="0">
                <a:solidFill>
                  <a:srgbClr val="003300"/>
                </a:solidFill>
              </a:rPr>
              <a:t>:  </a:t>
            </a:r>
            <a:r>
              <a:rPr lang="en-US" sz="2400" b="1" dirty="0" err="1">
                <a:solidFill>
                  <a:srgbClr val="000099"/>
                </a:solidFill>
              </a:rPr>
              <a:t>Hai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đường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thẳng</a:t>
            </a:r>
            <a:r>
              <a:rPr lang="en-US" sz="2400" b="1" dirty="0">
                <a:solidFill>
                  <a:srgbClr val="000099"/>
                </a:solidFill>
              </a:rPr>
              <a:t> song </a:t>
            </a:r>
            <a:r>
              <a:rPr lang="en-US" sz="2400" b="1" dirty="0" err="1">
                <a:solidFill>
                  <a:srgbClr val="000099"/>
                </a:solidFill>
              </a:rPr>
              <a:t>song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là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hai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đường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thẳng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không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có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điểm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chung</a:t>
            </a:r>
            <a:r>
              <a:rPr lang="en-US" sz="2400" b="1" dirty="0" smtClean="0">
                <a:solidFill>
                  <a:srgbClr val="000099"/>
                </a:solidFill>
              </a:rPr>
              <a:t>.</a:t>
            </a: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865" y="2742019"/>
            <a:ext cx="910689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 err="1" smtClean="0">
                <a:solidFill>
                  <a:srgbClr val="003300"/>
                </a:solidFill>
              </a:rPr>
              <a:t>Trả</a:t>
            </a:r>
            <a:r>
              <a:rPr lang="en-US" sz="2400" b="1" u="sng" dirty="0" smtClean="0">
                <a:solidFill>
                  <a:srgbClr val="003300"/>
                </a:solidFill>
              </a:rPr>
              <a:t> </a:t>
            </a:r>
            <a:r>
              <a:rPr lang="en-US" sz="2400" b="1" u="sng" dirty="0" err="1" smtClean="0">
                <a:solidFill>
                  <a:srgbClr val="003300"/>
                </a:solidFill>
              </a:rPr>
              <a:t>lời</a:t>
            </a:r>
            <a:r>
              <a:rPr lang="en-US" sz="2400" b="1" dirty="0" smtClean="0">
                <a:solidFill>
                  <a:srgbClr val="003300"/>
                </a:solidFill>
              </a:rPr>
              <a:t>: </a:t>
            </a:r>
            <a:r>
              <a:rPr lang="en-US" sz="2400" b="1" dirty="0" err="1" smtClean="0">
                <a:solidFill>
                  <a:srgbClr val="000099"/>
                </a:solidFill>
              </a:rPr>
              <a:t>Hai</a:t>
            </a:r>
            <a:r>
              <a:rPr lang="en-US" sz="2400" b="1" dirty="0" smtClean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đường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thẳng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phân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biệt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thì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hoặc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cắt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nhau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hoặc</a:t>
            </a:r>
            <a:r>
              <a:rPr lang="en-US" sz="2400" b="1" dirty="0">
                <a:solidFill>
                  <a:srgbClr val="000099"/>
                </a:solidFill>
              </a:rPr>
              <a:t> song </a:t>
            </a:r>
            <a:r>
              <a:rPr lang="en-US" sz="2400" b="1" dirty="0" err="1">
                <a:solidFill>
                  <a:srgbClr val="000099"/>
                </a:solidFill>
              </a:rPr>
              <a:t>song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-29375" y="2276872"/>
            <a:ext cx="90364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C00000"/>
                </a:solidFill>
              </a:rPr>
              <a:t>Hai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đường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thẳng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phân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biệt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có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những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quan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hệ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nào</a:t>
            </a:r>
            <a:r>
              <a:rPr lang="en-US" sz="2400" b="1" dirty="0">
                <a:solidFill>
                  <a:srgbClr val="C0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746090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-8802" y="692259"/>
            <a:ext cx="7924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800000"/>
                </a:solidFill>
              </a:rPr>
              <a:t>2. </a:t>
            </a:r>
            <a:r>
              <a:rPr lang="en-US" sz="2400" b="1" dirty="0" err="1">
                <a:solidFill>
                  <a:srgbClr val="800000"/>
                </a:solidFill>
              </a:rPr>
              <a:t>Dấu</a:t>
            </a:r>
            <a:r>
              <a:rPr lang="en-US" sz="2400" b="1" dirty="0">
                <a:solidFill>
                  <a:srgbClr val="800000"/>
                </a:solidFill>
              </a:rPr>
              <a:t> </a:t>
            </a:r>
            <a:r>
              <a:rPr lang="en-US" sz="2400" b="1" dirty="0" err="1">
                <a:solidFill>
                  <a:srgbClr val="800000"/>
                </a:solidFill>
              </a:rPr>
              <a:t>hiệu</a:t>
            </a:r>
            <a:r>
              <a:rPr lang="en-US" sz="2400" b="1" dirty="0">
                <a:solidFill>
                  <a:srgbClr val="800000"/>
                </a:solidFill>
              </a:rPr>
              <a:t> </a:t>
            </a:r>
            <a:r>
              <a:rPr lang="en-US" sz="2400" b="1" dirty="0" err="1">
                <a:solidFill>
                  <a:srgbClr val="800000"/>
                </a:solidFill>
              </a:rPr>
              <a:t>nhận</a:t>
            </a:r>
            <a:r>
              <a:rPr lang="en-US" sz="2400" b="1" dirty="0">
                <a:solidFill>
                  <a:srgbClr val="800000"/>
                </a:solidFill>
              </a:rPr>
              <a:t> </a:t>
            </a:r>
            <a:r>
              <a:rPr lang="en-US" sz="2400" b="1" dirty="0" err="1">
                <a:solidFill>
                  <a:srgbClr val="800000"/>
                </a:solidFill>
              </a:rPr>
              <a:t>biết</a:t>
            </a:r>
            <a:r>
              <a:rPr lang="en-US" sz="2400" b="1" dirty="0">
                <a:solidFill>
                  <a:srgbClr val="800000"/>
                </a:solidFill>
              </a:rPr>
              <a:t> </a:t>
            </a:r>
            <a:r>
              <a:rPr lang="en-US" sz="2400" b="1" dirty="0" err="1">
                <a:solidFill>
                  <a:srgbClr val="800000"/>
                </a:solidFill>
              </a:rPr>
              <a:t>hai</a:t>
            </a:r>
            <a:r>
              <a:rPr lang="en-US" sz="2400" b="1" dirty="0">
                <a:solidFill>
                  <a:srgbClr val="800000"/>
                </a:solidFill>
              </a:rPr>
              <a:t> </a:t>
            </a:r>
            <a:r>
              <a:rPr lang="en-US" sz="2400" b="1" dirty="0" err="1">
                <a:solidFill>
                  <a:srgbClr val="800000"/>
                </a:solidFill>
              </a:rPr>
              <a:t>đường</a:t>
            </a:r>
            <a:r>
              <a:rPr lang="en-US" sz="2400" b="1" dirty="0">
                <a:solidFill>
                  <a:srgbClr val="800000"/>
                </a:solidFill>
              </a:rPr>
              <a:t> </a:t>
            </a:r>
            <a:r>
              <a:rPr lang="en-US" sz="2400" b="1" dirty="0" err="1">
                <a:solidFill>
                  <a:srgbClr val="800000"/>
                </a:solidFill>
              </a:rPr>
              <a:t>thẳng</a:t>
            </a:r>
            <a:r>
              <a:rPr lang="en-US" sz="2400" b="1" dirty="0">
                <a:solidFill>
                  <a:srgbClr val="800000"/>
                </a:solidFill>
              </a:rPr>
              <a:t> song </a:t>
            </a:r>
            <a:r>
              <a:rPr lang="en-US" sz="2400" b="1" dirty="0" err="1" smtClean="0">
                <a:solidFill>
                  <a:srgbClr val="800000"/>
                </a:solidFill>
              </a:rPr>
              <a:t>song</a:t>
            </a:r>
            <a:r>
              <a:rPr lang="en-US" sz="2400" b="1" dirty="0" smtClean="0">
                <a:solidFill>
                  <a:srgbClr val="800000"/>
                </a:solidFill>
              </a:rPr>
              <a:t>:</a:t>
            </a:r>
            <a:endParaRPr lang="en-US" sz="2400" b="1" dirty="0">
              <a:solidFill>
                <a:srgbClr val="800000"/>
              </a:solidFill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-5053" y="108046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 u="sng" dirty="0">
                <a:solidFill>
                  <a:srgbClr val="003300"/>
                </a:solidFill>
              </a:rPr>
              <a:t>?</a:t>
            </a:r>
            <a:r>
              <a:rPr lang="en-US" sz="2400" b="1" u="sng" dirty="0" smtClean="0">
                <a:solidFill>
                  <a:srgbClr val="003300"/>
                </a:solidFill>
              </a:rPr>
              <a:t>1</a:t>
            </a:r>
            <a:r>
              <a:rPr lang="en-US" sz="2400" b="1" dirty="0" smtClean="0">
                <a:solidFill>
                  <a:srgbClr val="003300"/>
                </a:solidFill>
              </a:rPr>
              <a:t>: </a:t>
            </a:r>
            <a:r>
              <a:rPr lang="en-US" sz="2400" b="1" dirty="0" err="1">
                <a:solidFill>
                  <a:srgbClr val="C00000"/>
                </a:solidFill>
              </a:rPr>
              <a:t>Xem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hình</a:t>
            </a:r>
            <a:r>
              <a:rPr lang="en-US" sz="2400" b="1" dirty="0">
                <a:solidFill>
                  <a:srgbClr val="C00000"/>
                </a:solidFill>
              </a:rPr>
              <a:t> 17 (a, b, c). </a:t>
            </a:r>
            <a:r>
              <a:rPr lang="en-US" sz="2400" b="1" dirty="0" err="1">
                <a:solidFill>
                  <a:srgbClr val="C00000"/>
                </a:solidFill>
              </a:rPr>
              <a:t>Đoán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xem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các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đường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thẳng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nào</a:t>
            </a:r>
            <a:r>
              <a:rPr lang="en-US" sz="2400" b="1" dirty="0">
                <a:solidFill>
                  <a:srgbClr val="C00000"/>
                </a:solidFill>
              </a:rPr>
              <a:t> song </a:t>
            </a:r>
            <a:r>
              <a:rPr lang="en-US" sz="2400" b="1" dirty="0" err="1">
                <a:solidFill>
                  <a:srgbClr val="C00000"/>
                </a:solidFill>
              </a:rPr>
              <a:t>song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với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nhau</a:t>
            </a:r>
            <a:r>
              <a:rPr lang="en-US" sz="2400" b="1" dirty="0" smtClean="0">
                <a:solidFill>
                  <a:srgbClr val="C00000"/>
                </a:solidFill>
              </a:rPr>
              <a:t>? 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533400" y="26670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354013" y="373380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 flipV="1">
            <a:off x="838200" y="2286000"/>
            <a:ext cx="21336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5867400" y="3200400"/>
            <a:ext cx="1905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172200" y="2209800"/>
            <a:ext cx="1828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 flipH="1">
            <a:off x="6400800" y="1905000"/>
            <a:ext cx="11430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 flipH="1">
            <a:off x="6865938" y="2605088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>
            <a:off x="6872288" y="2757488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 flipV="1">
            <a:off x="2133600" y="4343400"/>
            <a:ext cx="403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flipV="1">
            <a:off x="2438400" y="5410200"/>
            <a:ext cx="403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 flipH="1">
            <a:off x="3733800" y="3657600"/>
            <a:ext cx="114300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533400" y="22860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a</a:t>
            </a:r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381000" y="3276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b</a:t>
            </a: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2667000" y="1981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c</a:t>
            </a:r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914400" y="4114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a)</a:t>
            </a:r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6172200" y="6096000"/>
            <a:ext cx="152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>
                <a:latin typeface="Arial" charset="0"/>
              </a:rPr>
              <a:t>Hình</a:t>
            </a:r>
            <a:r>
              <a:rPr lang="en-US" b="1" dirty="0">
                <a:latin typeface="Arial" charset="0"/>
              </a:rPr>
              <a:t> 17</a:t>
            </a: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5943600" y="1828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d</a:t>
            </a:r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5410200" y="2819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e</a:t>
            </a:r>
          </a:p>
        </p:txBody>
      </p:sp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7467600" y="1828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g</a:t>
            </a:r>
          </a:p>
        </p:txBody>
      </p:sp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1981200" y="4800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m</a:t>
            </a:r>
          </a:p>
        </p:txBody>
      </p:sp>
      <p:sp>
        <p:nvSpPr>
          <p:cNvPr id="4124" name="Text Box 28"/>
          <p:cNvSpPr txBox="1">
            <a:spLocks noChangeArrowheads="1"/>
          </p:cNvSpPr>
          <p:nvPr/>
        </p:nvSpPr>
        <p:spPr bwMode="auto">
          <a:xfrm>
            <a:off x="2209800" y="5867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n</a:t>
            </a:r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4343400" y="3733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p</a:t>
            </a:r>
          </a:p>
        </p:txBody>
      </p:sp>
      <p:sp>
        <p:nvSpPr>
          <p:cNvPr id="4126" name="Text Box 30"/>
          <p:cNvSpPr txBox="1">
            <a:spLocks noChangeArrowheads="1"/>
          </p:cNvSpPr>
          <p:nvPr/>
        </p:nvSpPr>
        <p:spPr bwMode="auto">
          <a:xfrm>
            <a:off x="1447800" y="2701925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45</a:t>
            </a:r>
            <a:r>
              <a:rPr lang="en-US" sz="1600" baseline="30000">
                <a:solidFill>
                  <a:srgbClr val="0000FF"/>
                </a:solidFill>
                <a:latin typeface="Arial" charset="0"/>
              </a:rPr>
              <a:t>0</a:t>
            </a:r>
            <a:endParaRPr lang="en-US" sz="16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4127" name="Text Box 31"/>
          <p:cNvSpPr txBox="1">
            <a:spLocks noChangeArrowheads="1"/>
          </p:cNvSpPr>
          <p:nvPr/>
        </p:nvSpPr>
        <p:spPr bwMode="auto">
          <a:xfrm>
            <a:off x="1676400" y="335280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45</a:t>
            </a:r>
            <a:r>
              <a:rPr lang="en-US" sz="1600" baseline="30000">
                <a:solidFill>
                  <a:srgbClr val="0000FF"/>
                </a:solidFill>
                <a:latin typeface="Arial" charset="0"/>
              </a:rPr>
              <a:t>0</a:t>
            </a:r>
            <a:endParaRPr lang="en-US" sz="16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4128" name="Text Box 32"/>
          <p:cNvSpPr txBox="1">
            <a:spLocks noChangeArrowheads="1"/>
          </p:cNvSpPr>
          <p:nvPr/>
        </p:nvSpPr>
        <p:spPr bwMode="auto">
          <a:xfrm>
            <a:off x="6410672" y="2588394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0000FF"/>
                </a:solidFill>
                <a:latin typeface="Arial" charset="0"/>
              </a:rPr>
              <a:t>90</a:t>
            </a:r>
            <a:r>
              <a:rPr lang="en-US" sz="1600" baseline="30000" dirty="0">
                <a:solidFill>
                  <a:srgbClr val="0000FF"/>
                </a:solidFill>
                <a:latin typeface="Arial" charset="0"/>
              </a:rPr>
              <a:t>0</a:t>
            </a:r>
            <a:endParaRPr lang="en-US" sz="1600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4129" name="Text Box 33"/>
          <p:cNvSpPr txBox="1">
            <a:spLocks noChangeArrowheads="1"/>
          </p:cNvSpPr>
          <p:nvPr/>
        </p:nvSpPr>
        <p:spPr bwMode="auto">
          <a:xfrm>
            <a:off x="6858000" y="312420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80</a:t>
            </a:r>
            <a:r>
              <a:rPr lang="en-US" sz="1600" baseline="30000">
                <a:solidFill>
                  <a:srgbClr val="0000FF"/>
                </a:solidFill>
                <a:latin typeface="Arial" charset="0"/>
              </a:rPr>
              <a:t>0</a:t>
            </a:r>
            <a:endParaRPr lang="en-US" sz="16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4130" name="Text Box 34"/>
          <p:cNvSpPr txBox="1">
            <a:spLocks noChangeArrowheads="1"/>
          </p:cNvSpPr>
          <p:nvPr/>
        </p:nvSpPr>
        <p:spPr bwMode="auto">
          <a:xfrm>
            <a:off x="4876800" y="403860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60</a:t>
            </a:r>
            <a:r>
              <a:rPr lang="en-US" sz="1600" baseline="30000">
                <a:solidFill>
                  <a:srgbClr val="0000FF"/>
                </a:solidFill>
                <a:latin typeface="Arial" charset="0"/>
              </a:rPr>
              <a:t>0</a:t>
            </a:r>
            <a:endParaRPr lang="en-US" sz="16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4131" name="Text Box 35"/>
          <p:cNvSpPr txBox="1">
            <a:spLocks noChangeArrowheads="1"/>
          </p:cNvSpPr>
          <p:nvPr/>
        </p:nvSpPr>
        <p:spPr bwMode="auto">
          <a:xfrm>
            <a:off x="4391890" y="5324698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0000FF"/>
                </a:solidFill>
                <a:latin typeface="Arial" charset="0"/>
              </a:rPr>
              <a:t>60</a:t>
            </a:r>
            <a:r>
              <a:rPr lang="en-US" sz="1600" baseline="30000" dirty="0">
                <a:solidFill>
                  <a:srgbClr val="0000FF"/>
                </a:solidFill>
                <a:latin typeface="Arial" charset="0"/>
              </a:rPr>
              <a:t>0</a:t>
            </a:r>
            <a:endParaRPr lang="en-US" sz="1600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4132" name="Arc 36"/>
          <p:cNvSpPr>
            <a:spLocks/>
          </p:cNvSpPr>
          <p:nvPr/>
        </p:nvSpPr>
        <p:spPr bwMode="auto">
          <a:xfrm rot="10800000">
            <a:off x="2036763" y="2671763"/>
            <a:ext cx="457200" cy="273050"/>
          </a:xfrm>
          <a:custGeom>
            <a:avLst/>
            <a:gdLst>
              <a:gd name="G0" fmla="+- 0 0 0"/>
              <a:gd name="G1" fmla="+- 15475 0 0"/>
              <a:gd name="G2" fmla="+- 21600 0 0"/>
              <a:gd name="T0" fmla="*/ 15070 w 21600"/>
              <a:gd name="T1" fmla="*/ 0 h 15475"/>
              <a:gd name="T2" fmla="*/ 21600 w 21600"/>
              <a:gd name="T3" fmla="*/ 15475 h 15475"/>
              <a:gd name="T4" fmla="*/ 0 w 21600"/>
              <a:gd name="T5" fmla="*/ 15475 h 154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5475" fill="none" extrusionOk="0">
                <a:moveTo>
                  <a:pt x="15069" y="0"/>
                </a:moveTo>
                <a:cubicBezTo>
                  <a:pt x="19244" y="4066"/>
                  <a:pt x="21600" y="9647"/>
                  <a:pt x="21600" y="15475"/>
                </a:cubicBezTo>
              </a:path>
              <a:path w="21600" h="15475" stroke="0" extrusionOk="0">
                <a:moveTo>
                  <a:pt x="15069" y="0"/>
                </a:moveTo>
                <a:cubicBezTo>
                  <a:pt x="19244" y="4066"/>
                  <a:pt x="21600" y="9647"/>
                  <a:pt x="21600" y="15475"/>
                </a:cubicBezTo>
                <a:lnTo>
                  <a:pt x="0" y="15475"/>
                </a:lnTo>
                <a:close/>
              </a:path>
            </a:pathLst>
          </a:cu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4133" name="Arc 37"/>
          <p:cNvSpPr>
            <a:spLocks/>
          </p:cNvSpPr>
          <p:nvPr/>
        </p:nvSpPr>
        <p:spPr bwMode="auto">
          <a:xfrm>
            <a:off x="1216025" y="3455988"/>
            <a:ext cx="457200" cy="280987"/>
          </a:xfrm>
          <a:custGeom>
            <a:avLst/>
            <a:gdLst>
              <a:gd name="G0" fmla="+- 0 0 0"/>
              <a:gd name="G1" fmla="+- 15928 0 0"/>
              <a:gd name="G2" fmla="+- 21600 0 0"/>
              <a:gd name="T0" fmla="*/ 14590 w 21568"/>
              <a:gd name="T1" fmla="*/ 0 h 15928"/>
              <a:gd name="T2" fmla="*/ 21568 w 21568"/>
              <a:gd name="T3" fmla="*/ 14760 h 15928"/>
              <a:gd name="T4" fmla="*/ 0 w 21568"/>
              <a:gd name="T5" fmla="*/ 15928 h 159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68" h="15928" fill="none" extrusionOk="0">
                <a:moveTo>
                  <a:pt x="14589" y="0"/>
                </a:moveTo>
                <a:cubicBezTo>
                  <a:pt x="18757" y="3817"/>
                  <a:pt x="21262" y="9116"/>
                  <a:pt x="21568" y="14759"/>
                </a:cubicBezTo>
              </a:path>
              <a:path w="21568" h="15928" stroke="0" extrusionOk="0">
                <a:moveTo>
                  <a:pt x="14589" y="0"/>
                </a:moveTo>
                <a:cubicBezTo>
                  <a:pt x="18757" y="3817"/>
                  <a:pt x="21262" y="9116"/>
                  <a:pt x="21568" y="14759"/>
                </a:cubicBezTo>
                <a:lnTo>
                  <a:pt x="0" y="15928"/>
                </a:lnTo>
                <a:close/>
              </a:path>
            </a:pathLst>
          </a:cu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4134" name="Arc 38"/>
          <p:cNvSpPr>
            <a:spLocks/>
          </p:cNvSpPr>
          <p:nvPr/>
        </p:nvSpPr>
        <p:spPr bwMode="auto">
          <a:xfrm rot="-1433041">
            <a:off x="4424363" y="4221163"/>
            <a:ext cx="533400" cy="455612"/>
          </a:xfrm>
          <a:custGeom>
            <a:avLst/>
            <a:gdLst>
              <a:gd name="G0" fmla="+- 0 0 0"/>
              <a:gd name="G1" fmla="+- 15928 0 0"/>
              <a:gd name="G2" fmla="+- 21600 0 0"/>
              <a:gd name="T0" fmla="*/ 14590 w 21600"/>
              <a:gd name="T1" fmla="*/ 0 h 20323"/>
              <a:gd name="T2" fmla="*/ 21148 w 21600"/>
              <a:gd name="T3" fmla="*/ 20323 h 20323"/>
              <a:gd name="T4" fmla="*/ 0 w 21600"/>
              <a:gd name="T5" fmla="*/ 15928 h 203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0323" fill="none" extrusionOk="0">
                <a:moveTo>
                  <a:pt x="14589" y="0"/>
                </a:moveTo>
                <a:cubicBezTo>
                  <a:pt x="19056" y="4091"/>
                  <a:pt x="21600" y="9870"/>
                  <a:pt x="21600" y="15928"/>
                </a:cubicBezTo>
                <a:cubicBezTo>
                  <a:pt x="21600" y="17404"/>
                  <a:pt x="21448" y="18877"/>
                  <a:pt x="21148" y="20323"/>
                </a:cubicBezTo>
              </a:path>
              <a:path w="21600" h="20323" stroke="0" extrusionOk="0">
                <a:moveTo>
                  <a:pt x="14589" y="0"/>
                </a:moveTo>
                <a:cubicBezTo>
                  <a:pt x="19056" y="4091"/>
                  <a:pt x="21600" y="9870"/>
                  <a:pt x="21600" y="15928"/>
                </a:cubicBezTo>
                <a:cubicBezTo>
                  <a:pt x="21600" y="17404"/>
                  <a:pt x="21448" y="18877"/>
                  <a:pt x="21148" y="20323"/>
                </a:cubicBezTo>
                <a:lnTo>
                  <a:pt x="0" y="1592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4135" name="Arc 39"/>
          <p:cNvSpPr>
            <a:spLocks/>
          </p:cNvSpPr>
          <p:nvPr/>
        </p:nvSpPr>
        <p:spPr bwMode="auto">
          <a:xfrm rot="-1433041">
            <a:off x="3921125" y="5472113"/>
            <a:ext cx="533400" cy="455612"/>
          </a:xfrm>
          <a:custGeom>
            <a:avLst/>
            <a:gdLst>
              <a:gd name="G0" fmla="+- 0 0 0"/>
              <a:gd name="G1" fmla="+- 15928 0 0"/>
              <a:gd name="G2" fmla="+- 21600 0 0"/>
              <a:gd name="T0" fmla="*/ 14590 w 21600"/>
              <a:gd name="T1" fmla="*/ 0 h 20323"/>
              <a:gd name="T2" fmla="*/ 21148 w 21600"/>
              <a:gd name="T3" fmla="*/ 20323 h 20323"/>
              <a:gd name="T4" fmla="*/ 0 w 21600"/>
              <a:gd name="T5" fmla="*/ 15928 h 203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0323" fill="none" extrusionOk="0">
                <a:moveTo>
                  <a:pt x="14589" y="0"/>
                </a:moveTo>
                <a:cubicBezTo>
                  <a:pt x="19056" y="4091"/>
                  <a:pt x="21600" y="9870"/>
                  <a:pt x="21600" y="15928"/>
                </a:cubicBezTo>
                <a:cubicBezTo>
                  <a:pt x="21600" y="17404"/>
                  <a:pt x="21448" y="18877"/>
                  <a:pt x="21148" y="20323"/>
                </a:cubicBezTo>
              </a:path>
              <a:path w="21600" h="20323" stroke="0" extrusionOk="0">
                <a:moveTo>
                  <a:pt x="14589" y="0"/>
                </a:moveTo>
                <a:cubicBezTo>
                  <a:pt x="19056" y="4091"/>
                  <a:pt x="21600" y="9870"/>
                  <a:pt x="21600" y="15928"/>
                </a:cubicBezTo>
                <a:cubicBezTo>
                  <a:pt x="21600" y="17404"/>
                  <a:pt x="21448" y="18877"/>
                  <a:pt x="21148" y="20323"/>
                </a:cubicBezTo>
                <a:lnTo>
                  <a:pt x="0" y="1592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4136" name="Text Box 40"/>
          <p:cNvSpPr txBox="1">
            <a:spLocks noChangeArrowheads="1"/>
          </p:cNvSpPr>
          <p:nvPr/>
        </p:nvSpPr>
        <p:spPr bwMode="auto">
          <a:xfrm>
            <a:off x="7162800" y="3733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b)</a:t>
            </a:r>
          </a:p>
        </p:txBody>
      </p:sp>
      <p:sp>
        <p:nvSpPr>
          <p:cNvPr id="4137" name="Text Box 41"/>
          <p:cNvSpPr txBox="1">
            <a:spLocks noChangeArrowheads="1"/>
          </p:cNvSpPr>
          <p:nvPr/>
        </p:nvSpPr>
        <p:spPr bwMode="auto">
          <a:xfrm>
            <a:off x="4419600" y="60960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c)</a:t>
            </a:r>
          </a:p>
        </p:txBody>
      </p:sp>
      <p:sp>
        <p:nvSpPr>
          <p:cNvPr id="4140" name="Arc 44"/>
          <p:cNvSpPr>
            <a:spLocks/>
          </p:cNvSpPr>
          <p:nvPr/>
        </p:nvSpPr>
        <p:spPr bwMode="auto">
          <a:xfrm>
            <a:off x="6781800" y="3276600"/>
            <a:ext cx="76200" cy="152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40" name="Hình chữ nhật 39"/>
          <p:cNvSpPr/>
          <p:nvPr/>
        </p:nvSpPr>
        <p:spPr>
          <a:xfrm>
            <a:off x="1928687" y="-27384"/>
            <a:ext cx="51635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dirty="0" smtClean="0">
                <a:solidFill>
                  <a:srgbClr val="660066"/>
                </a:solidFill>
              </a:rPr>
              <a:t>HAI ĐƯỜNG THẲNG SONG SONG</a:t>
            </a:r>
            <a:endParaRPr lang="vi-VN" sz="2400" b="1" dirty="0">
              <a:solidFill>
                <a:srgbClr val="660066"/>
              </a:solidFill>
            </a:endParaRPr>
          </a:p>
        </p:txBody>
      </p:sp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3866" y="332656"/>
            <a:ext cx="7924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800000"/>
                </a:solidFill>
              </a:rPr>
              <a:t>1. </a:t>
            </a:r>
            <a:r>
              <a:rPr lang="en-US" sz="2400" b="1" dirty="0" err="1">
                <a:solidFill>
                  <a:srgbClr val="800000"/>
                </a:solidFill>
              </a:rPr>
              <a:t>Nhắc</a:t>
            </a:r>
            <a:r>
              <a:rPr lang="en-US" sz="2400" b="1" dirty="0">
                <a:solidFill>
                  <a:srgbClr val="800000"/>
                </a:solidFill>
              </a:rPr>
              <a:t> </a:t>
            </a:r>
            <a:r>
              <a:rPr lang="en-US" sz="2400" b="1" dirty="0" err="1">
                <a:solidFill>
                  <a:srgbClr val="800000"/>
                </a:solidFill>
              </a:rPr>
              <a:t>lại</a:t>
            </a:r>
            <a:r>
              <a:rPr lang="en-US" sz="2400" b="1" dirty="0">
                <a:solidFill>
                  <a:srgbClr val="800000"/>
                </a:solidFill>
              </a:rPr>
              <a:t> </a:t>
            </a:r>
            <a:r>
              <a:rPr lang="en-US" sz="2400" b="1" dirty="0" err="1">
                <a:solidFill>
                  <a:srgbClr val="800000"/>
                </a:solidFill>
              </a:rPr>
              <a:t>kiến</a:t>
            </a:r>
            <a:r>
              <a:rPr lang="en-US" sz="2400" b="1" dirty="0">
                <a:solidFill>
                  <a:srgbClr val="800000"/>
                </a:solidFill>
              </a:rPr>
              <a:t> </a:t>
            </a:r>
            <a:r>
              <a:rPr lang="en-US" sz="2400" b="1" dirty="0" err="1">
                <a:solidFill>
                  <a:srgbClr val="800000"/>
                </a:solidFill>
              </a:rPr>
              <a:t>thức</a:t>
            </a:r>
            <a:r>
              <a:rPr lang="en-US" sz="2400" b="1" dirty="0">
                <a:solidFill>
                  <a:srgbClr val="800000"/>
                </a:solidFill>
              </a:rPr>
              <a:t> </a:t>
            </a:r>
            <a:r>
              <a:rPr lang="en-US" sz="2400" b="1" dirty="0" err="1">
                <a:solidFill>
                  <a:srgbClr val="800000"/>
                </a:solidFill>
              </a:rPr>
              <a:t>lớp</a:t>
            </a:r>
            <a:r>
              <a:rPr lang="en-US" sz="2400" b="1" dirty="0">
                <a:solidFill>
                  <a:srgbClr val="800000"/>
                </a:solidFill>
              </a:rPr>
              <a:t> 6: </a:t>
            </a:r>
          </a:p>
        </p:txBody>
      </p:sp>
    </p:spTree>
    <p:extLst>
      <p:ext uri="{BB962C8B-B14F-4D97-AF65-F5344CB8AC3E}">
        <p14:creationId xmlns:p14="http://schemas.microsoft.com/office/powerpoint/2010/main" val="303647025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1000" fill="hold"/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" dur="10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1000" fill="hold"/>
                                        <p:tgtEl>
                                          <p:spTgt spid="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/>
      <p:bldP spid="4132" grpId="0" animBg="1"/>
      <p:bldP spid="4132" grpId="1" animBg="1"/>
      <p:bldP spid="4133" grpId="0" animBg="1"/>
      <p:bldP spid="4133" grpId="1" animBg="1"/>
      <p:bldP spid="4134" grpId="0" animBg="1"/>
      <p:bldP spid="4134" grpId="1" animBg="1"/>
      <p:bldP spid="4135" grpId="0" animBg="1"/>
      <p:bldP spid="413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-19050" y="1067252"/>
            <a:ext cx="916305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000099"/>
                </a:solidFill>
              </a:rPr>
              <a:t>Nếu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đường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thẳng</a:t>
            </a:r>
            <a:r>
              <a:rPr lang="en-US" sz="2400" b="1" dirty="0">
                <a:solidFill>
                  <a:srgbClr val="000099"/>
                </a:solidFill>
              </a:rPr>
              <a:t> c </a:t>
            </a:r>
            <a:r>
              <a:rPr lang="en-US" sz="2400" b="1" dirty="0" err="1">
                <a:solidFill>
                  <a:srgbClr val="000099"/>
                </a:solidFill>
              </a:rPr>
              <a:t>cắt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hai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đường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thẳng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a,b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và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trong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các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góc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tạo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thành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có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một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cặp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góc</a:t>
            </a:r>
            <a:r>
              <a:rPr lang="en-US" sz="2400" b="1" dirty="0">
                <a:solidFill>
                  <a:srgbClr val="000099"/>
                </a:solidFill>
              </a:rPr>
              <a:t> so le </a:t>
            </a:r>
            <a:r>
              <a:rPr lang="en-US" sz="2400" b="1" dirty="0" err="1">
                <a:solidFill>
                  <a:srgbClr val="000099"/>
                </a:solidFill>
              </a:rPr>
              <a:t>trong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bằng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nhau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smtClean="0">
                <a:solidFill>
                  <a:srgbClr val="000099"/>
                </a:solidFill>
              </a:rPr>
              <a:t>(</a:t>
            </a:r>
            <a:r>
              <a:rPr lang="en-US" sz="2400" b="1" dirty="0" err="1" smtClean="0">
                <a:solidFill>
                  <a:srgbClr val="000099"/>
                </a:solidFill>
              </a:rPr>
              <a:t>hoặc</a:t>
            </a:r>
            <a:r>
              <a:rPr lang="en-US" sz="2400" b="1" dirty="0" smtClean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một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cặp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góc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đồng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vị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bằng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nhau</a:t>
            </a:r>
            <a:r>
              <a:rPr lang="en-US" sz="2400" b="1" dirty="0">
                <a:solidFill>
                  <a:srgbClr val="000099"/>
                </a:solidFill>
              </a:rPr>
              <a:t>) </a:t>
            </a:r>
            <a:r>
              <a:rPr lang="en-US" sz="2400" b="1" dirty="0" err="1">
                <a:solidFill>
                  <a:srgbClr val="000099"/>
                </a:solidFill>
              </a:rPr>
              <a:t>thì</a:t>
            </a:r>
            <a:r>
              <a:rPr lang="en-US" sz="2400" b="1" dirty="0">
                <a:solidFill>
                  <a:srgbClr val="000099"/>
                </a:solidFill>
              </a:rPr>
              <a:t> a </a:t>
            </a:r>
            <a:r>
              <a:rPr lang="en-US" sz="2400" b="1" dirty="0" err="1">
                <a:solidFill>
                  <a:srgbClr val="000099"/>
                </a:solidFill>
              </a:rPr>
              <a:t>và</a:t>
            </a:r>
            <a:r>
              <a:rPr lang="en-US" sz="2400" b="1" dirty="0">
                <a:solidFill>
                  <a:srgbClr val="000099"/>
                </a:solidFill>
              </a:rPr>
              <a:t> b song </a:t>
            </a:r>
            <a:r>
              <a:rPr lang="en-US" sz="2400" b="1" dirty="0" err="1">
                <a:solidFill>
                  <a:srgbClr val="000099"/>
                </a:solidFill>
              </a:rPr>
              <a:t>song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với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nhau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</a:p>
        </p:txBody>
      </p:sp>
      <p:grpSp>
        <p:nvGrpSpPr>
          <p:cNvPr id="5157" name="Group 37"/>
          <p:cNvGrpSpPr>
            <a:grpSpLocks/>
          </p:cNvGrpSpPr>
          <p:nvPr/>
        </p:nvGrpSpPr>
        <p:grpSpPr bwMode="auto">
          <a:xfrm>
            <a:off x="395288" y="3520975"/>
            <a:ext cx="3074987" cy="2500313"/>
            <a:chOff x="249" y="2054"/>
            <a:chExt cx="1937" cy="1575"/>
          </a:xfrm>
        </p:grpSpPr>
        <p:sp>
          <p:nvSpPr>
            <p:cNvPr id="5125" name="Line 5"/>
            <p:cNvSpPr>
              <a:spLocks noChangeShapeType="1"/>
            </p:cNvSpPr>
            <p:nvPr/>
          </p:nvSpPr>
          <p:spPr bwMode="auto">
            <a:xfrm>
              <a:off x="362" y="2486"/>
              <a:ext cx="18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126" name="Line 6"/>
            <p:cNvSpPr>
              <a:spLocks noChangeShapeType="1"/>
            </p:cNvSpPr>
            <p:nvPr/>
          </p:nvSpPr>
          <p:spPr bwMode="auto">
            <a:xfrm>
              <a:off x="249" y="3158"/>
              <a:ext cx="1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127" name="Line 7"/>
            <p:cNvSpPr>
              <a:spLocks noChangeShapeType="1"/>
            </p:cNvSpPr>
            <p:nvPr/>
          </p:nvSpPr>
          <p:spPr bwMode="auto">
            <a:xfrm flipV="1">
              <a:off x="554" y="2246"/>
              <a:ext cx="1344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136" name="Text Box 16"/>
            <p:cNvSpPr txBox="1">
              <a:spLocks noChangeArrowheads="1"/>
            </p:cNvSpPr>
            <p:nvPr/>
          </p:nvSpPr>
          <p:spPr bwMode="auto">
            <a:xfrm>
              <a:off x="362" y="2246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latin typeface="Arial" charset="0"/>
                </a:rPr>
                <a:t>a</a:t>
              </a:r>
            </a:p>
          </p:txBody>
        </p:sp>
        <p:sp>
          <p:nvSpPr>
            <p:cNvPr id="5137" name="Text Box 17"/>
            <p:cNvSpPr txBox="1">
              <a:spLocks noChangeArrowheads="1"/>
            </p:cNvSpPr>
            <p:nvPr/>
          </p:nvSpPr>
          <p:spPr bwMode="auto">
            <a:xfrm>
              <a:off x="266" y="2870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solidFill>
                    <a:srgbClr val="003300"/>
                  </a:solidFill>
                  <a:latin typeface="Arial" charset="0"/>
                </a:rPr>
                <a:t>b</a:t>
              </a:r>
            </a:p>
          </p:txBody>
        </p:sp>
        <p:sp>
          <p:nvSpPr>
            <p:cNvPr id="5138" name="Text Box 18"/>
            <p:cNvSpPr txBox="1">
              <a:spLocks noChangeArrowheads="1"/>
            </p:cNvSpPr>
            <p:nvPr/>
          </p:nvSpPr>
          <p:spPr bwMode="auto">
            <a:xfrm>
              <a:off x="1706" y="2054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3300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5139" name="Text Box 19"/>
            <p:cNvSpPr txBox="1">
              <a:spLocks noChangeArrowheads="1"/>
            </p:cNvSpPr>
            <p:nvPr/>
          </p:nvSpPr>
          <p:spPr bwMode="auto">
            <a:xfrm>
              <a:off x="602" y="3398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vi-VN">
                <a:latin typeface="Arial" charset="0"/>
              </a:endParaRPr>
            </a:p>
          </p:txBody>
        </p:sp>
        <p:sp>
          <p:nvSpPr>
            <p:cNvPr id="5145" name="Text Box 25"/>
            <p:cNvSpPr txBox="1">
              <a:spLocks noChangeArrowheads="1"/>
            </p:cNvSpPr>
            <p:nvPr/>
          </p:nvSpPr>
          <p:spPr bwMode="auto">
            <a:xfrm>
              <a:off x="938" y="2508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>
                  <a:solidFill>
                    <a:srgbClr val="0000FF"/>
                  </a:solidFill>
                  <a:latin typeface="Arial" charset="0"/>
                </a:rPr>
                <a:t>45</a:t>
              </a:r>
              <a:r>
                <a:rPr lang="en-US" sz="1600" baseline="30000" dirty="0">
                  <a:solidFill>
                    <a:srgbClr val="0000FF"/>
                  </a:solidFill>
                  <a:latin typeface="Arial" charset="0"/>
                </a:rPr>
                <a:t>0</a:t>
              </a:r>
              <a:endParaRPr lang="en-US" sz="1600" dirty="0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5146" name="Text Box 26"/>
            <p:cNvSpPr txBox="1">
              <a:spLocks noChangeArrowheads="1"/>
            </p:cNvSpPr>
            <p:nvPr/>
          </p:nvSpPr>
          <p:spPr bwMode="auto">
            <a:xfrm>
              <a:off x="1082" y="2918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>
                  <a:solidFill>
                    <a:srgbClr val="0000FF"/>
                  </a:solidFill>
                  <a:latin typeface="Arial" charset="0"/>
                </a:rPr>
                <a:t>45</a:t>
              </a:r>
              <a:r>
                <a:rPr lang="en-US" sz="1600" baseline="30000">
                  <a:solidFill>
                    <a:srgbClr val="0000FF"/>
                  </a:solidFill>
                  <a:latin typeface="Arial" charset="0"/>
                </a:rPr>
                <a:t>0</a:t>
              </a:r>
              <a:endParaRPr lang="en-US" sz="1600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5151" name="Arc 31"/>
            <p:cNvSpPr>
              <a:spLocks/>
            </p:cNvSpPr>
            <p:nvPr/>
          </p:nvSpPr>
          <p:spPr bwMode="auto">
            <a:xfrm rot="10800000">
              <a:off x="1309" y="2489"/>
              <a:ext cx="288" cy="172"/>
            </a:xfrm>
            <a:custGeom>
              <a:avLst/>
              <a:gdLst>
                <a:gd name="G0" fmla="+- 0 0 0"/>
                <a:gd name="G1" fmla="+- 15475 0 0"/>
                <a:gd name="G2" fmla="+- 21600 0 0"/>
                <a:gd name="T0" fmla="*/ 15070 w 21600"/>
                <a:gd name="T1" fmla="*/ 0 h 15475"/>
                <a:gd name="T2" fmla="*/ 21600 w 21600"/>
                <a:gd name="T3" fmla="*/ 15475 h 15475"/>
                <a:gd name="T4" fmla="*/ 0 w 21600"/>
                <a:gd name="T5" fmla="*/ 15475 h 15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5475" fill="none" extrusionOk="0">
                  <a:moveTo>
                    <a:pt x="15069" y="0"/>
                  </a:moveTo>
                  <a:cubicBezTo>
                    <a:pt x="19244" y="4066"/>
                    <a:pt x="21600" y="9647"/>
                    <a:pt x="21600" y="15475"/>
                  </a:cubicBezTo>
                </a:path>
                <a:path w="21600" h="15475" stroke="0" extrusionOk="0">
                  <a:moveTo>
                    <a:pt x="15069" y="0"/>
                  </a:moveTo>
                  <a:cubicBezTo>
                    <a:pt x="19244" y="4066"/>
                    <a:pt x="21600" y="9647"/>
                    <a:pt x="21600" y="15475"/>
                  </a:cubicBezTo>
                  <a:lnTo>
                    <a:pt x="0" y="15475"/>
                  </a:lnTo>
                  <a:close/>
                </a:path>
              </a:pathLst>
            </a:custGeom>
            <a:solidFill>
              <a:srgbClr val="33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152" name="Arc 32"/>
            <p:cNvSpPr>
              <a:spLocks/>
            </p:cNvSpPr>
            <p:nvPr/>
          </p:nvSpPr>
          <p:spPr bwMode="auto">
            <a:xfrm>
              <a:off x="792" y="2983"/>
              <a:ext cx="288" cy="177"/>
            </a:xfrm>
            <a:custGeom>
              <a:avLst/>
              <a:gdLst>
                <a:gd name="G0" fmla="+- 0 0 0"/>
                <a:gd name="G1" fmla="+- 15928 0 0"/>
                <a:gd name="G2" fmla="+- 21600 0 0"/>
                <a:gd name="T0" fmla="*/ 14590 w 21568"/>
                <a:gd name="T1" fmla="*/ 0 h 15928"/>
                <a:gd name="T2" fmla="*/ 21568 w 21568"/>
                <a:gd name="T3" fmla="*/ 14760 h 15928"/>
                <a:gd name="T4" fmla="*/ 0 w 21568"/>
                <a:gd name="T5" fmla="*/ 15928 h 159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68" h="15928" fill="none" extrusionOk="0">
                  <a:moveTo>
                    <a:pt x="14589" y="0"/>
                  </a:moveTo>
                  <a:cubicBezTo>
                    <a:pt x="18757" y="3817"/>
                    <a:pt x="21262" y="9116"/>
                    <a:pt x="21568" y="14759"/>
                  </a:cubicBezTo>
                </a:path>
                <a:path w="21568" h="15928" stroke="0" extrusionOk="0">
                  <a:moveTo>
                    <a:pt x="14589" y="0"/>
                  </a:moveTo>
                  <a:cubicBezTo>
                    <a:pt x="18757" y="3817"/>
                    <a:pt x="21262" y="9116"/>
                    <a:pt x="21568" y="14759"/>
                  </a:cubicBezTo>
                  <a:lnTo>
                    <a:pt x="0" y="15928"/>
                  </a:lnTo>
                  <a:close/>
                </a:path>
              </a:pathLst>
            </a:custGeom>
            <a:solidFill>
              <a:srgbClr val="33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5159" name="Group 39"/>
          <p:cNvGrpSpPr>
            <a:grpSpLocks/>
          </p:cNvGrpSpPr>
          <p:nvPr/>
        </p:nvGrpSpPr>
        <p:grpSpPr bwMode="auto">
          <a:xfrm>
            <a:off x="4362450" y="3151584"/>
            <a:ext cx="4495800" cy="3733800"/>
            <a:chOff x="2761" y="1488"/>
            <a:chExt cx="2832" cy="2583"/>
          </a:xfrm>
        </p:grpSpPr>
        <p:sp>
          <p:nvSpPr>
            <p:cNvPr id="5144" name="Text Box 24"/>
            <p:cNvSpPr txBox="1">
              <a:spLocks noChangeArrowheads="1"/>
            </p:cNvSpPr>
            <p:nvPr/>
          </p:nvSpPr>
          <p:spPr bwMode="auto">
            <a:xfrm>
              <a:off x="4249" y="1536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0000"/>
                  </a:solidFill>
                  <a:latin typeface="Arial" charset="0"/>
                </a:rPr>
                <a:t>c</a:t>
              </a:r>
            </a:p>
          </p:txBody>
        </p:sp>
        <p:grpSp>
          <p:nvGrpSpPr>
            <p:cNvPr id="5158" name="Group 38"/>
            <p:cNvGrpSpPr>
              <a:grpSpLocks/>
            </p:cNvGrpSpPr>
            <p:nvPr/>
          </p:nvGrpSpPr>
          <p:grpSpPr bwMode="auto">
            <a:xfrm>
              <a:off x="2761" y="1488"/>
              <a:ext cx="2832" cy="2583"/>
              <a:chOff x="2761" y="1488"/>
              <a:chExt cx="2832" cy="2583"/>
            </a:xfrm>
          </p:grpSpPr>
          <p:sp>
            <p:nvSpPr>
              <p:cNvPr id="5133" name="Line 13"/>
              <p:cNvSpPr>
                <a:spLocks noChangeShapeType="1"/>
              </p:cNvSpPr>
              <p:nvPr/>
            </p:nvSpPr>
            <p:spPr bwMode="auto">
              <a:xfrm flipV="1">
                <a:off x="2857" y="1920"/>
                <a:ext cx="2544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5134" name="Line 14"/>
              <p:cNvSpPr>
                <a:spLocks noChangeShapeType="1"/>
              </p:cNvSpPr>
              <p:nvPr/>
            </p:nvSpPr>
            <p:spPr bwMode="auto">
              <a:xfrm flipV="1">
                <a:off x="3049" y="2592"/>
                <a:ext cx="2544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5135" name="Line 15"/>
              <p:cNvSpPr>
                <a:spLocks noChangeShapeType="1"/>
              </p:cNvSpPr>
              <p:nvPr/>
            </p:nvSpPr>
            <p:spPr bwMode="auto">
              <a:xfrm flipH="1">
                <a:off x="3865" y="1488"/>
                <a:ext cx="720" cy="18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5140" name="Text Box 20"/>
              <p:cNvSpPr txBox="1">
                <a:spLocks noChangeArrowheads="1"/>
              </p:cNvSpPr>
              <p:nvPr/>
            </p:nvSpPr>
            <p:spPr bwMode="auto">
              <a:xfrm>
                <a:off x="3888" y="3840"/>
                <a:ext cx="96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vi-VN">
                  <a:latin typeface="Arial" charset="0"/>
                </a:endParaRPr>
              </a:p>
            </p:txBody>
          </p:sp>
          <p:sp>
            <p:nvSpPr>
              <p:cNvPr id="5142" name="Text Box 22"/>
              <p:cNvSpPr txBox="1">
                <a:spLocks noChangeArrowheads="1"/>
              </p:cNvSpPr>
              <p:nvPr/>
            </p:nvSpPr>
            <p:spPr bwMode="auto">
              <a:xfrm>
                <a:off x="2761" y="2208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000000"/>
                    </a:solidFill>
                    <a:latin typeface="Arial" charset="0"/>
                  </a:rPr>
                  <a:t>a</a:t>
                </a:r>
              </a:p>
            </p:txBody>
          </p:sp>
          <p:sp>
            <p:nvSpPr>
              <p:cNvPr id="5143" name="Text Box 23"/>
              <p:cNvSpPr txBox="1">
                <a:spLocks noChangeArrowheads="1"/>
              </p:cNvSpPr>
              <p:nvPr/>
            </p:nvSpPr>
            <p:spPr bwMode="auto">
              <a:xfrm>
                <a:off x="2905" y="2880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dirty="0">
                    <a:solidFill>
                      <a:srgbClr val="000000"/>
                    </a:solidFill>
                    <a:latin typeface="Arial" charset="0"/>
                  </a:rPr>
                  <a:t>b</a:t>
                </a:r>
              </a:p>
            </p:txBody>
          </p:sp>
          <p:sp>
            <p:nvSpPr>
              <p:cNvPr id="5149" name="Text Box 29"/>
              <p:cNvSpPr txBox="1">
                <a:spLocks noChangeArrowheads="1"/>
              </p:cNvSpPr>
              <p:nvPr/>
            </p:nvSpPr>
            <p:spPr bwMode="auto">
              <a:xfrm>
                <a:off x="4585" y="1728"/>
                <a:ext cx="38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>
                    <a:solidFill>
                      <a:srgbClr val="0000FF"/>
                    </a:solidFill>
                    <a:latin typeface="Arial" charset="0"/>
                  </a:rPr>
                  <a:t>60</a:t>
                </a:r>
                <a:r>
                  <a:rPr lang="en-US" sz="1600" baseline="30000">
                    <a:solidFill>
                      <a:srgbClr val="0000FF"/>
                    </a:solidFill>
                    <a:latin typeface="Arial" charset="0"/>
                  </a:rPr>
                  <a:t>0</a:t>
                </a:r>
                <a:endParaRPr lang="en-US" sz="1600">
                  <a:solidFill>
                    <a:srgbClr val="0000FF"/>
                  </a:solidFill>
                  <a:latin typeface="Arial" charset="0"/>
                </a:endParaRPr>
              </a:p>
            </p:txBody>
          </p:sp>
          <p:sp>
            <p:nvSpPr>
              <p:cNvPr id="5150" name="Text Box 30"/>
              <p:cNvSpPr txBox="1">
                <a:spLocks noChangeArrowheads="1"/>
              </p:cNvSpPr>
              <p:nvPr/>
            </p:nvSpPr>
            <p:spPr bwMode="auto">
              <a:xfrm>
                <a:off x="4368" y="2496"/>
                <a:ext cx="38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>
                    <a:solidFill>
                      <a:srgbClr val="0000FF"/>
                    </a:solidFill>
                    <a:latin typeface="Arial" charset="0"/>
                  </a:rPr>
                  <a:t>60</a:t>
                </a:r>
                <a:r>
                  <a:rPr lang="en-US" sz="1600" baseline="30000">
                    <a:solidFill>
                      <a:srgbClr val="0000FF"/>
                    </a:solidFill>
                    <a:latin typeface="Arial" charset="0"/>
                  </a:rPr>
                  <a:t>0</a:t>
                </a:r>
                <a:endParaRPr lang="en-US" sz="1600">
                  <a:solidFill>
                    <a:srgbClr val="0000FF"/>
                  </a:solidFill>
                  <a:latin typeface="Arial" charset="0"/>
                </a:endParaRPr>
              </a:p>
            </p:txBody>
          </p:sp>
          <p:sp>
            <p:nvSpPr>
              <p:cNvPr id="5153" name="Arc 33"/>
              <p:cNvSpPr>
                <a:spLocks/>
              </p:cNvSpPr>
              <p:nvPr/>
            </p:nvSpPr>
            <p:spPr bwMode="auto">
              <a:xfrm rot="-1433041">
                <a:off x="4300" y="1843"/>
                <a:ext cx="336" cy="287"/>
              </a:xfrm>
              <a:custGeom>
                <a:avLst/>
                <a:gdLst>
                  <a:gd name="G0" fmla="+- 0 0 0"/>
                  <a:gd name="G1" fmla="+- 15928 0 0"/>
                  <a:gd name="G2" fmla="+- 21600 0 0"/>
                  <a:gd name="T0" fmla="*/ 14590 w 21600"/>
                  <a:gd name="T1" fmla="*/ 0 h 20323"/>
                  <a:gd name="T2" fmla="*/ 21148 w 21600"/>
                  <a:gd name="T3" fmla="*/ 20323 h 20323"/>
                  <a:gd name="T4" fmla="*/ 0 w 21600"/>
                  <a:gd name="T5" fmla="*/ 15928 h 20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0323" fill="none" extrusionOk="0">
                    <a:moveTo>
                      <a:pt x="14589" y="0"/>
                    </a:moveTo>
                    <a:cubicBezTo>
                      <a:pt x="19056" y="4091"/>
                      <a:pt x="21600" y="9870"/>
                      <a:pt x="21600" y="15928"/>
                    </a:cubicBezTo>
                    <a:cubicBezTo>
                      <a:pt x="21600" y="17404"/>
                      <a:pt x="21448" y="18877"/>
                      <a:pt x="21148" y="20323"/>
                    </a:cubicBezTo>
                  </a:path>
                  <a:path w="21600" h="20323" stroke="0" extrusionOk="0">
                    <a:moveTo>
                      <a:pt x="14589" y="0"/>
                    </a:moveTo>
                    <a:cubicBezTo>
                      <a:pt x="19056" y="4091"/>
                      <a:pt x="21600" y="9870"/>
                      <a:pt x="21600" y="15928"/>
                    </a:cubicBezTo>
                    <a:cubicBezTo>
                      <a:pt x="21600" y="17404"/>
                      <a:pt x="21448" y="18877"/>
                      <a:pt x="21148" y="20323"/>
                    </a:cubicBezTo>
                    <a:lnTo>
                      <a:pt x="0" y="1592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154" name="Arc 34"/>
              <p:cNvSpPr>
                <a:spLocks/>
              </p:cNvSpPr>
              <p:nvPr/>
            </p:nvSpPr>
            <p:spPr bwMode="auto">
              <a:xfrm rot="-1433041">
                <a:off x="3983" y="2631"/>
                <a:ext cx="336" cy="287"/>
              </a:xfrm>
              <a:custGeom>
                <a:avLst/>
                <a:gdLst>
                  <a:gd name="G0" fmla="+- 0 0 0"/>
                  <a:gd name="G1" fmla="+- 15928 0 0"/>
                  <a:gd name="G2" fmla="+- 21600 0 0"/>
                  <a:gd name="T0" fmla="*/ 14590 w 21600"/>
                  <a:gd name="T1" fmla="*/ 0 h 20323"/>
                  <a:gd name="T2" fmla="*/ 21148 w 21600"/>
                  <a:gd name="T3" fmla="*/ 20323 h 20323"/>
                  <a:gd name="T4" fmla="*/ 0 w 21600"/>
                  <a:gd name="T5" fmla="*/ 15928 h 20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0323" fill="none" extrusionOk="0">
                    <a:moveTo>
                      <a:pt x="14589" y="0"/>
                    </a:moveTo>
                    <a:cubicBezTo>
                      <a:pt x="19056" y="4091"/>
                      <a:pt x="21600" y="9870"/>
                      <a:pt x="21600" y="15928"/>
                    </a:cubicBezTo>
                    <a:cubicBezTo>
                      <a:pt x="21600" y="17404"/>
                      <a:pt x="21448" y="18877"/>
                      <a:pt x="21148" y="20323"/>
                    </a:cubicBezTo>
                  </a:path>
                  <a:path w="21600" h="20323" stroke="0" extrusionOk="0">
                    <a:moveTo>
                      <a:pt x="14589" y="0"/>
                    </a:moveTo>
                    <a:cubicBezTo>
                      <a:pt x="19056" y="4091"/>
                      <a:pt x="21600" y="9870"/>
                      <a:pt x="21600" y="15928"/>
                    </a:cubicBezTo>
                    <a:cubicBezTo>
                      <a:pt x="21600" y="17404"/>
                      <a:pt x="21448" y="18877"/>
                      <a:pt x="21148" y="20323"/>
                    </a:cubicBezTo>
                    <a:lnTo>
                      <a:pt x="0" y="1592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156" name="Text Box 36"/>
              <p:cNvSpPr txBox="1">
                <a:spLocks noChangeArrowheads="1"/>
              </p:cNvSpPr>
              <p:nvPr/>
            </p:nvSpPr>
            <p:spPr bwMode="auto">
              <a:xfrm>
                <a:off x="4297" y="3024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vi-VN">
                  <a:latin typeface="Arial" charset="0"/>
                </a:endParaRPr>
              </a:p>
            </p:txBody>
          </p:sp>
        </p:grpSp>
      </p:grp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-8802" y="692259"/>
            <a:ext cx="7924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800000"/>
                </a:solidFill>
              </a:rPr>
              <a:t>2. </a:t>
            </a:r>
            <a:r>
              <a:rPr lang="en-US" sz="2400" b="1" dirty="0" err="1">
                <a:solidFill>
                  <a:srgbClr val="800000"/>
                </a:solidFill>
              </a:rPr>
              <a:t>Dấu</a:t>
            </a:r>
            <a:r>
              <a:rPr lang="en-US" sz="2400" b="1" dirty="0">
                <a:solidFill>
                  <a:srgbClr val="800000"/>
                </a:solidFill>
              </a:rPr>
              <a:t> </a:t>
            </a:r>
            <a:r>
              <a:rPr lang="en-US" sz="2400" b="1" dirty="0" err="1">
                <a:solidFill>
                  <a:srgbClr val="800000"/>
                </a:solidFill>
              </a:rPr>
              <a:t>hiệu</a:t>
            </a:r>
            <a:r>
              <a:rPr lang="en-US" sz="2400" b="1" dirty="0">
                <a:solidFill>
                  <a:srgbClr val="800000"/>
                </a:solidFill>
              </a:rPr>
              <a:t> </a:t>
            </a:r>
            <a:r>
              <a:rPr lang="en-US" sz="2400" b="1" dirty="0" err="1">
                <a:solidFill>
                  <a:srgbClr val="800000"/>
                </a:solidFill>
              </a:rPr>
              <a:t>nhận</a:t>
            </a:r>
            <a:r>
              <a:rPr lang="en-US" sz="2400" b="1" dirty="0">
                <a:solidFill>
                  <a:srgbClr val="800000"/>
                </a:solidFill>
              </a:rPr>
              <a:t> </a:t>
            </a:r>
            <a:r>
              <a:rPr lang="en-US" sz="2400" b="1" dirty="0" err="1">
                <a:solidFill>
                  <a:srgbClr val="800000"/>
                </a:solidFill>
              </a:rPr>
              <a:t>biết</a:t>
            </a:r>
            <a:r>
              <a:rPr lang="en-US" sz="2400" b="1" dirty="0">
                <a:solidFill>
                  <a:srgbClr val="800000"/>
                </a:solidFill>
              </a:rPr>
              <a:t> </a:t>
            </a:r>
            <a:r>
              <a:rPr lang="en-US" sz="2400" b="1" dirty="0" err="1">
                <a:solidFill>
                  <a:srgbClr val="800000"/>
                </a:solidFill>
              </a:rPr>
              <a:t>hai</a:t>
            </a:r>
            <a:r>
              <a:rPr lang="en-US" sz="2400" b="1" dirty="0">
                <a:solidFill>
                  <a:srgbClr val="800000"/>
                </a:solidFill>
              </a:rPr>
              <a:t> </a:t>
            </a:r>
            <a:r>
              <a:rPr lang="en-US" sz="2400" b="1" dirty="0" err="1">
                <a:solidFill>
                  <a:srgbClr val="800000"/>
                </a:solidFill>
              </a:rPr>
              <a:t>đường</a:t>
            </a:r>
            <a:r>
              <a:rPr lang="en-US" sz="2400" b="1" dirty="0">
                <a:solidFill>
                  <a:srgbClr val="800000"/>
                </a:solidFill>
              </a:rPr>
              <a:t> </a:t>
            </a:r>
            <a:r>
              <a:rPr lang="en-US" sz="2400" b="1" dirty="0" err="1">
                <a:solidFill>
                  <a:srgbClr val="800000"/>
                </a:solidFill>
              </a:rPr>
              <a:t>thẳng</a:t>
            </a:r>
            <a:r>
              <a:rPr lang="en-US" sz="2400" b="1" dirty="0">
                <a:solidFill>
                  <a:srgbClr val="800000"/>
                </a:solidFill>
              </a:rPr>
              <a:t> song </a:t>
            </a:r>
            <a:r>
              <a:rPr lang="en-US" sz="2400" b="1" dirty="0" err="1" smtClean="0">
                <a:solidFill>
                  <a:srgbClr val="800000"/>
                </a:solidFill>
              </a:rPr>
              <a:t>song</a:t>
            </a:r>
            <a:r>
              <a:rPr lang="en-US" sz="2400" b="1" dirty="0" smtClean="0">
                <a:solidFill>
                  <a:srgbClr val="800000"/>
                </a:solidFill>
              </a:rPr>
              <a:t>:</a:t>
            </a:r>
            <a:endParaRPr lang="en-US" sz="2400" b="1" dirty="0">
              <a:solidFill>
                <a:srgbClr val="800000"/>
              </a:solidFill>
            </a:endParaRPr>
          </a:p>
        </p:txBody>
      </p:sp>
      <p:sp>
        <p:nvSpPr>
          <p:cNvPr id="31" name="Hình chữ nhật 30"/>
          <p:cNvSpPr/>
          <p:nvPr/>
        </p:nvSpPr>
        <p:spPr>
          <a:xfrm>
            <a:off x="2072703" y="-27384"/>
            <a:ext cx="51635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dirty="0" smtClean="0">
                <a:solidFill>
                  <a:srgbClr val="660066"/>
                </a:solidFill>
              </a:rPr>
              <a:t>HAI </a:t>
            </a:r>
            <a:r>
              <a:rPr lang="vi-VN" sz="2400" b="1" dirty="0" smtClean="0">
                <a:solidFill>
                  <a:srgbClr val="660066"/>
                </a:solidFill>
              </a:rPr>
              <a:t>ĐƯỜNG THẲNG SONG SONG</a:t>
            </a:r>
            <a:endParaRPr lang="vi-VN" sz="2400" b="1" dirty="0">
              <a:solidFill>
                <a:srgbClr val="660066"/>
              </a:solidFill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3866" y="332656"/>
            <a:ext cx="7924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800000"/>
                </a:solidFill>
              </a:rPr>
              <a:t>1. </a:t>
            </a:r>
            <a:r>
              <a:rPr lang="en-US" sz="2400" b="1" dirty="0" err="1">
                <a:solidFill>
                  <a:srgbClr val="800000"/>
                </a:solidFill>
              </a:rPr>
              <a:t>Nhắc</a:t>
            </a:r>
            <a:r>
              <a:rPr lang="en-US" sz="2400" b="1" dirty="0">
                <a:solidFill>
                  <a:srgbClr val="800000"/>
                </a:solidFill>
              </a:rPr>
              <a:t> </a:t>
            </a:r>
            <a:r>
              <a:rPr lang="en-US" sz="2400" b="1" dirty="0" err="1">
                <a:solidFill>
                  <a:srgbClr val="800000"/>
                </a:solidFill>
              </a:rPr>
              <a:t>lại</a:t>
            </a:r>
            <a:r>
              <a:rPr lang="en-US" sz="2400" b="1" dirty="0">
                <a:solidFill>
                  <a:srgbClr val="800000"/>
                </a:solidFill>
              </a:rPr>
              <a:t> </a:t>
            </a:r>
            <a:r>
              <a:rPr lang="en-US" sz="2400" b="1" dirty="0" err="1">
                <a:solidFill>
                  <a:srgbClr val="800000"/>
                </a:solidFill>
              </a:rPr>
              <a:t>kiến</a:t>
            </a:r>
            <a:r>
              <a:rPr lang="en-US" sz="2400" b="1" dirty="0">
                <a:solidFill>
                  <a:srgbClr val="800000"/>
                </a:solidFill>
              </a:rPr>
              <a:t> </a:t>
            </a:r>
            <a:r>
              <a:rPr lang="en-US" sz="2400" b="1" dirty="0" err="1">
                <a:solidFill>
                  <a:srgbClr val="800000"/>
                </a:solidFill>
              </a:rPr>
              <a:t>thức</a:t>
            </a:r>
            <a:r>
              <a:rPr lang="en-US" sz="2400" b="1" dirty="0">
                <a:solidFill>
                  <a:srgbClr val="800000"/>
                </a:solidFill>
              </a:rPr>
              <a:t> </a:t>
            </a:r>
            <a:r>
              <a:rPr lang="en-US" sz="2400" b="1" dirty="0" err="1">
                <a:solidFill>
                  <a:srgbClr val="800000"/>
                </a:solidFill>
              </a:rPr>
              <a:t>lớp</a:t>
            </a:r>
            <a:r>
              <a:rPr lang="en-US" sz="2400" b="1" dirty="0">
                <a:solidFill>
                  <a:srgbClr val="800000"/>
                </a:solidFill>
              </a:rPr>
              <a:t> 6: </a:t>
            </a:r>
          </a:p>
        </p:txBody>
      </p:sp>
      <p:sp>
        <p:nvSpPr>
          <p:cNvPr id="2" name="Hình chữ nhật 1"/>
          <p:cNvSpPr/>
          <p:nvPr/>
        </p:nvSpPr>
        <p:spPr>
          <a:xfrm>
            <a:off x="-3350" y="2220694"/>
            <a:ext cx="90398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dirty="0" smtClean="0">
                <a:solidFill>
                  <a:srgbClr val="660066"/>
                </a:solidFill>
              </a:rPr>
              <a:t>Kí hiệu: </a:t>
            </a:r>
            <a:r>
              <a:rPr lang="vi-VN" sz="2400" b="1" dirty="0" smtClean="0">
                <a:solidFill>
                  <a:srgbClr val="003300"/>
                </a:solidFill>
              </a:rPr>
              <a:t>a // b (hai đường thẳng a, b song song với nhau)</a:t>
            </a:r>
            <a:endParaRPr lang="vi-VN" sz="24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73320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FF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CC00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640"/>
                            </p:stCondLst>
                            <p:childTnLst>
                              <p:par>
                                <p:cTn id="1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5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err="1" smtClean="0">
                <a:latin typeface=".VnTime" pitchFamily="34" charset="0"/>
              </a:rPr>
              <a:t>Trong</a:t>
            </a:r>
            <a:r>
              <a:rPr lang="en-US" sz="2000" dirty="0" smtClean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c¸c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h×nh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vÏ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 smtClean="0">
                <a:latin typeface=".VnTime" pitchFamily="34" charset="0"/>
              </a:rPr>
              <a:t>sau</a:t>
            </a:r>
            <a:r>
              <a:rPr lang="en-US" sz="2000" dirty="0" smtClean="0">
                <a:latin typeface=".VnTime" pitchFamily="34" charset="0"/>
              </a:rPr>
              <a:t>,</a:t>
            </a:r>
            <a:r>
              <a:rPr lang="vi-VN" sz="2000" dirty="0" smtClean="0">
                <a:latin typeface=".VnTime" pitchFamily="34" charset="0"/>
              </a:rPr>
              <a:t> </a:t>
            </a:r>
            <a:r>
              <a:rPr lang="en-US" sz="2000" dirty="0" err="1" smtClean="0">
                <a:latin typeface=".VnTime" pitchFamily="34" charset="0"/>
              </a:rPr>
              <a:t>h×nh</a:t>
            </a:r>
            <a:r>
              <a:rPr lang="en-US" sz="2000" dirty="0" smtClean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nµo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biÓu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diÔn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hai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smtClean="0">
                <a:latin typeface=".VnTime" pitchFamily="34" charset="0"/>
              </a:rPr>
              <a:t>®­</a:t>
            </a:r>
            <a:r>
              <a:rPr lang="vi-VN" sz="2000" dirty="0" smtClean="0">
                <a:latin typeface=".VnTime" pitchFamily="34" charset="0"/>
              </a:rPr>
              <a:t>ư</a:t>
            </a:r>
            <a:r>
              <a:rPr lang="en-US" sz="2000" dirty="0" err="1" smtClean="0">
                <a:latin typeface=".VnTime" pitchFamily="34" charset="0"/>
              </a:rPr>
              <a:t>êng</a:t>
            </a:r>
            <a:r>
              <a:rPr lang="en-US" sz="2000" dirty="0" smtClean="0">
                <a:latin typeface=".VnTime" pitchFamily="34" charset="0"/>
              </a:rPr>
              <a:t> </a:t>
            </a:r>
            <a:r>
              <a:rPr lang="en-US" sz="2000" dirty="0">
                <a:latin typeface=".VnTime" pitchFamily="34" charset="0"/>
              </a:rPr>
              <a:t>th¼ng song </a:t>
            </a:r>
            <a:r>
              <a:rPr lang="en-US" sz="2000" dirty="0" err="1">
                <a:latin typeface=".VnTime" pitchFamily="34" charset="0"/>
              </a:rPr>
              <a:t>song</a:t>
            </a:r>
            <a:endParaRPr lang="en-US" sz="2000" dirty="0">
              <a:latin typeface=".VnTime" pitchFamily="34" charset="0"/>
            </a:endParaRPr>
          </a:p>
        </p:txBody>
      </p:sp>
      <p:sp>
        <p:nvSpPr>
          <p:cNvPr id="104454" name="Line 6"/>
          <p:cNvSpPr>
            <a:spLocks noChangeShapeType="1"/>
          </p:cNvSpPr>
          <p:nvPr/>
        </p:nvSpPr>
        <p:spPr bwMode="auto">
          <a:xfrm>
            <a:off x="228600" y="8382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55" name="Line 7"/>
          <p:cNvSpPr>
            <a:spLocks noChangeShapeType="1"/>
          </p:cNvSpPr>
          <p:nvPr/>
        </p:nvSpPr>
        <p:spPr bwMode="auto">
          <a:xfrm>
            <a:off x="152400" y="160020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56" name="Line 8"/>
          <p:cNvSpPr>
            <a:spLocks noChangeShapeType="1"/>
          </p:cNvSpPr>
          <p:nvPr/>
        </p:nvSpPr>
        <p:spPr bwMode="auto">
          <a:xfrm>
            <a:off x="1371600" y="4572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57" name="Rectangle 9"/>
          <p:cNvSpPr>
            <a:spLocks noChangeArrowheads="1"/>
          </p:cNvSpPr>
          <p:nvPr/>
        </p:nvSpPr>
        <p:spPr bwMode="auto">
          <a:xfrm>
            <a:off x="1371600" y="14478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58" name="Rectangle 10"/>
          <p:cNvSpPr>
            <a:spLocks noChangeArrowheads="1"/>
          </p:cNvSpPr>
          <p:nvPr/>
        </p:nvSpPr>
        <p:spPr bwMode="auto">
          <a:xfrm>
            <a:off x="1219200" y="8382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59" name="Text Box 11"/>
          <p:cNvSpPr txBox="1">
            <a:spLocks noChangeArrowheads="1"/>
          </p:cNvSpPr>
          <p:nvPr/>
        </p:nvSpPr>
        <p:spPr bwMode="auto">
          <a:xfrm>
            <a:off x="1371600" y="304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.VnTime" pitchFamily="34" charset="0"/>
              </a:rPr>
              <a:t>c</a:t>
            </a:r>
          </a:p>
        </p:txBody>
      </p:sp>
      <p:sp>
        <p:nvSpPr>
          <p:cNvPr id="104460" name="Text Box 12"/>
          <p:cNvSpPr txBox="1">
            <a:spLocks noChangeArrowheads="1"/>
          </p:cNvSpPr>
          <p:nvPr/>
        </p:nvSpPr>
        <p:spPr bwMode="auto">
          <a:xfrm>
            <a:off x="76200" y="15240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.VnTime" pitchFamily="34" charset="0"/>
              </a:rPr>
              <a:t>b</a:t>
            </a:r>
          </a:p>
        </p:txBody>
      </p:sp>
      <p:sp>
        <p:nvSpPr>
          <p:cNvPr id="104461" name="Text Box 13"/>
          <p:cNvSpPr txBox="1">
            <a:spLocks noChangeArrowheads="1"/>
          </p:cNvSpPr>
          <p:nvPr/>
        </p:nvSpPr>
        <p:spPr bwMode="auto">
          <a:xfrm>
            <a:off x="152400" y="533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.VnTime" pitchFamily="34" charset="0"/>
              </a:rPr>
              <a:t>a</a:t>
            </a:r>
          </a:p>
        </p:txBody>
      </p:sp>
      <p:sp>
        <p:nvSpPr>
          <p:cNvPr id="104462" name="Text Box 14"/>
          <p:cNvSpPr txBox="1">
            <a:spLocks noChangeArrowheads="1"/>
          </p:cNvSpPr>
          <p:nvPr/>
        </p:nvSpPr>
        <p:spPr bwMode="auto">
          <a:xfrm>
            <a:off x="1002423" y="2408934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latin typeface=".VnTime" pitchFamily="34" charset="0"/>
              </a:rPr>
              <a:t>H×nh</a:t>
            </a:r>
            <a:r>
              <a:rPr lang="en-US" dirty="0">
                <a:latin typeface=".VnTime" pitchFamily="34" charset="0"/>
              </a:rPr>
              <a:t> 1</a:t>
            </a:r>
          </a:p>
        </p:txBody>
      </p:sp>
      <p:sp>
        <p:nvSpPr>
          <p:cNvPr id="104463" name="Line 15"/>
          <p:cNvSpPr>
            <a:spLocks noChangeShapeType="1"/>
          </p:cNvSpPr>
          <p:nvPr/>
        </p:nvSpPr>
        <p:spPr bwMode="auto">
          <a:xfrm>
            <a:off x="5029200" y="762000"/>
            <a:ext cx="2209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64" name="Line 16"/>
          <p:cNvSpPr>
            <a:spLocks noChangeShapeType="1"/>
          </p:cNvSpPr>
          <p:nvPr/>
        </p:nvSpPr>
        <p:spPr bwMode="auto">
          <a:xfrm>
            <a:off x="4876800" y="16764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65" name="Line 17"/>
          <p:cNvSpPr>
            <a:spLocks noChangeShapeType="1"/>
          </p:cNvSpPr>
          <p:nvPr/>
        </p:nvSpPr>
        <p:spPr bwMode="auto">
          <a:xfrm flipH="1">
            <a:off x="5661025" y="533400"/>
            <a:ext cx="968375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67" name="Arc 19"/>
          <p:cNvSpPr>
            <a:spLocks/>
          </p:cNvSpPr>
          <p:nvPr/>
        </p:nvSpPr>
        <p:spPr bwMode="auto">
          <a:xfrm flipH="1">
            <a:off x="5853113" y="1428750"/>
            <a:ext cx="228600" cy="2286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68" name="Arc 20"/>
          <p:cNvSpPr>
            <a:spLocks/>
          </p:cNvSpPr>
          <p:nvPr/>
        </p:nvSpPr>
        <p:spPr bwMode="auto">
          <a:xfrm rot="-5400000" flipH="1" flipV="1">
            <a:off x="6324600" y="838200"/>
            <a:ext cx="228600" cy="2286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69" name="Line 21"/>
          <p:cNvSpPr>
            <a:spLocks noChangeShapeType="1"/>
          </p:cNvSpPr>
          <p:nvPr/>
        </p:nvSpPr>
        <p:spPr bwMode="auto">
          <a:xfrm>
            <a:off x="5867400" y="1404938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70" name="Text Box 22"/>
          <p:cNvSpPr txBox="1">
            <a:spLocks noChangeArrowheads="1"/>
          </p:cNvSpPr>
          <p:nvPr/>
        </p:nvSpPr>
        <p:spPr bwMode="auto">
          <a:xfrm>
            <a:off x="6400800" y="914400"/>
            <a:ext cx="990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.VnTime" pitchFamily="34" charset="0"/>
              </a:rPr>
              <a:t>136</a:t>
            </a:r>
            <a:r>
              <a:rPr lang="en-US" sz="1600" baseline="30000">
                <a:latin typeface=".VnTime" pitchFamily="34" charset="0"/>
              </a:rPr>
              <a:t>0</a:t>
            </a:r>
            <a:endParaRPr lang="en-US" sz="1600">
              <a:latin typeface=".VnTime" pitchFamily="34" charset="0"/>
            </a:endParaRPr>
          </a:p>
        </p:txBody>
      </p:sp>
      <p:sp>
        <p:nvSpPr>
          <p:cNvPr id="104471" name="Text Box 23"/>
          <p:cNvSpPr txBox="1">
            <a:spLocks noChangeArrowheads="1"/>
          </p:cNvSpPr>
          <p:nvPr/>
        </p:nvSpPr>
        <p:spPr bwMode="auto">
          <a:xfrm>
            <a:off x="5334000" y="1219200"/>
            <a:ext cx="990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.VnTime" pitchFamily="34" charset="0"/>
              </a:rPr>
              <a:t>1</a:t>
            </a:r>
            <a:r>
              <a:rPr lang="vi-VN" sz="1600" dirty="0" smtClean="0">
                <a:latin typeface=".VnTime" pitchFamily="34" charset="0"/>
              </a:rPr>
              <a:t>4</a:t>
            </a:r>
            <a:r>
              <a:rPr lang="vi-VN" sz="1600" dirty="0">
                <a:latin typeface=".VnTime" pitchFamily="34" charset="0"/>
              </a:rPr>
              <a:t>6</a:t>
            </a:r>
            <a:r>
              <a:rPr lang="en-US" sz="1600" baseline="30000" dirty="0" smtClean="0">
                <a:latin typeface=".VnTime" pitchFamily="34" charset="0"/>
              </a:rPr>
              <a:t>0</a:t>
            </a:r>
            <a:endParaRPr lang="en-US" sz="1600" dirty="0">
              <a:latin typeface=".VnTime" pitchFamily="34" charset="0"/>
            </a:endParaRPr>
          </a:p>
        </p:txBody>
      </p:sp>
      <p:sp>
        <p:nvSpPr>
          <p:cNvPr id="104472" name="Text Box 24"/>
          <p:cNvSpPr txBox="1">
            <a:spLocks noChangeArrowheads="1"/>
          </p:cNvSpPr>
          <p:nvPr/>
        </p:nvSpPr>
        <p:spPr bwMode="auto">
          <a:xfrm>
            <a:off x="5029200" y="43815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latin typeface=".VnTime" pitchFamily="34" charset="0"/>
              </a:rPr>
              <a:t>m</a:t>
            </a:r>
            <a:endParaRPr lang="en-US"/>
          </a:p>
        </p:txBody>
      </p:sp>
      <p:sp>
        <p:nvSpPr>
          <p:cNvPr id="104473" name="Text Box 25"/>
          <p:cNvSpPr txBox="1">
            <a:spLocks noChangeArrowheads="1"/>
          </p:cNvSpPr>
          <p:nvPr/>
        </p:nvSpPr>
        <p:spPr bwMode="auto">
          <a:xfrm>
            <a:off x="4724400" y="1600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latin typeface=".VnTime" pitchFamily="34" charset="0"/>
              </a:rPr>
              <a:t>n</a:t>
            </a:r>
            <a:endParaRPr lang="en-US"/>
          </a:p>
        </p:txBody>
      </p:sp>
      <p:sp>
        <p:nvSpPr>
          <p:cNvPr id="104474" name="Text Box 26"/>
          <p:cNvSpPr txBox="1">
            <a:spLocks noChangeArrowheads="1"/>
          </p:cNvSpPr>
          <p:nvPr/>
        </p:nvSpPr>
        <p:spPr bwMode="auto">
          <a:xfrm>
            <a:off x="6615113" y="304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latin typeface=".VnTime" pitchFamily="34" charset="0"/>
              </a:rPr>
              <a:t>d</a:t>
            </a:r>
            <a:endParaRPr lang="en-US"/>
          </a:p>
        </p:txBody>
      </p:sp>
      <p:sp>
        <p:nvSpPr>
          <p:cNvPr id="104475" name="Text Box 27"/>
          <p:cNvSpPr txBox="1">
            <a:spLocks noChangeArrowheads="1"/>
          </p:cNvSpPr>
          <p:nvPr/>
        </p:nvSpPr>
        <p:spPr bwMode="auto">
          <a:xfrm>
            <a:off x="5695167" y="2438399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dirty="0" err="1">
                <a:latin typeface=".VnTime" pitchFamily="34" charset="0"/>
              </a:rPr>
              <a:t>H×nh</a:t>
            </a:r>
            <a:r>
              <a:rPr lang="en-US" dirty="0">
                <a:latin typeface=".VnTime" pitchFamily="34" charset="0"/>
              </a:rPr>
              <a:t> 2</a:t>
            </a:r>
            <a:endParaRPr lang="en-US" dirty="0"/>
          </a:p>
        </p:txBody>
      </p:sp>
      <p:grpSp>
        <p:nvGrpSpPr>
          <p:cNvPr id="104476" name="Group 28"/>
          <p:cNvGrpSpPr>
            <a:grpSpLocks/>
          </p:cNvGrpSpPr>
          <p:nvPr/>
        </p:nvGrpSpPr>
        <p:grpSpPr bwMode="auto">
          <a:xfrm>
            <a:off x="228600" y="2778125"/>
            <a:ext cx="4495800" cy="2936875"/>
            <a:chOff x="1368" y="384"/>
            <a:chExt cx="1824" cy="1390"/>
          </a:xfrm>
        </p:grpSpPr>
        <p:grpSp>
          <p:nvGrpSpPr>
            <p:cNvPr id="104477" name="Group 29"/>
            <p:cNvGrpSpPr>
              <a:grpSpLocks/>
            </p:cNvGrpSpPr>
            <p:nvPr/>
          </p:nvGrpSpPr>
          <p:grpSpPr bwMode="auto">
            <a:xfrm>
              <a:off x="1368" y="384"/>
              <a:ext cx="1824" cy="1390"/>
              <a:chOff x="4032" y="336"/>
              <a:chExt cx="1519" cy="1121"/>
            </a:xfrm>
          </p:grpSpPr>
          <p:sp>
            <p:nvSpPr>
              <p:cNvPr id="104478" name="Text Box 30"/>
              <p:cNvSpPr txBox="1">
                <a:spLocks noChangeArrowheads="1"/>
              </p:cNvSpPr>
              <p:nvPr/>
            </p:nvSpPr>
            <p:spPr bwMode="auto">
              <a:xfrm>
                <a:off x="5031" y="563"/>
                <a:ext cx="384" cy="1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b="1">
                    <a:latin typeface=".VnTime" pitchFamily="34" charset="0"/>
                    <a:cs typeface="Arial" charset="0"/>
                  </a:rPr>
                  <a:t>3</a:t>
                </a:r>
              </a:p>
            </p:txBody>
          </p:sp>
          <p:grpSp>
            <p:nvGrpSpPr>
              <p:cNvPr id="104479" name="Group 31"/>
              <p:cNvGrpSpPr>
                <a:grpSpLocks/>
              </p:cNvGrpSpPr>
              <p:nvPr/>
            </p:nvGrpSpPr>
            <p:grpSpPr bwMode="auto">
              <a:xfrm>
                <a:off x="4032" y="336"/>
                <a:ext cx="1519" cy="1121"/>
                <a:chOff x="4032" y="336"/>
                <a:chExt cx="1519" cy="1121"/>
              </a:xfrm>
            </p:grpSpPr>
            <p:sp>
              <p:nvSpPr>
                <p:cNvPr id="104480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4128" y="528"/>
                  <a:ext cx="432" cy="1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>
                      <a:latin typeface="Verdana" pitchFamily="34" charset="0"/>
                    </a:rPr>
                    <a:t>a</a:t>
                  </a:r>
                </a:p>
              </p:txBody>
            </p:sp>
            <p:sp>
              <p:nvSpPr>
                <p:cNvPr id="104481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4032" y="1004"/>
                  <a:ext cx="432" cy="1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>
                      <a:latin typeface="Verdana" pitchFamily="34" charset="0"/>
                    </a:rPr>
                    <a:t>b</a:t>
                  </a:r>
                </a:p>
              </p:txBody>
            </p:sp>
            <p:grpSp>
              <p:nvGrpSpPr>
                <p:cNvPr id="104482" name="Group 34"/>
                <p:cNvGrpSpPr>
                  <a:grpSpLocks/>
                </p:cNvGrpSpPr>
                <p:nvPr/>
              </p:nvGrpSpPr>
              <p:grpSpPr bwMode="auto">
                <a:xfrm>
                  <a:off x="4032" y="336"/>
                  <a:ext cx="1519" cy="1121"/>
                  <a:chOff x="3978" y="633"/>
                  <a:chExt cx="1519" cy="1121"/>
                </a:xfrm>
              </p:grpSpPr>
              <p:grpSp>
                <p:nvGrpSpPr>
                  <p:cNvPr id="104483" name="Group 35"/>
                  <p:cNvGrpSpPr>
                    <a:grpSpLocks/>
                  </p:cNvGrpSpPr>
                  <p:nvPr/>
                </p:nvGrpSpPr>
                <p:grpSpPr bwMode="auto">
                  <a:xfrm>
                    <a:off x="3978" y="633"/>
                    <a:ext cx="1519" cy="1121"/>
                    <a:chOff x="3978" y="633"/>
                    <a:chExt cx="1519" cy="1121"/>
                  </a:xfrm>
                </p:grpSpPr>
                <p:sp>
                  <p:nvSpPr>
                    <p:cNvPr id="104484" name="Text Box 3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944" y="633"/>
                      <a:ext cx="432" cy="14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</a:pPr>
                      <a:r>
                        <a:rPr lang="en-US">
                          <a:latin typeface="Verdana" pitchFamily="34" charset="0"/>
                        </a:rPr>
                        <a:t>c</a:t>
                      </a:r>
                    </a:p>
                  </p:txBody>
                </p:sp>
                <p:sp>
                  <p:nvSpPr>
                    <p:cNvPr id="104485" name="Line 3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57" y="1541"/>
                      <a:ext cx="1440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4486" name="Line 3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22" y="698"/>
                      <a:ext cx="1104" cy="105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4487" name="Text Box 3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464" y="1370"/>
                      <a:ext cx="384" cy="12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n-US" sz="1600" b="1">
                          <a:latin typeface=".VnTime" pitchFamily="34" charset="0"/>
                          <a:cs typeface="Arial" charset="0"/>
                        </a:rPr>
                        <a:t>1</a:t>
                      </a:r>
                    </a:p>
                  </p:txBody>
                </p:sp>
                <p:sp>
                  <p:nvSpPr>
                    <p:cNvPr id="104488" name="Line 4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978" y="1034"/>
                      <a:ext cx="139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4489" name="Text Box 4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608" y="1014"/>
                      <a:ext cx="384" cy="12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n-US" sz="1600" b="1">
                          <a:latin typeface=".VnTime" pitchFamily="34" charset="0"/>
                          <a:cs typeface="Arial" charset="0"/>
                        </a:rPr>
                        <a:t>1</a:t>
                      </a:r>
                    </a:p>
                  </p:txBody>
                </p:sp>
                <p:sp>
                  <p:nvSpPr>
                    <p:cNvPr id="104490" name="Text Box 4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320" y="1544"/>
                      <a:ext cx="384" cy="12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n-US" sz="1600" b="1">
                          <a:latin typeface=".VnTime" pitchFamily="34" charset="0"/>
                          <a:cs typeface="Arial" charset="0"/>
                        </a:rPr>
                        <a:t>B</a:t>
                      </a:r>
                    </a:p>
                  </p:txBody>
                </p:sp>
              </p:grpSp>
              <p:sp>
                <p:nvSpPr>
                  <p:cNvPr id="104491" name="Text Box 4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752" y="842"/>
                    <a:ext cx="384" cy="129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1600" b="1">
                        <a:latin typeface=".VnTime" pitchFamily="34" charset="0"/>
                        <a:cs typeface="Arial" charset="0"/>
                      </a:rPr>
                      <a:t>A</a:t>
                    </a:r>
                  </a:p>
                </p:txBody>
              </p:sp>
            </p:grpSp>
          </p:grpSp>
        </p:grpSp>
        <p:grpSp>
          <p:nvGrpSpPr>
            <p:cNvPr id="104492" name="Group 44"/>
            <p:cNvGrpSpPr>
              <a:grpSpLocks/>
            </p:cNvGrpSpPr>
            <p:nvPr/>
          </p:nvGrpSpPr>
          <p:grpSpPr bwMode="auto">
            <a:xfrm>
              <a:off x="2016" y="868"/>
              <a:ext cx="864" cy="672"/>
              <a:chOff x="2016" y="868"/>
              <a:chExt cx="864" cy="672"/>
            </a:xfrm>
          </p:grpSpPr>
          <p:sp>
            <p:nvSpPr>
              <p:cNvPr id="104493" name="Text Box 45"/>
              <p:cNvSpPr txBox="1">
                <a:spLocks noChangeArrowheads="1"/>
              </p:cNvSpPr>
              <p:nvPr/>
            </p:nvSpPr>
            <p:spPr bwMode="auto">
              <a:xfrm>
                <a:off x="2372" y="883"/>
                <a:ext cx="461" cy="15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b="1">
                    <a:latin typeface=".VnTime" pitchFamily="34" charset="0"/>
                    <a:cs typeface="Arial" charset="0"/>
                  </a:rPr>
                  <a:t>2</a:t>
                </a:r>
              </a:p>
            </p:txBody>
          </p:sp>
          <p:sp>
            <p:nvSpPr>
              <p:cNvPr id="104494" name="Arc 46"/>
              <p:cNvSpPr>
                <a:spLocks/>
              </p:cNvSpPr>
              <p:nvPr/>
            </p:nvSpPr>
            <p:spPr bwMode="auto">
              <a:xfrm>
                <a:off x="2337" y="868"/>
                <a:ext cx="277" cy="183"/>
              </a:xfrm>
              <a:custGeom>
                <a:avLst/>
                <a:gdLst>
                  <a:gd name="G0" fmla="+- 19371 0 0"/>
                  <a:gd name="G1" fmla="+- 14287 0 0"/>
                  <a:gd name="G2" fmla="+- 21600 0 0"/>
                  <a:gd name="T0" fmla="*/ 35571 w 40971"/>
                  <a:gd name="T1" fmla="*/ 0 h 35887"/>
                  <a:gd name="T2" fmla="*/ 0 w 40971"/>
                  <a:gd name="T3" fmla="*/ 23844 h 35887"/>
                  <a:gd name="T4" fmla="*/ 19371 w 40971"/>
                  <a:gd name="T5" fmla="*/ 14287 h 35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971" h="35887" fill="none" extrusionOk="0">
                    <a:moveTo>
                      <a:pt x="35571" y="-1"/>
                    </a:moveTo>
                    <a:cubicBezTo>
                      <a:pt x="39050" y="3945"/>
                      <a:pt x="40971" y="9025"/>
                      <a:pt x="40971" y="14287"/>
                    </a:cubicBezTo>
                    <a:cubicBezTo>
                      <a:pt x="40971" y="26216"/>
                      <a:pt x="31300" y="35887"/>
                      <a:pt x="19371" y="35887"/>
                    </a:cubicBezTo>
                    <a:cubicBezTo>
                      <a:pt x="11148" y="35887"/>
                      <a:pt x="3638" y="31218"/>
                      <a:pt x="0" y="23843"/>
                    </a:cubicBezTo>
                  </a:path>
                  <a:path w="40971" h="35887" stroke="0" extrusionOk="0">
                    <a:moveTo>
                      <a:pt x="35571" y="-1"/>
                    </a:moveTo>
                    <a:cubicBezTo>
                      <a:pt x="39050" y="3945"/>
                      <a:pt x="40971" y="9025"/>
                      <a:pt x="40971" y="14287"/>
                    </a:cubicBezTo>
                    <a:cubicBezTo>
                      <a:pt x="40971" y="26216"/>
                      <a:pt x="31300" y="35887"/>
                      <a:pt x="19371" y="35887"/>
                    </a:cubicBezTo>
                    <a:cubicBezTo>
                      <a:pt x="11148" y="35887"/>
                      <a:pt x="3638" y="31218"/>
                      <a:pt x="0" y="23843"/>
                    </a:cubicBezTo>
                    <a:lnTo>
                      <a:pt x="19371" y="14287"/>
                    </a:lnTo>
                    <a:close/>
                  </a:path>
                </a:pathLst>
              </a:cu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104495" name="Arc 47"/>
              <p:cNvSpPr>
                <a:spLocks/>
              </p:cNvSpPr>
              <p:nvPr/>
            </p:nvSpPr>
            <p:spPr bwMode="auto">
              <a:xfrm>
                <a:off x="2016" y="1300"/>
                <a:ext cx="144" cy="24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6350">
                <a:solidFill>
                  <a:srgbClr val="FF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96" name="Line 48"/>
              <p:cNvSpPr>
                <a:spLocks noChangeShapeType="1"/>
              </p:cNvSpPr>
              <p:nvPr/>
            </p:nvSpPr>
            <p:spPr bwMode="auto">
              <a:xfrm flipV="1">
                <a:off x="2073" y="1374"/>
                <a:ext cx="96" cy="48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497" name="Text Box 49"/>
              <p:cNvSpPr txBox="1">
                <a:spLocks noChangeArrowheads="1"/>
              </p:cNvSpPr>
              <p:nvPr/>
            </p:nvSpPr>
            <p:spPr bwMode="auto">
              <a:xfrm>
                <a:off x="2148" y="1285"/>
                <a:ext cx="384" cy="15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b="1">
                    <a:solidFill>
                      <a:srgbClr val="0000FF"/>
                    </a:solidFill>
                    <a:latin typeface=".VnTime" pitchFamily="34" charset="0"/>
                    <a:cs typeface="Arial" charset="0"/>
                  </a:rPr>
                  <a:t>45</a:t>
                </a:r>
                <a:r>
                  <a:rPr lang="en-US" sz="1600" b="1" baseline="30000">
                    <a:solidFill>
                      <a:srgbClr val="0000FF"/>
                    </a:solidFill>
                    <a:latin typeface=".VnTime" pitchFamily="34" charset="0"/>
                    <a:cs typeface="Arial" charset="0"/>
                  </a:rPr>
                  <a:t>0</a:t>
                </a:r>
                <a:endParaRPr lang="en-US" sz="1600" b="1">
                  <a:solidFill>
                    <a:srgbClr val="0000FF"/>
                  </a:solidFill>
                  <a:latin typeface=".VnTime" pitchFamily="34" charset="0"/>
                  <a:cs typeface="Arial" charset="0"/>
                </a:endParaRPr>
              </a:p>
            </p:txBody>
          </p:sp>
          <p:sp>
            <p:nvSpPr>
              <p:cNvPr id="104498" name="Text Box 50"/>
              <p:cNvSpPr txBox="1">
                <a:spLocks noChangeArrowheads="1"/>
              </p:cNvSpPr>
              <p:nvPr/>
            </p:nvSpPr>
            <p:spPr bwMode="auto">
              <a:xfrm>
                <a:off x="2496" y="960"/>
                <a:ext cx="384" cy="1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b="1">
                    <a:solidFill>
                      <a:srgbClr val="0000FF"/>
                    </a:solidFill>
                    <a:latin typeface=".VnTime" pitchFamily="34" charset="0"/>
                    <a:cs typeface="Arial" charset="0"/>
                  </a:rPr>
                  <a:t>135</a:t>
                </a:r>
                <a:r>
                  <a:rPr lang="en-US" sz="1600" b="1" baseline="30000">
                    <a:solidFill>
                      <a:srgbClr val="0000FF"/>
                    </a:solidFill>
                    <a:latin typeface=".VnTime" pitchFamily="34" charset="0"/>
                    <a:cs typeface="Arial" charset="0"/>
                  </a:rPr>
                  <a:t>0</a:t>
                </a:r>
                <a:endParaRPr lang="en-US" sz="1600" b="1">
                  <a:solidFill>
                    <a:srgbClr val="0000FF"/>
                  </a:solidFill>
                  <a:latin typeface=".VnTime" pitchFamily="34" charset="0"/>
                  <a:cs typeface="Arial" charset="0"/>
                </a:endParaRPr>
              </a:p>
            </p:txBody>
          </p:sp>
        </p:grpSp>
      </p:grpSp>
      <p:sp>
        <p:nvSpPr>
          <p:cNvPr id="104499" name="Text Box 51"/>
          <p:cNvSpPr txBox="1">
            <a:spLocks noChangeArrowheads="1"/>
          </p:cNvSpPr>
          <p:nvPr/>
        </p:nvSpPr>
        <p:spPr bwMode="auto">
          <a:xfrm>
            <a:off x="1143000" y="6034088"/>
            <a:ext cx="990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latin typeface=".VnTime" pitchFamily="34" charset="0"/>
              </a:rPr>
              <a:t>H×nh 3</a:t>
            </a:r>
            <a:endParaRPr lang="en-US"/>
          </a:p>
        </p:txBody>
      </p:sp>
      <p:sp>
        <p:nvSpPr>
          <p:cNvPr id="104500" name="Line 52"/>
          <p:cNvSpPr>
            <a:spLocks noChangeShapeType="1"/>
          </p:cNvSpPr>
          <p:nvPr/>
        </p:nvSpPr>
        <p:spPr bwMode="auto">
          <a:xfrm>
            <a:off x="8229600" y="35814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501" name="Line 53"/>
          <p:cNvSpPr>
            <a:spLocks noChangeShapeType="1"/>
          </p:cNvSpPr>
          <p:nvPr/>
        </p:nvSpPr>
        <p:spPr bwMode="auto">
          <a:xfrm>
            <a:off x="7162800" y="32004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502" name="Line 54"/>
          <p:cNvSpPr>
            <a:spLocks noChangeShapeType="1"/>
          </p:cNvSpPr>
          <p:nvPr/>
        </p:nvSpPr>
        <p:spPr bwMode="auto">
          <a:xfrm flipV="1">
            <a:off x="6477000" y="3657600"/>
            <a:ext cx="26670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504" name="Arc 56"/>
          <p:cNvSpPr>
            <a:spLocks/>
          </p:cNvSpPr>
          <p:nvPr/>
        </p:nvSpPr>
        <p:spPr bwMode="auto">
          <a:xfrm rot="16200000" flipH="1">
            <a:off x="8001000" y="4343400"/>
            <a:ext cx="228600" cy="2286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505" name="Arc 57"/>
          <p:cNvSpPr>
            <a:spLocks/>
          </p:cNvSpPr>
          <p:nvPr/>
        </p:nvSpPr>
        <p:spPr bwMode="auto">
          <a:xfrm rot="16200000" flipH="1">
            <a:off x="6905625" y="5000625"/>
            <a:ext cx="228600" cy="2286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506" name="Text Box 58"/>
          <p:cNvSpPr txBox="1">
            <a:spLocks noChangeArrowheads="1"/>
          </p:cNvSpPr>
          <p:nvPr/>
        </p:nvSpPr>
        <p:spPr bwMode="auto">
          <a:xfrm>
            <a:off x="6553200" y="5105400"/>
            <a:ext cx="990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.VnTime" pitchFamily="34" charset="0"/>
              </a:rPr>
              <a:t>60</a:t>
            </a:r>
            <a:r>
              <a:rPr lang="en-US" sz="1600" baseline="30000">
                <a:latin typeface=".VnTime" pitchFamily="34" charset="0"/>
              </a:rPr>
              <a:t>0</a:t>
            </a:r>
            <a:endParaRPr lang="en-US"/>
          </a:p>
        </p:txBody>
      </p:sp>
      <p:sp>
        <p:nvSpPr>
          <p:cNvPr id="104507" name="Text Box 59"/>
          <p:cNvSpPr txBox="1">
            <a:spLocks noChangeArrowheads="1"/>
          </p:cNvSpPr>
          <p:nvPr/>
        </p:nvSpPr>
        <p:spPr bwMode="auto">
          <a:xfrm>
            <a:off x="7696200" y="4419600"/>
            <a:ext cx="990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.VnTime" pitchFamily="34" charset="0"/>
              </a:rPr>
              <a:t>60</a:t>
            </a:r>
            <a:r>
              <a:rPr lang="en-US" sz="1600" baseline="30000">
                <a:latin typeface=".VnTime" pitchFamily="34" charset="0"/>
              </a:rPr>
              <a:t>0</a:t>
            </a:r>
            <a:endParaRPr lang="en-US"/>
          </a:p>
        </p:txBody>
      </p:sp>
      <p:sp>
        <p:nvSpPr>
          <p:cNvPr id="104508" name="Text Box 60"/>
          <p:cNvSpPr txBox="1">
            <a:spLocks noChangeArrowheads="1"/>
          </p:cNvSpPr>
          <p:nvPr/>
        </p:nvSpPr>
        <p:spPr bwMode="auto">
          <a:xfrm>
            <a:off x="6934200" y="3276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latin typeface=".VnTime" pitchFamily="34" charset="0"/>
              </a:rPr>
              <a:t>a</a:t>
            </a:r>
            <a:endParaRPr lang="en-US"/>
          </a:p>
        </p:txBody>
      </p:sp>
      <p:sp>
        <p:nvSpPr>
          <p:cNvPr id="104509" name="Text Box 61"/>
          <p:cNvSpPr txBox="1">
            <a:spLocks noChangeArrowheads="1"/>
          </p:cNvSpPr>
          <p:nvPr/>
        </p:nvSpPr>
        <p:spPr bwMode="auto">
          <a:xfrm>
            <a:off x="8686800" y="3519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vi-VN" dirty="0" smtClean="0"/>
              <a:t>d</a:t>
            </a:r>
            <a:endParaRPr lang="en-US" dirty="0"/>
          </a:p>
        </p:txBody>
      </p:sp>
      <p:sp>
        <p:nvSpPr>
          <p:cNvPr id="104510" name="Text Box 62"/>
          <p:cNvSpPr txBox="1">
            <a:spLocks noChangeArrowheads="1"/>
          </p:cNvSpPr>
          <p:nvPr/>
        </p:nvSpPr>
        <p:spPr bwMode="auto">
          <a:xfrm>
            <a:off x="8001000" y="34290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latin typeface=".VnTime" pitchFamily="34" charset="0"/>
              </a:rPr>
              <a:t>b</a:t>
            </a:r>
            <a:endParaRPr lang="en-US"/>
          </a:p>
        </p:txBody>
      </p:sp>
      <p:sp>
        <p:nvSpPr>
          <p:cNvPr id="104511" name="Text Box 63"/>
          <p:cNvSpPr txBox="1">
            <a:spLocks noChangeArrowheads="1"/>
          </p:cNvSpPr>
          <p:nvPr/>
        </p:nvSpPr>
        <p:spPr bwMode="auto">
          <a:xfrm>
            <a:off x="7239000" y="60198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latin typeface=".VnTime" pitchFamily="34" charset="0"/>
              </a:rPr>
              <a:t>H×nh 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24333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-8802" y="692259"/>
            <a:ext cx="7924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800000"/>
                </a:solidFill>
              </a:rPr>
              <a:t>2. </a:t>
            </a:r>
            <a:r>
              <a:rPr lang="en-US" sz="2400" b="1" dirty="0" err="1">
                <a:solidFill>
                  <a:srgbClr val="800000"/>
                </a:solidFill>
              </a:rPr>
              <a:t>Dấu</a:t>
            </a:r>
            <a:r>
              <a:rPr lang="en-US" sz="2400" b="1" dirty="0">
                <a:solidFill>
                  <a:srgbClr val="800000"/>
                </a:solidFill>
              </a:rPr>
              <a:t> </a:t>
            </a:r>
            <a:r>
              <a:rPr lang="en-US" sz="2400" b="1" dirty="0" err="1">
                <a:solidFill>
                  <a:srgbClr val="800000"/>
                </a:solidFill>
              </a:rPr>
              <a:t>hiệu</a:t>
            </a:r>
            <a:r>
              <a:rPr lang="en-US" sz="2400" b="1" dirty="0">
                <a:solidFill>
                  <a:srgbClr val="800000"/>
                </a:solidFill>
              </a:rPr>
              <a:t> </a:t>
            </a:r>
            <a:r>
              <a:rPr lang="en-US" sz="2400" b="1" dirty="0" err="1">
                <a:solidFill>
                  <a:srgbClr val="800000"/>
                </a:solidFill>
              </a:rPr>
              <a:t>nhận</a:t>
            </a:r>
            <a:r>
              <a:rPr lang="en-US" sz="2400" b="1" dirty="0">
                <a:solidFill>
                  <a:srgbClr val="800000"/>
                </a:solidFill>
              </a:rPr>
              <a:t> </a:t>
            </a:r>
            <a:r>
              <a:rPr lang="en-US" sz="2400" b="1" dirty="0" err="1">
                <a:solidFill>
                  <a:srgbClr val="800000"/>
                </a:solidFill>
              </a:rPr>
              <a:t>biết</a:t>
            </a:r>
            <a:r>
              <a:rPr lang="en-US" sz="2400" b="1" dirty="0">
                <a:solidFill>
                  <a:srgbClr val="800000"/>
                </a:solidFill>
              </a:rPr>
              <a:t> </a:t>
            </a:r>
            <a:r>
              <a:rPr lang="en-US" sz="2400" b="1" dirty="0" err="1">
                <a:solidFill>
                  <a:srgbClr val="800000"/>
                </a:solidFill>
              </a:rPr>
              <a:t>hai</a:t>
            </a:r>
            <a:r>
              <a:rPr lang="en-US" sz="2400" b="1" dirty="0">
                <a:solidFill>
                  <a:srgbClr val="800000"/>
                </a:solidFill>
              </a:rPr>
              <a:t> </a:t>
            </a:r>
            <a:r>
              <a:rPr lang="en-US" sz="2400" b="1" dirty="0" err="1">
                <a:solidFill>
                  <a:srgbClr val="800000"/>
                </a:solidFill>
              </a:rPr>
              <a:t>đường</a:t>
            </a:r>
            <a:r>
              <a:rPr lang="en-US" sz="2400" b="1" dirty="0">
                <a:solidFill>
                  <a:srgbClr val="800000"/>
                </a:solidFill>
              </a:rPr>
              <a:t> </a:t>
            </a:r>
            <a:r>
              <a:rPr lang="en-US" sz="2400" b="1" dirty="0" err="1">
                <a:solidFill>
                  <a:srgbClr val="800000"/>
                </a:solidFill>
              </a:rPr>
              <a:t>thẳng</a:t>
            </a:r>
            <a:r>
              <a:rPr lang="en-US" sz="2400" b="1" dirty="0">
                <a:solidFill>
                  <a:srgbClr val="800000"/>
                </a:solidFill>
              </a:rPr>
              <a:t> song </a:t>
            </a:r>
            <a:r>
              <a:rPr lang="en-US" sz="2400" b="1" dirty="0" err="1" smtClean="0">
                <a:solidFill>
                  <a:srgbClr val="800000"/>
                </a:solidFill>
              </a:rPr>
              <a:t>song</a:t>
            </a:r>
            <a:r>
              <a:rPr lang="en-US" sz="2400" b="1" dirty="0" smtClean="0">
                <a:solidFill>
                  <a:srgbClr val="800000"/>
                </a:solidFill>
              </a:rPr>
              <a:t>:</a:t>
            </a:r>
            <a:endParaRPr lang="en-US" sz="2400" b="1" dirty="0">
              <a:solidFill>
                <a:srgbClr val="800000"/>
              </a:solidFill>
            </a:endParaRPr>
          </a:p>
        </p:txBody>
      </p:sp>
      <p:sp>
        <p:nvSpPr>
          <p:cNvPr id="5" name="Hình chữ nhật 4"/>
          <p:cNvSpPr/>
          <p:nvPr/>
        </p:nvSpPr>
        <p:spPr>
          <a:xfrm>
            <a:off x="2059751" y="15007"/>
            <a:ext cx="52485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dirty="0" smtClean="0">
                <a:solidFill>
                  <a:srgbClr val="660066"/>
                </a:solidFill>
              </a:rPr>
              <a:t>HAI </a:t>
            </a:r>
            <a:r>
              <a:rPr lang="vi-VN" sz="2400" b="1" dirty="0" smtClean="0">
                <a:solidFill>
                  <a:srgbClr val="660066"/>
                </a:solidFill>
              </a:rPr>
              <a:t>ĐƯỜNG THẲNG SONG SONG</a:t>
            </a:r>
            <a:endParaRPr lang="vi-VN" sz="2400" b="1" dirty="0">
              <a:solidFill>
                <a:srgbClr val="660066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866" y="332656"/>
            <a:ext cx="7924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800000"/>
                </a:solidFill>
              </a:rPr>
              <a:t>1. </a:t>
            </a:r>
            <a:r>
              <a:rPr lang="en-US" sz="2400" b="1" dirty="0" err="1">
                <a:solidFill>
                  <a:srgbClr val="800000"/>
                </a:solidFill>
              </a:rPr>
              <a:t>Nhắc</a:t>
            </a:r>
            <a:r>
              <a:rPr lang="en-US" sz="2400" b="1" dirty="0">
                <a:solidFill>
                  <a:srgbClr val="800000"/>
                </a:solidFill>
              </a:rPr>
              <a:t> </a:t>
            </a:r>
            <a:r>
              <a:rPr lang="en-US" sz="2400" b="1" dirty="0" err="1">
                <a:solidFill>
                  <a:srgbClr val="800000"/>
                </a:solidFill>
              </a:rPr>
              <a:t>lại</a:t>
            </a:r>
            <a:r>
              <a:rPr lang="en-US" sz="2400" b="1" dirty="0">
                <a:solidFill>
                  <a:srgbClr val="800000"/>
                </a:solidFill>
              </a:rPr>
              <a:t> </a:t>
            </a:r>
            <a:r>
              <a:rPr lang="en-US" sz="2400" b="1" dirty="0" err="1">
                <a:solidFill>
                  <a:srgbClr val="800000"/>
                </a:solidFill>
              </a:rPr>
              <a:t>kiến</a:t>
            </a:r>
            <a:r>
              <a:rPr lang="en-US" sz="2400" b="1" dirty="0">
                <a:solidFill>
                  <a:srgbClr val="800000"/>
                </a:solidFill>
              </a:rPr>
              <a:t> </a:t>
            </a:r>
            <a:r>
              <a:rPr lang="en-US" sz="2400" b="1" dirty="0" err="1">
                <a:solidFill>
                  <a:srgbClr val="800000"/>
                </a:solidFill>
              </a:rPr>
              <a:t>thức</a:t>
            </a:r>
            <a:r>
              <a:rPr lang="en-US" sz="2400" b="1" dirty="0">
                <a:solidFill>
                  <a:srgbClr val="800000"/>
                </a:solidFill>
              </a:rPr>
              <a:t> </a:t>
            </a:r>
            <a:r>
              <a:rPr lang="en-US" sz="2400" b="1" dirty="0" err="1">
                <a:solidFill>
                  <a:srgbClr val="800000"/>
                </a:solidFill>
              </a:rPr>
              <a:t>lớp</a:t>
            </a:r>
            <a:r>
              <a:rPr lang="en-US" sz="2400" b="1" dirty="0">
                <a:solidFill>
                  <a:srgbClr val="800000"/>
                </a:solidFill>
              </a:rPr>
              <a:t> 6: </a:t>
            </a:r>
          </a:p>
        </p:txBody>
      </p:sp>
      <p:sp>
        <p:nvSpPr>
          <p:cNvPr id="8" name="Hình chữ nhật 7"/>
          <p:cNvSpPr/>
          <p:nvPr/>
        </p:nvSpPr>
        <p:spPr>
          <a:xfrm>
            <a:off x="0" y="1066591"/>
            <a:ext cx="53543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dirty="0" smtClean="0">
                <a:solidFill>
                  <a:srgbClr val="800000"/>
                </a:solidFill>
              </a:rPr>
              <a:t>3.  </a:t>
            </a:r>
            <a:r>
              <a:rPr lang="vi-VN" sz="2400" b="1" dirty="0" err="1" smtClean="0">
                <a:solidFill>
                  <a:srgbClr val="800000"/>
                </a:solidFill>
              </a:rPr>
              <a:t>Vẽ</a:t>
            </a:r>
            <a:r>
              <a:rPr lang="vi-VN" sz="2400" b="1" dirty="0" smtClean="0">
                <a:solidFill>
                  <a:srgbClr val="800000"/>
                </a:solidFill>
              </a:rPr>
              <a:t> hai </a:t>
            </a:r>
            <a:r>
              <a:rPr lang="vi-VN" sz="2400" b="1" dirty="0" err="1" smtClean="0">
                <a:solidFill>
                  <a:srgbClr val="800000"/>
                </a:solidFill>
              </a:rPr>
              <a:t>đường</a:t>
            </a:r>
            <a:r>
              <a:rPr lang="vi-VN" sz="2400" b="1" dirty="0" smtClean="0">
                <a:solidFill>
                  <a:srgbClr val="800000"/>
                </a:solidFill>
              </a:rPr>
              <a:t> </a:t>
            </a:r>
            <a:r>
              <a:rPr lang="vi-VN" sz="2400" b="1" dirty="0" err="1" smtClean="0">
                <a:solidFill>
                  <a:srgbClr val="800000"/>
                </a:solidFill>
              </a:rPr>
              <a:t>thẳng</a:t>
            </a:r>
            <a:r>
              <a:rPr lang="vi-VN" sz="2400" b="1" dirty="0" smtClean="0">
                <a:solidFill>
                  <a:srgbClr val="800000"/>
                </a:solidFill>
              </a:rPr>
              <a:t> song </a:t>
            </a:r>
            <a:r>
              <a:rPr lang="vi-VN" sz="2400" b="1" dirty="0" err="1" smtClean="0">
                <a:solidFill>
                  <a:srgbClr val="800000"/>
                </a:solidFill>
              </a:rPr>
              <a:t>song</a:t>
            </a:r>
            <a:r>
              <a:rPr lang="vi-VN" sz="2400" b="1" dirty="0" smtClean="0">
                <a:solidFill>
                  <a:srgbClr val="800000"/>
                </a:solidFill>
              </a:rPr>
              <a:t>: </a:t>
            </a:r>
            <a:endParaRPr lang="vi-VN" sz="2400" b="1" dirty="0">
              <a:solidFill>
                <a:srgbClr val="800000"/>
              </a:solidFill>
            </a:endParaRPr>
          </a:p>
        </p:txBody>
      </p:sp>
      <p:sp>
        <p:nvSpPr>
          <p:cNvPr id="9" name="Hình chữ nhật 8"/>
          <p:cNvSpPr/>
          <p:nvPr/>
        </p:nvSpPr>
        <p:spPr>
          <a:xfrm>
            <a:off x="-8802" y="1455167"/>
            <a:ext cx="91401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u="sng" dirty="0">
                <a:solidFill>
                  <a:srgbClr val="003300"/>
                </a:solidFill>
              </a:rPr>
              <a:t>?</a:t>
            </a:r>
            <a:r>
              <a:rPr lang="vi-VN" sz="2400" b="1" u="sng" dirty="0" smtClean="0">
                <a:solidFill>
                  <a:srgbClr val="003300"/>
                </a:solidFill>
              </a:rPr>
              <a:t>2</a:t>
            </a:r>
            <a:r>
              <a:rPr lang="vi-VN" sz="2400" b="1" dirty="0" smtClean="0">
                <a:solidFill>
                  <a:srgbClr val="003300"/>
                </a:solidFill>
              </a:rPr>
              <a:t>: </a:t>
            </a:r>
            <a:r>
              <a:rPr lang="vi-VN" sz="2400" b="1" dirty="0" smtClean="0">
                <a:solidFill>
                  <a:srgbClr val="000066"/>
                </a:solidFill>
              </a:rPr>
              <a:t>Cho đường thẳng a và điểm A nằm ngoài đường thẳng a</a:t>
            </a:r>
            <a:endParaRPr lang="vi-VN" sz="2400" b="1" dirty="0">
              <a:solidFill>
                <a:srgbClr val="C00000"/>
              </a:solidFill>
            </a:endParaRPr>
          </a:p>
        </p:txBody>
      </p:sp>
      <p:cxnSp>
        <p:nvCxnSpPr>
          <p:cNvPr id="10" name="Straight Connector 4"/>
          <p:cNvCxnSpPr/>
          <p:nvPr/>
        </p:nvCxnSpPr>
        <p:spPr>
          <a:xfrm>
            <a:off x="1905000" y="3490466"/>
            <a:ext cx="4114800" cy="158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lowchart: Connector 6"/>
          <p:cNvSpPr/>
          <p:nvPr/>
        </p:nvSpPr>
        <p:spPr>
          <a:xfrm>
            <a:off x="3657600" y="2501453"/>
            <a:ext cx="76200" cy="7620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TextBox 7"/>
          <p:cNvSpPr txBox="1">
            <a:spLocks noChangeArrowheads="1"/>
          </p:cNvSpPr>
          <p:nvPr/>
        </p:nvSpPr>
        <p:spPr bwMode="auto">
          <a:xfrm>
            <a:off x="1828800" y="3111053"/>
            <a:ext cx="38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/>
              <a:t>a</a:t>
            </a:r>
          </a:p>
        </p:txBody>
      </p:sp>
      <p:sp>
        <p:nvSpPr>
          <p:cNvPr id="13" name="TextBox 8"/>
          <p:cNvSpPr txBox="1">
            <a:spLocks noChangeArrowheads="1"/>
          </p:cNvSpPr>
          <p:nvPr/>
        </p:nvSpPr>
        <p:spPr bwMode="auto">
          <a:xfrm>
            <a:off x="3733800" y="2044253"/>
            <a:ext cx="457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/>
              <a:t>A</a:t>
            </a:r>
          </a:p>
        </p:txBody>
      </p:sp>
      <p:sp>
        <p:nvSpPr>
          <p:cNvPr id="14" name="Hình chữ nhật 13"/>
          <p:cNvSpPr/>
          <p:nvPr/>
        </p:nvSpPr>
        <p:spPr>
          <a:xfrm>
            <a:off x="0" y="3791314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dirty="0" err="1" smtClean="0">
                <a:solidFill>
                  <a:srgbClr val="C00000"/>
                </a:solidFill>
              </a:rPr>
              <a:t>Hãy</a:t>
            </a:r>
            <a:r>
              <a:rPr lang="vi-VN" sz="2400" b="1" dirty="0" smtClean="0">
                <a:solidFill>
                  <a:srgbClr val="C00000"/>
                </a:solidFill>
              </a:rPr>
              <a:t> </a:t>
            </a:r>
            <a:r>
              <a:rPr lang="vi-VN" sz="2400" b="1" dirty="0" err="1" smtClean="0">
                <a:solidFill>
                  <a:srgbClr val="C00000"/>
                </a:solidFill>
              </a:rPr>
              <a:t>vẽ</a:t>
            </a:r>
            <a:r>
              <a:rPr lang="vi-VN" sz="2400" b="1" dirty="0" smtClean="0">
                <a:solidFill>
                  <a:srgbClr val="C00000"/>
                </a:solidFill>
              </a:rPr>
              <a:t> </a:t>
            </a:r>
            <a:r>
              <a:rPr lang="vi-VN" sz="2400" b="1" dirty="0" err="1" smtClean="0">
                <a:solidFill>
                  <a:srgbClr val="C00000"/>
                </a:solidFill>
              </a:rPr>
              <a:t>đường</a:t>
            </a:r>
            <a:r>
              <a:rPr lang="vi-VN" sz="2400" b="1" dirty="0" smtClean="0">
                <a:solidFill>
                  <a:srgbClr val="C00000"/>
                </a:solidFill>
              </a:rPr>
              <a:t> </a:t>
            </a:r>
            <a:r>
              <a:rPr lang="vi-VN" sz="2400" b="1" dirty="0" err="1" smtClean="0">
                <a:solidFill>
                  <a:srgbClr val="C00000"/>
                </a:solidFill>
              </a:rPr>
              <a:t>thẳng</a:t>
            </a:r>
            <a:r>
              <a:rPr lang="vi-VN" sz="2400" b="1" dirty="0" smtClean="0">
                <a:solidFill>
                  <a:srgbClr val="C00000"/>
                </a:solidFill>
              </a:rPr>
              <a:t> b đi qua A </a:t>
            </a:r>
            <a:r>
              <a:rPr lang="vi-VN" sz="2400" b="1" dirty="0" err="1" smtClean="0">
                <a:solidFill>
                  <a:srgbClr val="C00000"/>
                </a:solidFill>
              </a:rPr>
              <a:t>và</a:t>
            </a:r>
            <a:r>
              <a:rPr lang="vi-VN" sz="2400" b="1" dirty="0" smtClean="0">
                <a:solidFill>
                  <a:srgbClr val="C00000"/>
                </a:solidFill>
              </a:rPr>
              <a:t> song </a:t>
            </a:r>
            <a:r>
              <a:rPr lang="vi-VN" sz="2400" b="1" dirty="0" err="1" smtClean="0">
                <a:solidFill>
                  <a:srgbClr val="C00000"/>
                </a:solidFill>
              </a:rPr>
              <a:t>song</a:t>
            </a:r>
            <a:r>
              <a:rPr lang="vi-VN" sz="2400" b="1" dirty="0" smtClean="0">
                <a:solidFill>
                  <a:srgbClr val="C00000"/>
                </a:solidFill>
              </a:rPr>
              <a:t> </a:t>
            </a:r>
            <a:r>
              <a:rPr lang="vi-VN" sz="2400" b="1" dirty="0" err="1" smtClean="0">
                <a:solidFill>
                  <a:srgbClr val="C00000"/>
                </a:solidFill>
              </a:rPr>
              <a:t>với</a:t>
            </a:r>
            <a:r>
              <a:rPr lang="vi-VN" sz="2400" b="1" dirty="0" smtClean="0">
                <a:solidFill>
                  <a:srgbClr val="C00000"/>
                </a:solidFill>
              </a:rPr>
              <a:t> a?</a:t>
            </a:r>
            <a:endParaRPr lang="vi-VN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95652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 animBg="1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Line 2"/>
          <p:cNvSpPr>
            <a:spLocks noChangeShapeType="1"/>
          </p:cNvSpPr>
          <p:nvPr/>
        </p:nvSpPr>
        <p:spPr bwMode="auto">
          <a:xfrm flipH="1">
            <a:off x="3241675" y="2078038"/>
            <a:ext cx="1447800" cy="21891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4038600" y="1143000"/>
            <a:ext cx="76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>
                <a:solidFill>
                  <a:srgbClr val="800080"/>
                </a:solidFill>
              </a:rPr>
              <a:t>A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4419600" y="990600"/>
            <a:ext cx="762000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8800"/>
              <a:t>.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322388" y="3344863"/>
            <a:ext cx="76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>
                <a:solidFill>
                  <a:srgbClr val="800080"/>
                </a:solidFill>
              </a:rPr>
              <a:t>a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 rot="-3374370">
            <a:off x="-1214436" y="3743326"/>
            <a:ext cx="5472110" cy="2281238"/>
            <a:chOff x="-1440" y="1535"/>
            <a:chExt cx="3447" cy="1437"/>
          </a:xfrm>
        </p:grpSpPr>
        <p:grpSp>
          <p:nvGrpSpPr>
            <p:cNvPr id="7201" name="Group 7"/>
            <p:cNvGrpSpPr>
              <a:grpSpLocks/>
            </p:cNvGrpSpPr>
            <p:nvPr/>
          </p:nvGrpSpPr>
          <p:grpSpPr bwMode="auto">
            <a:xfrm>
              <a:off x="1296" y="1535"/>
              <a:ext cx="711" cy="1437"/>
              <a:chOff x="3064" y="1222"/>
              <a:chExt cx="711" cy="1437"/>
            </a:xfrm>
          </p:grpSpPr>
          <p:sp>
            <p:nvSpPr>
              <p:cNvPr id="7203" name="Rectangle 8" descr="Medium wood"/>
              <p:cNvSpPr>
                <a:spLocks noChangeArrowheads="1"/>
              </p:cNvSpPr>
              <p:nvPr/>
            </p:nvSpPr>
            <p:spPr bwMode="auto">
              <a:xfrm rot="-2775758">
                <a:off x="3007" y="1846"/>
                <a:ext cx="1392" cy="144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204" name="AutoShape 9" descr="Oak"/>
              <p:cNvSpPr>
                <a:spLocks noChangeArrowheads="1"/>
              </p:cNvSpPr>
              <p:nvPr/>
            </p:nvSpPr>
            <p:spPr bwMode="auto">
              <a:xfrm rot="-8338140">
                <a:off x="3064" y="2371"/>
                <a:ext cx="144" cy="288"/>
              </a:xfrm>
              <a:prstGeom prst="triangle">
                <a:avLst>
                  <a:gd name="adj" fmla="val 50000"/>
                </a:avLst>
              </a:prstGeom>
              <a:blipFill dpi="0" rotWithShape="1">
                <a:blip r:embed="rId4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7202" name="Line 10"/>
            <p:cNvSpPr>
              <a:spLocks noChangeShapeType="1"/>
            </p:cNvSpPr>
            <p:nvPr/>
          </p:nvSpPr>
          <p:spPr bwMode="auto">
            <a:xfrm flipH="1">
              <a:off x="-1440" y="2928"/>
              <a:ext cx="2736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7175" name="Line 11"/>
          <p:cNvSpPr>
            <a:spLocks noChangeShapeType="1"/>
          </p:cNvSpPr>
          <p:nvPr/>
        </p:nvSpPr>
        <p:spPr bwMode="auto">
          <a:xfrm flipH="1">
            <a:off x="1462088" y="4211638"/>
            <a:ext cx="1793875" cy="2687637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 flipH="1">
            <a:off x="3305175" y="1203325"/>
            <a:ext cx="1981200" cy="2971800"/>
            <a:chOff x="3936" y="576"/>
            <a:chExt cx="1152" cy="1872"/>
          </a:xfrm>
        </p:grpSpPr>
        <p:sp>
          <p:nvSpPr>
            <p:cNvPr id="7199" name="AutoShape 13"/>
            <p:cNvSpPr>
              <a:spLocks noChangeArrowheads="1"/>
            </p:cNvSpPr>
            <p:nvPr/>
          </p:nvSpPr>
          <p:spPr bwMode="auto">
            <a:xfrm>
              <a:off x="3936" y="576"/>
              <a:ext cx="1152" cy="1872"/>
            </a:xfrm>
            <a:prstGeom prst="rtTriangl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200" name="AutoShape 14"/>
            <p:cNvSpPr>
              <a:spLocks noChangeArrowheads="1"/>
            </p:cNvSpPr>
            <p:nvPr/>
          </p:nvSpPr>
          <p:spPr bwMode="auto">
            <a:xfrm>
              <a:off x="4145" y="1304"/>
              <a:ext cx="559" cy="943"/>
            </a:xfrm>
            <a:prstGeom prst="rtTriangl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1628776" y="-152400"/>
            <a:ext cx="5472115" cy="2281238"/>
            <a:chOff x="-1440" y="1535"/>
            <a:chExt cx="3447" cy="1437"/>
          </a:xfrm>
        </p:grpSpPr>
        <p:grpSp>
          <p:nvGrpSpPr>
            <p:cNvPr id="7195" name="Group 16"/>
            <p:cNvGrpSpPr>
              <a:grpSpLocks/>
            </p:cNvGrpSpPr>
            <p:nvPr/>
          </p:nvGrpSpPr>
          <p:grpSpPr bwMode="auto">
            <a:xfrm>
              <a:off x="1296" y="1535"/>
              <a:ext cx="711" cy="1437"/>
              <a:chOff x="3064" y="1222"/>
              <a:chExt cx="711" cy="1437"/>
            </a:xfrm>
          </p:grpSpPr>
          <p:sp>
            <p:nvSpPr>
              <p:cNvPr id="7197" name="Rectangle 17" descr="Medium wood"/>
              <p:cNvSpPr>
                <a:spLocks noChangeArrowheads="1"/>
              </p:cNvSpPr>
              <p:nvPr/>
            </p:nvSpPr>
            <p:spPr bwMode="auto">
              <a:xfrm rot="-2775758">
                <a:off x="3007" y="1846"/>
                <a:ext cx="1392" cy="144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198" name="AutoShape 18" descr="Oak"/>
              <p:cNvSpPr>
                <a:spLocks noChangeArrowheads="1"/>
              </p:cNvSpPr>
              <p:nvPr/>
            </p:nvSpPr>
            <p:spPr bwMode="auto">
              <a:xfrm rot="-8338140">
                <a:off x="3064" y="2371"/>
                <a:ext cx="144" cy="288"/>
              </a:xfrm>
              <a:prstGeom prst="triangle">
                <a:avLst>
                  <a:gd name="adj" fmla="val 50000"/>
                </a:avLst>
              </a:prstGeom>
              <a:blipFill dpi="0" rotWithShape="1">
                <a:blip r:embed="rId4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7196" name="Line 19"/>
            <p:cNvSpPr>
              <a:spLocks noChangeShapeType="1"/>
            </p:cNvSpPr>
            <p:nvPr/>
          </p:nvSpPr>
          <p:spPr bwMode="auto">
            <a:xfrm flipH="1">
              <a:off x="-1440" y="2928"/>
              <a:ext cx="2736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7178" name="Line 20"/>
          <p:cNvSpPr>
            <a:spLocks noChangeShapeType="1"/>
          </p:cNvSpPr>
          <p:nvPr/>
        </p:nvSpPr>
        <p:spPr bwMode="auto">
          <a:xfrm>
            <a:off x="20638" y="2058988"/>
            <a:ext cx="2667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1752600" y="2078038"/>
            <a:ext cx="6705600" cy="457200"/>
            <a:chOff x="1104" y="3360"/>
            <a:chExt cx="4224" cy="288"/>
          </a:xfrm>
        </p:grpSpPr>
        <p:sp>
          <p:nvSpPr>
            <p:cNvPr id="7193" name="Rectangle 22"/>
            <p:cNvSpPr>
              <a:spLocks noChangeArrowheads="1"/>
            </p:cNvSpPr>
            <p:nvPr/>
          </p:nvSpPr>
          <p:spPr bwMode="auto">
            <a:xfrm>
              <a:off x="1104" y="3360"/>
              <a:ext cx="4224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194" name="Text Box 23"/>
            <p:cNvSpPr txBox="1">
              <a:spLocks noChangeArrowheads="1"/>
            </p:cNvSpPr>
            <p:nvPr/>
          </p:nvSpPr>
          <p:spPr bwMode="auto">
            <a:xfrm>
              <a:off x="1287" y="3360"/>
              <a:ext cx="38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IIIIIIIIIIIIIIIIIIIIIIIIIIIIIIIIIIIIIIIIIIIIIIIIIIIIIIIIIIIIIIIIIIIIIIIIIIIIIIIIIIIIIIIIIIIIII</a:t>
              </a:r>
            </a:p>
          </p:txBody>
        </p:sp>
      </p:grpSp>
      <p:sp>
        <p:nvSpPr>
          <p:cNvPr id="39960" name="Line 24"/>
          <p:cNvSpPr>
            <a:spLocks noChangeShapeType="1"/>
          </p:cNvSpPr>
          <p:nvPr/>
        </p:nvSpPr>
        <p:spPr bwMode="auto">
          <a:xfrm>
            <a:off x="2743200" y="2078038"/>
            <a:ext cx="419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9961" name="Text Box 25"/>
          <p:cNvSpPr txBox="1">
            <a:spLocks noChangeArrowheads="1"/>
          </p:cNvSpPr>
          <p:nvPr/>
        </p:nvSpPr>
        <p:spPr bwMode="auto">
          <a:xfrm>
            <a:off x="3000375" y="4119563"/>
            <a:ext cx="83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 dirty="0">
                <a:solidFill>
                  <a:srgbClr val="800080"/>
                </a:solidFill>
              </a:rPr>
              <a:t>B</a:t>
            </a:r>
          </a:p>
        </p:txBody>
      </p:sp>
      <p:sp>
        <p:nvSpPr>
          <p:cNvPr id="39962" name="Text Box 26"/>
          <p:cNvSpPr txBox="1">
            <a:spLocks noChangeArrowheads="1"/>
          </p:cNvSpPr>
          <p:nvPr/>
        </p:nvSpPr>
        <p:spPr bwMode="auto">
          <a:xfrm>
            <a:off x="2743200" y="1246188"/>
            <a:ext cx="83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 dirty="0">
                <a:solidFill>
                  <a:srgbClr val="800080"/>
                </a:solidFill>
              </a:rPr>
              <a:t>b</a:t>
            </a:r>
          </a:p>
        </p:txBody>
      </p:sp>
      <p:sp>
        <p:nvSpPr>
          <p:cNvPr id="39963" name="Freeform 27"/>
          <p:cNvSpPr>
            <a:spLocks/>
          </p:cNvSpPr>
          <p:nvPr/>
        </p:nvSpPr>
        <p:spPr bwMode="auto">
          <a:xfrm>
            <a:off x="3581400" y="3733800"/>
            <a:ext cx="304800" cy="457200"/>
          </a:xfrm>
          <a:custGeom>
            <a:avLst/>
            <a:gdLst>
              <a:gd name="T0" fmla="*/ 0 w 192"/>
              <a:gd name="T1" fmla="*/ 0 h 288"/>
              <a:gd name="T2" fmla="*/ 144 w 192"/>
              <a:gd name="T3" fmla="*/ 96 h 288"/>
              <a:gd name="T4" fmla="*/ 192 w 192"/>
              <a:gd name="T5" fmla="*/ 288 h 288"/>
              <a:gd name="T6" fmla="*/ 0 60000 65536"/>
              <a:gd name="T7" fmla="*/ 0 60000 65536"/>
              <a:gd name="T8" fmla="*/ 0 60000 65536"/>
              <a:gd name="T9" fmla="*/ 0 w 192"/>
              <a:gd name="T10" fmla="*/ 0 h 288"/>
              <a:gd name="T11" fmla="*/ 192 w 19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288">
                <a:moveTo>
                  <a:pt x="0" y="0"/>
                </a:moveTo>
                <a:cubicBezTo>
                  <a:pt x="56" y="24"/>
                  <a:pt x="112" y="48"/>
                  <a:pt x="144" y="96"/>
                </a:cubicBezTo>
                <a:cubicBezTo>
                  <a:pt x="176" y="144"/>
                  <a:pt x="184" y="216"/>
                  <a:pt x="192" y="288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9964" name="Freeform 28"/>
          <p:cNvSpPr>
            <a:spLocks/>
          </p:cNvSpPr>
          <p:nvPr/>
        </p:nvSpPr>
        <p:spPr bwMode="auto">
          <a:xfrm>
            <a:off x="4054475" y="2057400"/>
            <a:ext cx="323850" cy="533400"/>
          </a:xfrm>
          <a:custGeom>
            <a:avLst/>
            <a:gdLst>
              <a:gd name="T0" fmla="*/ 56 w 104"/>
              <a:gd name="T1" fmla="*/ 0 h 288"/>
              <a:gd name="T2" fmla="*/ 8 w 104"/>
              <a:gd name="T3" fmla="*/ 144 h 288"/>
              <a:gd name="T4" fmla="*/ 104 w 104"/>
              <a:gd name="T5" fmla="*/ 288 h 288"/>
              <a:gd name="T6" fmla="*/ 0 60000 65536"/>
              <a:gd name="T7" fmla="*/ 0 60000 65536"/>
              <a:gd name="T8" fmla="*/ 0 60000 65536"/>
              <a:gd name="T9" fmla="*/ 0 w 104"/>
              <a:gd name="T10" fmla="*/ 0 h 288"/>
              <a:gd name="T11" fmla="*/ 104 w 104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4" h="288">
                <a:moveTo>
                  <a:pt x="56" y="0"/>
                </a:moveTo>
                <a:cubicBezTo>
                  <a:pt x="28" y="48"/>
                  <a:pt x="0" y="96"/>
                  <a:pt x="8" y="144"/>
                </a:cubicBezTo>
                <a:cubicBezTo>
                  <a:pt x="16" y="192"/>
                  <a:pt x="60" y="240"/>
                  <a:pt x="104" y="288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8" name="Group 29"/>
          <p:cNvGrpSpPr>
            <a:grpSpLocks/>
          </p:cNvGrpSpPr>
          <p:nvPr/>
        </p:nvGrpSpPr>
        <p:grpSpPr bwMode="auto">
          <a:xfrm flipH="1">
            <a:off x="3297238" y="1219200"/>
            <a:ext cx="1981200" cy="2971800"/>
            <a:chOff x="3936" y="576"/>
            <a:chExt cx="1152" cy="1872"/>
          </a:xfrm>
        </p:grpSpPr>
        <p:sp>
          <p:nvSpPr>
            <p:cNvPr id="7191" name="AutoShape 30"/>
            <p:cNvSpPr>
              <a:spLocks noChangeArrowheads="1"/>
            </p:cNvSpPr>
            <p:nvPr/>
          </p:nvSpPr>
          <p:spPr bwMode="auto">
            <a:xfrm>
              <a:off x="3936" y="576"/>
              <a:ext cx="1152" cy="1872"/>
            </a:xfrm>
            <a:prstGeom prst="rtTriangle">
              <a:avLst/>
            </a:prstGeom>
            <a:noFill/>
            <a:ln w="3175">
              <a:solidFill>
                <a:schemeClr val="tx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192" name="AutoShape 31"/>
            <p:cNvSpPr>
              <a:spLocks noChangeArrowheads="1"/>
            </p:cNvSpPr>
            <p:nvPr/>
          </p:nvSpPr>
          <p:spPr bwMode="auto">
            <a:xfrm>
              <a:off x="4145" y="1304"/>
              <a:ext cx="559" cy="943"/>
            </a:xfrm>
            <a:prstGeom prst="rtTriangle">
              <a:avLst/>
            </a:prstGeom>
            <a:noFill/>
            <a:ln w="3175">
              <a:solidFill>
                <a:schemeClr val="tx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9" name="Group 32"/>
          <p:cNvGrpSpPr>
            <a:grpSpLocks/>
          </p:cNvGrpSpPr>
          <p:nvPr/>
        </p:nvGrpSpPr>
        <p:grpSpPr bwMode="auto">
          <a:xfrm rot="10800000" flipH="1">
            <a:off x="2699793" y="2092325"/>
            <a:ext cx="1981200" cy="2971800"/>
            <a:chOff x="3936" y="576"/>
            <a:chExt cx="1152" cy="1872"/>
          </a:xfrm>
        </p:grpSpPr>
        <p:sp>
          <p:nvSpPr>
            <p:cNvPr id="7189" name="AutoShape 33"/>
            <p:cNvSpPr>
              <a:spLocks noChangeArrowheads="1"/>
            </p:cNvSpPr>
            <p:nvPr/>
          </p:nvSpPr>
          <p:spPr bwMode="auto">
            <a:xfrm>
              <a:off x="3936" y="576"/>
              <a:ext cx="1152" cy="1872"/>
            </a:xfrm>
            <a:prstGeom prst="rtTriangle">
              <a:avLst/>
            </a:prstGeom>
            <a:noFill/>
            <a:ln w="3175">
              <a:solidFill>
                <a:schemeClr val="tx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190" name="AutoShape 34"/>
            <p:cNvSpPr>
              <a:spLocks noChangeArrowheads="1"/>
            </p:cNvSpPr>
            <p:nvPr/>
          </p:nvSpPr>
          <p:spPr bwMode="auto">
            <a:xfrm>
              <a:off x="4145" y="1304"/>
              <a:ext cx="559" cy="943"/>
            </a:xfrm>
            <a:prstGeom prst="rtTriangle">
              <a:avLst/>
            </a:prstGeom>
            <a:noFill/>
            <a:ln w="3175">
              <a:solidFill>
                <a:schemeClr val="tx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39971" name="Text Box 35"/>
          <p:cNvSpPr txBox="1">
            <a:spLocks noChangeArrowheads="1"/>
          </p:cNvSpPr>
          <p:nvPr/>
        </p:nvSpPr>
        <p:spPr bwMode="auto">
          <a:xfrm>
            <a:off x="2022362" y="333482"/>
            <a:ext cx="70200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b="1" dirty="0" err="1">
                <a:solidFill>
                  <a:srgbClr val="C00000"/>
                </a:solidFill>
              </a:rPr>
              <a:t>Với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cách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vẽ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đó</a:t>
            </a:r>
            <a:r>
              <a:rPr lang="en-US" sz="2400" b="1" dirty="0">
                <a:solidFill>
                  <a:srgbClr val="C00000"/>
                </a:solidFill>
              </a:rPr>
              <a:t>, </a:t>
            </a:r>
            <a:r>
              <a:rPr lang="en-US" sz="2400" b="1" dirty="0" err="1">
                <a:solidFill>
                  <a:srgbClr val="C00000"/>
                </a:solidFill>
              </a:rPr>
              <a:t>hãy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giải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thích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vì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sao</a:t>
            </a:r>
            <a:r>
              <a:rPr lang="en-US" sz="2400" b="1" dirty="0">
                <a:solidFill>
                  <a:srgbClr val="C00000"/>
                </a:solidFill>
              </a:rPr>
              <a:t> a//b ?</a:t>
            </a:r>
          </a:p>
        </p:txBody>
      </p:sp>
      <p:sp>
        <p:nvSpPr>
          <p:cNvPr id="7188" name="Line 36"/>
          <p:cNvSpPr>
            <a:spLocks noChangeShapeType="1"/>
          </p:cNvSpPr>
          <p:nvPr/>
        </p:nvSpPr>
        <p:spPr bwMode="auto">
          <a:xfrm>
            <a:off x="1752600" y="4191000"/>
            <a:ext cx="6019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" name="Hình chữ nhật 2"/>
          <p:cNvSpPr/>
          <p:nvPr/>
        </p:nvSpPr>
        <p:spPr>
          <a:xfrm>
            <a:off x="153304" y="332656"/>
            <a:ext cx="17251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Cách</a:t>
            </a:r>
            <a:r>
              <a:rPr lang="vi-VN" sz="24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vi-VN" sz="2400" b="1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vẽ</a:t>
            </a:r>
            <a:r>
              <a:rPr lang="vi-VN" sz="24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1:</a:t>
            </a:r>
            <a:endParaRPr lang="vi-VN" sz="24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253725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399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399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5.31669E-7 L 0.15035 -0.3005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17" y="-150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1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4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833 4.23948E-6 L -0.06059 0.12991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64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78456E-6 L 0.21475 0.00046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29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684 0.00301 L 0.46684 0.00301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6" dur="500"/>
                                        <p:tgtEl>
                                          <p:spTgt spid="39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8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8" dur="80"/>
                                        <p:tgtEl>
                                          <p:spTgt spid="399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9" dur="80"/>
                                        <p:tgtEl>
                                          <p:spTgt spid="399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80"/>
                                        <p:tgtEl>
                                          <p:spTgt spid="399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99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9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9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2" dur="1000"/>
                                        <p:tgtEl>
                                          <p:spTgt spid="39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5" dur="1000"/>
                                        <p:tgtEl>
                                          <p:spTgt spid="39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 animBg="1"/>
      <p:bldP spid="39960" grpId="0" animBg="1"/>
      <p:bldP spid="39961" grpId="0"/>
      <p:bldP spid="39962" grpId="0"/>
      <p:bldP spid="39963" grpId="0" animBg="1"/>
      <p:bldP spid="39964" grpId="0" animBg="1"/>
      <p:bldP spid="3997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1.2|0.8|0.9|2.3|0.8|0.8|2.4|2|0.6|2|0.6|1.2|2.2|0.7|0.7|1|6.6|1.2|2.4|2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1.2|0.8|1.1|1.9|1.5|0.7|2|1.2|2.2|1.2|0.7|1.3|0.5|2.1|0.6|0.7|0.6|0.7|5.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o điểm">
  <a:themeElements>
    <a:clrScheme name="4 Tùy chỉnh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ổ điể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ao điểm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186</TotalTime>
  <Words>1053</Words>
  <Application>Microsoft Office PowerPoint</Application>
  <PresentationFormat>On-screen Show (4:3)</PresentationFormat>
  <Paragraphs>219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Cao điểm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HDVN</vt:lpstr>
    </vt:vector>
  </TitlesOfParts>
  <Company>Thị trấn Đà Bắc - Hòa Bình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Bản trình bày của PowerPoint</dc:title>
  <dc:creator>VHC Computer</dc:creator>
  <cp:lastModifiedBy>Windows User</cp:lastModifiedBy>
  <cp:revision>33</cp:revision>
  <dcterms:created xsi:type="dcterms:W3CDTF">2013-09-11T15:11:29Z</dcterms:created>
  <dcterms:modified xsi:type="dcterms:W3CDTF">2020-09-25T16:04:45Z</dcterms:modified>
</cp:coreProperties>
</file>