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317" r:id="rId2"/>
    <p:sldId id="257" r:id="rId3"/>
    <p:sldId id="284" r:id="rId4"/>
    <p:sldId id="305" r:id="rId5"/>
    <p:sldId id="322" r:id="rId6"/>
    <p:sldId id="323" r:id="rId7"/>
    <p:sldId id="270" r:id="rId8"/>
    <p:sldId id="318" r:id="rId9"/>
    <p:sldId id="306" r:id="rId10"/>
    <p:sldId id="309" r:id="rId11"/>
    <p:sldId id="310" r:id="rId12"/>
    <p:sldId id="311" r:id="rId13"/>
    <p:sldId id="319" r:id="rId14"/>
    <p:sldId id="312" r:id="rId15"/>
    <p:sldId id="321" r:id="rId16"/>
    <p:sldId id="320" r:id="rId17"/>
    <p:sldId id="313" r:id="rId18"/>
    <p:sldId id="315" r:id="rId19"/>
    <p:sldId id="316" r:id="rId20"/>
    <p:sldId id="269" r:id="rId21"/>
    <p:sldId id="295" r:id="rId22"/>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eu Phan Van" initials="RPV" lastIdx="1" clrIdx="0">
    <p:extLst>
      <p:ext uri="{19B8F6BF-5375-455C-9EA6-DF929625EA0E}">
        <p15:presenceInfo xmlns:p15="http://schemas.microsoft.com/office/powerpoint/2012/main" userId="83b57fff0cc03ed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65" autoAdjust="0"/>
    <p:restoredTop sz="91038" autoAdjust="0"/>
  </p:normalViewPr>
  <p:slideViewPr>
    <p:cSldViewPr snapToGrid="0" snapToObjects="1">
      <p:cViewPr varScale="1">
        <p:scale>
          <a:sx n="68" d="100"/>
          <a:sy n="68" d="100"/>
        </p:scale>
        <p:origin x="58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224C8C-DDD8-4255-9C31-1136218F8F69}" type="datetimeFigureOut">
              <a:rPr lang="en-US" smtClean="0"/>
              <a:t>7/26/2022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147397-6384-44EE-A694-5C2CB09E458C}" type="slidenum">
              <a:rPr lang="en-US" smtClean="0"/>
              <a:t>‹#›</a:t>
            </a:fld>
            <a:endParaRPr lang="en-US"/>
          </a:p>
        </p:txBody>
      </p:sp>
    </p:spTree>
    <p:extLst>
      <p:ext uri="{BB962C8B-B14F-4D97-AF65-F5344CB8AC3E}">
        <p14:creationId xmlns:p14="http://schemas.microsoft.com/office/powerpoint/2010/main" val="748550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Choose some student’s products to stick on the board, ask the others to move around to read and give comments (check the grammar mistakes related to the articles)</a:t>
            </a:r>
          </a:p>
        </p:txBody>
      </p:sp>
      <p:sp>
        <p:nvSpPr>
          <p:cNvPr id="4" name="Slide Number Placeholder 3"/>
          <p:cNvSpPr>
            <a:spLocks noGrp="1"/>
          </p:cNvSpPr>
          <p:nvPr>
            <p:ph type="sldNum" sz="quarter" idx="5"/>
          </p:nvPr>
        </p:nvSpPr>
        <p:spPr/>
        <p:txBody>
          <a:bodyPr/>
          <a:lstStyle/>
          <a:p>
            <a:fld id="{54147397-6384-44EE-A694-5C2CB09E458C}" type="slidenum">
              <a:rPr lang="en-US" smtClean="0"/>
              <a:t>7</a:t>
            </a:fld>
            <a:endParaRPr lang="en-US"/>
          </a:p>
        </p:txBody>
      </p:sp>
    </p:spTree>
    <p:extLst>
      <p:ext uri="{BB962C8B-B14F-4D97-AF65-F5344CB8AC3E}">
        <p14:creationId xmlns:p14="http://schemas.microsoft.com/office/powerpoint/2010/main" val="2081918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Choose some student’s products to stick on the board, ask the others to move around to read and give comments (check the grammar mistakes related to the articles)</a:t>
            </a:r>
          </a:p>
        </p:txBody>
      </p:sp>
      <p:sp>
        <p:nvSpPr>
          <p:cNvPr id="4" name="Slide Number Placeholder 3"/>
          <p:cNvSpPr>
            <a:spLocks noGrp="1"/>
          </p:cNvSpPr>
          <p:nvPr>
            <p:ph type="sldNum" sz="quarter" idx="5"/>
          </p:nvPr>
        </p:nvSpPr>
        <p:spPr/>
        <p:txBody>
          <a:bodyPr/>
          <a:lstStyle/>
          <a:p>
            <a:fld id="{54147397-6384-44EE-A694-5C2CB09E458C}" type="slidenum">
              <a:rPr lang="en-US" smtClean="0"/>
              <a:t>8</a:t>
            </a:fld>
            <a:endParaRPr lang="en-US"/>
          </a:p>
        </p:txBody>
      </p:sp>
    </p:spTree>
    <p:extLst>
      <p:ext uri="{BB962C8B-B14F-4D97-AF65-F5344CB8AC3E}">
        <p14:creationId xmlns:p14="http://schemas.microsoft.com/office/powerpoint/2010/main" val="3788686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147397-6384-44EE-A694-5C2CB09E458C}" type="slidenum">
              <a:rPr lang="en-US" smtClean="0"/>
              <a:t>11</a:t>
            </a:fld>
            <a:endParaRPr lang="en-US"/>
          </a:p>
        </p:txBody>
      </p:sp>
    </p:spTree>
    <p:extLst>
      <p:ext uri="{BB962C8B-B14F-4D97-AF65-F5344CB8AC3E}">
        <p14:creationId xmlns:p14="http://schemas.microsoft.com/office/powerpoint/2010/main" val="3861337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can print out these pages of the book as the handouts and give students to avoid confusing</a:t>
            </a:r>
          </a:p>
        </p:txBody>
      </p:sp>
      <p:sp>
        <p:nvSpPr>
          <p:cNvPr id="4" name="Slide Number Placeholder 3"/>
          <p:cNvSpPr>
            <a:spLocks noGrp="1"/>
          </p:cNvSpPr>
          <p:nvPr>
            <p:ph type="sldNum" sz="quarter" idx="5"/>
          </p:nvPr>
        </p:nvSpPr>
        <p:spPr/>
        <p:txBody>
          <a:bodyPr/>
          <a:lstStyle/>
          <a:p>
            <a:fld id="{54147397-6384-44EE-A694-5C2CB09E458C}" type="slidenum">
              <a:rPr lang="en-US" smtClean="0"/>
              <a:t>14</a:t>
            </a:fld>
            <a:endParaRPr lang="en-US"/>
          </a:p>
        </p:txBody>
      </p:sp>
    </p:spTree>
    <p:extLst>
      <p:ext uri="{BB962C8B-B14F-4D97-AF65-F5344CB8AC3E}">
        <p14:creationId xmlns:p14="http://schemas.microsoft.com/office/powerpoint/2010/main" val="2640578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Teacher can print out these pages of the book as the handouts and give students to avoid confusing</a:t>
            </a:r>
          </a:p>
          <a:p>
            <a:endParaRPr lang="en-US" dirty="0"/>
          </a:p>
        </p:txBody>
      </p:sp>
      <p:sp>
        <p:nvSpPr>
          <p:cNvPr id="4" name="Slide Number Placeholder 3"/>
          <p:cNvSpPr>
            <a:spLocks noGrp="1"/>
          </p:cNvSpPr>
          <p:nvPr>
            <p:ph type="sldNum" sz="quarter" idx="5"/>
          </p:nvPr>
        </p:nvSpPr>
        <p:spPr/>
        <p:txBody>
          <a:bodyPr/>
          <a:lstStyle/>
          <a:p>
            <a:fld id="{54147397-6384-44EE-A694-5C2CB09E458C}" type="slidenum">
              <a:rPr lang="en-US" smtClean="0"/>
              <a:t>15</a:t>
            </a:fld>
            <a:endParaRPr lang="en-US"/>
          </a:p>
        </p:txBody>
      </p:sp>
    </p:spTree>
    <p:extLst>
      <p:ext uri="{BB962C8B-B14F-4D97-AF65-F5344CB8AC3E}">
        <p14:creationId xmlns:p14="http://schemas.microsoft.com/office/powerpoint/2010/main" val="1995044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Teacher can print out these pages of the book as the handouts and give students to avoid confusing</a:t>
            </a:r>
          </a:p>
          <a:p>
            <a:endParaRPr lang="en-US" dirty="0"/>
          </a:p>
        </p:txBody>
      </p:sp>
      <p:sp>
        <p:nvSpPr>
          <p:cNvPr id="4" name="Slide Number Placeholder 3"/>
          <p:cNvSpPr>
            <a:spLocks noGrp="1"/>
          </p:cNvSpPr>
          <p:nvPr>
            <p:ph type="sldNum" sz="quarter" idx="5"/>
          </p:nvPr>
        </p:nvSpPr>
        <p:spPr/>
        <p:txBody>
          <a:bodyPr/>
          <a:lstStyle/>
          <a:p>
            <a:fld id="{54147397-6384-44EE-A694-5C2CB09E458C}" type="slidenum">
              <a:rPr lang="en-US" smtClean="0"/>
              <a:t>16</a:t>
            </a:fld>
            <a:endParaRPr lang="en-US"/>
          </a:p>
        </p:txBody>
      </p:sp>
    </p:spTree>
    <p:extLst>
      <p:ext uri="{BB962C8B-B14F-4D97-AF65-F5344CB8AC3E}">
        <p14:creationId xmlns:p14="http://schemas.microsoft.com/office/powerpoint/2010/main" val="462631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5369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7825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2607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26A025F-4A42-FE48-B7B2-D5FBC143A4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40BFAD-4F29-F94C-9D8A-33DE84098633}" type="datetimeFigureOut">
              <a:t>7/26/2022</a:t>
            </a:fld>
            <a:endParaRPr lang="x-none"/>
          </a:p>
        </p:txBody>
      </p:sp>
      <p:sp>
        <p:nvSpPr>
          <p:cNvPr id="5" name="Footer Placeholder 4">
            <a:extLst>
              <a:ext uri="{FF2B5EF4-FFF2-40B4-BE49-F238E27FC236}">
                <a16:creationId xmlns:a16="http://schemas.microsoft.com/office/drawing/2014/main" id="{39E59E23-09A3-C844-8CD6-BFEB8E957F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id="{5B1DAE2F-0754-4F4F-B969-EB3B6F0BB9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8AD39D-5E4B-5941-A936-433FC1C6FE25}" type="slidenum">
              <a:t>‹#›</a:t>
            </a:fld>
            <a:endParaRPr lang="x-none"/>
          </a:p>
        </p:txBody>
      </p:sp>
      <p:pic>
        <p:nvPicPr>
          <p:cNvPr id="8" name="Picture 7">
            <a:extLst>
              <a:ext uri="{FF2B5EF4-FFF2-40B4-BE49-F238E27FC236}">
                <a16:creationId xmlns:a16="http://schemas.microsoft.com/office/drawing/2014/main" id="{D5399B83-00F1-524F-BDF6-BAB5619A0084}"/>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24732" y="-14441"/>
            <a:ext cx="12222386" cy="6857999"/>
          </a:xfrm>
          <a:prstGeom prst="rect">
            <a:avLst/>
          </a:prstGeom>
        </p:spPr>
      </p:pic>
      <p:grpSp>
        <p:nvGrpSpPr>
          <p:cNvPr id="9" name="Group 8">
            <a:extLst>
              <a:ext uri="{FF2B5EF4-FFF2-40B4-BE49-F238E27FC236}">
                <a16:creationId xmlns:a16="http://schemas.microsoft.com/office/drawing/2014/main" id="{FDFDE0FC-811C-6B4D-A402-4A4EC1420D9C}"/>
              </a:ext>
            </a:extLst>
          </p:cNvPr>
          <p:cNvGrpSpPr/>
          <p:nvPr userDrawn="1"/>
        </p:nvGrpSpPr>
        <p:grpSpPr>
          <a:xfrm>
            <a:off x="5693239" y="6314169"/>
            <a:ext cx="805521" cy="529389"/>
            <a:chOff x="5778584" y="6325677"/>
            <a:chExt cx="805521" cy="529389"/>
          </a:xfrm>
        </p:grpSpPr>
        <p:pic>
          <p:nvPicPr>
            <p:cNvPr id="10" name="Picture 9">
              <a:hlinkClick r:id="" action="ppaction://hlinkshowjump?jump=firstslide"/>
              <a:extLst>
                <a:ext uri="{FF2B5EF4-FFF2-40B4-BE49-F238E27FC236}">
                  <a16:creationId xmlns:a16="http://schemas.microsoft.com/office/drawing/2014/main" id="{128DB713-A925-E940-9C1F-35CFB2B2554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5916650" y="6325677"/>
              <a:ext cx="529389" cy="529389"/>
            </a:xfrm>
            <a:prstGeom prst="rect">
              <a:avLst/>
            </a:prstGeom>
            <a:effectLst>
              <a:outerShdw blurRad="50800" dist="38100" dir="8100000" algn="tr" rotWithShape="0">
                <a:prstClr val="black">
                  <a:alpha val="40000"/>
                </a:prstClr>
              </a:outerShdw>
            </a:effectLst>
          </p:spPr>
        </p:pic>
        <p:pic>
          <p:nvPicPr>
            <p:cNvPr id="11" name="Picture 10">
              <a:hlinkClick r:id="" action="ppaction://hlinkshowjump?jump=nextslide"/>
              <a:extLst>
                <a:ext uri="{FF2B5EF4-FFF2-40B4-BE49-F238E27FC236}">
                  <a16:creationId xmlns:a16="http://schemas.microsoft.com/office/drawing/2014/main" id="{28ADE026-D255-0E46-A4EC-CE36DFF08EE1}"/>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6457190" y="6586741"/>
              <a:ext cx="126915" cy="191883"/>
            </a:xfrm>
            <a:prstGeom prst="rect">
              <a:avLst/>
            </a:prstGeom>
            <a:effectLst>
              <a:outerShdw blurRad="50800" dist="38100" dir="8100000" algn="tr" rotWithShape="0">
                <a:prstClr val="black">
                  <a:alpha val="40000"/>
                </a:prstClr>
              </a:outerShdw>
            </a:effectLst>
          </p:spPr>
        </p:pic>
        <p:pic>
          <p:nvPicPr>
            <p:cNvPr id="12" name="Picture 11">
              <a:hlinkClick r:id="" action="ppaction://hlinkshowjump?jump=previousslide"/>
              <a:extLst>
                <a:ext uri="{FF2B5EF4-FFF2-40B4-BE49-F238E27FC236}">
                  <a16:creationId xmlns:a16="http://schemas.microsoft.com/office/drawing/2014/main" id="{19B62DC2-97D1-B64B-869E-DEBA545BEC1E}"/>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rot="10800000">
              <a:off x="5778584" y="6586741"/>
              <a:ext cx="126915" cy="191883"/>
            </a:xfrm>
            <a:prstGeom prst="rect">
              <a:avLst/>
            </a:prstGeom>
            <a:effectLst>
              <a:outerShdw blurRad="50800" dist="38100" dir="8100000" algn="tr" rotWithShape="0">
                <a:prstClr val="black">
                  <a:alpha val="40000"/>
                </a:prstClr>
              </a:outerShdw>
            </a:effectLst>
          </p:spPr>
        </p:pic>
      </p:grpSp>
      <p:sp>
        <p:nvSpPr>
          <p:cNvPr id="13" name="TextBox 12">
            <a:extLst>
              <a:ext uri="{FF2B5EF4-FFF2-40B4-BE49-F238E27FC236}">
                <a16:creationId xmlns:a16="http://schemas.microsoft.com/office/drawing/2014/main" id="{B1DF492A-81AD-5D4A-A943-32E917C1B56B}"/>
              </a:ext>
            </a:extLst>
          </p:cNvPr>
          <p:cNvSpPr txBox="1"/>
          <p:nvPr userDrawn="1"/>
        </p:nvSpPr>
        <p:spPr>
          <a:xfrm>
            <a:off x="24732" y="6510902"/>
            <a:ext cx="2685800"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400" baseline="0" dirty="0" err="1">
                <a:solidFill>
                  <a:schemeClr val="bg1"/>
                </a:solidFill>
              </a:rPr>
              <a:t>Tiếng Anh 10 i</a:t>
            </a:r>
            <a:r>
              <a:rPr lang="en-US" sz="1400" baseline="0" dirty="0">
                <a:solidFill>
                  <a:schemeClr val="bg1"/>
                </a:solidFill>
              </a:rPr>
              <a:t>-Learn Smart World </a:t>
            </a:r>
            <a:endParaRPr lang="en-US" sz="1400" dirty="0">
              <a:solidFill>
                <a:schemeClr val="bg1"/>
              </a:solidFill>
            </a:endParaRPr>
          </a:p>
        </p:txBody>
      </p:sp>
      <p:pic>
        <p:nvPicPr>
          <p:cNvPr id="14" name="Picture 13">
            <a:extLst>
              <a:ext uri="{FF2B5EF4-FFF2-40B4-BE49-F238E27FC236}">
                <a16:creationId xmlns:a16="http://schemas.microsoft.com/office/drawing/2014/main" id="{F97DD529-7747-654A-B7AB-AFCA57F98818}"/>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1226018" y="6396200"/>
            <a:ext cx="814608" cy="415291"/>
          </a:xfrm>
          <a:prstGeom prst="rect">
            <a:avLst/>
          </a:prstGeom>
          <a:effectLst>
            <a:outerShdw blurRad="50800" dist="38100" dir="2700000" algn="tl" rotWithShape="0">
              <a:prstClr val="black">
                <a:alpha val="40000"/>
              </a:prstClr>
            </a:outerShdw>
          </a:effectLst>
        </p:spPr>
      </p:pic>
      <p:sp>
        <p:nvSpPr>
          <p:cNvPr id="15" name="TextBox 14">
            <a:extLst>
              <a:ext uri="{FF2B5EF4-FFF2-40B4-BE49-F238E27FC236}">
                <a16:creationId xmlns:a16="http://schemas.microsoft.com/office/drawing/2014/main" id="{3A436751-F2B7-3544-9527-8B13899DC1B3}"/>
              </a:ext>
            </a:extLst>
          </p:cNvPr>
          <p:cNvSpPr txBox="1"/>
          <p:nvPr userDrawn="1"/>
        </p:nvSpPr>
        <p:spPr>
          <a:xfrm>
            <a:off x="82240" y="-48141"/>
            <a:ext cx="1347536" cy="369332"/>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a:defRPr b="1">
                <a:solidFill>
                  <a:schemeClr val="bg1"/>
                </a:solidFill>
              </a:defRPr>
            </a:lvl1pPr>
          </a:lstStyle>
          <a:p>
            <a:r>
              <a:rPr lang="en-US" dirty="0"/>
              <a:t>Unit 9</a:t>
            </a:r>
          </a:p>
        </p:txBody>
      </p:sp>
    </p:spTree>
    <p:extLst>
      <p:ext uri="{BB962C8B-B14F-4D97-AF65-F5344CB8AC3E}">
        <p14:creationId xmlns:p14="http://schemas.microsoft.com/office/powerpoint/2010/main" val="12074936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7.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eduhome.com.vn/DHALesson?idGrade=19&amp;idSubject=1&amp;idSeries=117&amp;idTheme=979&amp;IdLevel=1&amp;idThemeServer=66"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emf"/><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www.eduhome.com.vn/"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112" y="0"/>
            <a:ext cx="12192000" cy="6861047"/>
          </a:xfrm>
          <a:prstGeom prst="rect">
            <a:avLst/>
          </a:prstGeom>
        </p:spPr>
      </p:pic>
      <p:sp>
        <p:nvSpPr>
          <p:cNvPr id="5" name="Rectangle 4"/>
          <p:cNvSpPr/>
          <p:nvPr/>
        </p:nvSpPr>
        <p:spPr>
          <a:xfrm>
            <a:off x="5060685" y="2457473"/>
            <a:ext cx="6844938" cy="2431435"/>
          </a:xfrm>
          <a:prstGeom prst="rect">
            <a:avLst/>
          </a:prstGeom>
        </p:spPr>
        <p:txBody>
          <a:bodyPr wrap="square">
            <a:spAutoFit/>
          </a:bodyPr>
          <a:lstStyle/>
          <a:p>
            <a:pPr algn="ctr"/>
            <a:r>
              <a:rPr lang="en-US" sz="4400" b="1" dirty="0">
                <a:solidFill>
                  <a:srgbClr val="0070C0"/>
                </a:solidFill>
                <a:ea typeface="Times New Roman" panose="02020603050405020304" pitchFamily="18" charset="0"/>
                <a:cs typeface="Arial" panose="020B0604020202020204" pitchFamily="34" charset="0"/>
              </a:rPr>
              <a:t>UNIT 9: TRAVEL AND TOURISM</a:t>
            </a:r>
          </a:p>
          <a:p>
            <a:pPr algn="ctr"/>
            <a:r>
              <a:rPr lang="en-US" sz="3200" b="1" dirty="0">
                <a:solidFill>
                  <a:srgbClr val="00B050"/>
                </a:solidFill>
                <a:ea typeface="Times New Roman" panose="02020603050405020304" pitchFamily="18" charset="0"/>
                <a:cs typeface="Arial" panose="020B0604020202020204" pitchFamily="34" charset="0"/>
              </a:rPr>
              <a:t>Lesson 1.3 – Pronunciation &amp; Speaking</a:t>
            </a:r>
          </a:p>
          <a:p>
            <a:pPr algn="ctr"/>
            <a:r>
              <a:rPr lang="en-US" sz="3200" b="1" dirty="0">
                <a:solidFill>
                  <a:schemeClr val="accent6">
                    <a:lumMod val="50000"/>
                  </a:schemeClr>
                </a:solidFill>
                <a:ea typeface="Times New Roman" panose="02020603050405020304" pitchFamily="18" charset="0"/>
                <a:cs typeface="Arial" panose="020B0604020202020204" pitchFamily="34" charset="0"/>
              </a:rPr>
              <a:t> </a:t>
            </a:r>
            <a:r>
              <a:rPr lang="en-US" sz="3200" b="1" dirty="0">
                <a:solidFill>
                  <a:srgbClr val="FF0000"/>
                </a:solidFill>
                <a:ea typeface="Times New Roman" panose="02020603050405020304" pitchFamily="18" charset="0"/>
                <a:cs typeface="Arial" panose="020B0604020202020204" pitchFamily="34" charset="0"/>
              </a:rPr>
              <a:t>Page 76</a:t>
            </a:r>
            <a:endParaRPr lang="en-US" sz="3200" b="1" dirty="0">
              <a:solidFill>
                <a:srgbClr val="FF0000"/>
              </a:solidFill>
              <a:cs typeface="Arial" panose="020B0604020202020204" pitchFamily="34" charset="0"/>
            </a:endParaRPr>
          </a:p>
        </p:txBody>
      </p:sp>
    </p:spTree>
    <p:extLst>
      <p:ext uri="{BB962C8B-B14F-4D97-AF65-F5344CB8AC3E}">
        <p14:creationId xmlns:p14="http://schemas.microsoft.com/office/powerpoint/2010/main" val="2908789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6F812D0-C614-4ED6-AEFB-ED9F04F0C84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250633"/>
            <a:ext cx="5336603" cy="997851"/>
          </a:xfrm>
          <a:prstGeom prst="rect">
            <a:avLst/>
          </a:prstGeom>
        </p:spPr>
      </p:pic>
      <p:cxnSp>
        <p:nvCxnSpPr>
          <p:cNvPr id="11" name="Straight Connector 10">
            <a:extLst>
              <a:ext uri="{FF2B5EF4-FFF2-40B4-BE49-F238E27FC236}">
                <a16:creationId xmlns:a16="http://schemas.microsoft.com/office/drawing/2014/main" id="{F62A08A5-D384-4C63-8317-751B932D1F1F}"/>
              </a:ext>
            </a:extLst>
          </p:cNvPr>
          <p:cNvCxnSpPr>
            <a:cxnSpLocks/>
          </p:cNvCxnSpPr>
          <p:nvPr/>
        </p:nvCxnSpPr>
        <p:spPr>
          <a:xfrm>
            <a:off x="682172" y="3490686"/>
            <a:ext cx="425254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DA1ABCF-F802-4060-AD38-86A83A7A8D39}"/>
              </a:ext>
            </a:extLst>
          </p:cNvPr>
          <p:cNvSpPr txBox="1"/>
          <p:nvPr/>
        </p:nvSpPr>
        <p:spPr>
          <a:xfrm>
            <a:off x="111200" y="4824923"/>
            <a:ext cx="11297028" cy="1200329"/>
          </a:xfrm>
          <a:prstGeom prst="rect">
            <a:avLst/>
          </a:prstGeom>
          <a:noFill/>
        </p:spPr>
        <p:txBody>
          <a:bodyPr wrap="square" rtlCol="0">
            <a:spAutoFit/>
          </a:bodyPr>
          <a:lstStyle/>
          <a:p>
            <a:r>
              <a:rPr lang="en-US" sz="3600" b="1" dirty="0">
                <a:solidFill>
                  <a:srgbClr val="0070C0"/>
                </a:solidFill>
              </a:rPr>
              <a:t>Read the sentences with the correct sound changes to a partner.</a:t>
            </a:r>
          </a:p>
        </p:txBody>
      </p:sp>
      <p:sp>
        <p:nvSpPr>
          <p:cNvPr id="8" name="TextBox 7">
            <a:extLst>
              <a:ext uri="{FF2B5EF4-FFF2-40B4-BE49-F238E27FC236}">
                <a16:creationId xmlns:a16="http://schemas.microsoft.com/office/drawing/2014/main" id="{B743FA8E-5813-14F7-82B2-ACF09DA4BA3B}"/>
              </a:ext>
            </a:extLst>
          </p:cNvPr>
          <p:cNvSpPr txBox="1"/>
          <p:nvPr/>
        </p:nvSpPr>
        <p:spPr>
          <a:xfrm>
            <a:off x="537029" y="1163794"/>
            <a:ext cx="11442171" cy="4124206"/>
          </a:xfrm>
          <a:prstGeom prst="rect">
            <a:avLst/>
          </a:prstGeom>
          <a:noFill/>
        </p:spPr>
        <p:txBody>
          <a:bodyPr wrap="square">
            <a:spAutoFit/>
          </a:bodyPr>
          <a:lstStyle/>
          <a:p>
            <a:r>
              <a:rPr lang="en-US" sz="3200" b="1" i="0" dirty="0">
                <a:solidFill>
                  <a:srgbClr val="0070C0"/>
                </a:solidFill>
                <a:effectLst/>
                <a:latin typeface="HelveticaNeueLTStd-BdCn"/>
              </a:rPr>
              <a:t>Listen and cross out the sentence with the wrong sound changes.</a:t>
            </a:r>
          </a:p>
          <a:p>
            <a:pPr>
              <a:lnSpc>
                <a:spcPct val="150000"/>
              </a:lnSpc>
            </a:pPr>
            <a:r>
              <a:rPr lang="en-US" sz="3600" b="0" i="1" dirty="0">
                <a:solidFill>
                  <a:srgbClr val="002060"/>
                </a:solidFill>
                <a:effectLst/>
              </a:rPr>
              <a:t>The Loire is France's longest river.</a:t>
            </a:r>
          </a:p>
          <a:p>
            <a:pPr>
              <a:lnSpc>
                <a:spcPct val="150000"/>
              </a:lnSpc>
            </a:pPr>
            <a:r>
              <a:rPr lang="en-US" sz="3600" i="1" dirty="0">
                <a:solidFill>
                  <a:srgbClr val="002060"/>
                </a:solidFill>
              </a:rPr>
              <a:t>We went to a museum</a:t>
            </a:r>
          </a:p>
          <a:p>
            <a:r>
              <a:rPr lang="en-US" sz="3600" i="1" dirty="0">
                <a:solidFill>
                  <a:srgbClr val="002060"/>
                </a:solidFill>
              </a:rPr>
              <a:t>It's the largest island in Vietnam.</a:t>
            </a:r>
            <a:r>
              <a:rPr lang="en-US" sz="5400" dirty="0">
                <a:solidFill>
                  <a:srgbClr val="002060"/>
                </a:solidFill>
              </a:rPr>
              <a:t> </a:t>
            </a:r>
            <a:endParaRPr lang="en-US" sz="3200" b="1" dirty="0">
              <a:solidFill>
                <a:srgbClr val="002060"/>
              </a:solidFill>
              <a:latin typeface="HelveticaNeueLTStd-BdCn"/>
            </a:endParaRPr>
          </a:p>
          <a:p>
            <a:endParaRPr lang="en-US" sz="3600" b="0" i="1" dirty="0">
              <a:solidFill>
                <a:srgbClr val="002060"/>
              </a:solidFill>
              <a:effectLst/>
            </a:endParaRPr>
          </a:p>
        </p:txBody>
      </p:sp>
      <p:pic>
        <p:nvPicPr>
          <p:cNvPr id="10" name="CD2-TRACK 27">
            <a:hlinkClick r:id="" action="ppaction://media"/>
            <a:extLst>
              <a:ext uri="{FF2B5EF4-FFF2-40B4-BE49-F238E27FC236}">
                <a16:creationId xmlns:a16="http://schemas.microsoft.com/office/drawing/2014/main" id="{DD5C55F8-CD43-9793-92DC-BB9847F96F4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583112" y="1867034"/>
            <a:ext cx="609600" cy="609600"/>
          </a:xfrm>
          <a:prstGeom prst="rect">
            <a:avLst/>
          </a:prstGeom>
        </p:spPr>
      </p:pic>
    </p:spTree>
    <p:extLst>
      <p:ext uri="{BB962C8B-B14F-4D97-AF65-F5344CB8AC3E}">
        <p14:creationId xmlns:p14="http://schemas.microsoft.com/office/powerpoint/2010/main" val="1740550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0"/>
                </p:tgtEl>
              </p:cMediaNode>
            </p:audio>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5F53D94-FDAE-8698-7D8D-DA821D534615}"/>
              </a:ext>
            </a:extLst>
          </p:cNvPr>
          <p:cNvSpPr txBox="1"/>
          <p:nvPr/>
        </p:nvSpPr>
        <p:spPr>
          <a:xfrm>
            <a:off x="-1" y="781977"/>
            <a:ext cx="12315217" cy="646331"/>
          </a:xfrm>
          <a:prstGeom prst="rect">
            <a:avLst/>
          </a:prstGeom>
          <a:noFill/>
        </p:spPr>
        <p:txBody>
          <a:bodyPr wrap="square">
            <a:spAutoFit/>
          </a:bodyPr>
          <a:lstStyle/>
          <a:p>
            <a:r>
              <a:rPr lang="en-US" sz="3600" b="1" i="0" dirty="0">
                <a:solidFill>
                  <a:srgbClr val="0070C0"/>
                </a:solidFill>
                <a:effectLst/>
              </a:rPr>
              <a:t>Ask and answer about Vietnam using the pictures and prompts.</a:t>
            </a:r>
            <a:r>
              <a:rPr lang="en-US" sz="3600" dirty="0">
                <a:solidFill>
                  <a:srgbClr val="0070C0"/>
                </a:solidFill>
              </a:rPr>
              <a:t> </a:t>
            </a:r>
            <a:endParaRPr lang="en-US" sz="3600" dirty="0"/>
          </a:p>
        </p:txBody>
      </p:sp>
      <p:pic>
        <p:nvPicPr>
          <p:cNvPr id="9" name="Picture 8">
            <a:extLst>
              <a:ext uri="{FF2B5EF4-FFF2-40B4-BE49-F238E27FC236}">
                <a16:creationId xmlns:a16="http://schemas.microsoft.com/office/drawing/2014/main" id="{9B24E56F-3549-76C4-4548-DB01C352F73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6065" y="1534259"/>
            <a:ext cx="4350203" cy="4760589"/>
          </a:xfrm>
          <a:prstGeom prst="rect">
            <a:avLst/>
          </a:prstGeom>
        </p:spPr>
      </p:pic>
      <p:pic>
        <p:nvPicPr>
          <p:cNvPr id="11" name="Picture 10">
            <a:extLst>
              <a:ext uri="{FF2B5EF4-FFF2-40B4-BE49-F238E27FC236}">
                <a16:creationId xmlns:a16="http://schemas.microsoft.com/office/drawing/2014/main" id="{36978563-08B1-C1F0-F4BA-D04F5C28A35E}"/>
              </a:ext>
            </a:extLst>
          </p:cNvPr>
          <p:cNvPicPr>
            <a:picLocks noChangeAspect="1"/>
          </p:cNvPicPr>
          <p:nvPr/>
        </p:nvPicPr>
        <p:blipFill>
          <a:blip r:embed="rId4"/>
          <a:stretch>
            <a:fillRect/>
          </a:stretch>
        </p:blipFill>
        <p:spPr>
          <a:xfrm>
            <a:off x="4677150" y="1989878"/>
            <a:ext cx="2846453" cy="1456636"/>
          </a:xfrm>
          <a:prstGeom prst="rect">
            <a:avLst/>
          </a:prstGeom>
        </p:spPr>
      </p:pic>
      <p:pic>
        <p:nvPicPr>
          <p:cNvPr id="13" name="Picture 12">
            <a:extLst>
              <a:ext uri="{FF2B5EF4-FFF2-40B4-BE49-F238E27FC236}">
                <a16:creationId xmlns:a16="http://schemas.microsoft.com/office/drawing/2014/main" id="{3BEF4003-FF6E-D2C5-44F7-A4F0A936A32F}"/>
              </a:ext>
            </a:extLst>
          </p:cNvPr>
          <p:cNvPicPr>
            <a:picLocks noChangeAspect="1"/>
          </p:cNvPicPr>
          <p:nvPr/>
        </p:nvPicPr>
        <p:blipFill>
          <a:blip r:embed="rId5"/>
          <a:stretch>
            <a:fillRect/>
          </a:stretch>
        </p:blipFill>
        <p:spPr>
          <a:xfrm>
            <a:off x="7469412" y="2751544"/>
            <a:ext cx="4516691" cy="1528726"/>
          </a:xfrm>
          <a:prstGeom prst="rect">
            <a:avLst/>
          </a:prstGeom>
        </p:spPr>
      </p:pic>
      <p:pic>
        <p:nvPicPr>
          <p:cNvPr id="15" name="Picture 14">
            <a:extLst>
              <a:ext uri="{FF2B5EF4-FFF2-40B4-BE49-F238E27FC236}">
                <a16:creationId xmlns:a16="http://schemas.microsoft.com/office/drawing/2014/main" id="{16E5BD87-83DF-0FC3-002A-38B14AE70F72}"/>
              </a:ext>
            </a:extLst>
          </p:cNvPr>
          <p:cNvPicPr>
            <a:picLocks noChangeAspect="1"/>
          </p:cNvPicPr>
          <p:nvPr/>
        </p:nvPicPr>
        <p:blipFill>
          <a:blip r:embed="rId6"/>
          <a:stretch>
            <a:fillRect/>
          </a:stretch>
        </p:blipFill>
        <p:spPr>
          <a:xfrm>
            <a:off x="4766007" y="3446514"/>
            <a:ext cx="2614548" cy="1528725"/>
          </a:xfrm>
          <a:prstGeom prst="rect">
            <a:avLst/>
          </a:prstGeom>
        </p:spPr>
      </p:pic>
      <p:pic>
        <p:nvPicPr>
          <p:cNvPr id="17" name="Picture 16">
            <a:extLst>
              <a:ext uri="{FF2B5EF4-FFF2-40B4-BE49-F238E27FC236}">
                <a16:creationId xmlns:a16="http://schemas.microsoft.com/office/drawing/2014/main" id="{A63961E7-8096-049C-E75C-20610F75F2CD}"/>
              </a:ext>
            </a:extLst>
          </p:cNvPr>
          <p:cNvPicPr>
            <a:picLocks noChangeAspect="1"/>
          </p:cNvPicPr>
          <p:nvPr/>
        </p:nvPicPr>
        <p:blipFill>
          <a:blip r:embed="rId7"/>
          <a:stretch>
            <a:fillRect/>
          </a:stretch>
        </p:blipFill>
        <p:spPr>
          <a:xfrm>
            <a:off x="6613357" y="4933757"/>
            <a:ext cx="5472578" cy="1528725"/>
          </a:xfrm>
          <a:prstGeom prst="rect">
            <a:avLst/>
          </a:prstGeom>
        </p:spPr>
      </p:pic>
      <p:sp>
        <p:nvSpPr>
          <p:cNvPr id="18" name="TextBox 17">
            <a:extLst>
              <a:ext uri="{FF2B5EF4-FFF2-40B4-BE49-F238E27FC236}">
                <a16:creationId xmlns:a16="http://schemas.microsoft.com/office/drawing/2014/main" id="{D423CF86-D7DF-B37A-190A-F1E89C64E0F7}"/>
              </a:ext>
            </a:extLst>
          </p:cNvPr>
          <p:cNvSpPr txBox="1"/>
          <p:nvPr/>
        </p:nvSpPr>
        <p:spPr>
          <a:xfrm>
            <a:off x="4677150" y="1306033"/>
            <a:ext cx="2216149" cy="646331"/>
          </a:xfrm>
          <a:prstGeom prst="rect">
            <a:avLst/>
          </a:prstGeom>
          <a:noFill/>
        </p:spPr>
        <p:txBody>
          <a:bodyPr wrap="square" rtlCol="0">
            <a:spAutoFit/>
          </a:bodyPr>
          <a:lstStyle/>
          <a:p>
            <a:r>
              <a:rPr lang="en-US" sz="3600" u="sng" dirty="0">
                <a:solidFill>
                  <a:srgbClr val="FF0000"/>
                </a:solidFill>
              </a:rPr>
              <a:t>Example:</a:t>
            </a:r>
          </a:p>
        </p:txBody>
      </p:sp>
      <p:pic>
        <p:nvPicPr>
          <p:cNvPr id="19" name="Picture 18">
            <a:extLst>
              <a:ext uri="{FF2B5EF4-FFF2-40B4-BE49-F238E27FC236}">
                <a16:creationId xmlns:a16="http://schemas.microsoft.com/office/drawing/2014/main" id="{8100ADAF-4ABF-828F-6813-D7BD77C6251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3542" y="349447"/>
            <a:ext cx="2438401" cy="526051"/>
          </a:xfrm>
          <a:prstGeom prst="rect">
            <a:avLst/>
          </a:prstGeom>
        </p:spPr>
      </p:pic>
    </p:spTree>
    <p:extLst>
      <p:ext uri="{BB962C8B-B14F-4D97-AF65-F5344CB8AC3E}">
        <p14:creationId xmlns:p14="http://schemas.microsoft.com/office/powerpoint/2010/main" val="326478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7F2EABBB-9638-4695-F031-B8608A92E52F}"/>
              </a:ext>
            </a:extLst>
          </p:cNvPr>
          <p:cNvPicPr>
            <a:picLocks noChangeAspect="1"/>
          </p:cNvPicPr>
          <p:nvPr/>
        </p:nvPicPr>
        <p:blipFill>
          <a:blip r:embed="rId2"/>
          <a:stretch>
            <a:fillRect/>
          </a:stretch>
        </p:blipFill>
        <p:spPr>
          <a:xfrm>
            <a:off x="130628" y="1311275"/>
            <a:ext cx="3933825" cy="4438650"/>
          </a:xfrm>
          <a:prstGeom prst="rect">
            <a:avLst/>
          </a:prstGeom>
        </p:spPr>
      </p:pic>
      <p:pic>
        <p:nvPicPr>
          <p:cNvPr id="19" name="Picture 18">
            <a:extLst>
              <a:ext uri="{FF2B5EF4-FFF2-40B4-BE49-F238E27FC236}">
                <a16:creationId xmlns:a16="http://schemas.microsoft.com/office/drawing/2014/main" id="{76D12EA9-4632-D404-EB18-FC45087C4376}"/>
              </a:ext>
            </a:extLst>
          </p:cNvPr>
          <p:cNvPicPr>
            <a:picLocks noChangeAspect="1"/>
          </p:cNvPicPr>
          <p:nvPr/>
        </p:nvPicPr>
        <p:blipFill>
          <a:blip r:embed="rId3"/>
          <a:stretch>
            <a:fillRect/>
          </a:stretch>
        </p:blipFill>
        <p:spPr>
          <a:xfrm>
            <a:off x="4125231" y="1343932"/>
            <a:ext cx="4057650" cy="4448175"/>
          </a:xfrm>
          <a:prstGeom prst="rect">
            <a:avLst/>
          </a:prstGeom>
        </p:spPr>
      </p:pic>
      <p:pic>
        <p:nvPicPr>
          <p:cNvPr id="21" name="Picture 20">
            <a:extLst>
              <a:ext uri="{FF2B5EF4-FFF2-40B4-BE49-F238E27FC236}">
                <a16:creationId xmlns:a16="http://schemas.microsoft.com/office/drawing/2014/main" id="{57E7A131-624F-152B-3A2A-2A885AC9A8E6}"/>
              </a:ext>
            </a:extLst>
          </p:cNvPr>
          <p:cNvPicPr>
            <a:picLocks noChangeAspect="1"/>
          </p:cNvPicPr>
          <p:nvPr/>
        </p:nvPicPr>
        <p:blipFill>
          <a:blip r:embed="rId4"/>
          <a:stretch>
            <a:fillRect/>
          </a:stretch>
        </p:blipFill>
        <p:spPr>
          <a:xfrm>
            <a:off x="8272692" y="1429657"/>
            <a:ext cx="3886200" cy="4362450"/>
          </a:xfrm>
          <a:prstGeom prst="rect">
            <a:avLst/>
          </a:prstGeom>
        </p:spPr>
      </p:pic>
      <p:pic>
        <p:nvPicPr>
          <p:cNvPr id="23" name="Picture 22">
            <a:extLst>
              <a:ext uri="{FF2B5EF4-FFF2-40B4-BE49-F238E27FC236}">
                <a16:creationId xmlns:a16="http://schemas.microsoft.com/office/drawing/2014/main" id="{C816589D-C09A-27F8-6B35-9153FB8FE487}"/>
              </a:ext>
            </a:extLst>
          </p:cNvPr>
          <p:cNvPicPr>
            <a:picLocks noChangeAspect="1"/>
          </p:cNvPicPr>
          <p:nvPr/>
        </p:nvPicPr>
        <p:blipFill>
          <a:blip r:embed="rId5"/>
          <a:stretch>
            <a:fillRect/>
          </a:stretch>
        </p:blipFill>
        <p:spPr>
          <a:xfrm>
            <a:off x="43542" y="349447"/>
            <a:ext cx="3752850" cy="809625"/>
          </a:xfrm>
          <a:prstGeom prst="rect">
            <a:avLst/>
          </a:prstGeom>
        </p:spPr>
      </p:pic>
    </p:spTree>
    <p:extLst>
      <p:ext uri="{BB962C8B-B14F-4D97-AF65-F5344CB8AC3E}">
        <p14:creationId xmlns:p14="http://schemas.microsoft.com/office/powerpoint/2010/main" val="2201808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4E4AA2D-22E7-C6F0-ED31-BD96CAE2DE58}"/>
              </a:ext>
            </a:extLst>
          </p:cNvPr>
          <p:cNvPicPr>
            <a:picLocks noChangeAspect="1"/>
          </p:cNvPicPr>
          <p:nvPr/>
        </p:nvPicPr>
        <p:blipFill>
          <a:blip r:embed="rId2"/>
          <a:stretch>
            <a:fillRect/>
          </a:stretch>
        </p:blipFill>
        <p:spPr>
          <a:xfrm>
            <a:off x="1283153" y="1260670"/>
            <a:ext cx="4139293" cy="4722009"/>
          </a:xfrm>
          <a:prstGeom prst="rect">
            <a:avLst/>
          </a:prstGeom>
        </p:spPr>
      </p:pic>
      <p:pic>
        <p:nvPicPr>
          <p:cNvPr id="10" name="Picture 9">
            <a:extLst>
              <a:ext uri="{FF2B5EF4-FFF2-40B4-BE49-F238E27FC236}">
                <a16:creationId xmlns:a16="http://schemas.microsoft.com/office/drawing/2014/main" id="{21D2AE31-4DCF-07DB-E8C5-A3C96E3326E9}"/>
              </a:ext>
            </a:extLst>
          </p:cNvPr>
          <p:cNvPicPr>
            <a:picLocks noChangeAspect="1"/>
          </p:cNvPicPr>
          <p:nvPr/>
        </p:nvPicPr>
        <p:blipFill>
          <a:blip r:embed="rId3"/>
          <a:stretch>
            <a:fillRect/>
          </a:stretch>
        </p:blipFill>
        <p:spPr>
          <a:xfrm>
            <a:off x="6299200" y="1463870"/>
            <a:ext cx="4139293" cy="4636804"/>
          </a:xfrm>
          <a:prstGeom prst="rect">
            <a:avLst/>
          </a:prstGeom>
        </p:spPr>
      </p:pic>
      <p:pic>
        <p:nvPicPr>
          <p:cNvPr id="12" name="Picture 11">
            <a:extLst>
              <a:ext uri="{FF2B5EF4-FFF2-40B4-BE49-F238E27FC236}">
                <a16:creationId xmlns:a16="http://schemas.microsoft.com/office/drawing/2014/main" id="{FAB3C331-3543-52E0-74B5-59781BB81526}"/>
              </a:ext>
            </a:extLst>
          </p:cNvPr>
          <p:cNvPicPr>
            <a:picLocks noChangeAspect="1"/>
          </p:cNvPicPr>
          <p:nvPr/>
        </p:nvPicPr>
        <p:blipFill>
          <a:blip r:embed="rId4"/>
          <a:stretch>
            <a:fillRect/>
          </a:stretch>
        </p:blipFill>
        <p:spPr>
          <a:xfrm>
            <a:off x="43542" y="349447"/>
            <a:ext cx="3752850" cy="809625"/>
          </a:xfrm>
          <a:prstGeom prst="rect">
            <a:avLst/>
          </a:prstGeom>
        </p:spPr>
      </p:pic>
    </p:spTree>
    <p:extLst>
      <p:ext uri="{BB962C8B-B14F-4D97-AF65-F5344CB8AC3E}">
        <p14:creationId xmlns:p14="http://schemas.microsoft.com/office/powerpoint/2010/main" val="2772352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0A94417-39E8-21B9-1B98-6F7899522002}"/>
              </a:ext>
            </a:extLst>
          </p:cNvPr>
          <p:cNvPicPr>
            <a:picLocks noChangeAspect="1"/>
          </p:cNvPicPr>
          <p:nvPr/>
        </p:nvPicPr>
        <p:blipFill>
          <a:blip r:embed="rId3"/>
          <a:stretch>
            <a:fillRect/>
          </a:stretch>
        </p:blipFill>
        <p:spPr>
          <a:xfrm>
            <a:off x="4816474" y="669225"/>
            <a:ext cx="5057775" cy="609600"/>
          </a:xfrm>
          <a:prstGeom prst="rect">
            <a:avLst/>
          </a:prstGeom>
        </p:spPr>
      </p:pic>
      <p:pic>
        <p:nvPicPr>
          <p:cNvPr id="15" name="Picture 14">
            <a:extLst>
              <a:ext uri="{FF2B5EF4-FFF2-40B4-BE49-F238E27FC236}">
                <a16:creationId xmlns:a16="http://schemas.microsoft.com/office/drawing/2014/main" id="{86248B14-F5B4-AACF-57F5-4DE850DFABA3}"/>
              </a:ext>
            </a:extLst>
          </p:cNvPr>
          <p:cNvPicPr>
            <a:picLocks noChangeAspect="1"/>
          </p:cNvPicPr>
          <p:nvPr/>
        </p:nvPicPr>
        <p:blipFill>
          <a:blip r:embed="rId4"/>
          <a:stretch>
            <a:fillRect/>
          </a:stretch>
        </p:blipFill>
        <p:spPr>
          <a:xfrm>
            <a:off x="123825" y="363906"/>
            <a:ext cx="3981450" cy="914400"/>
          </a:xfrm>
          <a:prstGeom prst="rect">
            <a:avLst/>
          </a:prstGeom>
        </p:spPr>
      </p:pic>
      <p:graphicFrame>
        <p:nvGraphicFramePr>
          <p:cNvPr id="17" name="Table 16">
            <a:extLst>
              <a:ext uri="{FF2B5EF4-FFF2-40B4-BE49-F238E27FC236}">
                <a16:creationId xmlns:a16="http://schemas.microsoft.com/office/drawing/2014/main" id="{E230EC7E-DCAB-9575-D508-EF0908DE708E}"/>
              </a:ext>
            </a:extLst>
          </p:cNvPr>
          <p:cNvGraphicFramePr>
            <a:graphicFrameLocks noGrp="1"/>
          </p:cNvGraphicFramePr>
          <p:nvPr>
            <p:extLst>
              <p:ext uri="{D42A27DB-BD31-4B8C-83A1-F6EECF244321}">
                <p14:modId xmlns:p14="http://schemas.microsoft.com/office/powerpoint/2010/main" val="3451306809"/>
              </p:ext>
            </p:extLst>
          </p:nvPr>
        </p:nvGraphicFramePr>
        <p:xfrm>
          <a:off x="523941" y="1888425"/>
          <a:ext cx="10882859" cy="4358640"/>
        </p:xfrm>
        <a:graphic>
          <a:graphicData uri="http://schemas.openxmlformats.org/drawingml/2006/table">
            <a:tbl>
              <a:tblPr/>
              <a:tblGrid>
                <a:gridCol w="10882859">
                  <a:extLst>
                    <a:ext uri="{9D8B030D-6E8A-4147-A177-3AD203B41FA5}">
                      <a16:colId xmlns:a16="http://schemas.microsoft.com/office/drawing/2014/main" val="4157606463"/>
                    </a:ext>
                  </a:extLst>
                </a:gridCol>
              </a:tblGrid>
              <a:tr h="0">
                <a:tc>
                  <a:txBody>
                    <a:bodyPr/>
                    <a:lstStyle/>
                    <a:p>
                      <a:pPr marL="742950" indent="-742950">
                        <a:buAutoNum type="alphaLcPeriod"/>
                      </a:pPr>
                      <a:r>
                        <a:rPr lang="en-US" sz="4000" b="1" i="0" kern="1200" dirty="0">
                          <a:solidFill>
                            <a:srgbClr val="002060"/>
                          </a:solidFill>
                          <a:effectLst/>
                          <a:latin typeface="+mn-lt"/>
                          <a:ea typeface="+mn-ea"/>
                          <a:cs typeface="+mn-cs"/>
                        </a:rPr>
                        <a:t>You're visiting a new city and have time to visit three famous places.</a:t>
                      </a:r>
                    </a:p>
                    <a:p>
                      <a:pPr marL="0" indent="0">
                        <a:buNone/>
                      </a:pPr>
                      <a:endParaRPr lang="en-US" sz="4000" b="1" i="0" kern="1200" dirty="0">
                        <a:solidFill>
                          <a:srgbClr val="002060"/>
                        </a:solidFill>
                        <a:effectLst/>
                        <a:latin typeface="+mn-lt"/>
                        <a:ea typeface="+mn-ea"/>
                        <a:cs typeface="+mn-cs"/>
                      </a:endParaRPr>
                    </a:p>
                    <a:p>
                      <a:pPr marL="0" indent="0">
                        <a:buNone/>
                      </a:pPr>
                      <a:endParaRPr lang="en-US" sz="4000" b="1" i="0" kern="1200" dirty="0">
                        <a:solidFill>
                          <a:srgbClr val="002060"/>
                        </a:solidFill>
                        <a:effectLst/>
                        <a:latin typeface="+mn-lt"/>
                        <a:ea typeface="+mn-ea"/>
                        <a:cs typeface="+mn-cs"/>
                      </a:endParaRPr>
                    </a:p>
                    <a:p>
                      <a:pPr marL="0" indent="0">
                        <a:buNone/>
                      </a:pPr>
                      <a:r>
                        <a:rPr lang="en-US" sz="4000" b="1" i="0" kern="1200" dirty="0">
                          <a:solidFill>
                            <a:srgbClr val="002060"/>
                          </a:solidFill>
                          <a:effectLst/>
                          <a:latin typeface="+mn-lt"/>
                          <a:ea typeface="+mn-ea"/>
                          <a:cs typeface="+mn-cs"/>
                        </a:rPr>
                        <a:t>In pairs: </a:t>
                      </a:r>
                    </a:p>
                    <a:p>
                      <a:pPr marL="0" indent="0">
                        <a:buNone/>
                      </a:pPr>
                      <a:r>
                        <a:rPr lang="en-US" sz="4000" b="1" i="0" kern="1200" dirty="0">
                          <a:solidFill>
                            <a:srgbClr val="002060"/>
                          </a:solidFill>
                          <a:effectLst/>
                          <a:latin typeface="+mn-lt"/>
                          <a:ea typeface="+mn-ea"/>
                          <a:cs typeface="+mn-cs"/>
                        </a:rPr>
                        <a:t>Student A, open your book </a:t>
                      </a:r>
                      <a:r>
                        <a:rPr lang="en-US" sz="4000" b="1" i="0" kern="1200" dirty="0">
                          <a:solidFill>
                            <a:srgbClr val="FF0000"/>
                          </a:solidFill>
                          <a:effectLst/>
                          <a:latin typeface="+mn-lt"/>
                          <a:ea typeface="+mn-ea"/>
                          <a:cs typeface="+mn-cs"/>
                        </a:rPr>
                        <a:t>Page 94 – file 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i="0" kern="1200" dirty="0">
                          <a:solidFill>
                            <a:srgbClr val="002060"/>
                          </a:solidFill>
                          <a:effectLst/>
                          <a:latin typeface="+mn-lt"/>
                          <a:ea typeface="+mn-ea"/>
                          <a:cs typeface="+mn-cs"/>
                        </a:rPr>
                        <a:t>Student B, open your book </a:t>
                      </a:r>
                      <a:r>
                        <a:rPr lang="en-US" sz="4000" b="1" i="0" kern="1200" dirty="0">
                          <a:solidFill>
                            <a:srgbClr val="FF0000"/>
                          </a:solidFill>
                          <a:effectLst/>
                          <a:latin typeface="+mn-lt"/>
                          <a:ea typeface="+mn-ea"/>
                          <a:cs typeface="+mn-cs"/>
                        </a:rPr>
                        <a:t>Page 92 – file 2</a:t>
                      </a:r>
                      <a:endParaRPr lang="en-US" sz="4000" b="1" i="0" dirty="0">
                        <a:solidFill>
                          <a:srgbClr val="FF0000"/>
                        </a:solidFill>
                        <a:effectLst/>
                        <a:latin typeface="HelveticaNeueLTStd-BdCn"/>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57803434"/>
                  </a:ext>
                </a:extLst>
              </a:tr>
            </a:tbl>
          </a:graphicData>
        </a:graphic>
      </p:graphicFrame>
      <p:sp>
        <p:nvSpPr>
          <p:cNvPr id="20" name="Rectangle 2">
            <a:extLst>
              <a:ext uri="{FF2B5EF4-FFF2-40B4-BE49-F238E27FC236}">
                <a16:creationId xmlns:a16="http://schemas.microsoft.com/office/drawing/2014/main" id="{3E4DE8BC-D1FB-97E5-B89C-2D6CE142B3E0}"/>
              </a:ext>
            </a:extLst>
          </p:cNvPr>
          <p:cNvSpPr>
            <a:spLocks noChangeArrowheads="1"/>
          </p:cNvSpPr>
          <p:nvPr/>
        </p:nvSpPr>
        <p:spPr bwMode="auto">
          <a:xfrm>
            <a:off x="5510213" y="37877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Box 20">
            <a:extLst>
              <a:ext uri="{FF2B5EF4-FFF2-40B4-BE49-F238E27FC236}">
                <a16:creationId xmlns:a16="http://schemas.microsoft.com/office/drawing/2014/main" id="{A8B58FE6-C425-1756-B615-F3ED0A8DB7E8}"/>
              </a:ext>
            </a:extLst>
          </p:cNvPr>
          <p:cNvSpPr txBox="1"/>
          <p:nvPr/>
        </p:nvSpPr>
        <p:spPr>
          <a:xfrm>
            <a:off x="123825" y="3192752"/>
            <a:ext cx="9969886" cy="830997"/>
          </a:xfrm>
          <a:prstGeom prst="rect">
            <a:avLst/>
          </a:prstGeom>
          <a:noFill/>
        </p:spPr>
        <p:txBody>
          <a:bodyPr wrap="square" rtlCol="0">
            <a:spAutoFit/>
          </a:bodyPr>
          <a:lstStyle/>
          <a:p>
            <a:r>
              <a:rPr lang="en-US" sz="4800" b="1" dirty="0">
                <a:solidFill>
                  <a:srgbClr val="FF0000"/>
                </a:solidFill>
              </a:rPr>
              <a:t> →  Use example in Practice</a:t>
            </a:r>
          </a:p>
        </p:txBody>
      </p:sp>
      <p:pic>
        <p:nvPicPr>
          <p:cNvPr id="22" name="Picture 21">
            <a:extLst>
              <a:ext uri="{FF2B5EF4-FFF2-40B4-BE49-F238E27FC236}">
                <a16:creationId xmlns:a16="http://schemas.microsoft.com/office/drawing/2014/main" id="{80938156-D220-D465-4DAF-187CDA1D7A3A}"/>
              </a:ext>
            </a:extLst>
          </p:cNvPr>
          <p:cNvPicPr>
            <a:picLocks noChangeAspect="1"/>
          </p:cNvPicPr>
          <p:nvPr/>
        </p:nvPicPr>
        <p:blipFill>
          <a:blip r:embed="rId5"/>
          <a:stretch>
            <a:fillRect/>
          </a:stretch>
        </p:blipFill>
        <p:spPr>
          <a:xfrm>
            <a:off x="7345362" y="3246781"/>
            <a:ext cx="3752850" cy="809625"/>
          </a:xfrm>
          <a:prstGeom prst="rect">
            <a:avLst/>
          </a:prstGeom>
        </p:spPr>
      </p:pic>
    </p:spTree>
    <p:extLst>
      <p:ext uri="{BB962C8B-B14F-4D97-AF65-F5344CB8AC3E}">
        <p14:creationId xmlns:p14="http://schemas.microsoft.com/office/powerpoint/2010/main" val="388987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755E22-CF1F-1344-4AD8-48C3E745B4D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71575" y="0"/>
            <a:ext cx="11020425" cy="3897443"/>
          </a:xfrm>
          <a:prstGeom prst="rect">
            <a:avLst/>
          </a:prstGeom>
        </p:spPr>
      </p:pic>
      <p:pic>
        <p:nvPicPr>
          <p:cNvPr id="7" name="Picture 6">
            <a:extLst>
              <a:ext uri="{FF2B5EF4-FFF2-40B4-BE49-F238E27FC236}">
                <a16:creationId xmlns:a16="http://schemas.microsoft.com/office/drawing/2014/main" id="{B98B7AF2-BBB1-0B19-30C4-32BE8BA244BD}"/>
              </a:ext>
            </a:extLst>
          </p:cNvPr>
          <p:cNvPicPr>
            <a:picLocks noChangeAspect="1"/>
          </p:cNvPicPr>
          <p:nvPr/>
        </p:nvPicPr>
        <p:blipFill>
          <a:blip r:embed="rId4"/>
          <a:stretch>
            <a:fillRect/>
          </a:stretch>
        </p:blipFill>
        <p:spPr>
          <a:xfrm>
            <a:off x="1171575" y="4062043"/>
            <a:ext cx="10953750" cy="2333625"/>
          </a:xfrm>
          <a:prstGeom prst="rect">
            <a:avLst/>
          </a:prstGeom>
        </p:spPr>
      </p:pic>
      <p:pic>
        <p:nvPicPr>
          <p:cNvPr id="8" name="Picture 7">
            <a:extLst>
              <a:ext uri="{FF2B5EF4-FFF2-40B4-BE49-F238E27FC236}">
                <a16:creationId xmlns:a16="http://schemas.microsoft.com/office/drawing/2014/main" id="{9F760EBE-1031-CF73-A399-A2AA17EF921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6523" y="714104"/>
            <a:ext cx="2266405" cy="520514"/>
          </a:xfrm>
          <a:prstGeom prst="rect">
            <a:avLst/>
          </a:prstGeom>
        </p:spPr>
      </p:pic>
      <p:sp>
        <p:nvSpPr>
          <p:cNvPr id="10" name="TextBox 9">
            <a:extLst>
              <a:ext uri="{FF2B5EF4-FFF2-40B4-BE49-F238E27FC236}">
                <a16:creationId xmlns:a16="http://schemas.microsoft.com/office/drawing/2014/main" id="{488A7A76-DB3F-3170-74A1-63C1224FC58D}"/>
              </a:ext>
            </a:extLst>
          </p:cNvPr>
          <p:cNvSpPr txBox="1"/>
          <p:nvPr/>
        </p:nvSpPr>
        <p:spPr>
          <a:xfrm>
            <a:off x="31296" y="1706722"/>
            <a:ext cx="1237797" cy="830997"/>
          </a:xfrm>
          <a:prstGeom prst="rect">
            <a:avLst/>
          </a:prstGeom>
          <a:noFill/>
        </p:spPr>
        <p:txBody>
          <a:bodyPr wrap="square">
            <a:spAutoFit/>
          </a:bodyPr>
          <a:lstStyle/>
          <a:p>
            <a:pPr marL="0" indent="0">
              <a:buNone/>
            </a:pPr>
            <a:r>
              <a:rPr lang="en-US" sz="2400" b="1" i="0" kern="1200" dirty="0">
                <a:solidFill>
                  <a:srgbClr val="FF0000"/>
                </a:solidFill>
                <a:effectLst/>
                <a:latin typeface="+mn-lt"/>
                <a:ea typeface="+mn-ea"/>
                <a:cs typeface="+mn-cs"/>
              </a:rPr>
              <a:t>Page 94</a:t>
            </a:r>
          </a:p>
          <a:p>
            <a:pPr marL="0" indent="0">
              <a:buNone/>
            </a:pPr>
            <a:r>
              <a:rPr lang="en-US" sz="2400" b="1" i="0" kern="1200" dirty="0">
                <a:solidFill>
                  <a:srgbClr val="FF0000"/>
                </a:solidFill>
                <a:effectLst/>
                <a:latin typeface="+mn-lt"/>
                <a:ea typeface="+mn-ea"/>
                <a:cs typeface="+mn-cs"/>
              </a:rPr>
              <a:t>file 5</a:t>
            </a:r>
          </a:p>
        </p:txBody>
      </p:sp>
    </p:spTree>
    <p:extLst>
      <p:ext uri="{BB962C8B-B14F-4D97-AF65-F5344CB8AC3E}">
        <p14:creationId xmlns:p14="http://schemas.microsoft.com/office/powerpoint/2010/main" val="3510547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A72AA3-522C-D8BE-544F-905C5B9AD615}"/>
              </a:ext>
            </a:extLst>
          </p:cNvPr>
          <p:cNvPicPr>
            <a:picLocks noChangeAspect="1"/>
          </p:cNvPicPr>
          <p:nvPr/>
        </p:nvPicPr>
        <p:blipFill>
          <a:blip r:embed="rId3"/>
          <a:stretch>
            <a:fillRect/>
          </a:stretch>
        </p:blipFill>
        <p:spPr>
          <a:xfrm>
            <a:off x="1343025" y="0"/>
            <a:ext cx="10848975" cy="4514850"/>
          </a:xfrm>
          <a:prstGeom prst="rect">
            <a:avLst/>
          </a:prstGeom>
        </p:spPr>
      </p:pic>
      <p:pic>
        <p:nvPicPr>
          <p:cNvPr id="7" name="Picture 6">
            <a:extLst>
              <a:ext uri="{FF2B5EF4-FFF2-40B4-BE49-F238E27FC236}">
                <a16:creationId xmlns:a16="http://schemas.microsoft.com/office/drawing/2014/main" id="{A9CAF6DE-EDCF-FDB4-9D5C-B064A69BE4F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633929" y="4514850"/>
            <a:ext cx="10423161" cy="2307560"/>
          </a:xfrm>
          <a:prstGeom prst="rect">
            <a:avLst/>
          </a:prstGeom>
        </p:spPr>
      </p:pic>
      <p:pic>
        <p:nvPicPr>
          <p:cNvPr id="8" name="Picture 7">
            <a:extLst>
              <a:ext uri="{FF2B5EF4-FFF2-40B4-BE49-F238E27FC236}">
                <a16:creationId xmlns:a16="http://schemas.microsoft.com/office/drawing/2014/main" id="{49BE3E88-5679-E1C7-3F95-49919C023E1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76547" y="473696"/>
            <a:ext cx="2319572" cy="532724"/>
          </a:xfrm>
          <a:prstGeom prst="rect">
            <a:avLst/>
          </a:prstGeom>
        </p:spPr>
      </p:pic>
      <p:sp>
        <p:nvSpPr>
          <p:cNvPr id="9" name="TextBox 8">
            <a:extLst>
              <a:ext uri="{FF2B5EF4-FFF2-40B4-BE49-F238E27FC236}">
                <a16:creationId xmlns:a16="http://schemas.microsoft.com/office/drawing/2014/main" id="{E3B63ED7-04F6-D25A-9727-1E09E435E4D0}"/>
              </a:ext>
            </a:extLst>
          </p:cNvPr>
          <p:cNvSpPr txBox="1"/>
          <p:nvPr/>
        </p:nvSpPr>
        <p:spPr>
          <a:xfrm>
            <a:off x="31296" y="1706722"/>
            <a:ext cx="1237797" cy="830997"/>
          </a:xfrm>
          <a:prstGeom prst="rect">
            <a:avLst/>
          </a:prstGeom>
          <a:noFill/>
        </p:spPr>
        <p:txBody>
          <a:bodyPr wrap="square">
            <a:spAutoFit/>
          </a:bodyPr>
          <a:lstStyle/>
          <a:p>
            <a:pPr marL="0" indent="0">
              <a:buNone/>
            </a:pPr>
            <a:r>
              <a:rPr lang="en-US" sz="2400" b="1" i="0" kern="1200" dirty="0">
                <a:solidFill>
                  <a:srgbClr val="FF0000"/>
                </a:solidFill>
                <a:effectLst/>
                <a:latin typeface="+mn-lt"/>
                <a:ea typeface="+mn-ea"/>
                <a:cs typeface="+mn-cs"/>
              </a:rPr>
              <a:t>Page 92</a:t>
            </a:r>
          </a:p>
          <a:p>
            <a:pPr marL="0" indent="0">
              <a:buNone/>
            </a:pPr>
            <a:r>
              <a:rPr lang="en-US" sz="2400" b="1" i="0" kern="1200" dirty="0">
                <a:solidFill>
                  <a:srgbClr val="FF0000"/>
                </a:solidFill>
                <a:effectLst/>
                <a:latin typeface="+mn-lt"/>
                <a:ea typeface="+mn-ea"/>
                <a:cs typeface="+mn-cs"/>
              </a:rPr>
              <a:t>file </a:t>
            </a:r>
            <a:r>
              <a:rPr lang="en-US" sz="2400" b="1" dirty="0">
                <a:solidFill>
                  <a:srgbClr val="FF0000"/>
                </a:solidFill>
              </a:rPr>
              <a:t>2</a:t>
            </a:r>
            <a:endParaRPr lang="en-US" sz="2400" b="1" i="0" kern="1200" dirty="0">
              <a:solidFill>
                <a:srgbClr val="FF0000"/>
              </a:solidFill>
              <a:effectLst/>
              <a:latin typeface="+mn-lt"/>
              <a:ea typeface="+mn-ea"/>
              <a:cs typeface="+mn-cs"/>
            </a:endParaRPr>
          </a:p>
        </p:txBody>
      </p:sp>
    </p:spTree>
    <p:extLst>
      <p:ext uri="{BB962C8B-B14F-4D97-AF65-F5344CB8AC3E}">
        <p14:creationId xmlns:p14="http://schemas.microsoft.com/office/powerpoint/2010/main" val="1629026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3DB1B82-6C71-486C-BDDB-206372ED4A11}"/>
              </a:ext>
            </a:extLst>
          </p:cNvPr>
          <p:cNvSpPr txBox="1"/>
          <p:nvPr/>
        </p:nvSpPr>
        <p:spPr>
          <a:xfrm>
            <a:off x="256721" y="366491"/>
            <a:ext cx="2859315" cy="646331"/>
          </a:xfrm>
          <a:prstGeom prst="rect">
            <a:avLst/>
          </a:prstGeom>
          <a:noFill/>
        </p:spPr>
        <p:txBody>
          <a:bodyPr wrap="square" rtlCol="0">
            <a:spAutoFit/>
          </a:bodyPr>
          <a:lstStyle/>
          <a:p>
            <a:r>
              <a:rPr lang="en-US" sz="3600" b="1" dirty="0">
                <a:solidFill>
                  <a:srgbClr val="FF0000"/>
                </a:solidFill>
              </a:rPr>
              <a:t>Post Speaking</a:t>
            </a:r>
          </a:p>
        </p:txBody>
      </p:sp>
      <p:pic>
        <p:nvPicPr>
          <p:cNvPr id="4" name="Picture 3">
            <a:extLst>
              <a:ext uri="{FF2B5EF4-FFF2-40B4-BE49-F238E27FC236}">
                <a16:creationId xmlns:a16="http://schemas.microsoft.com/office/drawing/2014/main" id="{772BD9A4-F496-474F-A943-3554139C2E9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101943" y="411069"/>
            <a:ext cx="2090057" cy="1769110"/>
          </a:xfrm>
          <a:prstGeom prst="rect">
            <a:avLst/>
          </a:prstGeom>
        </p:spPr>
      </p:pic>
      <p:sp>
        <p:nvSpPr>
          <p:cNvPr id="6" name="TextBox 5">
            <a:extLst>
              <a:ext uri="{FF2B5EF4-FFF2-40B4-BE49-F238E27FC236}">
                <a16:creationId xmlns:a16="http://schemas.microsoft.com/office/drawing/2014/main" id="{AB9F72AD-7AC1-44F8-BB77-F89EECCD1A6D}"/>
              </a:ext>
            </a:extLst>
          </p:cNvPr>
          <p:cNvSpPr txBox="1"/>
          <p:nvPr/>
        </p:nvSpPr>
        <p:spPr>
          <a:xfrm>
            <a:off x="397329" y="2187715"/>
            <a:ext cx="11427278" cy="4031873"/>
          </a:xfrm>
          <a:prstGeom prst="rect">
            <a:avLst/>
          </a:prstGeom>
          <a:noFill/>
        </p:spPr>
        <p:txBody>
          <a:bodyPr wrap="square" rtlCol="0">
            <a:spAutoFit/>
          </a:bodyPr>
          <a:lstStyle/>
          <a:p>
            <a:pPr algn="just"/>
            <a:r>
              <a:rPr lang="en-US" sz="3200" u="sng" dirty="0">
                <a:solidFill>
                  <a:srgbClr val="FF0000"/>
                </a:solidFill>
              </a:rPr>
              <a:t>Suggested answer:</a:t>
            </a:r>
          </a:p>
          <a:p>
            <a:pPr algn="just"/>
            <a:r>
              <a:rPr lang="en-US" sz="3200" dirty="0">
                <a:solidFill>
                  <a:srgbClr val="002060"/>
                </a:solidFill>
              </a:rPr>
              <a:t>I am going to visit </a:t>
            </a:r>
            <a:r>
              <a:rPr lang="en-US" sz="3200" dirty="0">
                <a:solidFill>
                  <a:srgbClr val="FF0000"/>
                </a:solidFill>
              </a:rPr>
              <a:t>Himeji-jo</a:t>
            </a:r>
            <a:r>
              <a:rPr lang="en-US" sz="3200" dirty="0">
                <a:solidFill>
                  <a:srgbClr val="002060"/>
                </a:solidFill>
              </a:rPr>
              <a:t>, </a:t>
            </a:r>
            <a:r>
              <a:rPr lang="en-US" sz="3200" dirty="0">
                <a:solidFill>
                  <a:srgbClr val="FF0000"/>
                </a:solidFill>
              </a:rPr>
              <a:t>Tokyo </a:t>
            </a:r>
            <a:r>
              <a:rPr lang="en-US" sz="3200" dirty="0" err="1">
                <a:solidFill>
                  <a:srgbClr val="FF0000"/>
                </a:solidFill>
              </a:rPr>
              <a:t>Skytree</a:t>
            </a:r>
            <a:r>
              <a:rPr lang="en-US" sz="3200" dirty="0">
                <a:solidFill>
                  <a:srgbClr val="FF0000"/>
                </a:solidFill>
              </a:rPr>
              <a:t> </a:t>
            </a:r>
            <a:r>
              <a:rPr lang="en-US" sz="3200" dirty="0">
                <a:solidFill>
                  <a:srgbClr val="002060"/>
                </a:solidFill>
              </a:rPr>
              <a:t>and </a:t>
            </a:r>
            <a:r>
              <a:rPr lang="en-US" sz="3200" dirty="0">
                <a:solidFill>
                  <a:srgbClr val="FF0000"/>
                </a:solidFill>
              </a:rPr>
              <a:t>Mount Fuji</a:t>
            </a:r>
            <a:r>
              <a:rPr lang="en-US" sz="3200" dirty="0">
                <a:solidFill>
                  <a:srgbClr val="002060"/>
                </a:solidFill>
              </a:rPr>
              <a:t>.</a:t>
            </a:r>
          </a:p>
          <a:p>
            <a:pPr algn="just"/>
            <a:r>
              <a:rPr lang="en-US" sz="3200" dirty="0">
                <a:solidFill>
                  <a:srgbClr val="002060"/>
                </a:solidFill>
              </a:rPr>
              <a:t>Firstly, I choose Himeji-jo to visit because it is the biggest castle</a:t>
            </a:r>
            <a:br>
              <a:rPr lang="en-US" sz="3200" dirty="0">
                <a:solidFill>
                  <a:srgbClr val="002060"/>
                </a:solidFill>
              </a:rPr>
            </a:br>
            <a:r>
              <a:rPr lang="en-US" sz="3200" dirty="0">
                <a:solidFill>
                  <a:srgbClr val="002060"/>
                </a:solidFill>
              </a:rPr>
              <a:t>in Japan and it  is also a UNESCO World Heritage Site. Next, I’d like to travel to the tallest building in Japan and enjoy meal in the restaurant on the 350</a:t>
            </a:r>
            <a:r>
              <a:rPr lang="en-US" sz="3200" baseline="30000" dirty="0">
                <a:solidFill>
                  <a:srgbClr val="002060"/>
                </a:solidFill>
              </a:rPr>
              <a:t>th</a:t>
            </a:r>
            <a:r>
              <a:rPr lang="en-US" sz="3200" dirty="0">
                <a:solidFill>
                  <a:srgbClr val="002060"/>
                </a:solidFill>
              </a:rPr>
              <a:t>  floor in Tokyo </a:t>
            </a:r>
            <a:r>
              <a:rPr lang="en-US" sz="3200" dirty="0" err="1">
                <a:solidFill>
                  <a:srgbClr val="002060"/>
                </a:solidFill>
              </a:rPr>
              <a:t>Skytree</a:t>
            </a:r>
            <a:r>
              <a:rPr lang="en-US" sz="3200" dirty="0">
                <a:solidFill>
                  <a:srgbClr val="002060"/>
                </a:solidFill>
              </a:rPr>
              <a:t>. Finally, I will go hiking in Japan's tallest mountain and climb to the top of Mount Fuji (from June to August)</a:t>
            </a:r>
          </a:p>
        </p:txBody>
      </p:sp>
      <p:pic>
        <p:nvPicPr>
          <p:cNvPr id="7" name="Picture 6">
            <a:extLst>
              <a:ext uri="{FF2B5EF4-FFF2-40B4-BE49-F238E27FC236}">
                <a16:creationId xmlns:a16="http://schemas.microsoft.com/office/drawing/2014/main" id="{7BF0F9DC-6A35-CD2C-1866-115AA9344D3B}"/>
              </a:ext>
            </a:extLst>
          </p:cNvPr>
          <p:cNvPicPr>
            <a:picLocks noChangeAspect="1"/>
          </p:cNvPicPr>
          <p:nvPr/>
        </p:nvPicPr>
        <p:blipFill>
          <a:blip r:embed="rId3"/>
          <a:stretch>
            <a:fillRect/>
          </a:stretch>
        </p:blipFill>
        <p:spPr>
          <a:xfrm>
            <a:off x="367393" y="1034935"/>
            <a:ext cx="9303657" cy="1238067"/>
          </a:xfrm>
          <a:prstGeom prst="rect">
            <a:avLst/>
          </a:prstGeom>
        </p:spPr>
      </p:pic>
      <p:sp>
        <p:nvSpPr>
          <p:cNvPr id="9" name="Rectangle 1">
            <a:extLst>
              <a:ext uri="{FF2B5EF4-FFF2-40B4-BE49-F238E27FC236}">
                <a16:creationId xmlns:a16="http://schemas.microsoft.com/office/drawing/2014/main" id="{C58CE8CF-ADFA-B0C2-A7AD-E208E264793B}"/>
              </a:ext>
            </a:extLst>
          </p:cNvPr>
          <p:cNvSpPr>
            <a:spLocks noChangeArrowheads="1"/>
          </p:cNvSpPr>
          <p:nvPr/>
        </p:nvSpPr>
        <p:spPr bwMode="auto">
          <a:xfrm>
            <a:off x="5576888" y="38719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2">
            <a:extLst>
              <a:ext uri="{FF2B5EF4-FFF2-40B4-BE49-F238E27FC236}">
                <a16:creationId xmlns:a16="http://schemas.microsoft.com/office/drawing/2014/main" id="{0288A6A6-96A6-9690-0521-ED61EA89AADD}"/>
              </a:ext>
            </a:extLst>
          </p:cNvPr>
          <p:cNvSpPr>
            <a:spLocks noChangeArrowheads="1"/>
          </p:cNvSpPr>
          <p:nvPr/>
        </p:nvSpPr>
        <p:spPr bwMode="auto">
          <a:xfrm>
            <a:off x="5505450" y="38719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3">
            <a:extLst>
              <a:ext uri="{FF2B5EF4-FFF2-40B4-BE49-F238E27FC236}">
                <a16:creationId xmlns:a16="http://schemas.microsoft.com/office/drawing/2014/main" id="{A98D985C-2386-4169-880C-F3DE4258F77E}"/>
              </a:ext>
            </a:extLst>
          </p:cNvPr>
          <p:cNvSpPr>
            <a:spLocks noChangeArrowheads="1"/>
          </p:cNvSpPr>
          <p:nvPr/>
        </p:nvSpPr>
        <p:spPr bwMode="auto">
          <a:xfrm>
            <a:off x="5462588" y="38719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4">
            <a:extLst>
              <a:ext uri="{FF2B5EF4-FFF2-40B4-BE49-F238E27FC236}">
                <a16:creationId xmlns:a16="http://schemas.microsoft.com/office/drawing/2014/main" id="{46FEE465-317C-5740-6BEC-082F5CE9849C}"/>
              </a:ext>
            </a:extLst>
          </p:cNvPr>
          <p:cNvSpPr>
            <a:spLocks noChangeArrowheads="1"/>
          </p:cNvSpPr>
          <p:nvPr/>
        </p:nvSpPr>
        <p:spPr bwMode="auto">
          <a:xfrm>
            <a:off x="5576888" y="3536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Rectangle 5">
            <a:extLst>
              <a:ext uri="{FF2B5EF4-FFF2-40B4-BE49-F238E27FC236}">
                <a16:creationId xmlns:a16="http://schemas.microsoft.com/office/drawing/2014/main" id="{2572A492-DDA7-343E-4A70-CDC36E01BADA}"/>
              </a:ext>
            </a:extLst>
          </p:cNvPr>
          <p:cNvSpPr>
            <a:spLocks noChangeArrowheads="1"/>
          </p:cNvSpPr>
          <p:nvPr/>
        </p:nvSpPr>
        <p:spPr bwMode="auto">
          <a:xfrm>
            <a:off x="5505450" y="34528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Rectangle 6">
            <a:extLst>
              <a:ext uri="{FF2B5EF4-FFF2-40B4-BE49-F238E27FC236}">
                <a16:creationId xmlns:a16="http://schemas.microsoft.com/office/drawing/2014/main" id="{59910F85-D939-37E3-1217-320883334BBE}"/>
              </a:ext>
            </a:extLst>
          </p:cNvPr>
          <p:cNvSpPr>
            <a:spLocks noChangeArrowheads="1"/>
          </p:cNvSpPr>
          <p:nvPr/>
        </p:nvSpPr>
        <p:spPr bwMode="auto">
          <a:xfrm>
            <a:off x="5462588" y="34528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64705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200" y="-934343"/>
            <a:ext cx="12395200" cy="8262740"/>
          </a:xfrm>
          <a:prstGeom prst="rect">
            <a:avLst/>
          </a:prstGeom>
        </p:spPr>
      </p:pic>
      <p:sp>
        <p:nvSpPr>
          <p:cNvPr id="2" name="TextBox 1"/>
          <p:cNvSpPr txBox="1"/>
          <p:nvPr/>
        </p:nvSpPr>
        <p:spPr>
          <a:xfrm>
            <a:off x="408562" y="778213"/>
            <a:ext cx="3764604" cy="769441"/>
          </a:xfrm>
          <a:prstGeom prst="rect">
            <a:avLst/>
          </a:prstGeom>
          <a:noFill/>
        </p:spPr>
        <p:txBody>
          <a:bodyPr wrap="square" rtlCol="0">
            <a:spAutoFit/>
          </a:bodyPr>
          <a:lstStyle/>
          <a:p>
            <a:r>
              <a:rPr lang="en-US" sz="4400" dirty="0">
                <a:solidFill>
                  <a:schemeClr val="bg1"/>
                </a:solidFill>
              </a:rPr>
              <a:t>Consolidation</a:t>
            </a:r>
          </a:p>
        </p:txBody>
      </p:sp>
    </p:spTree>
    <p:extLst>
      <p:ext uri="{BB962C8B-B14F-4D97-AF65-F5344CB8AC3E}">
        <p14:creationId xmlns:p14="http://schemas.microsoft.com/office/powerpoint/2010/main" val="2519854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90680" y="593386"/>
            <a:ext cx="1974715" cy="461665"/>
          </a:xfrm>
          <a:prstGeom prst="rect">
            <a:avLst/>
          </a:prstGeom>
          <a:solidFill>
            <a:srgbClr val="00B050"/>
          </a:solidFill>
          <a:effectLst>
            <a:outerShdw blurRad="50800" dist="38100" dir="16200000" rotWithShape="0">
              <a:prstClr val="black">
                <a:alpha val="40000"/>
              </a:prstClr>
            </a:outerShdw>
          </a:effectLst>
        </p:spPr>
        <p:txBody>
          <a:bodyPr wrap="square" rtlCol="0">
            <a:spAutoFit/>
          </a:bodyPr>
          <a:lstStyle/>
          <a:p>
            <a:r>
              <a:rPr lang="en-US" sz="2400" b="1" dirty="0">
                <a:solidFill>
                  <a:schemeClr val="bg1"/>
                </a:solidFill>
              </a:rPr>
              <a:t>Let’s Play!</a:t>
            </a:r>
          </a:p>
        </p:txBody>
      </p:sp>
      <p:sp>
        <p:nvSpPr>
          <p:cNvPr id="4" name="TextBox 3">
            <a:hlinkClick r:id="rId2"/>
          </p:cNvPr>
          <p:cNvSpPr txBox="1"/>
          <p:nvPr/>
        </p:nvSpPr>
        <p:spPr>
          <a:xfrm>
            <a:off x="441295" y="433365"/>
            <a:ext cx="4101675"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US" i="1" dirty="0"/>
              <a:t>Click here to play the games</a:t>
            </a:r>
          </a:p>
        </p:txBody>
      </p:sp>
      <p:pic>
        <p:nvPicPr>
          <p:cNvPr id="6" name="Picture 5">
            <a:extLst>
              <a:ext uri="{FF2B5EF4-FFF2-40B4-BE49-F238E27FC236}">
                <a16:creationId xmlns:a16="http://schemas.microsoft.com/office/drawing/2014/main" id="{CC6F4DC1-8BC8-81D2-3182-A8C9A56B51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8925" y="1236196"/>
            <a:ext cx="11076674" cy="4890037"/>
          </a:xfrm>
          <a:prstGeom prst="rect">
            <a:avLst/>
          </a:prstGeom>
        </p:spPr>
      </p:pic>
    </p:spTree>
    <p:extLst>
      <p:ext uri="{BB962C8B-B14F-4D97-AF65-F5344CB8AC3E}">
        <p14:creationId xmlns:p14="http://schemas.microsoft.com/office/powerpoint/2010/main" val="2013879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7F6AF1-48D1-A442-8D9A-9DCAA189DECF}"/>
              </a:ext>
            </a:extLst>
          </p:cNvPr>
          <p:cNvSpPr txBox="1"/>
          <p:nvPr/>
        </p:nvSpPr>
        <p:spPr>
          <a:xfrm>
            <a:off x="10949647" y="-17814"/>
            <a:ext cx="1347536" cy="369332"/>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a:defRPr b="1">
                <a:solidFill>
                  <a:schemeClr val="bg1"/>
                </a:solidFill>
              </a:defRPr>
            </a:lvl1pPr>
          </a:lstStyle>
          <a:p>
            <a:r>
              <a:rPr lang="en-US" dirty="0"/>
              <a:t>Lesson 1.3</a:t>
            </a:r>
          </a:p>
        </p:txBody>
      </p:sp>
      <p:sp>
        <p:nvSpPr>
          <p:cNvPr id="4" name="TextBox 3"/>
          <p:cNvSpPr txBox="1"/>
          <p:nvPr/>
        </p:nvSpPr>
        <p:spPr>
          <a:xfrm>
            <a:off x="775448" y="432660"/>
            <a:ext cx="3265715" cy="584775"/>
          </a:xfrm>
          <a:prstGeom prst="rect">
            <a:avLst/>
          </a:prstGeom>
          <a:solidFill>
            <a:srgbClr val="0070C0"/>
          </a:solidFill>
          <a:effectLst>
            <a:outerShdw blurRad="50800" dist="38100" dir="5400000" algn="t" rotWithShape="0">
              <a:prstClr val="black">
                <a:alpha val="40000"/>
              </a:prstClr>
            </a:outerShdw>
          </a:effectLst>
        </p:spPr>
        <p:txBody>
          <a:bodyPr wrap="square" rtlCol="0">
            <a:spAutoFit/>
          </a:bodyPr>
          <a:lstStyle/>
          <a:p>
            <a:r>
              <a:rPr lang="en-US" sz="3200" b="1" dirty="0">
                <a:solidFill>
                  <a:schemeClr val="bg1"/>
                </a:solidFill>
              </a:rPr>
              <a:t>LESSSON OUTLINE</a:t>
            </a:r>
          </a:p>
        </p:txBody>
      </p:sp>
      <p:sp>
        <p:nvSpPr>
          <p:cNvPr id="11" name="Round Diagonal Corner Rectangle 10"/>
          <p:cNvSpPr/>
          <p:nvPr/>
        </p:nvSpPr>
        <p:spPr>
          <a:xfrm>
            <a:off x="441619" y="4677764"/>
            <a:ext cx="2488257" cy="661624"/>
          </a:xfrm>
          <a:prstGeom prst="round2DiagRect">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Consolidation</a:t>
            </a:r>
          </a:p>
        </p:txBody>
      </p:sp>
      <p:pic>
        <p:nvPicPr>
          <p:cNvPr id="12" name="Picture 11">
            <a:extLst>
              <a:ext uri="{FF2B5EF4-FFF2-40B4-BE49-F238E27FC236}">
                <a16:creationId xmlns:a16="http://schemas.microsoft.com/office/drawing/2014/main" id="{35A5DF71-264A-4E93-B6F2-298A2732ED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9658" y="1277834"/>
            <a:ext cx="5626890" cy="997851"/>
          </a:xfrm>
          <a:prstGeom prst="rect">
            <a:avLst/>
          </a:prstGeom>
        </p:spPr>
      </p:pic>
      <p:pic>
        <p:nvPicPr>
          <p:cNvPr id="14" name="Picture 13">
            <a:extLst>
              <a:ext uri="{FF2B5EF4-FFF2-40B4-BE49-F238E27FC236}">
                <a16:creationId xmlns:a16="http://schemas.microsoft.com/office/drawing/2014/main" id="{8F662DE7-B66A-4869-9CFE-8272C033D5F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8686" y="2390452"/>
            <a:ext cx="3648755" cy="894980"/>
          </a:xfrm>
          <a:prstGeom prst="rect">
            <a:avLst/>
          </a:prstGeom>
        </p:spPr>
      </p:pic>
      <p:pic>
        <p:nvPicPr>
          <p:cNvPr id="16" name="Picture 15">
            <a:extLst>
              <a:ext uri="{FF2B5EF4-FFF2-40B4-BE49-F238E27FC236}">
                <a16:creationId xmlns:a16="http://schemas.microsoft.com/office/drawing/2014/main" id="{AC51FCB3-2D77-41F1-9C48-EE4BC355E8F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88686" y="3501665"/>
            <a:ext cx="3648755" cy="894979"/>
          </a:xfrm>
          <a:prstGeom prst="rect">
            <a:avLst/>
          </a:prstGeom>
        </p:spPr>
      </p:pic>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73771" y="461634"/>
            <a:ext cx="4148001" cy="5876365"/>
          </a:xfrm>
          <a:prstGeom prst="rect">
            <a:avLst/>
          </a:prstGeom>
        </p:spPr>
      </p:pic>
    </p:spTree>
    <p:extLst>
      <p:ext uri="{BB962C8B-B14F-4D97-AF65-F5344CB8AC3E}">
        <p14:creationId xmlns:p14="http://schemas.microsoft.com/office/powerpoint/2010/main" val="1118000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33075" y="801916"/>
            <a:ext cx="4569096" cy="707886"/>
          </a:xfrm>
          <a:prstGeom prst="rect">
            <a:avLst/>
          </a:prstGeom>
        </p:spPr>
        <p:txBody>
          <a:bodyPr wrap="square">
            <a:spAutoFit/>
          </a:bodyPr>
          <a:lstStyle/>
          <a:p>
            <a:r>
              <a:rPr lang="en-US" sz="4000" b="1" dirty="0">
                <a:solidFill>
                  <a:srgbClr val="0070C0"/>
                </a:solidFill>
              </a:rPr>
              <a:t>Today’s lesson </a:t>
            </a:r>
            <a:endParaRPr lang="en-US" sz="4000" dirty="0">
              <a:solidFill>
                <a:srgbClr val="0070C0"/>
              </a:solidFill>
            </a:endParaRPr>
          </a:p>
        </p:txBody>
      </p:sp>
      <p:sp>
        <p:nvSpPr>
          <p:cNvPr id="5" name="Rectangle 4"/>
          <p:cNvSpPr/>
          <p:nvPr/>
        </p:nvSpPr>
        <p:spPr>
          <a:xfrm>
            <a:off x="808808" y="2180994"/>
            <a:ext cx="10371183" cy="1843582"/>
          </a:xfrm>
          <a:prstGeom prst="rect">
            <a:avLst/>
          </a:prstGeom>
        </p:spPr>
        <p:txBody>
          <a:bodyPr wrap="square">
            <a:spAutoFit/>
          </a:bodyPr>
          <a:lstStyle/>
          <a:p>
            <a:pPr marL="457200" indent="-457200">
              <a:lnSpc>
                <a:spcPct val="150000"/>
              </a:lnSpc>
              <a:buFont typeface="Arial" panose="020B0604020202020204" pitchFamily="34" charset="0"/>
              <a:buChar char="•"/>
            </a:pPr>
            <a:r>
              <a:rPr lang="en-US" sz="4000" dirty="0">
                <a:solidFill>
                  <a:srgbClr val="FF0000"/>
                </a:solidFill>
              </a:rPr>
              <a:t>Pronunciation:</a:t>
            </a:r>
            <a:r>
              <a:rPr lang="en-US" sz="4000" dirty="0">
                <a:solidFill>
                  <a:srgbClr val="0070C0"/>
                </a:solidFill>
              </a:rPr>
              <a:t> Sound change of “ a” , “the”</a:t>
            </a:r>
          </a:p>
          <a:p>
            <a:pPr marL="457200" indent="-457200">
              <a:lnSpc>
                <a:spcPct val="150000"/>
              </a:lnSpc>
              <a:buFont typeface="Arial" panose="020B0604020202020204" pitchFamily="34" charset="0"/>
              <a:buChar char="•"/>
            </a:pPr>
            <a:r>
              <a:rPr lang="en-US" sz="4000" dirty="0">
                <a:solidFill>
                  <a:srgbClr val="FF0000"/>
                </a:solidFill>
              </a:rPr>
              <a:t>Speaking:</a:t>
            </a:r>
            <a:r>
              <a:rPr lang="en-US" sz="4000" dirty="0">
                <a:solidFill>
                  <a:srgbClr val="0098A2"/>
                </a:solidFill>
              </a:rPr>
              <a:t> </a:t>
            </a:r>
            <a:r>
              <a:rPr lang="en-US" sz="4000" dirty="0">
                <a:solidFill>
                  <a:srgbClr val="0070C0"/>
                </a:solidFill>
                <a:ea typeface="Calibri" panose="020F0502020204030204" pitchFamily="34" charset="0"/>
                <a:cs typeface="JDCLK L+ Frutiger LT Std"/>
              </a:rPr>
              <a:t>Talk about things to do on vacations </a:t>
            </a:r>
            <a:endParaRPr lang="en-US" sz="4000" dirty="0">
              <a:solidFill>
                <a:srgbClr val="0070C0"/>
              </a:solidFill>
            </a:endParaRPr>
          </a:p>
        </p:txBody>
      </p:sp>
      <p:sp>
        <p:nvSpPr>
          <p:cNvPr id="6" name="TextBox 5"/>
          <p:cNvSpPr txBox="1"/>
          <p:nvPr/>
        </p:nvSpPr>
        <p:spPr>
          <a:xfrm>
            <a:off x="408562" y="680933"/>
            <a:ext cx="2675106" cy="769441"/>
          </a:xfrm>
          <a:prstGeom prst="rect">
            <a:avLst/>
          </a:prstGeom>
          <a:solidFill>
            <a:srgbClr val="00B050"/>
          </a:solidFill>
        </p:spPr>
        <p:txBody>
          <a:bodyPr wrap="square" rtlCol="0">
            <a:spAutoFit/>
          </a:bodyPr>
          <a:lstStyle/>
          <a:p>
            <a:r>
              <a:rPr lang="en-US" sz="4400" dirty="0">
                <a:solidFill>
                  <a:schemeClr val="bg1"/>
                </a:solidFill>
              </a:rPr>
              <a:t>Wrap-up</a:t>
            </a:r>
          </a:p>
        </p:txBody>
      </p:sp>
    </p:spTree>
    <p:extLst>
      <p:ext uri="{BB962C8B-B14F-4D97-AF65-F5344CB8AC3E}">
        <p14:creationId xmlns:p14="http://schemas.microsoft.com/office/powerpoint/2010/main" val="5873869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53721"/>
            <a:ext cx="12192000" cy="3330464"/>
          </a:xfrm>
          <a:prstGeom prst="rect">
            <a:avLst/>
          </a:prstGeom>
        </p:spPr>
        <p:txBody>
          <a:bodyPr wrap="square">
            <a:spAutoFit/>
          </a:bodyPr>
          <a:lstStyle/>
          <a:p>
            <a:pPr>
              <a:lnSpc>
                <a:spcPct val="150000"/>
              </a:lnSpc>
            </a:pPr>
            <a:r>
              <a:rPr lang="en-US" sz="3600" dirty="0">
                <a:solidFill>
                  <a:srgbClr val="0070C0"/>
                </a:solidFill>
              </a:rPr>
              <a:t>-     Make a short clip about the places you want to visit and why.</a:t>
            </a:r>
          </a:p>
          <a:p>
            <a:pPr marL="571500" indent="-571500">
              <a:lnSpc>
                <a:spcPct val="150000"/>
              </a:lnSpc>
              <a:buFontTx/>
              <a:buChar char="-"/>
            </a:pPr>
            <a:r>
              <a:rPr lang="en-US" sz="3600" dirty="0">
                <a:solidFill>
                  <a:srgbClr val="0070C0"/>
                </a:solidFill>
              </a:rPr>
              <a:t>Prepare the next lesson: Lesson 2.1 Reading, (page 77).</a:t>
            </a:r>
          </a:p>
          <a:p>
            <a:pPr marL="571500" indent="-571500">
              <a:lnSpc>
                <a:spcPct val="150000"/>
              </a:lnSpc>
              <a:buFontTx/>
              <a:buChar char="-"/>
            </a:pPr>
            <a:r>
              <a:rPr lang="en-US" sz="3600" dirty="0">
                <a:solidFill>
                  <a:srgbClr val="0070C0"/>
                </a:solidFill>
              </a:rPr>
              <a:t>Play the consolidation games in </a:t>
            </a:r>
            <a:r>
              <a:rPr lang="en-US" sz="3600" b="1" dirty="0" err="1">
                <a:solidFill>
                  <a:srgbClr val="0070C0"/>
                </a:solidFill>
              </a:rPr>
              <a:t>Tiếng</a:t>
            </a:r>
            <a:r>
              <a:rPr lang="en-US" sz="3600" b="1" dirty="0">
                <a:solidFill>
                  <a:srgbClr val="0070C0"/>
                </a:solidFill>
              </a:rPr>
              <a:t> Anh 10 </a:t>
            </a:r>
            <a:r>
              <a:rPr lang="en-US" sz="3600" b="1" dirty="0" err="1">
                <a:solidFill>
                  <a:srgbClr val="0070C0"/>
                </a:solidFill>
              </a:rPr>
              <a:t>i</a:t>
            </a:r>
            <a:r>
              <a:rPr lang="en-US" sz="3600" b="1" dirty="0">
                <a:solidFill>
                  <a:srgbClr val="0070C0"/>
                </a:solidFill>
              </a:rPr>
              <a:t>-Learn Smart World DHA App</a:t>
            </a:r>
            <a:r>
              <a:rPr lang="en-US" sz="3600" dirty="0">
                <a:solidFill>
                  <a:srgbClr val="0070C0"/>
                </a:solidFill>
              </a:rPr>
              <a:t> on </a:t>
            </a:r>
            <a:r>
              <a:rPr lang="en-US" sz="3600" dirty="0">
                <a:solidFill>
                  <a:srgbClr val="0070C0"/>
                </a:solidFill>
                <a:hlinkClick r:id="rId2"/>
              </a:rPr>
              <a:t>www.eduhome.com.vn</a:t>
            </a:r>
            <a:r>
              <a:rPr lang="en-US" sz="3600" dirty="0">
                <a:solidFill>
                  <a:srgbClr val="0070C0"/>
                </a:solidFill>
              </a:rPr>
              <a:t> </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29657" y="692"/>
            <a:ext cx="11262343" cy="1306978"/>
          </a:xfrm>
          <a:prstGeom prst="rect">
            <a:avLst/>
          </a:prstGeom>
        </p:spPr>
      </p:pic>
    </p:spTree>
    <p:extLst>
      <p:ext uri="{BB962C8B-B14F-4D97-AF65-F5344CB8AC3E}">
        <p14:creationId xmlns:p14="http://schemas.microsoft.com/office/powerpoint/2010/main" val="2409830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74091" y="362492"/>
            <a:ext cx="5626669" cy="1323439"/>
          </a:xfrm>
          <a:prstGeom prst="rect">
            <a:avLst/>
          </a:prstGeom>
        </p:spPr>
        <p:txBody>
          <a:bodyPr wrap="none">
            <a:spAutoFit/>
          </a:bodyPr>
          <a:lstStyle/>
          <a:p>
            <a:r>
              <a:rPr lang="en-US" sz="4000" b="1" dirty="0">
                <a:solidFill>
                  <a:srgbClr val="FF0000"/>
                </a:solidFill>
                <a:ea typeface="Times New Roman" panose="02020603050405020304" pitchFamily="18" charset="0"/>
              </a:rPr>
              <a:t>By the end of this lesson, </a:t>
            </a:r>
          </a:p>
          <a:p>
            <a:r>
              <a:rPr lang="en-US" sz="4000" b="1" dirty="0">
                <a:solidFill>
                  <a:srgbClr val="FF0000"/>
                </a:solidFill>
                <a:ea typeface="Times New Roman" panose="02020603050405020304" pitchFamily="18" charset="0"/>
              </a:rPr>
              <a:t>students will be able to:</a:t>
            </a:r>
            <a:endParaRPr lang="en-US" sz="4000" b="1" dirty="0">
              <a:solidFill>
                <a:srgbClr val="FF0000"/>
              </a:solidFill>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9064" y="368201"/>
            <a:ext cx="5499615" cy="3550656"/>
          </a:xfrm>
          <a:prstGeom prst="rect">
            <a:avLst/>
          </a:prstGeom>
          <a:effectLst>
            <a:outerShdw blurRad="50800" dist="38100" dir="5400000" algn="t" rotWithShape="0">
              <a:prstClr val="black">
                <a:alpha val="40000"/>
              </a:prstClr>
            </a:outerShdw>
          </a:effectLst>
        </p:spPr>
      </p:pic>
      <p:sp>
        <p:nvSpPr>
          <p:cNvPr id="10" name="TextBox 9">
            <a:extLst>
              <a:ext uri="{FF2B5EF4-FFF2-40B4-BE49-F238E27FC236}">
                <a16:creationId xmlns:a16="http://schemas.microsoft.com/office/drawing/2014/main" id="{76FAC14D-19C3-4A1F-9AEC-A1E2302600E0}"/>
              </a:ext>
            </a:extLst>
          </p:cNvPr>
          <p:cNvSpPr txBox="1"/>
          <p:nvPr/>
        </p:nvSpPr>
        <p:spPr>
          <a:xfrm>
            <a:off x="289064" y="4165600"/>
            <a:ext cx="11792720" cy="1754326"/>
          </a:xfrm>
          <a:prstGeom prst="rect">
            <a:avLst/>
          </a:prstGeom>
          <a:noFill/>
        </p:spPr>
        <p:txBody>
          <a:bodyPr wrap="square" rtlCol="0">
            <a:spAutoFit/>
          </a:bodyPr>
          <a:lstStyle/>
          <a:p>
            <a:pPr marL="457200" marR="0">
              <a:spcBef>
                <a:spcPts val="0"/>
              </a:spcBef>
              <a:spcAft>
                <a:spcPts val="0"/>
              </a:spcAft>
            </a:pPr>
            <a:r>
              <a:rPr lang="en-US" sz="3600" dirty="0">
                <a:solidFill>
                  <a:srgbClr val="002060"/>
                </a:solidFill>
                <a:effectLst/>
                <a:ea typeface="Times New Roman" panose="02020603050405020304" pitchFamily="18" charset="0"/>
              </a:rPr>
              <a:t>- practice </a:t>
            </a:r>
            <a:r>
              <a:rPr lang="en-US" sz="3600" i="1" dirty="0">
                <a:solidFill>
                  <a:srgbClr val="002060"/>
                </a:solidFill>
                <a:effectLst/>
                <a:ea typeface="Times New Roman" panose="02020603050405020304" pitchFamily="18" charset="0"/>
              </a:rPr>
              <a:t>sound change of </a:t>
            </a:r>
            <a:r>
              <a:rPr lang="en-US" sz="3600" i="1" dirty="0">
                <a:solidFill>
                  <a:srgbClr val="FF0000"/>
                </a:solidFill>
                <a:effectLst/>
                <a:ea typeface="Times New Roman" panose="02020603050405020304" pitchFamily="18" charset="0"/>
              </a:rPr>
              <a:t>a, the</a:t>
            </a:r>
            <a:r>
              <a:rPr lang="en-US" sz="3600" dirty="0">
                <a:solidFill>
                  <a:srgbClr val="002060"/>
                </a:solidFill>
                <a:effectLst/>
                <a:ea typeface="Times New Roman" panose="02020603050405020304" pitchFamily="18" charset="0"/>
              </a:rPr>
              <a:t>.</a:t>
            </a:r>
          </a:p>
          <a:p>
            <a:pPr marL="457200" marR="0">
              <a:spcBef>
                <a:spcPts val="0"/>
              </a:spcBef>
              <a:spcAft>
                <a:spcPts val="0"/>
              </a:spcAft>
            </a:pPr>
            <a:r>
              <a:rPr lang="en-US" sz="3600" dirty="0">
                <a:solidFill>
                  <a:srgbClr val="002060"/>
                </a:solidFill>
                <a:effectLst/>
                <a:ea typeface="Times New Roman" panose="02020603050405020304" pitchFamily="18" charset="0"/>
              </a:rPr>
              <a:t>- talk about </a:t>
            </a:r>
            <a:r>
              <a:rPr lang="en-US" sz="3600" i="1" dirty="0">
                <a:solidFill>
                  <a:srgbClr val="002060"/>
                </a:solidFill>
                <a:effectLst/>
                <a:ea typeface="Times New Roman" panose="02020603050405020304" pitchFamily="18" charset="0"/>
              </a:rPr>
              <a:t>things to do on vacations.</a:t>
            </a:r>
            <a:endParaRPr lang="en-US" sz="3600" dirty="0">
              <a:solidFill>
                <a:srgbClr val="002060"/>
              </a:solidFill>
              <a:effectLst/>
              <a:ea typeface="Times New Roman" panose="02020603050405020304" pitchFamily="18" charset="0"/>
            </a:endParaRPr>
          </a:p>
          <a:p>
            <a:pPr marL="0" marR="0" indent="457200">
              <a:spcBef>
                <a:spcPts val="0"/>
              </a:spcBef>
              <a:spcAft>
                <a:spcPts val="0"/>
              </a:spcAft>
            </a:pPr>
            <a:r>
              <a:rPr lang="en-US" sz="3600" dirty="0">
                <a:solidFill>
                  <a:srgbClr val="002060"/>
                </a:solidFill>
                <a:effectLst/>
                <a:ea typeface="Calibri" panose="020F0502020204030204" pitchFamily="34" charset="0"/>
              </a:rPr>
              <a:t>- improve speaking skill.</a:t>
            </a:r>
            <a:endParaRPr lang="en-US" sz="3600" dirty="0">
              <a:solidFill>
                <a:srgbClr val="002060"/>
              </a:solidFill>
              <a:effectLst/>
              <a:ea typeface="Times New Roman" panose="02020603050405020304" pitchFamily="18" charset="0"/>
            </a:endParaRPr>
          </a:p>
        </p:txBody>
      </p:sp>
    </p:spTree>
    <p:extLst>
      <p:ext uri="{BB962C8B-B14F-4D97-AF65-F5344CB8AC3E}">
        <p14:creationId xmlns:p14="http://schemas.microsoft.com/office/powerpoint/2010/main" val="673863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87681" y="312837"/>
            <a:ext cx="9204319" cy="6135587"/>
          </a:xfrm>
          <a:prstGeom prst="rect">
            <a:avLst/>
          </a:prstGeom>
        </p:spPr>
      </p:pic>
      <p:pic>
        <p:nvPicPr>
          <p:cNvPr id="6" name="Picture 5"/>
          <p:cNvPicPr>
            <a:picLocks noChangeAspect="1"/>
          </p:cNvPicPr>
          <p:nvPr/>
        </p:nvPicPr>
        <p:blipFill>
          <a:blip r:embed="rId3"/>
          <a:stretch>
            <a:fillRect/>
          </a:stretch>
        </p:blipFill>
        <p:spPr>
          <a:xfrm>
            <a:off x="574687" y="2231891"/>
            <a:ext cx="4032226" cy="1149133"/>
          </a:xfrm>
          <a:prstGeom prst="rect">
            <a:avLst/>
          </a:prstGeom>
        </p:spPr>
      </p:pic>
    </p:spTree>
    <p:extLst>
      <p:ext uri="{BB962C8B-B14F-4D97-AF65-F5344CB8AC3E}">
        <p14:creationId xmlns:p14="http://schemas.microsoft.com/office/powerpoint/2010/main" val="1870510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356" y="1001962"/>
            <a:ext cx="12055117" cy="6001643"/>
          </a:xfrm>
          <a:prstGeom prst="rect">
            <a:avLst/>
          </a:prstGeom>
        </p:spPr>
        <p:txBody>
          <a:bodyPr wrap="square">
            <a:spAutoFit/>
          </a:bodyPr>
          <a:lstStyle/>
          <a:p>
            <a:pPr marL="514350" indent="-514350">
              <a:lnSpc>
                <a:spcPct val="200000"/>
              </a:lnSpc>
              <a:buAutoNum type="arabicPeriod"/>
            </a:pPr>
            <a:r>
              <a:rPr lang="en-US" sz="3200"/>
              <a:t>A. sightseeing	B. heritage		C. snorkeling	D. solution</a:t>
            </a:r>
          </a:p>
          <a:p>
            <a:pPr>
              <a:lnSpc>
                <a:spcPct val="200000"/>
              </a:lnSpc>
            </a:pPr>
            <a:r>
              <a:rPr lang="en-US" sz="3200"/>
              <a:t> </a:t>
            </a:r>
          </a:p>
          <a:p>
            <a:pPr>
              <a:lnSpc>
                <a:spcPct val="200000"/>
              </a:lnSpc>
            </a:pPr>
            <a:r>
              <a:rPr lang="en-US" sz="3200"/>
              <a:t>2. A. castle			B. tower		C. release		D. product</a:t>
            </a:r>
          </a:p>
          <a:p>
            <a:pPr>
              <a:lnSpc>
                <a:spcPct val="200000"/>
              </a:lnSpc>
            </a:pPr>
            <a:endParaRPr lang="en-US" sz="3200"/>
          </a:p>
          <a:p>
            <a:pPr>
              <a:lnSpc>
                <a:spcPct val="200000"/>
              </a:lnSpc>
            </a:pPr>
            <a:r>
              <a:rPr lang="en-US" sz="3200"/>
              <a:t>3. A. professor 		B. museum	C. inventor		D. volunteer	</a:t>
            </a:r>
          </a:p>
        </p:txBody>
      </p:sp>
      <p:sp>
        <p:nvSpPr>
          <p:cNvPr id="4" name="Rectangle 3"/>
          <p:cNvSpPr/>
          <p:nvPr/>
        </p:nvSpPr>
        <p:spPr>
          <a:xfrm>
            <a:off x="0" y="238114"/>
            <a:ext cx="3141501" cy="707886"/>
          </a:xfrm>
          <a:prstGeom prst="rect">
            <a:avLst/>
          </a:prstGeom>
        </p:spPr>
        <p:txBody>
          <a:bodyPr wrap="none">
            <a:spAutoFit/>
          </a:bodyPr>
          <a:lstStyle/>
          <a:p>
            <a:r>
              <a:rPr lang="en-US" sz="4000" b="1" dirty="0">
                <a:solidFill>
                  <a:srgbClr val="FF0000"/>
                </a:solidFill>
                <a:ea typeface="Times New Roman" panose="02020603050405020304" pitchFamily="18" charset="0"/>
              </a:rPr>
              <a:t>Work </a:t>
            </a:r>
            <a:r>
              <a:rPr lang="en-US" sz="4000" b="1">
                <a:solidFill>
                  <a:srgbClr val="FF0000"/>
                </a:solidFill>
                <a:ea typeface="Times New Roman" panose="02020603050405020304" pitchFamily="18" charset="0"/>
              </a:rPr>
              <a:t>in pairs.</a:t>
            </a:r>
            <a:endParaRPr lang="en-US" sz="4000" b="1" dirty="0">
              <a:solidFill>
                <a:srgbClr val="FF0000"/>
              </a:solidFill>
            </a:endParaRPr>
          </a:p>
        </p:txBody>
      </p:sp>
      <p:sp>
        <p:nvSpPr>
          <p:cNvPr id="5" name="TextBox 4"/>
          <p:cNvSpPr txBox="1"/>
          <p:nvPr/>
        </p:nvSpPr>
        <p:spPr>
          <a:xfrm>
            <a:off x="3190321" y="6005"/>
            <a:ext cx="10699190" cy="1354217"/>
          </a:xfrm>
          <a:prstGeom prst="rect">
            <a:avLst/>
          </a:prstGeom>
          <a:noFill/>
        </p:spPr>
        <p:txBody>
          <a:bodyPr wrap="square" rtlCol="0">
            <a:spAutoFit/>
          </a:bodyPr>
          <a:lstStyle/>
          <a:p>
            <a:r>
              <a:rPr lang="en-US" sz="3200">
                <a:solidFill>
                  <a:srgbClr val="0070C0"/>
                </a:solidFill>
              </a:rPr>
              <a:t>Choose the word whose main stress is placed </a:t>
            </a:r>
          </a:p>
          <a:p>
            <a:r>
              <a:rPr lang="en-US" sz="3200">
                <a:solidFill>
                  <a:srgbClr val="0070C0"/>
                </a:solidFill>
              </a:rPr>
              <a:t>differently from the others. </a:t>
            </a:r>
            <a:br>
              <a:rPr lang="en-US" sz="3200">
                <a:solidFill>
                  <a:srgbClr val="0070C0"/>
                </a:solidFill>
              </a:rPr>
            </a:br>
            <a:endParaRPr lang="en-US" dirty="0">
              <a:solidFill>
                <a:srgbClr val="FF0000"/>
              </a:solidFill>
              <a:ea typeface="Times New Roman" panose="02020603050405020304" pitchFamily="18" charset="0"/>
            </a:endParaRPr>
          </a:p>
        </p:txBody>
      </p:sp>
      <p:pic>
        <p:nvPicPr>
          <p:cNvPr id="6" name="Picture 5" descr="Free Speech bubble 1195466 PNG with Transparent Backgroun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63283" y="767150"/>
            <a:ext cx="896077" cy="571529"/>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9252828" y="1375612"/>
            <a:ext cx="480098" cy="58257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529270" y="3339492"/>
            <a:ext cx="480098" cy="58257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9295153" y="5233924"/>
            <a:ext cx="480098" cy="58257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07089" y="1670216"/>
            <a:ext cx="2466798" cy="830997"/>
          </a:xfrm>
          <a:prstGeom prst="rect">
            <a:avLst/>
          </a:prstGeom>
        </p:spPr>
        <p:txBody>
          <a:bodyPr wrap="square">
            <a:spAutoFit/>
          </a:bodyPr>
          <a:lstStyle/>
          <a:p>
            <a:pPr>
              <a:lnSpc>
                <a:spcPct val="150000"/>
              </a:lnSpc>
            </a:pPr>
            <a:r>
              <a:rPr lang="en-US" sz="3200">
                <a:solidFill>
                  <a:srgbClr val="FF0000"/>
                </a:solidFill>
                <a:latin typeface="+mj-lt"/>
              </a:rPr>
              <a:t>/ˈsaɪtˌsi:ɪŋ/</a:t>
            </a:r>
          </a:p>
        </p:txBody>
      </p:sp>
      <p:sp>
        <p:nvSpPr>
          <p:cNvPr id="13" name="Rectangle 12"/>
          <p:cNvSpPr/>
          <p:nvPr/>
        </p:nvSpPr>
        <p:spPr>
          <a:xfrm>
            <a:off x="3844049" y="1670215"/>
            <a:ext cx="2560833" cy="830997"/>
          </a:xfrm>
          <a:prstGeom prst="rect">
            <a:avLst/>
          </a:prstGeom>
        </p:spPr>
        <p:txBody>
          <a:bodyPr wrap="square">
            <a:spAutoFit/>
          </a:bodyPr>
          <a:lstStyle/>
          <a:p>
            <a:pPr>
              <a:lnSpc>
                <a:spcPct val="150000"/>
              </a:lnSpc>
            </a:pPr>
            <a:r>
              <a:rPr lang="en-US" sz="3200">
                <a:solidFill>
                  <a:srgbClr val="FF0000"/>
                </a:solidFill>
                <a:latin typeface="+mj-lt"/>
              </a:rPr>
              <a:t>/ˈherɪtɪdʒ/</a:t>
            </a:r>
          </a:p>
        </p:txBody>
      </p:sp>
      <p:sp>
        <p:nvSpPr>
          <p:cNvPr id="14" name="Rectangle 13"/>
          <p:cNvSpPr/>
          <p:nvPr/>
        </p:nvSpPr>
        <p:spPr>
          <a:xfrm>
            <a:off x="6787662" y="1576278"/>
            <a:ext cx="2556833" cy="830997"/>
          </a:xfrm>
          <a:prstGeom prst="rect">
            <a:avLst/>
          </a:prstGeom>
        </p:spPr>
        <p:txBody>
          <a:bodyPr wrap="square">
            <a:spAutoFit/>
          </a:bodyPr>
          <a:lstStyle/>
          <a:p>
            <a:pPr>
              <a:lnSpc>
                <a:spcPct val="150000"/>
              </a:lnSpc>
            </a:pPr>
            <a:r>
              <a:rPr lang="en-US" sz="3200">
                <a:solidFill>
                  <a:srgbClr val="FF0000"/>
                </a:solidFill>
                <a:latin typeface="+mj-lt"/>
              </a:rPr>
              <a:t>/ˈsnɔ:kəlɪŋ/</a:t>
            </a:r>
          </a:p>
        </p:txBody>
      </p:sp>
      <p:sp>
        <p:nvSpPr>
          <p:cNvPr id="15" name="Rectangle 14"/>
          <p:cNvSpPr/>
          <p:nvPr/>
        </p:nvSpPr>
        <p:spPr>
          <a:xfrm>
            <a:off x="9221896" y="1592073"/>
            <a:ext cx="2216246" cy="754694"/>
          </a:xfrm>
          <a:prstGeom prst="rect">
            <a:avLst/>
          </a:prstGeom>
        </p:spPr>
        <p:txBody>
          <a:bodyPr wrap="square">
            <a:spAutoFit/>
          </a:bodyPr>
          <a:lstStyle/>
          <a:p>
            <a:pPr>
              <a:lnSpc>
                <a:spcPct val="150000"/>
              </a:lnSpc>
            </a:pPr>
            <a:r>
              <a:rPr lang="en-US" sz="3200">
                <a:solidFill>
                  <a:srgbClr val="FF0000"/>
                </a:solidFill>
                <a:latin typeface="+mj-lt"/>
              </a:rPr>
              <a:t>/səˈlu:ʃən/</a:t>
            </a:r>
          </a:p>
        </p:txBody>
      </p:sp>
      <p:sp>
        <p:nvSpPr>
          <p:cNvPr id="16" name="Rectangle 15"/>
          <p:cNvSpPr/>
          <p:nvPr/>
        </p:nvSpPr>
        <p:spPr>
          <a:xfrm>
            <a:off x="640131" y="3605917"/>
            <a:ext cx="2953527" cy="754694"/>
          </a:xfrm>
          <a:prstGeom prst="rect">
            <a:avLst/>
          </a:prstGeom>
        </p:spPr>
        <p:txBody>
          <a:bodyPr wrap="square">
            <a:spAutoFit/>
          </a:bodyPr>
          <a:lstStyle/>
          <a:p>
            <a:pPr>
              <a:lnSpc>
                <a:spcPct val="150000"/>
              </a:lnSpc>
            </a:pPr>
            <a:r>
              <a:rPr lang="en-US" sz="3200">
                <a:solidFill>
                  <a:srgbClr val="FF0000"/>
                </a:solidFill>
                <a:latin typeface="+mj-lt"/>
              </a:rPr>
              <a:t>/ˈkæsəl/</a:t>
            </a:r>
          </a:p>
        </p:txBody>
      </p:sp>
      <p:sp>
        <p:nvSpPr>
          <p:cNvPr id="17" name="Rectangle 16"/>
          <p:cNvSpPr/>
          <p:nvPr/>
        </p:nvSpPr>
        <p:spPr>
          <a:xfrm>
            <a:off x="3969684" y="3630780"/>
            <a:ext cx="2560833" cy="830997"/>
          </a:xfrm>
          <a:prstGeom prst="rect">
            <a:avLst/>
          </a:prstGeom>
        </p:spPr>
        <p:txBody>
          <a:bodyPr wrap="square">
            <a:spAutoFit/>
          </a:bodyPr>
          <a:lstStyle/>
          <a:p>
            <a:pPr>
              <a:lnSpc>
                <a:spcPct val="150000"/>
              </a:lnSpc>
            </a:pPr>
            <a:r>
              <a:rPr lang="en-US" sz="3200">
                <a:solidFill>
                  <a:srgbClr val="FF0000"/>
                </a:solidFill>
                <a:latin typeface="+mj-lt"/>
              </a:rPr>
              <a:t>/ˈtaʊə/</a:t>
            </a:r>
          </a:p>
        </p:txBody>
      </p:sp>
      <p:sp>
        <p:nvSpPr>
          <p:cNvPr id="18" name="Rectangle 17"/>
          <p:cNvSpPr/>
          <p:nvPr/>
        </p:nvSpPr>
        <p:spPr>
          <a:xfrm>
            <a:off x="6883929" y="3536318"/>
            <a:ext cx="2651273" cy="754694"/>
          </a:xfrm>
          <a:prstGeom prst="rect">
            <a:avLst/>
          </a:prstGeom>
        </p:spPr>
        <p:txBody>
          <a:bodyPr wrap="square">
            <a:spAutoFit/>
          </a:bodyPr>
          <a:lstStyle/>
          <a:p>
            <a:pPr>
              <a:lnSpc>
                <a:spcPct val="150000"/>
              </a:lnSpc>
            </a:pPr>
            <a:r>
              <a:rPr lang="en-US" sz="3200" dirty="0">
                <a:solidFill>
                  <a:srgbClr val="FF0000"/>
                </a:solidFill>
                <a:latin typeface="+mj-lt"/>
              </a:rPr>
              <a:t>/</a:t>
            </a:r>
            <a:r>
              <a:rPr lang="en-US" sz="3200" dirty="0" err="1">
                <a:solidFill>
                  <a:srgbClr val="FF0000"/>
                </a:solidFill>
                <a:latin typeface="+mj-lt"/>
              </a:rPr>
              <a:t>rɪˈli:s</a:t>
            </a:r>
            <a:r>
              <a:rPr lang="en-US" sz="3200" dirty="0">
                <a:solidFill>
                  <a:srgbClr val="FF0000"/>
                </a:solidFill>
                <a:latin typeface="+mj-lt"/>
              </a:rPr>
              <a:t>/</a:t>
            </a:r>
          </a:p>
        </p:txBody>
      </p:sp>
      <p:sp>
        <p:nvSpPr>
          <p:cNvPr id="19" name="Rectangle 18"/>
          <p:cNvSpPr/>
          <p:nvPr/>
        </p:nvSpPr>
        <p:spPr>
          <a:xfrm>
            <a:off x="9251136" y="3599337"/>
            <a:ext cx="2619967" cy="754694"/>
          </a:xfrm>
          <a:prstGeom prst="rect">
            <a:avLst/>
          </a:prstGeom>
        </p:spPr>
        <p:txBody>
          <a:bodyPr wrap="square">
            <a:spAutoFit/>
          </a:bodyPr>
          <a:lstStyle/>
          <a:p>
            <a:pPr>
              <a:lnSpc>
                <a:spcPct val="150000"/>
              </a:lnSpc>
            </a:pPr>
            <a:r>
              <a:rPr lang="en-US" sz="3200">
                <a:solidFill>
                  <a:srgbClr val="FF0000"/>
                </a:solidFill>
                <a:latin typeface="+mj-lt"/>
              </a:rPr>
              <a:t>  /ˈprɑ:dʌkt/</a:t>
            </a:r>
          </a:p>
        </p:txBody>
      </p:sp>
      <p:sp>
        <p:nvSpPr>
          <p:cNvPr id="20" name="Rectangle 19"/>
          <p:cNvSpPr/>
          <p:nvPr/>
        </p:nvSpPr>
        <p:spPr>
          <a:xfrm>
            <a:off x="528911" y="5591345"/>
            <a:ext cx="2661410" cy="754694"/>
          </a:xfrm>
          <a:prstGeom prst="rect">
            <a:avLst/>
          </a:prstGeom>
        </p:spPr>
        <p:txBody>
          <a:bodyPr wrap="square">
            <a:spAutoFit/>
          </a:bodyPr>
          <a:lstStyle/>
          <a:p>
            <a:pPr>
              <a:lnSpc>
                <a:spcPct val="150000"/>
              </a:lnSpc>
            </a:pPr>
            <a:r>
              <a:rPr lang="en-US" sz="3200">
                <a:solidFill>
                  <a:srgbClr val="FF0000"/>
                </a:solidFill>
                <a:latin typeface="+mj-lt"/>
              </a:rPr>
              <a:t> /prəˈfesə/ </a:t>
            </a:r>
          </a:p>
        </p:txBody>
      </p:sp>
      <p:sp>
        <p:nvSpPr>
          <p:cNvPr id="21" name="Rectangle 20"/>
          <p:cNvSpPr/>
          <p:nvPr/>
        </p:nvSpPr>
        <p:spPr>
          <a:xfrm>
            <a:off x="3824564" y="5591345"/>
            <a:ext cx="2753365" cy="754694"/>
          </a:xfrm>
          <a:prstGeom prst="rect">
            <a:avLst/>
          </a:prstGeom>
        </p:spPr>
        <p:txBody>
          <a:bodyPr wrap="square">
            <a:spAutoFit/>
          </a:bodyPr>
          <a:lstStyle/>
          <a:p>
            <a:pPr>
              <a:lnSpc>
                <a:spcPct val="150000"/>
              </a:lnSpc>
            </a:pPr>
            <a:r>
              <a:rPr lang="en-US" sz="3200">
                <a:solidFill>
                  <a:srgbClr val="FF0000"/>
                </a:solidFill>
                <a:latin typeface="+mj-lt"/>
              </a:rPr>
              <a:t>/mju:ˈzi:əm/</a:t>
            </a:r>
          </a:p>
        </p:txBody>
      </p:sp>
      <p:sp>
        <p:nvSpPr>
          <p:cNvPr id="22" name="Rectangle 21"/>
          <p:cNvSpPr/>
          <p:nvPr/>
        </p:nvSpPr>
        <p:spPr>
          <a:xfrm>
            <a:off x="6643880" y="5539362"/>
            <a:ext cx="2651273" cy="830997"/>
          </a:xfrm>
          <a:prstGeom prst="rect">
            <a:avLst/>
          </a:prstGeom>
        </p:spPr>
        <p:txBody>
          <a:bodyPr wrap="square">
            <a:spAutoFit/>
          </a:bodyPr>
          <a:lstStyle/>
          <a:p>
            <a:pPr>
              <a:lnSpc>
                <a:spcPct val="150000"/>
              </a:lnSpc>
            </a:pPr>
            <a:r>
              <a:rPr lang="en-US" sz="3200">
                <a:solidFill>
                  <a:srgbClr val="FF0000"/>
                </a:solidFill>
                <a:latin typeface="+mj-lt"/>
              </a:rPr>
              <a:t> /ɪnˈventə/</a:t>
            </a:r>
          </a:p>
        </p:txBody>
      </p:sp>
      <p:sp>
        <p:nvSpPr>
          <p:cNvPr id="23" name="Rectangle 22"/>
          <p:cNvSpPr/>
          <p:nvPr/>
        </p:nvSpPr>
        <p:spPr>
          <a:xfrm>
            <a:off x="9376140" y="5553193"/>
            <a:ext cx="2609851" cy="830997"/>
          </a:xfrm>
          <a:prstGeom prst="rect">
            <a:avLst/>
          </a:prstGeom>
        </p:spPr>
        <p:txBody>
          <a:bodyPr wrap="square">
            <a:spAutoFit/>
          </a:bodyPr>
          <a:lstStyle/>
          <a:p>
            <a:pPr>
              <a:lnSpc>
                <a:spcPct val="150000"/>
              </a:lnSpc>
            </a:pPr>
            <a:r>
              <a:rPr lang="en-US" sz="3200">
                <a:solidFill>
                  <a:srgbClr val="FF0000"/>
                </a:solidFill>
                <a:latin typeface="+mj-lt"/>
              </a:rPr>
              <a:t>/ˌvɑ:lənˈtɪr/</a:t>
            </a:r>
          </a:p>
        </p:txBody>
      </p:sp>
    </p:spTree>
    <p:extLst>
      <p:ext uri="{BB962C8B-B14F-4D97-AF65-F5344CB8AC3E}">
        <p14:creationId xmlns:p14="http://schemas.microsoft.com/office/powerpoint/2010/main" val="349162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2" grpId="0"/>
      <p:bldP spid="13" grpId="0"/>
      <p:bldP spid="14" grpId="0"/>
      <p:bldP spid="15" grpId="0"/>
      <p:bldP spid="16" grpId="0"/>
      <p:bldP spid="17" grpId="0"/>
      <p:bldP spid="18" grpId="0"/>
      <p:bldP spid="19" grpId="0"/>
      <p:bldP spid="20" grpId="0"/>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36882" y="1104010"/>
            <a:ext cx="12055117" cy="5016758"/>
          </a:xfrm>
          <a:prstGeom prst="rect">
            <a:avLst/>
          </a:prstGeom>
        </p:spPr>
        <p:txBody>
          <a:bodyPr wrap="square">
            <a:spAutoFit/>
          </a:bodyPr>
          <a:lstStyle/>
          <a:p>
            <a:pPr marL="514350" indent="-514350">
              <a:lnSpc>
                <a:spcPct val="200000"/>
              </a:lnSpc>
              <a:buAutoNum type="arabicPeriod"/>
            </a:pPr>
            <a:r>
              <a:rPr lang="en-US" sz="3200" dirty="0"/>
              <a:t>A. mention</a:t>
            </a:r>
            <a:r>
              <a:rPr lang="en-US" sz="3200" u="sng" dirty="0"/>
              <a:t>ed</a:t>
            </a:r>
            <a:r>
              <a:rPr lang="en-US" sz="3200" dirty="0"/>
              <a:t>	B. travel</a:t>
            </a:r>
            <a:r>
              <a:rPr lang="en-US" sz="3200" u="sng" dirty="0"/>
              <a:t>ed</a:t>
            </a:r>
            <a:r>
              <a:rPr lang="en-US" sz="3200" dirty="0"/>
              <a:t>		C. buri</a:t>
            </a:r>
            <a:r>
              <a:rPr lang="en-US" sz="3200" u="sng" dirty="0"/>
              <a:t>ed</a:t>
            </a:r>
            <a:r>
              <a:rPr lang="en-US" sz="3200" dirty="0"/>
              <a:t>		 D. need</a:t>
            </a:r>
            <a:r>
              <a:rPr lang="en-US" sz="3200" u="sng" dirty="0"/>
              <a:t>ed</a:t>
            </a:r>
          </a:p>
          <a:p>
            <a:pPr>
              <a:lnSpc>
                <a:spcPct val="200000"/>
              </a:lnSpc>
            </a:pPr>
            <a:endParaRPr lang="en-US" sz="3200" dirty="0"/>
          </a:p>
          <a:p>
            <a:pPr>
              <a:lnSpc>
                <a:spcPct val="200000"/>
              </a:lnSpc>
            </a:pPr>
            <a:r>
              <a:rPr lang="en-US" sz="3200" dirty="0"/>
              <a:t>2. A. p</a:t>
            </a:r>
            <a:r>
              <a:rPr lang="en-US" sz="3200" u="sng" dirty="0"/>
              <a:t>i</a:t>
            </a:r>
            <a:r>
              <a:rPr lang="en-US" sz="3200" dirty="0"/>
              <a:t>cture		B. t</a:t>
            </a:r>
            <a:r>
              <a:rPr lang="en-US" sz="3200" u="sng" dirty="0"/>
              <a:t>i</a:t>
            </a:r>
            <a:r>
              <a:rPr lang="en-US" sz="3200" dirty="0"/>
              <a:t>cket		C. r</a:t>
            </a:r>
            <a:r>
              <a:rPr lang="en-US" sz="3200" u="sng" dirty="0"/>
              <a:t>i</a:t>
            </a:r>
            <a:r>
              <a:rPr lang="en-US" sz="3200" dirty="0"/>
              <a:t>ver		D. dr</a:t>
            </a:r>
            <a:r>
              <a:rPr lang="en-US" sz="3200" u="sng" dirty="0"/>
              <a:t>i</a:t>
            </a:r>
            <a:r>
              <a:rPr lang="en-US" sz="3200" dirty="0"/>
              <a:t>ver</a:t>
            </a:r>
            <a:endParaRPr lang="en-US" sz="3200" u="sng" dirty="0"/>
          </a:p>
          <a:p>
            <a:pPr>
              <a:lnSpc>
                <a:spcPct val="200000"/>
              </a:lnSpc>
            </a:pPr>
            <a:endParaRPr lang="en-US" sz="3200" dirty="0"/>
          </a:p>
          <a:p>
            <a:pPr>
              <a:lnSpc>
                <a:spcPct val="200000"/>
              </a:lnSpc>
            </a:pPr>
            <a:r>
              <a:rPr lang="en-US" sz="3200" dirty="0"/>
              <a:t>3. A. th</a:t>
            </a:r>
            <a:r>
              <a:rPr lang="en-US" sz="3200" u="sng" dirty="0"/>
              <a:t>i</a:t>
            </a:r>
            <a:r>
              <a:rPr lang="en-US" sz="3200" dirty="0"/>
              <a:t>nk			B. wr</a:t>
            </a:r>
            <a:r>
              <a:rPr lang="en-US" sz="3200" u="sng" dirty="0"/>
              <a:t>i</a:t>
            </a:r>
            <a:r>
              <a:rPr lang="en-US" sz="3200" dirty="0"/>
              <a:t>te		C. l</a:t>
            </a:r>
            <a:r>
              <a:rPr lang="en-US" sz="3200" u="sng" dirty="0"/>
              <a:t>i</a:t>
            </a:r>
            <a:r>
              <a:rPr lang="en-US" sz="3200" dirty="0"/>
              <a:t>st			D. m</a:t>
            </a:r>
            <a:r>
              <a:rPr lang="en-US" sz="3200" u="sng" dirty="0"/>
              <a:t>i</a:t>
            </a:r>
            <a:r>
              <a:rPr lang="en-US" sz="3200" dirty="0"/>
              <a:t>ss</a:t>
            </a:r>
          </a:p>
        </p:txBody>
      </p:sp>
      <p:sp>
        <p:nvSpPr>
          <p:cNvPr id="4" name="Rectangle 3"/>
          <p:cNvSpPr/>
          <p:nvPr/>
        </p:nvSpPr>
        <p:spPr>
          <a:xfrm>
            <a:off x="0" y="238114"/>
            <a:ext cx="3141501" cy="707886"/>
          </a:xfrm>
          <a:prstGeom prst="rect">
            <a:avLst/>
          </a:prstGeom>
        </p:spPr>
        <p:txBody>
          <a:bodyPr wrap="none">
            <a:spAutoFit/>
          </a:bodyPr>
          <a:lstStyle/>
          <a:p>
            <a:r>
              <a:rPr lang="en-US" sz="4000" b="1" dirty="0">
                <a:solidFill>
                  <a:srgbClr val="FF0000"/>
                </a:solidFill>
                <a:ea typeface="Times New Roman" panose="02020603050405020304" pitchFamily="18" charset="0"/>
              </a:rPr>
              <a:t>Work </a:t>
            </a:r>
            <a:r>
              <a:rPr lang="en-US" sz="4000" b="1">
                <a:solidFill>
                  <a:srgbClr val="FF0000"/>
                </a:solidFill>
                <a:ea typeface="Times New Roman" panose="02020603050405020304" pitchFamily="18" charset="0"/>
              </a:rPr>
              <a:t>in pairs.</a:t>
            </a:r>
            <a:endParaRPr lang="en-US" sz="4000" b="1" dirty="0">
              <a:solidFill>
                <a:srgbClr val="FF0000"/>
              </a:solidFill>
            </a:endParaRPr>
          </a:p>
        </p:txBody>
      </p:sp>
      <p:pic>
        <p:nvPicPr>
          <p:cNvPr id="6" name="Picture 5" descr="Free Speech bubble 1195466 PNG with Transparent Backgroun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16" y="783642"/>
            <a:ext cx="896077" cy="571529"/>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p:cNvSpPr/>
          <p:nvPr/>
        </p:nvSpPr>
        <p:spPr>
          <a:xfrm>
            <a:off x="9403174" y="1504705"/>
            <a:ext cx="407414" cy="5026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9255585" y="3433870"/>
            <a:ext cx="480098" cy="58257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136666" y="343361"/>
            <a:ext cx="12055117" cy="1077218"/>
          </a:xfrm>
          <a:prstGeom prst="rect">
            <a:avLst/>
          </a:prstGeom>
          <a:noFill/>
        </p:spPr>
        <p:txBody>
          <a:bodyPr wrap="square" rtlCol="0">
            <a:spAutoFit/>
          </a:bodyPr>
          <a:lstStyle/>
          <a:p>
            <a:r>
              <a:rPr lang="en-US" sz="3200">
                <a:solidFill>
                  <a:srgbClr val="0070C0"/>
                </a:solidFill>
              </a:rPr>
              <a:t>Choose the word whose underlined part is </a:t>
            </a:r>
          </a:p>
          <a:p>
            <a:r>
              <a:rPr lang="en-US" sz="3200">
                <a:solidFill>
                  <a:srgbClr val="0070C0"/>
                </a:solidFill>
              </a:rPr>
              <a:t>pronounced differently from that of the other words.</a:t>
            </a:r>
          </a:p>
        </p:txBody>
      </p:sp>
      <p:sp>
        <p:nvSpPr>
          <p:cNvPr id="14" name="Oval 13"/>
          <p:cNvSpPr/>
          <p:nvPr/>
        </p:nvSpPr>
        <p:spPr>
          <a:xfrm>
            <a:off x="3753097" y="5381064"/>
            <a:ext cx="480098" cy="58257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720969" y="1819905"/>
            <a:ext cx="2188238" cy="754694"/>
          </a:xfrm>
          <a:prstGeom prst="rect">
            <a:avLst/>
          </a:prstGeom>
        </p:spPr>
        <p:txBody>
          <a:bodyPr wrap="square">
            <a:spAutoFit/>
          </a:bodyPr>
          <a:lstStyle/>
          <a:p>
            <a:pPr>
              <a:lnSpc>
                <a:spcPct val="150000"/>
              </a:lnSpc>
            </a:pPr>
            <a:r>
              <a:rPr lang="en-US" sz="3200">
                <a:solidFill>
                  <a:srgbClr val="FF0000"/>
                </a:solidFill>
                <a:latin typeface="+mj-lt"/>
              </a:rPr>
              <a:t>/ˈmenʃənd/</a:t>
            </a:r>
          </a:p>
        </p:txBody>
      </p:sp>
      <p:sp>
        <p:nvSpPr>
          <p:cNvPr id="31" name="Rectangle 30"/>
          <p:cNvSpPr/>
          <p:nvPr/>
        </p:nvSpPr>
        <p:spPr>
          <a:xfrm>
            <a:off x="4019488" y="1784058"/>
            <a:ext cx="2583382" cy="754694"/>
          </a:xfrm>
          <a:prstGeom prst="rect">
            <a:avLst/>
          </a:prstGeom>
        </p:spPr>
        <p:txBody>
          <a:bodyPr wrap="square">
            <a:spAutoFit/>
          </a:bodyPr>
          <a:lstStyle/>
          <a:p>
            <a:pPr>
              <a:lnSpc>
                <a:spcPct val="150000"/>
              </a:lnSpc>
            </a:pPr>
            <a:r>
              <a:rPr lang="en-US" sz="3200">
                <a:solidFill>
                  <a:srgbClr val="FF0000"/>
                </a:solidFill>
                <a:latin typeface="+mj-lt"/>
              </a:rPr>
              <a:t>/ˈtrævəld/</a:t>
            </a:r>
          </a:p>
        </p:txBody>
      </p:sp>
      <p:sp>
        <p:nvSpPr>
          <p:cNvPr id="32" name="Rectangle 31"/>
          <p:cNvSpPr/>
          <p:nvPr/>
        </p:nvSpPr>
        <p:spPr>
          <a:xfrm>
            <a:off x="6828250" y="1754853"/>
            <a:ext cx="3411425" cy="830997"/>
          </a:xfrm>
          <a:prstGeom prst="rect">
            <a:avLst/>
          </a:prstGeom>
        </p:spPr>
        <p:txBody>
          <a:bodyPr wrap="square">
            <a:spAutoFit/>
          </a:bodyPr>
          <a:lstStyle/>
          <a:p>
            <a:pPr>
              <a:lnSpc>
                <a:spcPct val="150000"/>
              </a:lnSpc>
            </a:pPr>
            <a:r>
              <a:rPr lang="en-US" sz="3200">
                <a:solidFill>
                  <a:srgbClr val="FF0000"/>
                </a:solidFill>
                <a:latin typeface="+mj-lt"/>
              </a:rPr>
              <a:t>/ˈberid/</a:t>
            </a:r>
          </a:p>
        </p:txBody>
      </p:sp>
      <p:sp>
        <p:nvSpPr>
          <p:cNvPr id="33" name="Rectangle 32"/>
          <p:cNvSpPr/>
          <p:nvPr/>
        </p:nvSpPr>
        <p:spPr>
          <a:xfrm>
            <a:off x="9602654" y="1715087"/>
            <a:ext cx="3454580" cy="754694"/>
          </a:xfrm>
          <a:prstGeom prst="rect">
            <a:avLst/>
          </a:prstGeom>
        </p:spPr>
        <p:txBody>
          <a:bodyPr wrap="square">
            <a:spAutoFit/>
          </a:bodyPr>
          <a:lstStyle/>
          <a:p>
            <a:pPr>
              <a:lnSpc>
                <a:spcPct val="150000"/>
              </a:lnSpc>
            </a:pPr>
            <a:r>
              <a:rPr lang="en-US" sz="3200">
                <a:solidFill>
                  <a:srgbClr val="FF0000"/>
                </a:solidFill>
                <a:latin typeface="+mj-lt"/>
              </a:rPr>
              <a:t>/ˈni:dɪd/</a:t>
            </a:r>
            <a:endParaRPr lang="en-US" sz="3200" dirty="0">
              <a:solidFill>
                <a:srgbClr val="FF0000"/>
              </a:solidFill>
              <a:latin typeface="+mj-lt"/>
            </a:endParaRPr>
          </a:p>
        </p:txBody>
      </p:sp>
      <p:sp>
        <p:nvSpPr>
          <p:cNvPr id="34" name="Rectangle 33"/>
          <p:cNvSpPr/>
          <p:nvPr/>
        </p:nvSpPr>
        <p:spPr>
          <a:xfrm>
            <a:off x="624220" y="3742978"/>
            <a:ext cx="2216246" cy="754694"/>
          </a:xfrm>
          <a:prstGeom prst="rect">
            <a:avLst/>
          </a:prstGeom>
        </p:spPr>
        <p:txBody>
          <a:bodyPr wrap="square">
            <a:spAutoFit/>
          </a:bodyPr>
          <a:lstStyle/>
          <a:p>
            <a:pPr>
              <a:lnSpc>
                <a:spcPct val="150000"/>
              </a:lnSpc>
            </a:pPr>
            <a:r>
              <a:rPr lang="en-US" sz="3200" dirty="0">
                <a:solidFill>
                  <a:srgbClr val="FF0000"/>
                </a:solidFill>
                <a:latin typeface="+mj-lt"/>
              </a:rPr>
              <a:t>/ˈ</a:t>
            </a:r>
            <a:r>
              <a:rPr lang="en-US" sz="3200" dirty="0" err="1">
                <a:solidFill>
                  <a:srgbClr val="FF0000"/>
                </a:solidFill>
                <a:latin typeface="+mj-lt"/>
              </a:rPr>
              <a:t>pɪktʃə</a:t>
            </a:r>
            <a:r>
              <a:rPr lang="en-US" sz="3200" dirty="0">
                <a:solidFill>
                  <a:srgbClr val="FF0000"/>
                </a:solidFill>
                <a:latin typeface="+mj-lt"/>
              </a:rPr>
              <a:t>/</a:t>
            </a:r>
          </a:p>
        </p:txBody>
      </p:sp>
      <p:sp>
        <p:nvSpPr>
          <p:cNvPr id="35" name="Rectangle 34"/>
          <p:cNvSpPr/>
          <p:nvPr/>
        </p:nvSpPr>
        <p:spPr>
          <a:xfrm>
            <a:off x="4019488" y="3687041"/>
            <a:ext cx="3111728" cy="754694"/>
          </a:xfrm>
          <a:prstGeom prst="rect">
            <a:avLst/>
          </a:prstGeom>
        </p:spPr>
        <p:txBody>
          <a:bodyPr wrap="square">
            <a:spAutoFit/>
          </a:bodyPr>
          <a:lstStyle/>
          <a:p>
            <a:pPr>
              <a:lnSpc>
                <a:spcPct val="150000"/>
              </a:lnSpc>
            </a:pPr>
            <a:r>
              <a:rPr lang="en-US" sz="3200">
                <a:solidFill>
                  <a:srgbClr val="FF0000"/>
                </a:solidFill>
                <a:latin typeface="+mj-lt"/>
              </a:rPr>
              <a:t>/ˈtɪkɪt/</a:t>
            </a:r>
          </a:p>
        </p:txBody>
      </p:sp>
      <p:sp>
        <p:nvSpPr>
          <p:cNvPr id="36" name="Rectangle 35"/>
          <p:cNvSpPr/>
          <p:nvPr/>
        </p:nvSpPr>
        <p:spPr>
          <a:xfrm>
            <a:off x="6575240" y="3684144"/>
            <a:ext cx="3147503" cy="754694"/>
          </a:xfrm>
          <a:prstGeom prst="rect">
            <a:avLst/>
          </a:prstGeom>
        </p:spPr>
        <p:txBody>
          <a:bodyPr wrap="square">
            <a:spAutoFit/>
          </a:bodyPr>
          <a:lstStyle/>
          <a:p>
            <a:pPr>
              <a:lnSpc>
                <a:spcPct val="150000"/>
              </a:lnSpc>
            </a:pPr>
            <a:r>
              <a:rPr lang="en-US" sz="3200" dirty="0">
                <a:solidFill>
                  <a:srgbClr val="FF0000"/>
                </a:solidFill>
                <a:latin typeface="+mj-lt"/>
              </a:rPr>
              <a:t> /ˈ</a:t>
            </a:r>
            <a:r>
              <a:rPr lang="en-US" sz="3200" dirty="0" err="1">
                <a:solidFill>
                  <a:srgbClr val="FF0000"/>
                </a:solidFill>
                <a:latin typeface="+mj-lt"/>
              </a:rPr>
              <a:t>rɪvə</a:t>
            </a:r>
            <a:r>
              <a:rPr lang="en-US" sz="3200" dirty="0">
                <a:solidFill>
                  <a:srgbClr val="FF0000"/>
                </a:solidFill>
                <a:latin typeface="+mj-lt"/>
              </a:rPr>
              <a:t>/</a:t>
            </a:r>
          </a:p>
        </p:txBody>
      </p:sp>
      <p:sp>
        <p:nvSpPr>
          <p:cNvPr id="37" name="Rectangle 36"/>
          <p:cNvSpPr/>
          <p:nvPr/>
        </p:nvSpPr>
        <p:spPr>
          <a:xfrm>
            <a:off x="9310753" y="3674772"/>
            <a:ext cx="2998051" cy="754694"/>
          </a:xfrm>
          <a:prstGeom prst="rect">
            <a:avLst/>
          </a:prstGeom>
        </p:spPr>
        <p:txBody>
          <a:bodyPr wrap="square">
            <a:spAutoFit/>
          </a:bodyPr>
          <a:lstStyle/>
          <a:p>
            <a:pPr>
              <a:lnSpc>
                <a:spcPct val="150000"/>
              </a:lnSpc>
            </a:pPr>
            <a:r>
              <a:rPr lang="en-US" sz="3200">
                <a:solidFill>
                  <a:srgbClr val="FF0000"/>
                </a:solidFill>
                <a:latin typeface="+mj-lt"/>
              </a:rPr>
              <a:t> /</a:t>
            </a:r>
            <a:r>
              <a:rPr lang="en-US" sz="3200">
                <a:solidFill>
                  <a:srgbClr val="FF0000"/>
                </a:solidFill>
              </a:rPr>
              <a:t>ˈ</a:t>
            </a:r>
            <a:r>
              <a:rPr lang="en-US" sz="3200">
                <a:solidFill>
                  <a:srgbClr val="FF0000"/>
                </a:solidFill>
                <a:latin typeface="+mj-lt"/>
              </a:rPr>
              <a:t>draɪvə</a:t>
            </a:r>
            <a:r>
              <a:rPr lang="en-US" sz="3200">
                <a:solidFill>
                  <a:srgbClr val="FF0000"/>
                </a:solidFill>
              </a:rPr>
              <a:t>/</a:t>
            </a:r>
            <a:endParaRPr lang="en-US" sz="3200">
              <a:solidFill>
                <a:srgbClr val="FF0000"/>
              </a:solidFill>
              <a:latin typeface="+mj-lt"/>
            </a:endParaRPr>
          </a:p>
        </p:txBody>
      </p:sp>
      <p:sp>
        <p:nvSpPr>
          <p:cNvPr id="38" name="Rectangle 37"/>
          <p:cNvSpPr/>
          <p:nvPr/>
        </p:nvSpPr>
        <p:spPr>
          <a:xfrm>
            <a:off x="652374" y="5690697"/>
            <a:ext cx="2216246" cy="754694"/>
          </a:xfrm>
          <a:prstGeom prst="rect">
            <a:avLst/>
          </a:prstGeom>
        </p:spPr>
        <p:txBody>
          <a:bodyPr wrap="square">
            <a:spAutoFit/>
          </a:bodyPr>
          <a:lstStyle/>
          <a:p>
            <a:pPr>
              <a:lnSpc>
                <a:spcPct val="150000"/>
              </a:lnSpc>
            </a:pPr>
            <a:r>
              <a:rPr lang="el-GR" sz="3200">
                <a:solidFill>
                  <a:srgbClr val="FF0000"/>
                </a:solidFill>
                <a:latin typeface="+mj-lt"/>
              </a:rPr>
              <a:t> /θ</a:t>
            </a:r>
            <a:r>
              <a:rPr lang="en-US" sz="3200">
                <a:solidFill>
                  <a:srgbClr val="FF0000"/>
                </a:solidFill>
                <a:latin typeface="+mj-lt"/>
              </a:rPr>
              <a:t>ɪŋk/</a:t>
            </a:r>
          </a:p>
        </p:txBody>
      </p:sp>
      <p:sp>
        <p:nvSpPr>
          <p:cNvPr id="39" name="Rectangle 38"/>
          <p:cNvSpPr/>
          <p:nvPr/>
        </p:nvSpPr>
        <p:spPr>
          <a:xfrm>
            <a:off x="6753052" y="5655327"/>
            <a:ext cx="3072240" cy="754694"/>
          </a:xfrm>
          <a:prstGeom prst="rect">
            <a:avLst/>
          </a:prstGeom>
        </p:spPr>
        <p:txBody>
          <a:bodyPr wrap="square">
            <a:spAutoFit/>
          </a:bodyPr>
          <a:lstStyle/>
          <a:p>
            <a:pPr>
              <a:lnSpc>
                <a:spcPct val="150000"/>
              </a:lnSpc>
            </a:pPr>
            <a:r>
              <a:rPr lang="en-US" sz="3200">
                <a:solidFill>
                  <a:srgbClr val="FF0000"/>
                </a:solidFill>
                <a:latin typeface="+mj-lt"/>
              </a:rPr>
              <a:t>/lɪst/</a:t>
            </a:r>
          </a:p>
        </p:txBody>
      </p:sp>
      <p:sp>
        <p:nvSpPr>
          <p:cNvPr id="40" name="Rectangle 39"/>
          <p:cNvSpPr/>
          <p:nvPr/>
        </p:nvSpPr>
        <p:spPr>
          <a:xfrm>
            <a:off x="4112677" y="5690697"/>
            <a:ext cx="2925350" cy="754694"/>
          </a:xfrm>
          <a:prstGeom prst="rect">
            <a:avLst/>
          </a:prstGeom>
        </p:spPr>
        <p:txBody>
          <a:bodyPr wrap="square">
            <a:spAutoFit/>
          </a:bodyPr>
          <a:lstStyle/>
          <a:p>
            <a:pPr>
              <a:lnSpc>
                <a:spcPct val="150000"/>
              </a:lnSpc>
            </a:pPr>
            <a:r>
              <a:rPr lang="en-US" sz="3200">
                <a:solidFill>
                  <a:srgbClr val="FF0000"/>
                </a:solidFill>
                <a:latin typeface="+mj-lt"/>
              </a:rPr>
              <a:t>/raɪt/</a:t>
            </a:r>
            <a:endParaRPr lang="en-US" sz="3200" dirty="0">
              <a:solidFill>
                <a:srgbClr val="FF0000"/>
              </a:solidFill>
              <a:latin typeface="+mj-lt"/>
            </a:endParaRPr>
          </a:p>
        </p:txBody>
      </p:sp>
      <p:sp>
        <p:nvSpPr>
          <p:cNvPr id="41" name="Rectangle 40"/>
          <p:cNvSpPr/>
          <p:nvPr/>
        </p:nvSpPr>
        <p:spPr>
          <a:xfrm>
            <a:off x="9657121" y="5700348"/>
            <a:ext cx="2651683" cy="754694"/>
          </a:xfrm>
          <a:prstGeom prst="rect">
            <a:avLst/>
          </a:prstGeom>
        </p:spPr>
        <p:txBody>
          <a:bodyPr wrap="square">
            <a:spAutoFit/>
          </a:bodyPr>
          <a:lstStyle/>
          <a:p>
            <a:pPr>
              <a:lnSpc>
                <a:spcPct val="150000"/>
              </a:lnSpc>
            </a:pPr>
            <a:r>
              <a:rPr lang="en-US" sz="3200">
                <a:solidFill>
                  <a:srgbClr val="FF0000"/>
                </a:solidFill>
                <a:latin typeface="+mj-lt"/>
              </a:rPr>
              <a:t>/mɪs/</a:t>
            </a:r>
          </a:p>
        </p:txBody>
      </p:sp>
    </p:spTree>
    <p:extLst>
      <p:ext uri="{BB962C8B-B14F-4D97-AF65-F5344CB8AC3E}">
        <p14:creationId xmlns:p14="http://schemas.microsoft.com/office/powerpoint/2010/main" val="3940488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down)">
                                      <p:cBhvr>
                                        <p:cTn id="10" dur="500"/>
                                        <p:tgtEl>
                                          <p:spTgt spid="3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down)">
                                      <p:cBhvr>
                                        <p:cTn id="13" dur="500"/>
                                        <p:tgtEl>
                                          <p:spTgt spid="3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down)">
                                      <p:cBhvr>
                                        <p:cTn id="16" dur="500"/>
                                        <p:tgtEl>
                                          <p:spTgt spid="32"/>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down)">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500"/>
                                        <p:tgtEl>
                                          <p:spTgt spid="3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500"/>
                                        <p:tgtEl>
                                          <p:spTgt spid="3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par>
                                <p:cTn id="42" presetID="6" presetClass="entr" presetSubtype="16" fill="hold" grpId="0" nodeType="with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circle(in)">
                                      <p:cBhvr>
                                        <p:cTn id="44" dur="2000"/>
                                        <p:tgtEl>
                                          <p:spTgt spid="38"/>
                                        </p:tgtEl>
                                      </p:cBhvr>
                                    </p:animEffect>
                                  </p:childTnLst>
                                </p:cTn>
                              </p:par>
                              <p:par>
                                <p:cTn id="45" presetID="6" presetClass="entr" presetSubtype="16"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circle(in)">
                                      <p:cBhvr>
                                        <p:cTn id="47" dur="2000"/>
                                        <p:tgtEl>
                                          <p:spTgt spid="39"/>
                                        </p:tgtEl>
                                      </p:cBhvr>
                                    </p:animEffect>
                                  </p:childTnLst>
                                </p:cTn>
                              </p:par>
                              <p:par>
                                <p:cTn id="48" presetID="6" presetClass="entr" presetSubtype="16" fill="hold" grpId="0" nodeType="with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circle(in)">
                                      <p:cBhvr>
                                        <p:cTn id="50" dur="2000"/>
                                        <p:tgtEl>
                                          <p:spTgt spid="40"/>
                                        </p:tgtEl>
                                      </p:cBhvr>
                                    </p:animEffect>
                                  </p:childTnLst>
                                </p:cTn>
                              </p:par>
                              <p:par>
                                <p:cTn id="51" presetID="6" presetClass="entr" presetSubtype="16"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circle(in)">
                                      <p:cBhvr>
                                        <p:cTn id="53"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4" grpId="0" animBg="1"/>
      <p:bldP spid="30" grpId="0"/>
      <p:bldP spid="31" grpId="0"/>
      <p:bldP spid="32" grpId="0"/>
      <p:bldP spid="33" grpId="0"/>
      <p:bldP spid="34" grpId="0"/>
      <p:bldP spid="35" grpId="0"/>
      <p:bldP spid="36" grpId="0"/>
      <p:bldP spid="37" grpId="0"/>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50689" y="286342"/>
            <a:ext cx="5037233" cy="707886"/>
          </a:xfrm>
          <a:prstGeom prst="rect">
            <a:avLst/>
          </a:prstGeom>
        </p:spPr>
        <p:txBody>
          <a:bodyPr wrap="square">
            <a:spAutoFit/>
          </a:bodyPr>
          <a:lstStyle/>
          <a:p>
            <a:r>
              <a:rPr lang="en-US" sz="4000" b="1" dirty="0">
                <a:solidFill>
                  <a:srgbClr val="FF0000"/>
                </a:solidFill>
              </a:rPr>
              <a:t>Checking homework</a:t>
            </a:r>
          </a:p>
        </p:txBody>
      </p:sp>
      <p:cxnSp>
        <p:nvCxnSpPr>
          <p:cNvPr id="8" name="Straight Connector 7">
            <a:extLst>
              <a:ext uri="{FF2B5EF4-FFF2-40B4-BE49-F238E27FC236}">
                <a16:creationId xmlns:a16="http://schemas.microsoft.com/office/drawing/2014/main" id="{C429F244-772A-49F5-9E63-F7544AD56888}"/>
              </a:ext>
            </a:extLst>
          </p:cNvPr>
          <p:cNvCxnSpPr/>
          <p:nvPr/>
        </p:nvCxnSpPr>
        <p:spPr>
          <a:xfrm flipH="1">
            <a:off x="255134" y="4122057"/>
            <a:ext cx="107723"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6D828813-DA3E-4102-120C-D5797F22F6FC}"/>
              </a:ext>
            </a:extLst>
          </p:cNvPr>
          <p:cNvPicPr>
            <a:picLocks noChangeAspect="1"/>
          </p:cNvPicPr>
          <p:nvPr/>
        </p:nvPicPr>
        <p:blipFill>
          <a:blip r:embed="rId3"/>
          <a:stretch>
            <a:fillRect/>
          </a:stretch>
        </p:blipFill>
        <p:spPr>
          <a:xfrm>
            <a:off x="308995" y="1354591"/>
            <a:ext cx="11487150" cy="3190875"/>
          </a:xfrm>
          <a:prstGeom prst="rect">
            <a:avLst/>
          </a:prstGeom>
        </p:spPr>
      </p:pic>
    </p:spTree>
    <p:extLst>
      <p:ext uri="{BB962C8B-B14F-4D97-AF65-F5344CB8AC3E}">
        <p14:creationId xmlns:p14="http://schemas.microsoft.com/office/powerpoint/2010/main" val="2675527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B9032C-1EEB-4F34-95F9-C18A1F1F5807}"/>
              </a:ext>
            </a:extLst>
          </p:cNvPr>
          <p:cNvSpPr txBox="1"/>
          <p:nvPr/>
        </p:nvSpPr>
        <p:spPr>
          <a:xfrm>
            <a:off x="879494" y="4310767"/>
            <a:ext cx="5637420" cy="1407862"/>
          </a:xfrm>
          <a:prstGeom prst="rect">
            <a:avLst/>
          </a:prstGeom>
          <a:noFill/>
        </p:spPr>
        <p:txBody>
          <a:bodyPr wrap="square" rtlCol="0">
            <a:spAutoFit/>
          </a:bodyPr>
          <a:lstStyle/>
          <a:p>
            <a:endParaRPr lang="en-US" dirty="0"/>
          </a:p>
        </p:txBody>
      </p:sp>
      <p:cxnSp>
        <p:nvCxnSpPr>
          <p:cNvPr id="8" name="Straight Connector 7">
            <a:extLst>
              <a:ext uri="{FF2B5EF4-FFF2-40B4-BE49-F238E27FC236}">
                <a16:creationId xmlns:a16="http://schemas.microsoft.com/office/drawing/2014/main" id="{C429F244-772A-49F5-9E63-F7544AD56888}"/>
              </a:ext>
            </a:extLst>
          </p:cNvPr>
          <p:cNvCxnSpPr/>
          <p:nvPr/>
        </p:nvCxnSpPr>
        <p:spPr>
          <a:xfrm flipH="1">
            <a:off x="255134" y="4122057"/>
            <a:ext cx="107723"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536E9A6-2273-41F7-8AA0-A8702DD061AB}"/>
              </a:ext>
            </a:extLst>
          </p:cNvPr>
          <p:cNvSpPr txBox="1"/>
          <p:nvPr/>
        </p:nvSpPr>
        <p:spPr>
          <a:xfrm>
            <a:off x="2642733" y="178505"/>
            <a:ext cx="6850743" cy="769441"/>
          </a:xfrm>
          <a:prstGeom prst="rect">
            <a:avLst/>
          </a:prstGeom>
          <a:noFill/>
        </p:spPr>
        <p:txBody>
          <a:bodyPr wrap="square" rtlCol="0">
            <a:spAutoFit/>
          </a:bodyPr>
          <a:lstStyle/>
          <a:p>
            <a:r>
              <a:rPr lang="en-US" sz="4400" dirty="0">
                <a:solidFill>
                  <a:schemeClr val="accent1"/>
                </a:solidFill>
              </a:rPr>
              <a:t>Suggested answers/ product.</a:t>
            </a:r>
          </a:p>
        </p:txBody>
      </p:sp>
      <p:sp>
        <p:nvSpPr>
          <p:cNvPr id="9" name="TextBox 8">
            <a:extLst>
              <a:ext uri="{FF2B5EF4-FFF2-40B4-BE49-F238E27FC236}">
                <a16:creationId xmlns:a16="http://schemas.microsoft.com/office/drawing/2014/main" id="{9EECBC74-187C-9F6D-B98D-75DADB236F11}"/>
              </a:ext>
            </a:extLst>
          </p:cNvPr>
          <p:cNvSpPr txBox="1"/>
          <p:nvPr/>
        </p:nvSpPr>
        <p:spPr>
          <a:xfrm>
            <a:off x="362857" y="1048356"/>
            <a:ext cx="11625943" cy="5262979"/>
          </a:xfrm>
          <a:prstGeom prst="rect">
            <a:avLst/>
          </a:prstGeom>
          <a:noFill/>
        </p:spPr>
        <p:txBody>
          <a:bodyPr wrap="square">
            <a:spAutoFit/>
          </a:bodyPr>
          <a:lstStyle/>
          <a:p>
            <a:pPr algn="just"/>
            <a:r>
              <a:rPr lang="en-US" sz="2800" b="0" i="0" dirty="0">
                <a:solidFill>
                  <a:srgbClr val="002060"/>
                </a:solidFill>
                <a:effectLst/>
              </a:rPr>
              <a:t>Singapore is one of Asia's favorite vacation spots. These are some of its best sightseeing spots which attract many tourists. The National Museum of Singapore is the country's oldest museum. It shows Singapore's history and culture. If you love the nature, you should go to the Singapore Botanic Gardens. It is a UNESCO World Heritage Site. It has 314 species of plants, including rare plants. Then, you should go to Chinatown. The markets and food stands here sell a lot of traditional Singaporean food. Shopping in Chinatown is also cheap and fun! To people who love the city's skyline, Singapore Flyer is a place they cannot miss. This giant wheel is 165 meters high. There are many restaurants and stores under it, so you don't have to worry about where to have dinner after enjoying your time on the wheel. We loved visiting Singapore, and we hope you will love it, too!</a:t>
            </a:r>
            <a:r>
              <a:rPr lang="en-US" sz="2800" dirty="0">
                <a:solidFill>
                  <a:srgbClr val="002060"/>
                </a:solidFill>
              </a:rPr>
              <a:t> </a:t>
            </a:r>
          </a:p>
        </p:txBody>
      </p:sp>
    </p:spTree>
    <p:extLst>
      <p:ext uri="{BB962C8B-B14F-4D97-AF65-F5344CB8AC3E}">
        <p14:creationId xmlns:p14="http://schemas.microsoft.com/office/powerpoint/2010/main" val="223555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9AE5EFB-20A5-47BB-9E3F-E61E8C43961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250633"/>
            <a:ext cx="5336603" cy="997851"/>
          </a:xfrm>
          <a:prstGeom prst="rect">
            <a:avLst/>
          </a:prstGeom>
        </p:spPr>
      </p:pic>
      <p:sp>
        <p:nvSpPr>
          <p:cNvPr id="4" name="TextBox 3">
            <a:extLst>
              <a:ext uri="{FF2B5EF4-FFF2-40B4-BE49-F238E27FC236}">
                <a16:creationId xmlns:a16="http://schemas.microsoft.com/office/drawing/2014/main" id="{B5FA1520-27E2-4608-874C-601FF223603B}"/>
              </a:ext>
            </a:extLst>
          </p:cNvPr>
          <p:cNvSpPr txBox="1"/>
          <p:nvPr/>
        </p:nvSpPr>
        <p:spPr>
          <a:xfrm>
            <a:off x="827314" y="1640804"/>
            <a:ext cx="10000343" cy="1754326"/>
          </a:xfrm>
          <a:prstGeom prst="rect">
            <a:avLst/>
          </a:prstGeom>
          <a:noFill/>
        </p:spPr>
        <p:txBody>
          <a:bodyPr wrap="square" rtlCol="0">
            <a:spAutoFit/>
          </a:bodyPr>
          <a:lstStyle/>
          <a:p>
            <a:r>
              <a:rPr lang="en-US" sz="3600" b="1" i="0" dirty="0">
                <a:solidFill>
                  <a:srgbClr val="FF0000"/>
                </a:solidFill>
                <a:effectLst/>
              </a:rPr>
              <a:t>Notice the sound changes of the underlined words.</a:t>
            </a:r>
            <a:r>
              <a:rPr lang="en-US" sz="3600" dirty="0">
                <a:solidFill>
                  <a:srgbClr val="FF0000"/>
                </a:solidFill>
              </a:rPr>
              <a:t> </a:t>
            </a:r>
            <a:br>
              <a:rPr lang="en-US" sz="3600" dirty="0">
                <a:solidFill>
                  <a:srgbClr val="FF0000"/>
                </a:solidFill>
              </a:rPr>
            </a:br>
            <a:r>
              <a:rPr lang="en-US" sz="3600" b="1" u="sng" dirty="0">
                <a:solidFill>
                  <a:srgbClr val="002060"/>
                </a:solidFill>
                <a:effectLst/>
              </a:rPr>
              <a:t>The</a:t>
            </a:r>
            <a:r>
              <a:rPr lang="en-US" sz="3600" b="0" dirty="0">
                <a:solidFill>
                  <a:srgbClr val="002060"/>
                </a:solidFill>
                <a:effectLst/>
              </a:rPr>
              <a:t> Leaning Tower of Pisa is </a:t>
            </a:r>
            <a:r>
              <a:rPr lang="en-US" sz="3600" b="1" u="sng" dirty="0">
                <a:solidFill>
                  <a:srgbClr val="002060"/>
                </a:solidFill>
                <a:effectLst/>
              </a:rPr>
              <a:t>a</a:t>
            </a:r>
            <a:r>
              <a:rPr lang="en-US" sz="3600" b="0" dirty="0">
                <a:solidFill>
                  <a:srgbClr val="002060"/>
                </a:solidFill>
                <a:effectLst/>
              </a:rPr>
              <a:t> famous tower in Italy.</a:t>
            </a:r>
            <a:br>
              <a:rPr lang="en-US" sz="3600" b="0" dirty="0">
                <a:solidFill>
                  <a:srgbClr val="002060"/>
                </a:solidFill>
                <a:effectLst/>
              </a:rPr>
            </a:br>
            <a:r>
              <a:rPr lang="en-US" sz="3600" b="1" u="sng" dirty="0">
                <a:solidFill>
                  <a:srgbClr val="002060"/>
                </a:solidFill>
                <a:effectLst/>
              </a:rPr>
              <a:t>The</a:t>
            </a:r>
            <a:r>
              <a:rPr lang="en-US" sz="3600" b="0" dirty="0">
                <a:solidFill>
                  <a:srgbClr val="002060"/>
                </a:solidFill>
                <a:effectLst/>
              </a:rPr>
              <a:t> tower is fifty-six meters tall.</a:t>
            </a:r>
            <a:r>
              <a:rPr lang="en-US" sz="3600" dirty="0">
                <a:solidFill>
                  <a:srgbClr val="002060"/>
                </a:solidFill>
              </a:rPr>
              <a:t> </a:t>
            </a:r>
            <a:endParaRPr lang="en-US" sz="3600" dirty="0">
              <a:solidFill>
                <a:schemeClr val="accent1"/>
              </a:solidFill>
            </a:endParaRPr>
          </a:p>
        </p:txBody>
      </p:sp>
      <p:sp>
        <p:nvSpPr>
          <p:cNvPr id="10" name="Arrow: Down 9">
            <a:extLst>
              <a:ext uri="{FF2B5EF4-FFF2-40B4-BE49-F238E27FC236}">
                <a16:creationId xmlns:a16="http://schemas.microsoft.com/office/drawing/2014/main" id="{34341B57-CBAC-4705-B2E9-1B437609D96C}"/>
              </a:ext>
            </a:extLst>
          </p:cNvPr>
          <p:cNvSpPr/>
          <p:nvPr/>
        </p:nvSpPr>
        <p:spPr>
          <a:xfrm>
            <a:off x="5039060" y="3462871"/>
            <a:ext cx="595086" cy="13378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A11EDDD-A9B2-DE86-2445-F3A0659AA117}"/>
              </a:ext>
            </a:extLst>
          </p:cNvPr>
          <p:cNvPicPr>
            <a:picLocks noChangeAspect="1"/>
          </p:cNvPicPr>
          <p:nvPr/>
        </p:nvPicPr>
        <p:blipFill>
          <a:blip r:embed="rId5"/>
          <a:stretch>
            <a:fillRect/>
          </a:stretch>
        </p:blipFill>
        <p:spPr>
          <a:xfrm>
            <a:off x="323850" y="5001750"/>
            <a:ext cx="11544300" cy="1047750"/>
          </a:xfrm>
          <a:prstGeom prst="rect">
            <a:avLst/>
          </a:prstGeom>
        </p:spPr>
      </p:pic>
      <p:pic>
        <p:nvPicPr>
          <p:cNvPr id="6" name="CD2-TRACK 26">
            <a:hlinkClick r:id="" action="ppaction://media"/>
            <a:extLst>
              <a:ext uri="{FF2B5EF4-FFF2-40B4-BE49-F238E27FC236}">
                <a16:creationId xmlns:a16="http://schemas.microsoft.com/office/drawing/2014/main" id="{8AB5E32D-3F98-611A-0458-21BC198D7B5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273143" y="3090330"/>
            <a:ext cx="609600" cy="609600"/>
          </a:xfrm>
          <a:prstGeom prst="rect">
            <a:avLst/>
          </a:prstGeom>
        </p:spPr>
      </p:pic>
    </p:spTree>
    <p:extLst>
      <p:ext uri="{BB962C8B-B14F-4D97-AF65-F5344CB8AC3E}">
        <p14:creationId xmlns:p14="http://schemas.microsoft.com/office/powerpoint/2010/main" val="3046326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6"/>
                </p:tgtEl>
              </p:cMediaNode>
            </p:audio>
          </p:childTnLst>
        </p:cTn>
      </p:par>
    </p:tnLst>
    <p:bldLst>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3191</TotalTime>
  <Words>962</Words>
  <Application>Microsoft Office PowerPoint</Application>
  <PresentationFormat>Màn hình rộng</PresentationFormat>
  <Paragraphs>105</Paragraphs>
  <Slides>21</Slides>
  <Notes>6</Notes>
  <HiddenSlides>0</HiddenSlides>
  <MMClips>2</MMClips>
  <ScaleCrop>false</ScaleCrop>
  <HeadingPairs>
    <vt:vector size="6" baseType="variant">
      <vt:variant>
        <vt:lpstr>Phông được Dùng</vt:lpstr>
      </vt:variant>
      <vt:variant>
        <vt:i4>4</vt:i4>
      </vt:variant>
      <vt:variant>
        <vt:lpstr>Chủ đề</vt:lpstr>
      </vt:variant>
      <vt:variant>
        <vt:i4>1</vt:i4>
      </vt:variant>
      <vt:variant>
        <vt:lpstr>Tiêu đề Bản chiếu</vt:lpstr>
      </vt:variant>
      <vt:variant>
        <vt:i4>21</vt:i4>
      </vt:variant>
    </vt:vector>
  </HeadingPairs>
  <TitlesOfParts>
    <vt:vector size="26" baseType="lpstr">
      <vt:lpstr>Arial</vt:lpstr>
      <vt:lpstr>Calibri</vt:lpstr>
      <vt:lpstr>Calibri Light</vt:lpstr>
      <vt:lpstr>HelveticaNeueLTStd-BdCn</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Minh Canh</dc:creator>
  <cp:lastModifiedBy>1</cp:lastModifiedBy>
  <cp:revision>447</cp:revision>
  <dcterms:created xsi:type="dcterms:W3CDTF">2022-02-12T14:14:43Z</dcterms:created>
  <dcterms:modified xsi:type="dcterms:W3CDTF">2022-07-26T04:01:34Z</dcterms:modified>
</cp:coreProperties>
</file>