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56" r:id="rId10"/>
    <p:sldId id="355" r:id="rId11"/>
    <p:sldId id="354" r:id="rId12"/>
    <p:sldId id="357" r:id="rId13"/>
    <p:sldId id="351" r:id="rId14"/>
    <p:sldId id="312" r:id="rId15"/>
    <p:sldId id="314" r:id="rId16"/>
    <p:sldId id="336" r:id="rId17"/>
    <p:sldId id="337" r:id="rId18"/>
    <p:sldId id="338" r:id="rId19"/>
    <p:sldId id="339" r:id="rId20"/>
    <p:sldId id="340" r:id="rId21"/>
    <p:sldId id="341" r:id="rId22"/>
    <p:sldId id="358" r:id="rId23"/>
    <p:sldId id="345" r:id="rId24"/>
    <p:sldId id="327" r:id="rId25"/>
    <p:sldId id="348" r:id="rId26"/>
    <p:sldId id="359" r:id="rId27"/>
    <p:sldId id="360" r:id="rId28"/>
    <p:sldId id="315" r:id="rId29"/>
    <p:sldId id="352" r:id="rId30"/>
    <p:sldId id="332" r:id="rId31"/>
    <p:sldId id="331" r:id="rId32"/>
    <p:sldId id="295" r:id="rId33"/>
    <p:sldId id="328" r:id="rId34"/>
    <p:sldId id="329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42" d="100"/>
          <a:sy n="42" d="100"/>
        </p:scale>
        <p:origin x="78" y="606"/>
      </p:cViewPr>
      <p:guideLst>
        <p:guide orient="horz" pos="211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180975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Education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947104" y="-2282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5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44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753" y="295611"/>
            <a:ext cx="1004348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Choose the correct verb to fill in each blank.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888" y="1909890"/>
            <a:ext cx="120221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I go to the library to read books. The teacher tells us to ___________ a book report.</a:t>
            </a:r>
          </a:p>
          <a:p>
            <a:r>
              <a:rPr lang="en-US" sz="3600" dirty="0"/>
              <a:t>2. I have to ___________ a presentation in my science class next Friday.</a:t>
            </a:r>
          </a:p>
          <a:p>
            <a:r>
              <a:rPr lang="en-US" sz="3600" dirty="0"/>
              <a:t>3. We work in group to ___________ our science project.</a:t>
            </a:r>
          </a:p>
          <a:p>
            <a:r>
              <a:rPr lang="en-US" sz="3600" dirty="0"/>
              <a:t>4. I have to ___________ for a math test.</a:t>
            </a:r>
          </a:p>
          <a:p>
            <a:r>
              <a:rPr lang="en-US" sz="3600" dirty="0"/>
              <a:t>5. I have to ___________ an essay on food this weekend.</a:t>
            </a:r>
          </a:p>
          <a:p>
            <a:r>
              <a:rPr lang="en-US" sz="3600" dirty="0"/>
              <a:t>6. When do you ___________ your homework?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554635" y="1127962"/>
            <a:ext cx="10931349" cy="760799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finish       write (x2)       study        do       give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4548" y="2449708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write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9655" y="3006402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76497" y="4090174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finish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32021" y="4634536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study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67514" y="5194182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write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31100" y="5738826"/>
            <a:ext cx="1472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2" y="345548"/>
            <a:ext cx="7315200" cy="6108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72" y="469179"/>
            <a:ext cx="5882155" cy="1910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251" y="2452935"/>
            <a:ext cx="6508385" cy="1756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45561" y="4223388"/>
            <a:ext cx="414337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Complete the puzzle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5337" y="2142231"/>
            <a:ext cx="443694" cy="39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99750" y="44357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2892" y="852171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2892" y="1294177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2812" y="171134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9749" y="2551898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2812" y="3005655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9749" y="3412347"/>
            <a:ext cx="483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5780" y="385945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780" y="4234203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6101" y="4680807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500" y="424256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0555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3215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12940" y="423838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32665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93376" y="423420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8051" y="4234201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72138" y="423420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50796" y="4234200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88122" y="423419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15051" y="425061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46720" y="2968930"/>
            <a:ext cx="404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2864" y="3424288"/>
            <a:ext cx="4408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37139" y="3829045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5432" y="4681821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35432" y="510004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31495" y="552786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46720" y="5948298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86485" y="339994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88121" y="383958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9400" y="4675708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15827" y="5110711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12316" y="5527867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86486" y="5970859"/>
            <a:ext cx="445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88251" y="511128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34776" y="5105336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55391" y="510541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18031" y="5105412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16095" y="5961164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24643" y="5965911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63229" y="5970859"/>
            <a:ext cx="419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24262" y="-5615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81478" y="2453308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41686" y="2963520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8085" y="4272184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374369" y="5068454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390328" y="5905467"/>
            <a:ext cx="2962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04497" y="5356705"/>
            <a:ext cx="394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Click on each number to see the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" y="1272446"/>
            <a:ext cx="6572250" cy="4552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457200"/>
            <a:ext cx="6496050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43" y="1210533"/>
            <a:ext cx="5400675" cy="46767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85517" y="2208880"/>
            <a:ext cx="143917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0084" y="2990768"/>
            <a:ext cx="209249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7216706" y="3781492"/>
            <a:ext cx="228844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book report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7351306" y="4564098"/>
            <a:ext cx="17700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test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52695" y="5337699"/>
            <a:ext cx="243694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Say which things you have to do at school.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3" y="3852479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734" y="2383436"/>
            <a:ext cx="9103928" cy="146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>
            <a:fillRect/>
          </a:stretch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8" y="3233737"/>
            <a:ext cx="10862021" cy="558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32" y="4231747"/>
            <a:ext cx="4821788" cy="7910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141667" y="3792511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735393" y="3792511"/>
            <a:ext cx="197151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586730" y="3792511"/>
            <a:ext cx="195652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836389" y="3792511"/>
            <a:ext cx="75731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112824" y="3792511"/>
            <a:ext cx="101464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530009" y="4797665"/>
            <a:ext cx="77250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070652" y="4795167"/>
            <a:ext cx="602976" cy="249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29895" y="2833667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949026" y="4721257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39" y="1869287"/>
            <a:ext cx="10862021" cy="558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239" y="3691397"/>
            <a:ext cx="4821788" cy="791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4375" y="384307"/>
            <a:ext cx="820521" cy="792227"/>
          </a:xfrm>
          <a:prstGeom prst="rect">
            <a:avLst/>
          </a:prstGeom>
        </p:spPr>
      </p:pic>
      <p:pic>
        <p:nvPicPr>
          <p:cNvPr id="5" name="CD1-TRACK 5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4710" y="387985"/>
            <a:ext cx="796290" cy="78867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297392" y="596110"/>
            <a:ext cx="3946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71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670" y="902970"/>
            <a:ext cx="868045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4781" y="5182658"/>
            <a:ext cx="3154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924690" y="5105714"/>
            <a:ext cx="343785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Alan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Lucy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86739" y="5844242"/>
            <a:ext cx="3260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53909" y="1594399"/>
            <a:ext cx="11884182" cy="3538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Alan and Lucy asked and answered about their plan.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Alan: Oh, I'm sorry, I can't. I have to finish my science project.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Alan: Oh, I'm sorry I can't go. I have to study for a math test.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Alan: Oh no! I have to work on my book report.</a:t>
            </a:r>
          </a:p>
          <a:p>
            <a:pPr marL="1884045" indent="-1884045"/>
            <a:r>
              <a:rPr lang="en-US" sz="3200" i="1" dirty="0">
                <a:solidFill>
                  <a:srgbClr val="FF0000"/>
                </a:solidFill>
              </a:rPr>
              <a:t>          Lucy: Oh no! I'm sorry, I can't. I have to give a presentation on                   Saturday.</a:t>
            </a:r>
          </a:p>
        </p:txBody>
      </p:sp>
      <p:pic>
        <p:nvPicPr>
          <p:cNvPr id="5" name="CD1-TRACK 5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7235" y="285115"/>
            <a:ext cx="796290" cy="788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145" y="751972"/>
            <a:ext cx="820521" cy="79222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0344150" y="285115"/>
            <a:ext cx="184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71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1105" y="337179"/>
            <a:ext cx="10512033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161933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25" y="1766887"/>
            <a:ext cx="8723123" cy="434910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875998" y="2337330"/>
            <a:ext cx="87729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00233" y="2337330"/>
            <a:ext cx="241822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397993" y="2985540"/>
            <a:ext cx="7038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01840" y="2985540"/>
            <a:ext cx="8773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35926" y="2985540"/>
            <a:ext cx="164752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97993" y="3735049"/>
            <a:ext cx="7038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71115" y="3735049"/>
            <a:ext cx="7549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104909" y="3735049"/>
            <a:ext cx="1622572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397993" y="4510819"/>
            <a:ext cx="7038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418116" y="4510819"/>
            <a:ext cx="12931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384138" y="5266316"/>
            <a:ext cx="64855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13418" y="5266316"/>
            <a:ext cx="162757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384138" y="6028892"/>
            <a:ext cx="70383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224447" y="6028892"/>
            <a:ext cx="217689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0" y="393844"/>
            <a:ext cx="931771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0293" y="1490266"/>
            <a:ext cx="19525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417" y="1322988"/>
            <a:ext cx="8723123" cy="4349100"/>
          </a:xfrm>
          <a:prstGeom prst="rect">
            <a:avLst/>
          </a:prstGeom>
        </p:spPr>
      </p:pic>
      <p:pic>
        <p:nvPicPr>
          <p:cNvPr id="5" name="CD1-TRACK 5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4475" y="1232535"/>
            <a:ext cx="796290" cy="78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1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01" y="481487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1" y="427891"/>
            <a:ext cx="95150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274" y="1533022"/>
            <a:ext cx="23431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ANSWERS?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933" y="1407123"/>
            <a:ext cx="8723123" cy="434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85919" y="2109264"/>
            <a:ext cx="25236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science project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07990" y="2870521"/>
            <a:ext cx="1679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math test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54261" y="3611815"/>
            <a:ext cx="15552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Saturday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5188978" y="4274526"/>
            <a:ext cx="31599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give a presentation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31269" y="5138388"/>
            <a:ext cx="13188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Sunday</a:t>
            </a:r>
          </a:p>
        </p:txBody>
      </p:sp>
      <p:pic>
        <p:nvPicPr>
          <p:cNvPr id="3" name="CD1-TRACK 5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6555" y="1320800"/>
            <a:ext cx="796290" cy="788670"/>
          </a:xfrm>
          <a:prstGeom prst="rect">
            <a:avLst/>
          </a:prstGeom>
        </p:spPr>
      </p:pic>
      <p:sp>
        <p:nvSpPr>
          <p:cNvPr id="4" name="TextBox 18"/>
          <p:cNvSpPr txBox="1"/>
          <p:nvPr/>
        </p:nvSpPr>
        <p:spPr>
          <a:xfrm>
            <a:off x="-12" y="51435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062845" y="1392555"/>
            <a:ext cx="184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6" dur="71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4" grpId="0"/>
      <p:bldP spid="15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2" y="51435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5273" y="1037191"/>
            <a:ext cx="620938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Lucy: Hey Alan. Do you want to see a movie after school?</a:t>
            </a:r>
          </a:p>
          <a:p>
            <a:r>
              <a:rPr lang="en-US" sz="3200" i="1" dirty="0"/>
              <a:t>Alan: Oh, I'm sorry, I can't. I have to finish my science project.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5619" y="1529792"/>
            <a:ext cx="553764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1. Alan has to finish his _____ after school.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science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4580" y="318267"/>
            <a:ext cx="820521" cy="79222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75537" y="4287283"/>
            <a:ext cx="5537641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2. Alan has to study for a ______ on Thursday. 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math test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5105" y="3302635"/>
            <a:ext cx="6209550" cy="3538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Lucy: Oh, no problem. What about Thursday? Are you free?</a:t>
            </a:r>
          </a:p>
          <a:p>
            <a:r>
              <a:rPr lang="en-US" sz="3200" i="1" dirty="0"/>
              <a:t>Alan: Why?</a:t>
            </a:r>
          </a:p>
          <a:p>
            <a:r>
              <a:rPr lang="en-US" sz="3200" i="1" dirty="0"/>
              <a:t>Lucy: Sue's having a party.</a:t>
            </a:r>
          </a:p>
          <a:p>
            <a:r>
              <a:rPr lang="en-US" sz="3200" i="1" dirty="0"/>
              <a:t>Alan: Oh, I'm sorry I can't go.</a:t>
            </a:r>
          </a:p>
          <a:p>
            <a:r>
              <a:rPr lang="en-US" sz="3200" i="1" dirty="0"/>
              <a:t>Lucy: Why?</a:t>
            </a:r>
          </a:p>
          <a:p>
            <a:r>
              <a:rPr lang="en-US" sz="3200" i="1" dirty="0"/>
              <a:t>Alan: I have to study for a math test.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29485" y="391795"/>
            <a:ext cx="829437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4" name="CD1-TRACK 5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970" y="391795"/>
            <a:ext cx="796290" cy="78867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8784590" y="1036955"/>
            <a:ext cx="3407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71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bldLvl="0" animBg="1"/>
      <p:bldP spid="23" grpId="0" bldLvl="0" animBg="1"/>
      <p:bldP spid="24" grpId="0" animBg="1"/>
      <p:bldP spid="2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0188" y="1488041"/>
            <a:ext cx="61049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Alan: Well, this Saturday, I'm going bowling with my brother. Do you want to come with us?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92026" y="1488041"/>
            <a:ext cx="5632522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3. Alan is going bowling on ____.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Saturday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91930" y="3284963"/>
            <a:ext cx="5699928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4. Lucy has to ______ on Saturday.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give a presentation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125" y="318267"/>
            <a:ext cx="820521" cy="79222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31129" y="3364565"/>
            <a:ext cx="6104991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Lucy: Oh no! I'm sorry, I can't. I have to give a presentation on Saturday.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807460" y="391795"/>
            <a:ext cx="838454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162" y="5255694"/>
            <a:ext cx="6230112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/>
              <a:t>Alan: I know! Let's go on Sunday.</a:t>
            </a:r>
          </a:p>
          <a:p>
            <a:r>
              <a:rPr lang="en-US" sz="3200" i="1" dirty="0"/>
              <a:t>Lucy: Yeah.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92026" y="5255694"/>
            <a:ext cx="5632522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5. They agree to go out on ____.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Sunday</a:t>
            </a:r>
          </a:p>
        </p:txBody>
      </p:sp>
      <p:sp>
        <p:nvSpPr>
          <p:cNvPr id="2" name="TextBox 18"/>
          <p:cNvSpPr txBox="1"/>
          <p:nvPr/>
        </p:nvSpPr>
        <p:spPr>
          <a:xfrm>
            <a:off x="-12" y="51435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3" name="CD1-TRACK 5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0605" y="391795"/>
            <a:ext cx="796290" cy="78867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0" y="1036955"/>
            <a:ext cx="3702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71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bldLvl="0" animBg="1"/>
      <p:bldP spid="23" grpId="0" bldLvl="0" animBg="1"/>
      <p:bldP spid="24" grpId="0" bldLvl="0" animBg="1"/>
      <p:bldP spid="29" grpId="0" bldLvl="0" animBg="1"/>
      <p:bldP spid="11" grpId="0" bldLvl="0" animBg="1"/>
      <p:bldP spid="1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177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8766" y="326737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5058" y="912147"/>
            <a:ext cx="11781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Hey Alan. Do you want to see a movie after school?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Oh, I'm sorry, I can't. I have to finish my science project.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Oh, no problem. What about Thursday? Are you free?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Why?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Sue's having a party.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Oh, I'm sorry I can't go.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Why?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I have to study for a math test.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Hmm. Are you busy on Friday? A few of us are going to the library.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</a:t>
            </a:r>
            <a:r>
              <a:rPr lang="en-US" sz="2400" dirty="0"/>
              <a:t>: Oh no! I have to work on my book report.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So when are you free?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Alan:</a:t>
            </a:r>
            <a:r>
              <a:rPr lang="en-US" sz="2400" dirty="0"/>
              <a:t> Well, this Saturday, I'm going bowling with my brother. Do you want to come with us?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Oh no! I'm sorry, I can't. I have to give a presentation on Saturday.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Alan:</a:t>
            </a:r>
            <a:r>
              <a:rPr lang="en-US" sz="2400" dirty="0"/>
              <a:t> I know! Let's go on Sunday.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Lucy</a:t>
            </a:r>
            <a:r>
              <a:rPr lang="en-US" sz="2400" dirty="0"/>
              <a:t>: Yeah!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29772" y="1238111"/>
            <a:ext cx="4793666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Does your life sound more like Alan's or Lucy's? 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005960" y="2511818"/>
            <a:ext cx="5656268" cy="3078178"/>
          </a:xfrm>
          <a:prstGeom prst="wedgeRoundRectCallout">
            <a:avLst>
              <a:gd name="adj1" fmla="val -50678"/>
              <a:gd name="adj2" fmla="val 6972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I think my life sounds more like Alan’s. I’m quite busy. I have to do my homework, study for tests, and play sports with my brother.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40" y="692592"/>
            <a:ext cx="10305192" cy="5051980"/>
          </a:xfrm>
          <a:prstGeom prst="rect">
            <a:avLst/>
          </a:prstGeom>
        </p:spPr>
      </p:pic>
      <p:pic>
        <p:nvPicPr>
          <p:cNvPr id="3" name="CD1-TRACK 6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500" y="387985"/>
            <a:ext cx="1043305" cy="102298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119235" y="576580"/>
            <a:ext cx="184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9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80" y="915571"/>
            <a:ext cx="3876675" cy="3857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4273" y="45390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9558" y="1581063"/>
            <a:ext cx="7442262" cy="3416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2060"/>
                </a:solidFill>
              </a:rPr>
              <a:t>Take turns to practice inviting and declining an invitation. Do as example</a:t>
            </a:r>
            <a:r>
              <a:rPr lang="en-US" sz="3600" dirty="0">
                <a:solidFill>
                  <a:srgbClr val="002060"/>
                </a:solidFill>
              </a:rPr>
              <a:t>:</a:t>
            </a:r>
          </a:p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Student A</a:t>
            </a:r>
            <a:r>
              <a:rPr lang="en-US" sz="3600" dirty="0"/>
              <a:t>: Hey B. Do you want to </a:t>
            </a:r>
            <a:r>
              <a:rPr lang="en-US" sz="3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see a movie</a:t>
            </a:r>
            <a:r>
              <a:rPr lang="en-US" sz="3600" dirty="0"/>
              <a:t> after school?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Student B</a:t>
            </a:r>
            <a:r>
              <a:rPr lang="en-US" sz="3600" dirty="0"/>
              <a:t>: Thanks, but I'm sorry. I have to </a:t>
            </a:r>
            <a:r>
              <a:rPr lang="en-US" sz="3600" b="1" u="sng" dirty="0">
                <a:solidFill>
                  <a:srgbClr val="FF0000"/>
                </a:solidFill>
              </a:rPr>
              <a:t>finish my science project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2135" y="29681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8988" y="1680767"/>
            <a:ext cx="3316637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Student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0593" y="1680767"/>
            <a:ext cx="3316637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Student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2338" y="2402237"/>
            <a:ext cx="3989938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/>
              <a:t>decline the invitation. And say why you can’t go.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84577" y="2402237"/>
            <a:ext cx="3768670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/>
              <a:t>1. Invite your friend to do something fun on ____.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23" y="1847460"/>
            <a:ext cx="9495902" cy="42058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decline an invitation.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information.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you do in class and after class. You can use the information from the Listening Section.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Present Simple: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I </a:t>
            </a:r>
            <a:r>
              <a:rPr lang="en-US" sz="3600" i="1" dirty="0">
                <a:solidFill>
                  <a:srgbClr val="FF0000"/>
                </a:solidFill>
              </a:rPr>
              <a:t>have to do </a:t>
            </a:r>
            <a:r>
              <a:rPr lang="en-US" sz="3600" i="1" dirty="0">
                <a:solidFill>
                  <a:srgbClr val="0070C0"/>
                </a:solidFill>
              </a:rPr>
              <a:t>my homework.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I </a:t>
            </a:r>
            <a:r>
              <a:rPr lang="en-US" sz="3600" i="1" dirty="0">
                <a:solidFill>
                  <a:srgbClr val="FF0000"/>
                </a:solidFill>
              </a:rPr>
              <a:t>have to finish</a:t>
            </a:r>
            <a:r>
              <a:rPr lang="en-US" sz="3600" i="1" dirty="0">
                <a:solidFill>
                  <a:srgbClr val="0070C0"/>
                </a:solidFill>
              </a:rPr>
              <a:t> my science </a:t>
            </a:r>
            <a:r>
              <a:rPr lang="en-US" sz="3600" i="1">
                <a:solidFill>
                  <a:srgbClr val="0070C0"/>
                </a:solidFill>
              </a:rPr>
              <a:t>project.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85"/>
            <a:ext cx="8872220" cy="6049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7894" y="1010572"/>
            <a:ext cx="3945693" cy="415765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what you do in class and after class.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Declining and invitation.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407" y="30762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927" y="1428780"/>
            <a:ext cx="11728406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33).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36).</a:t>
            </a:r>
            <a:endParaRPr lang="en-US" sz="3600" i="1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80612" y="659876"/>
            <a:ext cx="3711388" cy="37548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Essay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Project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Homework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Book report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Test </a:t>
            </a:r>
          </a:p>
          <a:p>
            <a:pPr marL="571500" indent="-571500">
              <a:buFont typeface="Wingdings" panose="05000000000000000000" pitchFamily="2" charset="2"/>
              <a:buChar char=""/>
            </a:pPr>
            <a:r>
              <a:rPr lang="en-US" sz="3400" i="1" dirty="0">
                <a:solidFill>
                  <a:srgbClr val="0070C0"/>
                </a:solidFill>
                <a:sym typeface="Wingdings" panose="05000000000000000000" pitchFamily="2" charset="2"/>
              </a:rPr>
              <a:t>Presentation </a:t>
            </a:r>
            <a:endParaRPr lang="en-US" sz="34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2730406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i="1" dirty="0">
                <a:solidFill>
                  <a:srgbClr val="0070C0"/>
                </a:solidFill>
              </a:rPr>
              <a:t>Which days of the week are you free? What do you often do?</a:t>
            </a:r>
          </a:p>
          <a:p>
            <a:pPr marL="742950" indent="-742950">
              <a:buAutoNum type="arabicPeriod"/>
            </a:pPr>
            <a:r>
              <a:rPr lang="en-US" sz="4400" b="1" i="1" dirty="0">
                <a:solidFill>
                  <a:srgbClr val="0070C0"/>
                </a:solidFill>
              </a:rPr>
              <a:t>Which days of the week are you busy? What are you busy with?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3439" y="400269"/>
            <a:ext cx="11083819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Match the words with the definitions.       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243"/>
            <a:ext cx="12192000" cy="400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57992" y="2354394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7992" y="2779745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992" y="3196187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7992" y="3626217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5502" y="4319658"/>
            <a:ext cx="539646" cy="5539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69" y="348854"/>
            <a:ext cx="8717441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FF0000"/>
                </a:solidFill>
              </a:rPr>
              <a:t>Click each word to hear the sound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17" y="1151182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essay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eseɪ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tiểu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luận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491" y="1959412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project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prɑːdʒekt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dự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án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,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đồ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án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91" y="2767642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homework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/ˈ</a:t>
            </a:r>
            <a:r>
              <a:rPr lang="en-US" sz="3200" i="1" dirty="0" err="1">
                <a:solidFill>
                  <a:srgbClr val="FF0000"/>
                </a:solidFill>
              </a:rPr>
              <a:t>hoʊmwɜːrk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tập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về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nhà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77" y="3486296"/>
            <a:ext cx="11355674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book report </a:t>
            </a:r>
            <a:r>
              <a:rPr lang="en-US" sz="3200" i="1" dirty="0"/>
              <a:t>(n. </a:t>
            </a:r>
            <a:r>
              <a:rPr lang="en-US" sz="3200" i="1" dirty="0" err="1"/>
              <a:t>phr</a:t>
            </a:r>
            <a:r>
              <a:rPr lang="en-US" sz="3200" i="1" dirty="0"/>
              <a:t>) 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i="1" dirty="0" err="1">
                <a:solidFill>
                  <a:srgbClr val="FF0000"/>
                </a:solidFill>
              </a:rPr>
              <a:t>bʊk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rɪˈpɔːrt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báo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cáo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về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sách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,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thu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hoạch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sau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khi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đọc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sách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491" y="4697393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test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/test/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kiểm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tra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491" y="5440545"/>
            <a:ext cx="11362534" cy="5835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presentation </a:t>
            </a:r>
            <a:r>
              <a:rPr lang="en-US" sz="3200" i="1" dirty="0"/>
              <a:t>(n) </a:t>
            </a:r>
            <a:r>
              <a:rPr lang="en-US" sz="3200" i="1" dirty="0">
                <a:solidFill>
                  <a:srgbClr val="FF0000"/>
                </a:solidFill>
              </a:rPr>
              <a:t>/ˌ</a:t>
            </a:r>
            <a:r>
              <a:rPr lang="en-US" sz="3200" i="1" dirty="0" err="1">
                <a:solidFill>
                  <a:srgbClr val="FF0000"/>
                </a:solidFill>
              </a:rPr>
              <a:t>preːzn</a:t>
            </a:r>
            <a:r>
              <a:rPr lang="en-US" sz="3200" i="1" dirty="0" err="1">
                <a:solidFill>
                  <a:srgbClr val="FF0000"/>
                </a:solidFill>
              </a:rPr>
              <a:t>ˈteɪʃn</a:t>
            </a:r>
            <a:r>
              <a:rPr lang="en-US" sz="3200" i="1" dirty="0">
                <a:solidFill>
                  <a:srgbClr val="FF0000"/>
                </a:solidFill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bài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/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buổi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thuyết</a:t>
            </a:r>
            <a:r>
              <a:rPr lang="en-US" sz="3200" i="1" dirty="0">
                <a:solidFill>
                  <a:srgbClr val="1D2A57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1D2A57"/>
                </a:solidFill>
                <a:latin typeface="+mj-lt"/>
              </a:rPr>
              <a:t>trình</a:t>
            </a:r>
            <a:endParaRPr lang="en-US" sz="3200" i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398" y="348525"/>
            <a:ext cx="1003170" cy="770551"/>
          </a:xfrm>
          <a:prstGeom prst="rect">
            <a:avLst/>
          </a:prstGeom>
        </p:spPr>
      </p:pic>
      <p:pic>
        <p:nvPicPr>
          <p:cNvPr id="18" name="CD1-TRACK 5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031" end="158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2746375"/>
            <a:ext cx="619125" cy="603250"/>
          </a:xfrm>
          <a:prstGeom prst="rect">
            <a:avLst/>
          </a:prstGeom>
        </p:spPr>
      </p:pic>
      <p:pic>
        <p:nvPicPr>
          <p:cNvPr id="19" name="CD1-TRACK 5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73" end="239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1924685"/>
            <a:ext cx="619125" cy="603250"/>
          </a:xfrm>
          <a:prstGeom prst="rect">
            <a:avLst/>
          </a:prstGeom>
        </p:spPr>
      </p:pic>
      <p:pic>
        <p:nvPicPr>
          <p:cNvPr id="20" name="CD1-TRACK 5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65" end="305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1074420"/>
            <a:ext cx="619125" cy="603250"/>
          </a:xfrm>
          <a:prstGeom prst="rect">
            <a:avLst/>
          </a:prstGeom>
        </p:spPr>
      </p:pic>
      <p:pic>
        <p:nvPicPr>
          <p:cNvPr id="21" name="CD1-TRACK 5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4700905"/>
            <a:ext cx="619125" cy="603250"/>
          </a:xfrm>
          <a:prstGeom prst="rect">
            <a:avLst/>
          </a:prstGeom>
        </p:spPr>
      </p:pic>
      <p:pic>
        <p:nvPicPr>
          <p:cNvPr id="22" name="CD1-TRACK 5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27" end="78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7865" y="3879215"/>
            <a:ext cx="619125" cy="60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7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7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40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290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showWhenStopped="0">
                <p:cTn id="4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90000" showWhenStopped="0"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90000" showWhenStopped="0"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90000" showWhenStopped="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90000" showWhenStopped="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9" dur="545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4" dur="27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9" dur="545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5456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9" dur="545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1305</Words>
  <Application>Microsoft Office PowerPoint</Application>
  <PresentationFormat>Widescreen</PresentationFormat>
  <Paragraphs>222</Paragraphs>
  <Slides>35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286</cp:revision>
  <dcterms:created xsi:type="dcterms:W3CDTF">2020-12-08T03:17:00Z</dcterms:created>
  <dcterms:modified xsi:type="dcterms:W3CDTF">2023-07-26T13:41:31Z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463B00FD91C34471AE808CC68C105989</vt:lpwstr>
  </property>
  <property fmtid="{D5CDD505-2E9C-101B-9397-08002B2CF9AE}" pid="3" name="KSOProductBuildVer">
    <vt:lpwstr>1033-11.2.0.11486</vt:lpwstr>
  </property>
</Properties>
</file>