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276" r:id="rId3"/>
    <p:sldId id="278" r:id="rId4"/>
    <p:sldId id="279" r:id="rId5"/>
    <p:sldId id="330" r:id="rId6"/>
    <p:sldId id="274" r:id="rId7"/>
    <p:sldId id="331" r:id="rId8"/>
    <p:sldId id="285" r:id="rId9"/>
    <p:sldId id="334" r:id="rId10"/>
    <p:sldId id="335" r:id="rId11"/>
    <p:sldId id="337" r:id="rId12"/>
    <p:sldId id="332" r:id="rId13"/>
    <p:sldId id="280" r:id="rId14"/>
    <p:sldId id="333" r:id="rId15"/>
    <p:sldId id="292" r:id="rId16"/>
    <p:sldId id="293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532"/>
    <a:srgbClr val="006673"/>
    <a:srgbClr val="A3DBE1"/>
    <a:srgbClr val="E26714"/>
    <a:srgbClr val="EE8640"/>
    <a:srgbClr val="048DA4"/>
    <a:srgbClr val="05788C"/>
    <a:srgbClr val="C0E6EA"/>
    <a:srgbClr val="A0DCFA"/>
    <a:srgbClr val="05A0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360" autoAdjust="0"/>
    <p:restoredTop sz="94145" autoAdjust="0"/>
  </p:normalViewPr>
  <p:slideViewPr>
    <p:cSldViewPr snapToGrid="0" showGuides="1">
      <p:cViewPr varScale="1">
        <p:scale>
          <a:sx n="59" d="100"/>
          <a:sy n="59" d="100"/>
        </p:scale>
        <p:origin x="192" y="1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34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5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3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22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96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5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0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3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073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24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91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9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72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79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8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3/29/22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31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tif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https://tourinhanoi.com/wp-content/uploads/quan-ho-singing.jpg" TargetMode="Externa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" y="6858"/>
            <a:ext cx="12179808" cy="68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226680" y="901910"/>
            <a:ext cx="111394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Listen again and fill in each gap in the Quick facts with a number. (p. 40)</a:t>
            </a:r>
            <a:r>
              <a:rPr lang="en-VN" sz="4800" dirty="0">
                <a:solidFill>
                  <a:srgbClr val="F26532"/>
                </a:solidFill>
              </a:rPr>
              <a:t> </a:t>
            </a:r>
            <a:endParaRPr lang="en-US" sz="88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027" descr="027">
            <a:hlinkClick r:id="" action="ppaction://media"/>
            <a:extLst>
              <a:ext uri="{FF2B5EF4-FFF2-40B4-BE49-F238E27FC236}">
                <a16:creationId xmlns:a16="http://schemas.microsoft.com/office/drawing/2014/main" id="{4230565D-B9BC-4245-994D-7216DB986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9345" y="-17734"/>
            <a:ext cx="812800" cy="8128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0A2EA12-C56F-DF4D-8759-EAB90A1AC559}"/>
              </a:ext>
            </a:extLst>
          </p:cNvPr>
          <p:cNvSpPr/>
          <p:nvPr/>
        </p:nvSpPr>
        <p:spPr>
          <a:xfrm>
            <a:off x="623891" y="2225349"/>
            <a:ext cx="11110909" cy="448025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b="1" i="1" dirty="0"/>
              <a:t>Quick facts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1. He was born in ______.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2. He had his number 1 hit when he was _____.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3. He won _____ Grammy awards.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4. He died at the age of _______.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D92A6-25C4-7449-892B-6BF5E719FB08}"/>
              </a:ext>
            </a:extLst>
          </p:cNvPr>
          <p:cNvSpPr txBox="1"/>
          <p:nvPr/>
        </p:nvSpPr>
        <p:spPr>
          <a:xfrm>
            <a:off x="4463143" y="3428906"/>
            <a:ext cx="1111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6532"/>
                </a:solidFill>
              </a:rPr>
              <a:t>1935 </a:t>
            </a:r>
            <a:endParaRPr lang="en-VN" sz="3200" dirty="0">
              <a:solidFill>
                <a:srgbClr val="F2653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75C75-1697-E84D-AE44-E446332890DD}"/>
              </a:ext>
            </a:extLst>
          </p:cNvPr>
          <p:cNvSpPr txBox="1"/>
          <p:nvPr/>
        </p:nvSpPr>
        <p:spPr>
          <a:xfrm>
            <a:off x="8730343" y="4323960"/>
            <a:ext cx="69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6532"/>
                </a:solidFill>
              </a:rPr>
              <a:t>21</a:t>
            </a:r>
            <a:r>
              <a:rPr lang="en-VN" sz="3200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3E340-9F9A-9740-8BB1-A6F78301C8D2}"/>
              </a:ext>
            </a:extLst>
          </p:cNvPr>
          <p:cNvSpPr txBox="1"/>
          <p:nvPr/>
        </p:nvSpPr>
        <p:spPr>
          <a:xfrm>
            <a:off x="3265715" y="5148943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6532"/>
                </a:solidFill>
              </a:rPr>
              <a:t>3</a:t>
            </a:r>
            <a:r>
              <a:rPr lang="en-VN" sz="3200" dirty="0">
                <a:solidFill>
                  <a:srgbClr val="F2653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AE6E76-909D-3E43-9C6E-CCDC6BD46B97}"/>
              </a:ext>
            </a:extLst>
          </p:cNvPr>
          <p:cNvSpPr txBox="1"/>
          <p:nvPr/>
        </p:nvSpPr>
        <p:spPr>
          <a:xfrm>
            <a:off x="5943543" y="5998028"/>
            <a:ext cx="6944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26532"/>
                </a:solidFill>
              </a:rPr>
              <a:t>42</a:t>
            </a:r>
            <a:r>
              <a:rPr lang="en-VN" sz="3200" dirty="0">
                <a:solidFill>
                  <a:srgbClr val="F2653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69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027" descr="027">
            <a:hlinkClick r:id="" action="ppaction://media"/>
            <a:extLst>
              <a:ext uri="{FF2B5EF4-FFF2-40B4-BE49-F238E27FC236}">
                <a16:creationId xmlns:a16="http://schemas.microsoft.com/office/drawing/2014/main" id="{4230565D-B9BC-4245-994D-7216DB986E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9345" y="-17734"/>
            <a:ext cx="812800" cy="812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E6DD401-DF66-BB46-8215-F68978F0DBE5}"/>
              </a:ext>
            </a:extLst>
          </p:cNvPr>
          <p:cNvSpPr/>
          <p:nvPr/>
        </p:nvSpPr>
        <p:spPr>
          <a:xfrm>
            <a:off x="305938" y="1517662"/>
            <a:ext cx="115801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i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Audio script – Track 26 + 27: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i="1" dirty="0">
                <a:latin typeface="Calibri" panose="020F0502020204030204" pitchFamily="34" charset="0"/>
                <a:ea typeface="Calibri" panose="020F0502020204030204" pitchFamily="34" charset="0"/>
              </a:rPr>
              <a:t>Elvis Presley was an American singer, musician and actor born in 1935. His single Heartbreak Hotel, released when he was 21, became a number-one hit in the United States. Starting with the film Love Me Tender, Presley also made 31 films. His single of the same name sold more than a million 67 copies even before the film was released. During his life, he received many awards, including three Grammys. Presley died of a heart attack at the age of 42. Many years after his death, Presley is still one of the best-selling singers of all time.</a:t>
            </a:r>
            <a:endParaRPr lang="en-VN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44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089187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6319" y="2031683"/>
            <a:ext cx="5987576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  <a:r>
              <a:rPr lang="en-VN" dirty="0">
                <a:solidFill>
                  <a:srgbClr val="006673"/>
                </a:solidFill>
              </a:rPr>
              <a:t>(p. </a:t>
            </a:r>
            <a:r>
              <a:rPr lang="en-GB" dirty="0">
                <a:solidFill>
                  <a:srgbClr val="006673"/>
                </a:solidFill>
              </a:rPr>
              <a:t>40</a:t>
            </a:r>
            <a:r>
              <a:rPr lang="en-VN" dirty="0">
                <a:solidFill>
                  <a:srgbClr val="006673"/>
                </a:solidFill>
              </a:rPr>
              <a:t>)</a:t>
            </a:r>
          </a:p>
          <a:p>
            <a:pPr algn="just"/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again and fill in each gap in the Quick facts with a number. (p. 40)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569187"/>
            <a:ext cx="5969965" cy="92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Work in pairs. 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musician. Use the expressions</a:t>
            </a:r>
            <a:r>
              <a:rPr lang="en-VN" dirty="0">
                <a:solidFill>
                  <a:srgbClr val="006673"/>
                </a:solidFill>
              </a:rPr>
              <a:t> </a:t>
            </a:r>
            <a:r>
              <a:rPr lang="en-US" dirty="0">
                <a:solidFill>
                  <a:srgbClr val="006673"/>
                </a:solidFill>
              </a:rPr>
              <a:t>below to help you. </a:t>
            </a:r>
            <a:r>
              <a:rPr lang="en-VN" dirty="0">
                <a:solidFill>
                  <a:srgbClr val="006673"/>
                </a:solidFill>
              </a:rPr>
              <a:t>(p. </a:t>
            </a:r>
            <a:r>
              <a:rPr lang="en-GB" dirty="0">
                <a:solidFill>
                  <a:srgbClr val="006673"/>
                </a:solidFill>
              </a:rPr>
              <a:t>40</a:t>
            </a:r>
            <a:r>
              <a:rPr lang="en-VN" dirty="0">
                <a:solidFill>
                  <a:srgbClr val="006673"/>
                </a:solidFill>
              </a:rPr>
              <a:t>)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</p:spTree>
    <p:extLst>
      <p:ext uri="{BB962C8B-B14F-4D97-AF65-F5344CB8AC3E}">
        <p14:creationId xmlns:p14="http://schemas.microsoft.com/office/powerpoint/2010/main" val="4208849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37120" y="110474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3512" y="100210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743740" y="1024502"/>
            <a:ext cx="104482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26532"/>
                </a:solidFill>
              </a:rPr>
              <a:t>Work in pairs. Talk about your </a:t>
            </a:r>
            <a:r>
              <a:rPr lang="en-US" sz="2800" b="1" dirty="0" err="1">
                <a:solidFill>
                  <a:srgbClr val="F26532"/>
                </a:solidFill>
              </a:rPr>
              <a:t>favourite</a:t>
            </a:r>
            <a:r>
              <a:rPr lang="en-US" sz="2800" b="1" dirty="0">
                <a:solidFill>
                  <a:srgbClr val="F26532"/>
                </a:solidFill>
              </a:rPr>
              <a:t> singer or musician. Use the expressions below to help you. </a:t>
            </a:r>
            <a:r>
              <a:rPr lang="en-VN" sz="2800" b="1" dirty="0">
                <a:solidFill>
                  <a:srgbClr val="F26532"/>
                </a:solidFill>
              </a:rPr>
              <a:t>(p. </a:t>
            </a:r>
            <a:r>
              <a:rPr lang="en-GB" sz="2800" b="1" dirty="0">
                <a:solidFill>
                  <a:srgbClr val="F26532"/>
                </a:solidFill>
              </a:rPr>
              <a:t>40</a:t>
            </a:r>
            <a:r>
              <a:rPr lang="en-VN" sz="2800" b="1" dirty="0">
                <a:solidFill>
                  <a:srgbClr val="F26532"/>
                </a:solidFill>
              </a:rPr>
              <a:t>)</a:t>
            </a:r>
            <a:endParaRPr lang="en-VN" sz="2800" dirty="0">
              <a:solidFill>
                <a:srgbClr val="F26532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0"/>
            <a:ext cx="12192000" cy="8802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746747" y="7222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SPEAKING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C315E7E-0A07-154A-89DA-0096FC1B28DE}"/>
              </a:ext>
            </a:extLst>
          </p:cNvPr>
          <p:cNvSpPr/>
          <p:nvPr/>
        </p:nvSpPr>
        <p:spPr>
          <a:xfrm>
            <a:off x="1155911" y="2394857"/>
            <a:ext cx="10448260" cy="391885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3200" b="1" dirty="0"/>
              <a:t>Useful expressions:</a:t>
            </a:r>
            <a:endParaRPr lang="en-VN" sz="3200" dirty="0"/>
          </a:p>
          <a:p>
            <a:r>
              <a:rPr lang="en-US" sz="3200" dirty="0"/>
              <a:t>- My </a:t>
            </a:r>
            <a:r>
              <a:rPr lang="en-US" sz="3200" dirty="0" err="1"/>
              <a:t>favourite</a:t>
            </a:r>
            <a:r>
              <a:rPr lang="en-US" sz="3200" dirty="0"/>
              <a:t> singer / musician is ...</a:t>
            </a:r>
            <a:endParaRPr lang="en-VN" sz="3200" dirty="0"/>
          </a:p>
          <a:p>
            <a:r>
              <a:rPr lang="en-US" sz="3200" dirty="0"/>
              <a:t>- His / Her (most famous) single / song / album / work is ...</a:t>
            </a:r>
            <a:endParaRPr lang="en-VN" sz="3200" dirty="0"/>
          </a:p>
          <a:p>
            <a:r>
              <a:rPr lang="en-US" sz="3200" dirty="0"/>
              <a:t>- His / Her single became a (number 1) hit in ...</a:t>
            </a:r>
            <a:endParaRPr lang="en-VN" sz="3200" dirty="0"/>
          </a:p>
          <a:p>
            <a:r>
              <a:rPr lang="en-US" sz="3200" dirty="0"/>
              <a:t>- (During his / her life), he / she has received (many / some …) awards, including ...</a:t>
            </a:r>
            <a:endParaRPr lang="en-VN" sz="3200" dirty="0"/>
          </a:p>
        </p:txBody>
      </p:sp>
    </p:spTree>
    <p:extLst>
      <p:ext uri="{BB962C8B-B14F-4D97-AF65-F5344CB8AC3E}">
        <p14:creationId xmlns:p14="http://schemas.microsoft.com/office/powerpoint/2010/main" val="14809199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089187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6319" y="2031683"/>
            <a:ext cx="5987576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  <a:r>
              <a:rPr lang="en-VN" dirty="0">
                <a:solidFill>
                  <a:srgbClr val="006673"/>
                </a:solidFill>
              </a:rPr>
              <a:t>(p. </a:t>
            </a:r>
            <a:r>
              <a:rPr lang="en-GB" dirty="0">
                <a:solidFill>
                  <a:srgbClr val="006673"/>
                </a:solidFill>
              </a:rPr>
              <a:t>40</a:t>
            </a:r>
            <a:r>
              <a:rPr lang="en-VN" dirty="0">
                <a:solidFill>
                  <a:srgbClr val="006673"/>
                </a:solidFill>
              </a:rPr>
              <a:t>)</a:t>
            </a:r>
          </a:p>
          <a:p>
            <a:pPr algn="just"/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again and fill in each gap in the Quick facts with a number. (p. 40)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569187"/>
            <a:ext cx="5969965" cy="92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Work in pairs. 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musician. Use the expressions</a:t>
            </a:r>
            <a:r>
              <a:rPr lang="en-VN" dirty="0">
                <a:solidFill>
                  <a:srgbClr val="006673"/>
                </a:solidFill>
              </a:rPr>
              <a:t> </a:t>
            </a:r>
            <a:r>
              <a:rPr lang="en-US" dirty="0">
                <a:solidFill>
                  <a:srgbClr val="006673"/>
                </a:solidFill>
              </a:rPr>
              <a:t>below to help you. </a:t>
            </a:r>
            <a:r>
              <a:rPr lang="en-VN" dirty="0">
                <a:solidFill>
                  <a:srgbClr val="006673"/>
                </a:solidFill>
              </a:rPr>
              <a:t>(p. </a:t>
            </a:r>
            <a:r>
              <a:rPr lang="en-GB" dirty="0">
                <a:solidFill>
                  <a:srgbClr val="006673"/>
                </a:solidFill>
              </a:rPr>
              <a:t>40</a:t>
            </a:r>
            <a:r>
              <a:rPr lang="en-VN" dirty="0">
                <a:solidFill>
                  <a:srgbClr val="006673"/>
                </a:solidFill>
              </a:rPr>
              <a:t>)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109577" y="3808624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9451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48708" y="4893259"/>
            <a:ext cx="59875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 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58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2927" y="110763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099" y="1039279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1358390" y="11076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571D09-EC69-844F-91A2-0B9A69B0D154}"/>
              </a:ext>
            </a:extLst>
          </p:cNvPr>
          <p:cNvSpPr txBox="1"/>
          <p:nvPr/>
        </p:nvSpPr>
        <p:spPr>
          <a:xfrm>
            <a:off x="1328057" y="2471525"/>
            <a:ext cx="1053737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Practice listening for general and specific information about music;</a:t>
            </a:r>
            <a:endParaRPr lang="en-VN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Practice talking about favorite singer or musician.</a:t>
            </a:r>
            <a:endParaRPr lang="en-VN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870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A4690D4-BED2-4414-A159-D786E74D1CDB}"/>
              </a:ext>
            </a:extLst>
          </p:cNvPr>
          <p:cNvSpPr txBox="1"/>
          <p:nvPr/>
        </p:nvSpPr>
        <p:spPr>
          <a:xfrm>
            <a:off x="1803959" y="2438283"/>
            <a:ext cx="93430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VN" sz="3200" dirty="0"/>
              <a:t>Prepare for Review 1 – Skills</a:t>
            </a:r>
            <a:r>
              <a:rPr lang="en-GB" sz="3200" dirty="0"/>
              <a:t> 2_ Reading and writing</a:t>
            </a:r>
            <a:r>
              <a:rPr lang="en-VN" sz="3200" dirty="0"/>
              <a:t>.</a:t>
            </a:r>
            <a:r>
              <a:rPr lang="en-VN" sz="5400" dirty="0"/>
              <a:t> </a:t>
            </a:r>
            <a:endParaRPr lang="en-US" sz="5400" dirty="0"/>
          </a:p>
        </p:txBody>
      </p:sp>
      <p:sp>
        <p:nvSpPr>
          <p:cNvPr id="8" name="Rounded Rectangle 7"/>
          <p:cNvSpPr/>
          <p:nvPr/>
        </p:nvSpPr>
        <p:spPr>
          <a:xfrm>
            <a:off x="743871" y="111311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4043" y="101746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9333" y="109351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solidFill>
                  <a:srgbClr val="F265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84594-0778-46CC-A6AA-01BEEF637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62"/>
            <a:ext cx="12192000" cy="8802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32847" y="13718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054224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6792661" cy="627454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601C0-0307-40CF-BC94-87B6505FA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1"/>
          <a:stretch/>
        </p:blipFill>
        <p:spPr>
          <a:xfrm>
            <a:off x="0" y="0"/>
            <a:ext cx="12192000" cy="21882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244105" y="716817"/>
            <a:ext cx="5785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REVIEW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47DCBC-9091-47D9-B368-F9923F624982}"/>
              </a:ext>
            </a:extLst>
          </p:cNvPr>
          <p:cNvSpPr txBox="1"/>
          <p:nvPr/>
        </p:nvSpPr>
        <p:spPr>
          <a:xfrm>
            <a:off x="5426503" y="2790736"/>
            <a:ext cx="633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itchFamily="18" charset="0"/>
              </a:rPr>
              <a:t>SKILL 1_LISTENING AND SPEAKING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67671" y="2805341"/>
            <a:ext cx="2878040" cy="627454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2027861" y="2823227"/>
            <a:ext cx="320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23426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93475" y="381699"/>
            <a:ext cx="1182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2167672" y="347869"/>
            <a:ext cx="1267591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843380" y="627920"/>
            <a:ext cx="4958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Family Life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19197" y="265737"/>
            <a:ext cx="6513725" cy="1548490"/>
            <a:chOff x="144635" y="1191561"/>
            <a:chExt cx="5167790" cy="1145834"/>
          </a:xfrm>
        </p:grpSpPr>
        <p:sp>
          <p:nvSpPr>
            <p:cNvPr id="14" name="Rounded Rectangle 13"/>
            <p:cNvSpPr/>
            <p:nvPr/>
          </p:nvSpPr>
          <p:spPr>
            <a:xfrm>
              <a:off x="479471" y="1496280"/>
              <a:ext cx="4832954" cy="647205"/>
            </a:xfrm>
            <a:prstGeom prst="roundRect">
              <a:avLst>
                <a:gd name="adj" fmla="val 42661"/>
              </a:avLst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76664" y="1519800"/>
              <a:ext cx="3741812" cy="569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UTM Facebook K&amp;T" panose="02040603050506020204" pitchFamily="18" charset="0"/>
                </a:rPr>
                <a:t>OBJECTIVES</a:t>
              </a:r>
            </a:p>
          </p:txBody>
        </p:sp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4635" y="1191561"/>
              <a:ext cx="1096339" cy="1145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328057" y="2471525"/>
            <a:ext cx="1053737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Practice listening for general and specific information about music;</a:t>
            </a:r>
            <a:endParaRPr lang="en-VN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80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Practice talking about favorite singer or musician.</a:t>
            </a:r>
            <a:endParaRPr lang="en-VN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7188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158844" y="3421832"/>
            <a:ext cx="1950733" cy="71020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SPEAKING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089187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6319" y="2031683"/>
            <a:ext cx="5987576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  <a:r>
              <a:rPr lang="en-VN" dirty="0">
                <a:solidFill>
                  <a:srgbClr val="006673"/>
                </a:solidFill>
              </a:rPr>
              <a:t>(p. </a:t>
            </a:r>
            <a:r>
              <a:rPr lang="en-GB" dirty="0">
                <a:solidFill>
                  <a:srgbClr val="006673"/>
                </a:solidFill>
              </a:rPr>
              <a:t>40</a:t>
            </a:r>
            <a:r>
              <a:rPr lang="en-VN" dirty="0">
                <a:solidFill>
                  <a:srgbClr val="006673"/>
                </a:solidFill>
              </a:rPr>
              <a:t>)</a:t>
            </a:r>
          </a:p>
          <a:p>
            <a:pPr algn="just"/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again and fill in each gap in the Quick facts with a number. (p. 40)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66318" y="3569187"/>
            <a:ext cx="5969965" cy="9255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VN" dirty="0">
                <a:solidFill>
                  <a:srgbClr val="006673"/>
                </a:solidFill>
              </a:rPr>
              <a:t>Task </a:t>
            </a:r>
            <a:r>
              <a:rPr lang="en-GB" dirty="0">
                <a:solidFill>
                  <a:srgbClr val="006673"/>
                </a:solidFill>
              </a:rPr>
              <a:t>1</a:t>
            </a:r>
            <a:r>
              <a:rPr lang="en-VN" dirty="0">
                <a:solidFill>
                  <a:srgbClr val="006673"/>
                </a:solidFill>
              </a:rPr>
              <a:t>: </a:t>
            </a:r>
            <a:r>
              <a:rPr lang="en-US" dirty="0">
                <a:solidFill>
                  <a:srgbClr val="006673"/>
                </a:solidFill>
              </a:rPr>
              <a:t>Work in pairs. Talk about your </a:t>
            </a:r>
            <a:r>
              <a:rPr lang="en-US" dirty="0" err="1">
                <a:solidFill>
                  <a:srgbClr val="006673"/>
                </a:solidFill>
              </a:rPr>
              <a:t>favourite</a:t>
            </a:r>
            <a:r>
              <a:rPr lang="en-US" dirty="0">
                <a:solidFill>
                  <a:srgbClr val="006673"/>
                </a:solidFill>
              </a:rPr>
              <a:t> singer or musician. Use the expressions</a:t>
            </a:r>
            <a:r>
              <a:rPr lang="en-VN" dirty="0">
                <a:solidFill>
                  <a:srgbClr val="006673"/>
                </a:solidFill>
              </a:rPr>
              <a:t> </a:t>
            </a:r>
            <a:r>
              <a:rPr lang="en-US" dirty="0">
                <a:solidFill>
                  <a:srgbClr val="006673"/>
                </a:solidFill>
              </a:rPr>
              <a:t>below to help you. </a:t>
            </a:r>
            <a:r>
              <a:rPr lang="en-VN" dirty="0">
                <a:solidFill>
                  <a:srgbClr val="006673"/>
                </a:solidFill>
              </a:rPr>
              <a:t>(p. </a:t>
            </a:r>
            <a:r>
              <a:rPr lang="en-GB" dirty="0">
                <a:solidFill>
                  <a:srgbClr val="006673"/>
                </a:solidFill>
              </a:rPr>
              <a:t>40</a:t>
            </a:r>
            <a:r>
              <a:rPr lang="en-VN" dirty="0">
                <a:solidFill>
                  <a:srgbClr val="006673"/>
                </a:solidFill>
              </a:rPr>
              <a:t>)</a:t>
            </a: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Curved Connector 28"/>
          <p:cNvCxnSpPr/>
          <p:nvPr/>
        </p:nvCxnSpPr>
        <p:spPr>
          <a:xfrm rot="10800000" flipV="1">
            <a:off x="2193224" y="2431519"/>
            <a:ext cx="604052" cy="990313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Curved Connector 29"/>
          <p:cNvCxnSpPr/>
          <p:nvPr/>
        </p:nvCxnSpPr>
        <p:spPr>
          <a:xfrm>
            <a:off x="3109577" y="3808624"/>
            <a:ext cx="513299" cy="1136511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696852" y="4945135"/>
            <a:ext cx="2183000" cy="66614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CONSOLIDATION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53B25A-E9B5-CA4B-8B70-2C2EAE3C0270}"/>
              </a:ext>
            </a:extLst>
          </p:cNvPr>
          <p:cNvSpPr/>
          <p:nvPr/>
        </p:nvSpPr>
        <p:spPr>
          <a:xfrm>
            <a:off x="5848708" y="4893259"/>
            <a:ext cx="5987575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Wrap up</a:t>
            </a:r>
          </a:p>
          <a:p>
            <a:r>
              <a:rPr lang="en-US" dirty="0">
                <a:solidFill>
                  <a:srgbClr val="006673"/>
                </a:solidFill>
              </a:rPr>
              <a:t>Homework</a:t>
            </a:r>
            <a:endParaRPr lang="en-GB" dirty="0">
              <a:solidFill>
                <a:srgbClr val="0066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14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584616" y="392626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2136471" y="1279235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021395" y="1279751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1920834" y="441745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872456" y="686013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22788" y="391543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708797" y="386813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  <p:pic>
        <p:nvPicPr>
          <p:cNvPr id="1026" name="Picture 2" descr="Guess the Picture | Ep. 1 - YouTube">
            <a:extLst>
              <a:ext uri="{FF2B5EF4-FFF2-40B4-BE49-F238E27FC236}">
                <a16:creationId xmlns:a16="http://schemas.microsoft.com/office/drawing/2014/main" id="{9E7C21ED-7651-C44E-A3F5-443A5ADA4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43" y="2619625"/>
            <a:ext cx="5138605" cy="38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37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69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8672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A group of people in red robes and hats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9616083F-67D8-F043-86D9-795AB8F639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45" r="19741" b="-3"/>
          <a:stretch/>
        </p:blipFill>
        <p:spPr>
          <a:xfrm>
            <a:off x="20" y="898672"/>
            <a:ext cx="4000480" cy="390489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2049" name="Picture 26" descr="Quan Ho Singing - the Intangible Cultural Heritage Vietnam">
            <a:extLst>
              <a:ext uri="{FF2B5EF4-FFF2-40B4-BE49-F238E27FC236}">
                <a16:creationId xmlns:a16="http://schemas.microsoft.com/office/drawing/2014/main" id="{4F76BAA5-3605-D44C-A63F-E85E92522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r="19087" b="-3"/>
          <a:stretch>
            <a:fillRect/>
          </a:stretch>
        </p:blipFill>
        <p:spPr bwMode="auto">
          <a:xfrm>
            <a:off x="4191002" y="898672"/>
            <a:ext cx="3809998" cy="390489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group of people playing instruments&#10;&#10;Description automatically generated with medium confidence">
            <a:extLst>
              <a:ext uri="{FF2B5EF4-FFF2-40B4-BE49-F238E27FC236}">
                <a16:creationId xmlns:a16="http://schemas.microsoft.com/office/drawing/2014/main" id="{4DCE4392-19D8-5041-BCBD-2364D48F6B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16" r="21856"/>
          <a:stretch/>
        </p:blipFill>
        <p:spPr>
          <a:xfrm>
            <a:off x="8191500" y="89867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427664"/>
            <a:ext cx="12192000" cy="757168"/>
            <a:chOff x="0" y="2959818"/>
            <a:chExt cx="12192000" cy="757168"/>
          </a:xfrm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7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898672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0830D48C-4912-5745-AEE3-ED9FD43E1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D3503E-4A44-4C4C-B4C5-CE43AAF1887F}"/>
              </a:ext>
            </a:extLst>
          </p:cNvPr>
          <p:cNvSpPr txBox="1"/>
          <p:nvPr/>
        </p:nvSpPr>
        <p:spPr>
          <a:xfrm>
            <a:off x="327934" y="174307"/>
            <a:ext cx="4391024" cy="11737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bg1"/>
                </a:solidFill>
                <a:ea typeface="+mj-ea"/>
                <a:cs typeface="+mj-cs"/>
              </a:rPr>
              <a:t>WARM-UP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9BAD32-FCE4-0141-AE36-E86B292E5365}"/>
              </a:ext>
            </a:extLst>
          </p:cNvPr>
          <p:cNvSpPr/>
          <p:nvPr/>
        </p:nvSpPr>
        <p:spPr>
          <a:xfrm>
            <a:off x="4718958" y="289692"/>
            <a:ext cx="5692774" cy="1077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>
                    <a:alpha val="80000"/>
                  </a:schemeClr>
                </a:solidFill>
              </a:rPr>
              <a:t>Game: Name the pictures</a:t>
            </a:r>
            <a:endParaRPr lang="en-US" sz="2800" dirty="0">
              <a:solidFill>
                <a:schemeClr val="bg1">
                  <a:alpha val="8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FBB7C-F2D2-A14A-8D31-A38902325626}"/>
              </a:ext>
            </a:extLst>
          </p:cNvPr>
          <p:cNvSpPr txBox="1"/>
          <p:nvPr/>
        </p:nvSpPr>
        <p:spPr>
          <a:xfrm>
            <a:off x="597254" y="5498802"/>
            <a:ext cx="2467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i="1" dirty="0">
                <a:solidFill>
                  <a:schemeClr val="bg1"/>
                </a:solidFill>
              </a:rPr>
              <a:t>Xoan singing</a:t>
            </a:r>
            <a:r>
              <a:rPr lang="en-VN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D07FE8B-7805-734A-8458-8172C2F8161C}"/>
              </a:ext>
            </a:extLst>
          </p:cNvPr>
          <p:cNvSpPr/>
          <p:nvPr/>
        </p:nvSpPr>
        <p:spPr>
          <a:xfrm>
            <a:off x="4702484" y="5498802"/>
            <a:ext cx="318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2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Chau van singing</a:t>
            </a:r>
            <a:r>
              <a:rPr lang="en-VN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D92853-4A6D-914C-9291-A5753ED74ABA}"/>
              </a:ext>
            </a:extLst>
          </p:cNvPr>
          <p:cNvSpPr txBox="1"/>
          <p:nvPr/>
        </p:nvSpPr>
        <p:spPr>
          <a:xfrm>
            <a:off x="8834303" y="5510741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i="1" dirty="0">
                <a:solidFill>
                  <a:schemeClr val="bg1"/>
                </a:solidFill>
              </a:rPr>
              <a:t>Quan ho singing</a:t>
            </a:r>
            <a:r>
              <a:rPr lang="en-VN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879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3742137" y="367160"/>
            <a:ext cx="1733740" cy="502303"/>
          </a:xfrm>
          <a:prstGeom prst="rect">
            <a:avLst/>
          </a:prstGeom>
          <a:solidFill>
            <a:srgbClr val="A3DB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20" name="Freeform 19"/>
          <p:cNvSpPr/>
          <p:nvPr/>
        </p:nvSpPr>
        <p:spPr>
          <a:xfrm>
            <a:off x="4576036" y="2196674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1194588" y="1270528"/>
            <a:ext cx="1883767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rgbClr val="006673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812986" y="2131219"/>
            <a:ext cx="1950733" cy="6554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6673"/>
                </a:solidFill>
              </a:rPr>
              <a:t>LISTENING</a:t>
            </a:r>
            <a:endParaRPr lang="en-GB" b="1" dirty="0">
              <a:solidFill>
                <a:srgbClr val="006673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848709" y="1089187"/>
            <a:ext cx="5987576" cy="69927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006673"/>
                </a:solidFill>
              </a:rPr>
              <a:t>Name the pictures: Traditional music</a:t>
            </a:r>
            <a:endParaRPr lang="en-VN" dirty="0">
              <a:solidFill>
                <a:srgbClr val="00667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6319" y="2031683"/>
            <a:ext cx="5987576" cy="12386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dirty="0">
                <a:solidFill>
                  <a:srgbClr val="006673"/>
                </a:solidFill>
              </a:rPr>
              <a:t>Task 1: </a:t>
            </a:r>
            <a:r>
              <a:rPr lang="en-US" dirty="0">
                <a:solidFill>
                  <a:srgbClr val="006673"/>
                </a:solidFill>
              </a:rPr>
              <a:t>Listen and choose the best title for the talk. </a:t>
            </a:r>
            <a:r>
              <a:rPr lang="en-VN" dirty="0">
                <a:solidFill>
                  <a:srgbClr val="006673"/>
                </a:solidFill>
              </a:rPr>
              <a:t>(p. </a:t>
            </a:r>
            <a:r>
              <a:rPr lang="en-GB" dirty="0">
                <a:solidFill>
                  <a:srgbClr val="006673"/>
                </a:solidFill>
              </a:rPr>
              <a:t>40</a:t>
            </a:r>
            <a:r>
              <a:rPr lang="en-VN" dirty="0">
                <a:solidFill>
                  <a:srgbClr val="006673"/>
                </a:solidFill>
              </a:rPr>
              <a:t>)</a:t>
            </a:r>
          </a:p>
          <a:p>
            <a:pPr algn="just"/>
            <a:r>
              <a:rPr lang="en-GB" dirty="0">
                <a:solidFill>
                  <a:srgbClr val="006673"/>
                </a:solidFill>
              </a:rPr>
              <a:t>Task 2: </a:t>
            </a:r>
            <a:r>
              <a:rPr lang="en-US" dirty="0">
                <a:solidFill>
                  <a:srgbClr val="006673"/>
                </a:solidFill>
              </a:rPr>
              <a:t>Listen again and fill in each gap in the Quick facts with a number. (p. 40)</a:t>
            </a:r>
            <a:endParaRPr lang="en-VN" dirty="0">
              <a:solidFill>
                <a:srgbClr val="006673"/>
              </a:solidFill>
            </a:endParaRPr>
          </a:p>
        </p:txBody>
      </p:sp>
      <p:cxnSp>
        <p:nvCxnSpPr>
          <p:cNvPr id="28" name="Curved Connector 27"/>
          <p:cNvCxnSpPr/>
          <p:nvPr/>
        </p:nvCxnSpPr>
        <p:spPr>
          <a:xfrm>
            <a:off x="3101772" y="1513213"/>
            <a:ext cx="844528" cy="618004"/>
          </a:xfrm>
          <a:prstGeom prst="curvedConnector2">
            <a:avLst/>
          </a:prstGeom>
          <a:ln w="57150">
            <a:solidFill>
              <a:srgbClr val="006673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1CEF878-588C-4D1A-8EFD-9AE7A71F41C4}"/>
              </a:ext>
            </a:extLst>
          </p:cNvPr>
          <p:cNvSpPr txBox="1"/>
          <p:nvPr/>
        </p:nvSpPr>
        <p:spPr>
          <a:xfrm>
            <a:off x="3078355" y="416279"/>
            <a:ext cx="320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48DA4"/>
                </a:solidFill>
                <a:latin typeface="Bookman Old Style" pitchFamily="18" charset="0"/>
              </a:rPr>
              <a:t>LESSON 2</a:t>
            </a:r>
          </a:p>
        </p:txBody>
      </p:sp>
      <p:sp>
        <p:nvSpPr>
          <p:cNvPr id="2" name="Rectangle 1"/>
          <p:cNvSpPr/>
          <p:nvPr/>
        </p:nvSpPr>
        <p:spPr>
          <a:xfrm>
            <a:off x="6029977" y="660547"/>
            <a:ext cx="2593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GETTING STARTED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580309" y="366077"/>
            <a:ext cx="5987576" cy="522390"/>
          </a:xfrm>
          <a:prstGeom prst="rect">
            <a:avLst/>
          </a:prstGeom>
          <a:solidFill>
            <a:srgbClr val="0578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866318" y="361347"/>
            <a:ext cx="4635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Facebook K&amp;T" pitchFamily="18" charset="0"/>
              </a:rPr>
              <a:t>SKILL 1_ LISTENING AND SPEAKING</a:t>
            </a:r>
          </a:p>
        </p:txBody>
      </p:sp>
      <p:pic>
        <p:nvPicPr>
          <p:cNvPr id="3074" name="Picture 2" descr="Listening full test 3 - Hệ thống Anh Ngữ RES đào tạo tiếng Anh số 1 VN">
            <a:extLst>
              <a:ext uri="{FF2B5EF4-FFF2-40B4-BE49-F238E27FC236}">
                <a16:creationId xmlns:a16="http://schemas.microsoft.com/office/drawing/2014/main" id="{0DB4B01A-77C5-C64A-9DA3-63490037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75228">
            <a:off x="928846" y="3941186"/>
            <a:ext cx="4424615" cy="248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004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226680" y="901910"/>
            <a:ext cx="111394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Listen and choose the best title for the talk. </a:t>
            </a:r>
            <a:r>
              <a:rPr lang="en-GB" sz="3200" b="1" dirty="0">
                <a:solidFill>
                  <a:srgbClr val="F26532"/>
                </a:solidFill>
              </a:rPr>
              <a:t>(p. 40)</a:t>
            </a:r>
            <a:r>
              <a:rPr lang="en-VN" sz="4400" b="1" dirty="0">
                <a:solidFill>
                  <a:srgbClr val="F26532"/>
                </a:solidFill>
              </a:rPr>
              <a:t> </a:t>
            </a:r>
            <a:endParaRPr lang="en-US" sz="6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026" descr="026">
            <a:hlinkClick r:id="" action="ppaction://media"/>
            <a:extLst>
              <a:ext uri="{FF2B5EF4-FFF2-40B4-BE49-F238E27FC236}">
                <a16:creationId xmlns:a16="http://schemas.microsoft.com/office/drawing/2014/main" id="{EAADEB9C-370D-4D4C-941D-7384673A7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9345" y="89110"/>
            <a:ext cx="812800" cy="81280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A94F55-2E96-6040-9B2E-3ACC15C34D2B}"/>
              </a:ext>
            </a:extLst>
          </p:cNvPr>
          <p:cNvSpPr/>
          <p:nvPr/>
        </p:nvSpPr>
        <p:spPr>
          <a:xfrm>
            <a:off x="1995825" y="2041600"/>
            <a:ext cx="7068234" cy="939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A. Presley’s death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2862A72-AEAC-6042-9395-210F9D77CB78}"/>
              </a:ext>
            </a:extLst>
          </p:cNvPr>
          <p:cNvSpPr/>
          <p:nvPr/>
        </p:nvSpPr>
        <p:spPr>
          <a:xfrm>
            <a:off x="1995825" y="3561545"/>
            <a:ext cx="7068234" cy="93991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B. Presley’s singles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7D4B1D0-5F22-534C-851C-B66C17D48A1B}"/>
              </a:ext>
            </a:extLst>
          </p:cNvPr>
          <p:cNvSpPr/>
          <p:nvPr/>
        </p:nvSpPr>
        <p:spPr>
          <a:xfrm>
            <a:off x="1995825" y="5016177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C. Presley’s life and career</a:t>
            </a:r>
          </a:p>
        </p:txBody>
      </p:sp>
    </p:spTree>
    <p:extLst>
      <p:ext uri="{BB962C8B-B14F-4D97-AF65-F5344CB8AC3E}">
        <p14:creationId xmlns:p14="http://schemas.microsoft.com/office/powerpoint/2010/main" val="6771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2785E25-1EBB-4B29-833F-A76FC2DF0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80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1FDBBA-71BA-974D-A2F3-B215D8ABDE8B}"/>
              </a:ext>
            </a:extLst>
          </p:cNvPr>
          <p:cNvSpPr txBox="1"/>
          <p:nvPr/>
        </p:nvSpPr>
        <p:spPr>
          <a:xfrm>
            <a:off x="623891" y="-52410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bg1"/>
                </a:solidFill>
                <a:ea typeface="+mj-ea"/>
                <a:cs typeface="+mj-cs"/>
              </a:rPr>
              <a:t>LISTENING</a:t>
            </a:r>
            <a:endParaRPr lang="en-US" sz="4400" b="1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A943AA2-D123-984A-8CE3-A8F7E44266A9}"/>
              </a:ext>
            </a:extLst>
          </p:cNvPr>
          <p:cNvSpPr/>
          <p:nvPr/>
        </p:nvSpPr>
        <p:spPr>
          <a:xfrm>
            <a:off x="465629" y="103532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196E34-2F0A-BD45-B571-21B182DB5AB8}"/>
              </a:ext>
            </a:extLst>
          </p:cNvPr>
          <p:cNvSpPr txBox="1"/>
          <p:nvPr/>
        </p:nvSpPr>
        <p:spPr>
          <a:xfrm>
            <a:off x="492021" y="932688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6735EA-45A0-ED44-AA25-85BFAED9AA16}"/>
              </a:ext>
            </a:extLst>
          </p:cNvPr>
          <p:cNvSpPr txBox="1"/>
          <p:nvPr/>
        </p:nvSpPr>
        <p:spPr>
          <a:xfrm>
            <a:off x="1226680" y="901910"/>
            <a:ext cx="111394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532"/>
                </a:solidFill>
              </a:rPr>
              <a:t>Listen and choose the best title for the talk. </a:t>
            </a:r>
            <a:r>
              <a:rPr lang="en-GB" sz="3200" b="1" dirty="0">
                <a:solidFill>
                  <a:srgbClr val="F26532"/>
                </a:solidFill>
              </a:rPr>
              <a:t>(p. 40)</a:t>
            </a:r>
            <a:r>
              <a:rPr lang="en-VN" sz="4400" b="1" dirty="0">
                <a:solidFill>
                  <a:srgbClr val="F26532"/>
                </a:solidFill>
              </a:rPr>
              <a:t> </a:t>
            </a:r>
            <a:endParaRPr lang="en-US" sz="6000" b="1" dirty="0">
              <a:solidFill>
                <a:srgbClr val="F2653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026" descr="026">
            <a:hlinkClick r:id="" action="ppaction://media"/>
            <a:extLst>
              <a:ext uri="{FF2B5EF4-FFF2-40B4-BE49-F238E27FC236}">
                <a16:creationId xmlns:a16="http://schemas.microsoft.com/office/drawing/2014/main" id="{EAADEB9C-370D-4D4C-941D-7384673A7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9345" y="89110"/>
            <a:ext cx="812800" cy="8128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7D4B1D0-5F22-534C-851C-B66C17D48A1B}"/>
              </a:ext>
            </a:extLst>
          </p:cNvPr>
          <p:cNvSpPr/>
          <p:nvPr/>
        </p:nvSpPr>
        <p:spPr>
          <a:xfrm>
            <a:off x="1691025" y="2795491"/>
            <a:ext cx="7068234" cy="9399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/>
              <a:t>C. Presley’s life and career</a:t>
            </a:r>
          </a:p>
        </p:txBody>
      </p:sp>
    </p:spTree>
    <p:extLst>
      <p:ext uri="{BB962C8B-B14F-4D97-AF65-F5344CB8AC3E}">
        <p14:creationId xmlns:p14="http://schemas.microsoft.com/office/powerpoint/2010/main" val="143225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2074</TotalTime>
  <Words>780</Words>
  <PresentationFormat>Widescreen</PresentationFormat>
  <Paragraphs>123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Courier New</vt:lpstr>
      <vt:lpstr>Myriad Pro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2022-03-29T17:10:04Z</dcterms:modified>
</cp:coreProperties>
</file>