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0" r:id="rId3"/>
    <p:sldId id="256" r:id="rId4"/>
    <p:sldId id="257" r:id="rId5"/>
    <p:sldId id="258" r:id="rId6"/>
    <p:sldId id="259" r:id="rId7"/>
    <p:sldId id="260" r:id="rId8"/>
    <p:sldId id="265" r:id="rId9"/>
    <p:sldId id="279" r:id="rId10"/>
    <p:sldId id="281" r:id="rId11"/>
    <p:sldId id="282" r:id="rId12"/>
    <p:sldId id="267" r:id="rId13"/>
    <p:sldId id="283" r:id="rId14"/>
    <p:sldId id="275" r:id="rId15"/>
    <p:sldId id="277" r:id="rId16"/>
    <p:sldId id="278" r:id="rId17"/>
    <p:sldId id="26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3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69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82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59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01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497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98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2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82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42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00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75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70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59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1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2338-8212-4BCE-A18C-36582C172017}" type="datetimeFigureOut">
              <a:rPr lang="vi-VN" smtClean="0"/>
              <a:t>08/11/2020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095AD7-BDD7-4CCB-91D9-D9A038E764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5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vi-V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  GIẢNG</a:t>
            </a:r>
            <a:r>
              <a:rPr lang="vi-V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vi-V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vi-V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MÔN: TIẾNG VIỆT</a:t>
            </a:r>
            <a:endParaRPr lang="vi-VN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900" y="4961964"/>
            <a:ext cx="7766936" cy="1096899"/>
          </a:xfrm>
        </p:spPr>
        <p:txBody>
          <a:bodyPr/>
          <a:lstStyle/>
          <a:p>
            <a:pPr algn="ctr"/>
            <a:r>
              <a:rPr lang="vi-VN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GIÁO VIÊN: NGUYỄN THỊ HÀ</a:t>
            </a:r>
            <a:endParaRPr lang="vi-VN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198" y="162125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i="1" dirty="0" smtClean="0">
                <a:ln/>
                <a:solidFill>
                  <a:schemeClr val="accent4"/>
                </a:solidFill>
              </a:rPr>
              <a:t>TRƯỜNG TIỂU HỌC TRẦN VĂN ƠN </a:t>
            </a:r>
            <a:endParaRPr lang="vi-VN" sz="28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1026" name="Picture 2" descr="Ảnh động Powerpoint CT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" y="0"/>
            <a:ext cx="1095022" cy="10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714" y="5905500"/>
            <a:ext cx="12573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442" y="5854867"/>
            <a:ext cx="12573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402" y="5930986"/>
            <a:ext cx="12573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02" y="5930986"/>
            <a:ext cx="12573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91" y="5976472"/>
            <a:ext cx="12573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80" y="5997709"/>
            <a:ext cx="12573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79" y="5986084"/>
            <a:ext cx="1257300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56" y="5955018"/>
            <a:ext cx="1257300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14" y="5880014"/>
            <a:ext cx="1257300" cy="9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2" y="5923952"/>
            <a:ext cx="125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9899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0991" y="341195"/>
            <a:ext cx="12842991" cy="56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4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9899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29" y="0"/>
            <a:ext cx="11967149" cy="61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91911"/>
            <a:ext cx="8816622" cy="125306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âng</a:t>
            </a:r>
          </a:p>
          <a:p>
            <a:pPr lvl="1" algn="ctr"/>
            <a:endParaRPr lang="vi-VN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64444" y="1557867"/>
            <a:ext cx="1038577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/>
              <a:t>Mèo con đi học</a:t>
            </a:r>
          </a:p>
          <a:p>
            <a:r>
              <a:rPr lang="vi-VN" sz="4800" dirty="0" smtClean="0"/>
              <a:t>   </a:t>
            </a:r>
            <a:r>
              <a:rPr lang="vi-VN" sz="4400" dirty="0" smtClean="0"/>
              <a:t>Hôm nay trời nắng chang chang</a:t>
            </a:r>
          </a:p>
          <a:p>
            <a:r>
              <a:rPr lang="vi-VN" sz="4400" dirty="0" smtClean="0"/>
              <a:t>Mèo con đi học chẳng mang thứ gì</a:t>
            </a:r>
          </a:p>
          <a:p>
            <a:r>
              <a:rPr lang="vi-VN" sz="4400" dirty="0" smtClean="0"/>
              <a:t>   Chỉ mang một cái bút chì</a:t>
            </a:r>
          </a:p>
          <a:p>
            <a:r>
              <a:rPr lang="vi-VN" sz="4400" dirty="0" smtClean="0"/>
              <a:t>Và mang một mẫu bánh mì con con.</a:t>
            </a:r>
          </a:p>
          <a:p>
            <a:r>
              <a:rPr lang="vi-VN" sz="4400" dirty="0"/>
              <a:t> </a:t>
            </a:r>
            <a:r>
              <a:rPr lang="vi-VN" sz="4400" dirty="0" smtClean="0"/>
              <a:t>                                       </a:t>
            </a:r>
            <a:r>
              <a:rPr lang="vi-VN" sz="2400" dirty="0" smtClean="0"/>
              <a:t>(Phan Thị Vàng Anh)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69" y="0"/>
            <a:ext cx="12383069" cy="70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 dirty="0" err="1">
                <a:solidFill>
                  <a:srgbClr val="00CC00"/>
                </a:solidFill>
              </a:rPr>
              <a:t>Hãy</a:t>
            </a:r>
            <a:r>
              <a:rPr lang="en-US" sz="4000" b="1" dirty="0">
                <a:solidFill>
                  <a:srgbClr val="00CC00"/>
                </a:solidFill>
              </a:rPr>
              <a:t> </a:t>
            </a:r>
            <a:r>
              <a:rPr lang="en-US" sz="4000" b="1" dirty="0" err="1">
                <a:solidFill>
                  <a:srgbClr val="00CC00"/>
                </a:solidFill>
              </a:rPr>
              <a:t>đọc</a:t>
            </a:r>
            <a:r>
              <a:rPr lang="en-US" sz="4000" b="1" dirty="0">
                <a:solidFill>
                  <a:srgbClr val="00CC00"/>
                </a:solidFill>
              </a:rPr>
              <a:t> </a:t>
            </a:r>
            <a:r>
              <a:rPr lang="en-US" sz="4000" b="1" dirty="0" err="1">
                <a:solidFill>
                  <a:srgbClr val="00CC00"/>
                </a:solidFill>
              </a:rPr>
              <a:t>nào</a:t>
            </a:r>
            <a:r>
              <a:rPr lang="en-US" sz="4000" b="1" dirty="0">
                <a:solidFill>
                  <a:srgbClr val="00CC00"/>
                </a:solidFill>
              </a:rPr>
              <a:t> 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62" y="843118"/>
            <a:ext cx="1572491" cy="11579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39440" y="0"/>
            <a:ext cx="73151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          Ếch  cốm</a:t>
            </a:r>
          </a:p>
          <a:p>
            <a:r>
              <a:rPr lang="vi-VN" sz="4000" dirty="0" smtClean="0"/>
              <a:t>Có một hôm ếch cốm</a:t>
            </a:r>
          </a:p>
          <a:p>
            <a:r>
              <a:rPr lang="vi-VN" sz="4000" dirty="0" smtClean="0"/>
              <a:t>Tinh nghịch nấp bờ ao</a:t>
            </a:r>
          </a:p>
          <a:p>
            <a:r>
              <a:rPr lang="vi-VN" sz="4000" dirty="0" smtClean="0"/>
              <a:t>Mải rình bắt cào cào</a:t>
            </a:r>
          </a:p>
          <a:p>
            <a:r>
              <a:rPr lang="vi-VN" sz="4000" dirty="0" smtClean="0"/>
              <a:t>Quên sách bên bờ cỏ</a:t>
            </a:r>
          </a:p>
          <a:p>
            <a:endParaRPr lang="vi-VN" sz="4000" dirty="0"/>
          </a:p>
          <a:p>
            <a:r>
              <a:rPr lang="vi-VN" sz="4000" dirty="0" smtClean="0"/>
              <a:t>Tới lớp cô hỏi nhỏ:</a:t>
            </a:r>
          </a:p>
          <a:p>
            <a:pPr marL="285750" indent="-285750">
              <a:buFontTx/>
              <a:buChar char="-"/>
            </a:pPr>
            <a:r>
              <a:rPr lang="vi-VN" sz="4000" dirty="0" smtClean="0"/>
              <a:t>Sách đâu ếch học bài?</a:t>
            </a:r>
          </a:p>
          <a:p>
            <a:r>
              <a:rPr lang="vi-VN" sz="4000" dirty="0" smtClean="0"/>
              <a:t>Cậu gãi đầu, gãi tai:</a:t>
            </a:r>
          </a:p>
          <a:p>
            <a:pPr marL="285750" indent="-285750">
              <a:buFontTx/>
              <a:buChar char="-"/>
            </a:pPr>
            <a:r>
              <a:rPr lang="vi-VN" sz="4000" dirty="0" smtClean="0"/>
              <a:t>Thưa cô em xin lỗi.</a:t>
            </a:r>
          </a:p>
          <a:p>
            <a:r>
              <a:rPr lang="vi-VN" sz="4000" dirty="0" smtClean="0"/>
              <a:t>                            (Mộc Miên)</a:t>
            </a:r>
          </a:p>
          <a:p>
            <a:pPr marL="285750" indent="-285750">
              <a:buFontTx/>
              <a:buChar char="-"/>
            </a:pP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653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9899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pic>
        <p:nvPicPr>
          <p:cNvPr id="20971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784087"/>
            <a:ext cx="1572491" cy="11579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737" name="TextBox 27"/>
          <p:cNvSpPr txBox="1">
            <a:spLocks noChangeArrowheads="1"/>
          </p:cNvSpPr>
          <p:nvPr/>
        </p:nvSpPr>
        <p:spPr bwMode="auto">
          <a:xfrm>
            <a:off x="1676400" y="69273"/>
            <a:ext cx="4876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1048738" name="Rectangle 5"/>
          <p:cNvSpPr/>
          <p:nvPr/>
        </p:nvSpPr>
        <p:spPr>
          <a:xfrm>
            <a:off x="2165269" y="2469574"/>
            <a:ext cx="6821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vở             chênh lệch</a:t>
            </a:r>
            <a:endParaRPr lang="en-US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39" name="Rectangle 6"/>
          <p:cNvSpPr/>
          <p:nvPr/>
        </p:nvSpPr>
        <p:spPr>
          <a:xfrm>
            <a:off x="4267200" y="4041568"/>
            <a:ext cx="3316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lịch</a:t>
            </a:r>
            <a:r>
              <a:rPr lang="en-US" sz="4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9899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pic>
        <p:nvPicPr>
          <p:cNvPr id="20971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914400"/>
            <a:ext cx="1231519" cy="11244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741" name="TextBox 12"/>
          <p:cNvSpPr txBox="1"/>
          <p:nvPr/>
        </p:nvSpPr>
        <p:spPr>
          <a:xfrm>
            <a:off x="2292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Haõy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tìm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1 </a:t>
            </a:r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töø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tieáng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vaàn</a:t>
            </a:r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ach.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9243" y="1214651"/>
            <a:ext cx="876186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 you!</a:t>
            </a:r>
            <a:endParaRPr lang="en-US" sz="1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062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72558" y="152885"/>
            <a:ext cx="6801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Mảnh ghép sắc màu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094928" y="1843927"/>
            <a:ext cx="2020444" cy="89064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/>
              <a:t>1</a:t>
            </a:r>
            <a:endParaRPr lang="vi-VN" sz="6000" dirty="0"/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094928" y="2769018"/>
            <a:ext cx="4350902" cy="2336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/>
              <a:t>3</a:t>
            </a:r>
            <a:endParaRPr lang="vi-VN" sz="6000" dirty="0"/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153640" y="1844255"/>
            <a:ext cx="2292189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smtClean="0"/>
              <a:t>2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250690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44" y="3731933"/>
            <a:ext cx="9731021" cy="1646302"/>
          </a:xfrm>
        </p:spPr>
        <p:txBody>
          <a:bodyPr/>
          <a:lstStyle/>
          <a:p>
            <a:r>
              <a:rPr lang="vi-VN" sz="4400" dirty="0" smtClean="0">
                <a:solidFill>
                  <a:schemeClr val="tx1"/>
                </a:solidFill>
              </a:rPr>
              <a:t>V</a:t>
            </a:r>
            <a:r>
              <a:rPr lang="vi-VN" sz="4400" dirty="0" smtClean="0">
                <a:solidFill>
                  <a:srgbClr val="FF0000"/>
                </a:solidFill>
              </a:rPr>
              <a:t>ầng</a:t>
            </a:r>
            <a:r>
              <a:rPr lang="vi-VN" sz="4400" dirty="0" smtClean="0">
                <a:solidFill>
                  <a:schemeClr val="tx1"/>
                </a:solidFill>
              </a:rPr>
              <a:t> tr</a:t>
            </a:r>
            <a:r>
              <a:rPr lang="vi-VN" sz="4400" dirty="0" smtClean="0">
                <a:solidFill>
                  <a:srgbClr val="FF0000"/>
                </a:solidFill>
              </a:rPr>
              <a:t>ăng</a:t>
            </a:r>
            <a:r>
              <a:rPr lang="vi-VN" sz="4400" dirty="0" smtClean="0">
                <a:solidFill>
                  <a:schemeClr val="tx1"/>
                </a:solidFill>
              </a:rPr>
              <a:t> s</a:t>
            </a:r>
            <a:r>
              <a:rPr lang="vi-VN" sz="4400" dirty="0" smtClean="0">
                <a:solidFill>
                  <a:srgbClr val="FF0000"/>
                </a:solidFill>
              </a:rPr>
              <a:t>áng</a:t>
            </a:r>
            <a:r>
              <a:rPr lang="vi-VN" sz="4400" dirty="0" smtClean="0">
                <a:solidFill>
                  <a:schemeClr val="tx1"/>
                </a:solidFill>
              </a:rPr>
              <a:t> lấp lánh sau r</a:t>
            </a:r>
            <a:r>
              <a:rPr lang="vi-VN" sz="4400" dirty="0" smtClean="0">
                <a:solidFill>
                  <a:srgbClr val="FF0000"/>
                </a:solidFill>
              </a:rPr>
              <a:t>ặng</a:t>
            </a:r>
            <a:r>
              <a:rPr lang="vi-VN" sz="4400" dirty="0" smtClean="0">
                <a:solidFill>
                  <a:schemeClr val="tx1"/>
                </a:solidFill>
              </a:rPr>
              <a:t> </a:t>
            </a:r>
            <a:r>
              <a:rPr lang="vi-VN" sz="4400" dirty="0" smtClean="0">
                <a:solidFill>
                  <a:schemeClr val="tx1"/>
                </a:solidFill>
              </a:rPr>
              <a:t>tre.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2" y="162411"/>
            <a:ext cx="9701141" cy="4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9111" y="1727198"/>
            <a:ext cx="1794933" cy="1828799"/>
          </a:xfrm>
        </p:spPr>
        <p:txBody>
          <a:bodyPr>
            <a:normAutofit/>
          </a:bodyPr>
          <a:lstStyle/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900" dirty="0" smtClean="0">
                <a:solidFill>
                  <a:srgbClr val="FF0000"/>
                </a:solidFill>
              </a:rPr>
              <a:t>ng</a:t>
            </a:r>
            <a:endParaRPr lang="vi-VN" sz="8900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89290" y="1800578"/>
            <a:ext cx="138853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 smtClean="0">
                <a:solidFill>
                  <a:srgbClr val="FF0000"/>
                </a:solidFill>
              </a:rPr>
              <a:t>a</a:t>
            </a:r>
            <a:r>
              <a:rPr lang="vi-VN" sz="6000" dirty="0" smtClean="0">
                <a:solidFill>
                  <a:srgbClr val="FF0000"/>
                </a:solidFill>
              </a:rPr>
              <a:t> </a:t>
            </a:r>
            <a:r>
              <a:rPr lang="vi-VN" sz="6000" dirty="0" smtClean="0">
                <a:solidFill>
                  <a:schemeClr val="tx1"/>
                </a:solidFill>
              </a:rPr>
              <a:t>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34934" y="3285066"/>
            <a:ext cx="2664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 smtClean="0">
                <a:solidFill>
                  <a:srgbClr val="FF0000"/>
                </a:solidFill>
              </a:rPr>
              <a:t>ang</a:t>
            </a:r>
            <a:r>
              <a:rPr lang="vi-VN" sz="6000" dirty="0" smtClean="0">
                <a:solidFill>
                  <a:schemeClr val="tx1"/>
                </a:solidFill>
              </a:rPr>
              <a:t> 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200" y="191911"/>
            <a:ext cx="8816622" cy="17384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âng</a:t>
            </a:r>
          </a:p>
          <a:p>
            <a:pPr lvl="1" algn="ctr"/>
            <a:endParaRPr lang="vi-VN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4359" y="2223910"/>
            <a:ext cx="1794933" cy="1828799"/>
          </a:xfrm>
        </p:spPr>
        <p:txBody>
          <a:bodyPr>
            <a:normAutofit/>
          </a:bodyPr>
          <a:lstStyle/>
          <a:p>
            <a:r>
              <a:rPr lang="vi-VN" sz="6000" dirty="0" smtClean="0">
                <a:solidFill>
                  <a:srgbClr val="FF0000"/>
                </a:solidFill>
              </a:rPr>
              <a:t> </a:t>
            </a:r>
            <a:r>
              <a:rPr lang="vi-VN" sz="8900" dirty="0" smtClean="0">
                <a:solidFill>
                  <a:srgbClr val="FF0000"/>
                </a:solidFill>
              </a:rPr>
              <a:t>ng</a:t>
            </a:r>
            <a:endParaRPr lang="vi-VN" sz="8900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913470" y="2466625"/>
            <a:ext cx="138853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ă</a:t>
            </a:r>
            <a:r>
              <a:rPr lang="vi-VN" sz="6000" dirty="0" smtClean="0">
                <a:solidFill>
                  <a:schemeClr val="tx1"/>
                </a:solidFill>
              </a:rPr>
              <a:t> 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94664" y="4334933"/>
            <a:ext cx="2664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ă</a:t>
            </a:r>
            <a:r>
              <a:rPr lang="vi-VN" sz="8000" dirty="0" smtClean="0">
                <a:solidFill>
                  <a:srgbClr val="FF0000"/>
                </a:solidFill>
              </a:rPr>
              <a:t>ng</a:t>
            </a:r>
            <a:r>
              <a:rPr lang="vi-VN" sz="6000" dirty="0" smtClean="0">
                <a:solidFill>
                  <a:schemeClr val="tx1"/>
                </a:solidFill>
              </a:rPr>
              <a:t> 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200" y="191911"/>
            <a:ext cx="8816622" cy="17384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âng</a:t>
            </a:r>
          </a:p>
          <a:p>
            <a:pPr lvl="1" algn="ctr"/>
            <a:endParaRPr lang="vi-VN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8489" y="1603020"/>
            <a:ext cx="1794933" cy="1828799"/>
          </a:xfrm>
        </p:spPr>
        <p:txBody>
          <a:bodyPr>
            <a:normAutofit/>
          </a:bodyPr>
          <a:lstStyle/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900" dirty="0" smtClean="0">
                <a:solidFill>
                  <a:srgbClr val="FF0000"/>
                </a:solidFill>
              </a:rPr>
              <a:t>ng</a:t>
            </a:r>
            <a:endParaRPr lang="vi-VN" sz="8900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71515" y="1845740"/>
            <a:ext cx="138853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â</a:t>
            </a:r>
            <a:r>
              <a:rPr lang="vi-VN" sz="6000" dirty="0" smtClean="0">
                <a:solidFill>
                  <a:srgbClr val="FF0000"/>
                </a:solidFill>
              </a:rPr>
              <a:t> </a:t>
            </a:r>
            <a:r>
              <a:rPr lang="vi-VN" sz="6000" dirty="0" smtClean="0">
                <a:solidFill>
                  <a:schemeClr val="tx1"/>
                </a:solidFill>
              </a:rPr>
              <a:t>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154312" y="3285066"/>
            <a:ext cx="2664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â</a:t>
            </a:r>
            <a:r>
              <a:rPr lang="vi-VN" sz="8000" dirty="0" smtClean="0">
                <a:solidFill>
                  <a:srgbClr val="FF0000"/>
                </a:solidFill>
              </a:rPr>
              <a:t>ng</a:t>
            </a:r>
            <a:r>
              <a:rPr lang="vi-VN" sz="6000" dirty="0" smtClean="0">
                <a:solidFill>
                  <a:srgbClr val="FF0000"/>
                </a:solidFill>
              </a:rPr>
              <a:t> </a:t>
            </a:r>
            <a:r>
              <a:rPr lang="vi-VN" sz="6000" dirty="0" smtClean="0">
                <a:solidFill>
                  <a:schemeClr val="tx1"/>
                </a:solidFill>
              </a:rPr>
              <a:t>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" y="191911"/>
            <a:ext cx="8816622" cy="17384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âng</a:t>
            </a:r>
          </a:p>
          <a:p>
            <a:pPr lvl="1" algn="ctr"/>
            <a:endParaRPr lang="vi-VN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154310" y="4639733"/>
            <a:ext cx="2664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â</a:t>
            </a:r>
            <a:r>
              <a:rPr lang="vi-VN" sz="8000" dirty="0" smtClean="0">
                <a:solidFill>
                  <a:srgbClr val="FF0000"/>
                </a:solidFill>
              </a:rPr>
              <a:t>ng</a:t>
            </a:r>
            <a:r>
              <a:rPr lang="vi-VN" sz="6000" dirty="0" smtClean="0">
                <a:solidFill>
                  <a:schemeClr val="tx1"/>
                </a:solidFill>
              </a:rPr>
              <a:t> 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26086" y="3335866"/>
            <a:ext cx="2664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ă</a:t>
            </a:r>
            <a:r>
              <a:rPr lang="vi-VN" sz="8000" dirty="0" smtClean="0">
                <a:solidFill>
                  <a:srgbClr val="FF0000"/>
                </a:solidFill>
              </a:rPr>
              <a:t>ng</a:t>
            </a:r>
            <a:r>
              <a:rPr lang="vi-VN" sz="6000" dirty="0" smtClean="0">
                <a:solidFill>
                  <a:schemeClr val="tx1"/>
                </a:solidFill>
              </a:rPr>
              <a:t> 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109155" y="2144887"/>
            <a:ext cx="2664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6000" dirty="0" smtClean="0">
                <a:solidFill>
                  <a:schemeClr val="tx1"/>
                </a:solidFill>
              </a:rPr>
              <a:t> </a:t>
            </a:r>
            <a:r>
              <a:rPr lang="vi-VN" sz="8000" dirty="0" smtClean="0">
                <a:solidFill>
                  <a:srgbClr val="FF0000"/>
                </a:solidFill>
              </a:rPr>
              <a:t>ang</a:t>
            </a:r>
            <a:r>
              <a:rPr lang="vi-VN" sz="6000" dirty="0" smtClean="0">
                <a:solidFill>
                  <a:schemeClr val="tx1"/>
                </a:solidFill>
              </a:rPr>
              <a:t>  </a:t>
            </a:r>
            <a:endParaRPr lang="vi-VN" sz="6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200" y="191911"/>
            <a:ext cx="8816622" cy="173848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âng</a:t>
            </a:r>
          </a:p>
          <a:p>
            <a:pPr lvl="1" algn="ctr"/>
            <a:endParaRPr lang="vi-VN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72266"/>
            <a:ext cx="925101" cy="925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90884"/>
            <a:ext cx="925101" cy="925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40598"/>
            <a:ext cx="925101" cy="9251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567"/>
            <a:ext cx="925101" cy="9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91911"/>
            <a:ext cx="8816622" cy="1309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</a:t>
            </a:r>
            <a:r>
              <a:rPr lang="vi-VN" sz="4400" dirty="0" smtClean="0">
                <a:solidFill>
                  <a:srgbClr val="7030A0"/>
                </a:solidFill>
              </a:rPr>
              <a:t>âng  </a:t>
            </a:r>
            <a:endParaRPr lang="vi-VN" sz="4400" dirty="0">
              <a:solidFill>
                <a:srgbClr val="7030A0"/>
              </a:solidFill>
            </a:endParaRPr>
          </a:p>
          <a:p>
            <a:pPr lvl="1" algn="ctr"/>
            <a:endParaRPr lang="vi-VN" sz="4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08000" y="1715911"/>
            <a:ext cx="9256889" cy="4809067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chemeClr val="tx1"/>
                </a:solidFill>
              </a:rPr>
              <a:t>làng     rạng     sáng</a:t>
            </a:r>
          </a:p>
          <a:p>
            <a:pPr algn="ctr"/>
            <a:endParaRPr lang="vi-VN" sz="5400" dirty="0" smtClean="0">
              <a:solidFill>
                <a:schemeClr val="tx1"/>
              </a:solidFill>
            </a:endParaRPr>
          </a:p>
          <a:p>
            <a:pPr algn="ctr"/>
            <a:r>
              <a:rPr lang="vi-VN" sz="5400" dirty="0">
                <a:solidFill>
                  <a:schemeClr val="tx1"/>
                </a:solidFill>
              </a:rPr>
              <a:t>b</a:t>
            </a:r>
            <a:r>
              <a:rPr lang="vi-VN" sz="5400" dirty="0" smtClean="0">
                <a:solidFill>
                  <a:schemeClr val="tx1"/>
                </a:solidFill>
              </a:rPr>
              <a:t>ằng        rặng     vẳng</a:t>
            </a:r>
          </a:p>
          <a:p>
            <a:pPr algn="ctr"/>
            <a:endParaRPr lang="vi-VN" sz="5400" dirty="0">
              <a:solidFill>
                <a:schemeClr val="tx1"/>
              </a:solidFill>
            </a:endParaRPr>
          </a:p>
          <a:p>
            <a:pPr algn="ctr"/>
            <a:r>
              <a:rPr lang="vi-VN" sz="5400" dirty="0" smtClean="0">
                <a:solidFill>
                  <a:schemeClr val="tx1"/>
                </a:solidFill>
              </a:rPr>
              <a:t>hẫng        tầng      vâng</a:t>
            </a:r>
            <a:endParaRPr lang="vi-VN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91912"/>
            <a:ext cx="8816622" cy="13998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i="1" dirty="0" smtClean="0">
              <a:solidFill>
                <a:srgbClr val="00B050"/>
              </a:solidFill>
            </a:endParaRPr>
          </a:p>
          <a:p>
            <a:pPr lvl="1" algn="ctr"/>
            <a:r>
              <a:rPr lang="vi-VN" sz="3200" i="1" dirty="0" smtClean="0">
                <a:solidFill>
                  <a:srgbClr val="00B050"/>
                </a:solidFill>
              </a:rPr>
              <a:t>Môn :Tiếng việt</a:t>
            </a:r>
          </a:p>
          <a:p>
            <a:pPr lvl="1"/>
            <a:r>
              <a:rPr lang="vi-VN" dirty="0" smtClean="0">
                <a:solidFill>
                  <a:srgbClr val="7030A0"/>
                </a:solidFill>
              </a:rPr>
              <a:t>      </a:t>
            </a:r>
            <a:r>
              <a:rPr lang="vi-VN" sz="4400" i="1" dirty="0" smtClean="0">
                <a:solidFill>
                  <a:srgbClr val="7030A0"/>
                </a:solidFill>
              </a:rPr>
              <a:t>Bài </a:t>
            </a:r>
            <a:r>
              <a:rPr lang="vi-VN" sz="4400" i="1" dirty="0">
                <a:solidFill>
                  <a:srgbClr val="7030A0"/>
                </a:solidFill>
              </a:rPr>
              <a:t>59</a:t>
            </a:r>
            <a:r>
              <a:rPr lang="vi-VN" sz="4400" dirty="0">
                <a:solidFill>
                  <a:srgbClr val="7030A0"/>
                </a:solidFill>
              </a:rPr>
              <a:t>:   ang    ăng    âng</a:t>
            </a:r>
          </a:p>
          <a:p>
            <a:pPr lvl="1" algn="ctr"/>
            <a:endParaRPr lang="vi-VN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03" y="5940598"/>
            <a:ext cx="925101" cy="925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97" y="5959216"/>
            <a:ext cx="925101" cy="92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98" y="5959216"/>
            <a:ext cx="925101" cy="92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2" y="5940598"/>
            <a:ext cx="925101" cy="925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3" y="5959216"/>
            <a:ext cx="925101" cy="92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94" y="5932899"/>
            <a:ext cx="925101" cy="925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95" y="5912300"/>
            <a:ext cx="925101" cy="925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96" y="5917065"/>
            <a:ext cx="925101" cy="925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697" y="5908929"/>
            <a:ext cx="925101" cy="925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798" y="5912301"/>
            <a:ext cx="925101" cy="92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899" y="5912302"/>
            <a:ext cx="925101" cy="925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2" y="5908930"/>
            <a:ext cx="925101" cy="9251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2899"/>
            <a:ext cx="925101" cy="9251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933" y="4662312"/>
            <a:ext cx="234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c</a:t>
            </a:r>
            <a:r>
              <a:rPr lang="vi-VN" sz="4800" dirty="0" smtClean="0"/>
              <a:t>á vàng</a:t>
            </a:r>
            <a:endParaRPr lang="vi-VN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98711" y="4707466"/>
            <a:ext cx="273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m</a:t>
            </a:r>
            <a:r>
              <a:rPr lang="vi-VN" sz="4800" dirty="0" smtClean="0"/>
              <a:t>ăng tre</a:t>
            </a:r>
            <a:endParaRPr lang="vi-VN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7349068" y="4707467"/>
            <a:ext cx="288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n</a:t>
            </a:r>
            <a:r>
              <a:rPr lang="vi-VN" sz="4800" dirty="0" smtClean="0"/>
              <a:t>hà tầng</a:t>
            </a:r>
            <a:endParaRPr lang="vi-VN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114" y="3051885"/>
            <a:ext cx="2655908" cy="12851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383" y="2729553"/>
            <a:ext cx="2067211" cy="1766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61" y="2842041"/>
            <a:ext cx="1893542" cy="14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</TotalTime>
  <Words>269</Words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Comic Sans MS</vt:lpstr>
      <vt:lpstr>Tahoma</vt:lpstr>
      <vt:lpstr>Trebuchet MS</vt:lpstr>
      <vt:lpstr>VNI-Avo</vt:lpstr>
      <vt:lpstr>Wingdings 3</vt:lpstr>
      <vt:lpstr>Facet</vt:lpstr>
      <vt:lpstr>BÀI  GIẢNG MÔN: TIẾNG VIỆT</vt:lpstr>
      <vt:lpstr>PowerPoint Presentation</vt:lpstr>
      <vt:lpstr>Vầng trăng sáng lấp lánh sau rặng tre.</vt:lpstr>
      <vt:lpstr> ng</vt:lpstr>
      <vt:lpstr> ng</vt:lpstr>
      <vt:lpstr> 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2020-11-04T11:10:57Z</dcterms:created>
  <dcterms:modified xsi:type="dcterms:W3CDTF">2020-11-08T14:05:18Z</dcterms:modified>
</cp:coreProperties>
</file>