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7" r:id="rId2"/>
    <p:sldId id="262" r:id="rId3"/>
    <p:sldId id="274" r:id="rId4"/>
    <p:sldId id="275" r:id="rId5"/>
    <p:sldId id="288" r:id="rId6"/>
    <p:sldId id="289" r:id="rId7"/>
    <p:sldId id="290" r:id="rId8"/>
    <p:sldId id="291" r:id="rId9"/>
    <p:sldId id="292" r:id="rId10"/>
    <p:sldId id="293" r:id="rId11"/>
    <p:sldId id="295" r:id="rId12"/>
    <p:sldId id="294" r:id="rId13"/>
    <p:sldId id="296" r:id="rId14"/>
    <p:sldId id="297" r:id="rId15"/>
    <p:sldId id="298" r:id="rId16"/>
    <p:sldId id="308" r:id="rId17"/>
    <p:sldId id="257" r:id="rId18"/>
    <p:sldId id="276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777D-E8B6-4818-BA44-539346FC72F4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C71C-C98F-4320-95F3-482E14259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2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48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CD98-AA0C-4392-AA01-191D993BA7F7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dep.com.vn/Uploaded/Bandocviet/2013-09-27/nguyen_tac_can_bang_trong_thiet_ke_deponline(1)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hyperlink" Target="file:///D:\Virus\ANTISCAM\C1\Ga%20dien%20tu\Toan\L8\Haihinhdx.g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CHUONG%20TRINH%20CHUA%20SU%20DUNG/GIAO%20AN/GIAO%20AN/DXUNG1.g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CHUONG%20TRINH%20CHUA%20SU%20DUNG/GIAO%20AN/GIAO%20AN/DXUNG1.gsp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9144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57200" y="503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66800" y="3429000"/>
            <a:ext cx="586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  HÌNH THANG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209800" y="1981200"/>
            <a:ext cx="3962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HỌC 8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990600" y="47244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GV: PHẠM THỊ THƯƠNG</a:t>
            </a: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12" name="Picture 11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066800" y="3200400"/>
            <a:ext cx="647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9:  </a:t>
            </a:r>
            <a:r>
              <a:rPr lang="en-US" sz="4000" b="1" kern="10" spc="-36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ĐỐI  XỨNG  TRỤC</a:t>
            </a:r>
            <a:endParaRPr lang="en-US" sz="4000" b="1" kern="10" spc="-36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2133600" y="2057400"/>
            <a:ext cx="3962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HỌC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59400" y="816428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326743" y="838199"/>
            <a:ext cx="38151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?3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</a:rPr>
              <a:t>Cho tam 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A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AH. </a:t>
            </a:r>
            <a:r>
              <a:rPr lang="en-US" sz="2400" dirty="0" err="1">
                <a:latin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qua AH. </a:t>
            </a: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26" y="2057400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9029" y="2068739"/>
            <a:ext cx="312059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tam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ABC </a:t>
            </a:r>
            <a:r>
              <a:rPr lang="en-US" sz="2000" dirty="0" err="1">
                <a:latin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</a:rPr>
              <a:t> A.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AB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AC. </a:t>
            </a:r>
            <a:endParaRPr lang="en-US" sz="2000" dirty="0" smtClean="0">
              <a:latin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</a:rPr>
              <a:t>   + </a:t>
            </a:r>
            <a:r>
              <a:rPr lang="en-US" sz="2000" dirty="0" err="1" smtClean="0">
                <a:latin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xứng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cạnh</a:t>
            </a:r>
            <a:r>
              <a:rPr lang="en-US" sz="2000" dirty="0" smtClean="0">
                <a:latin typeface="Times New Roman" pitchFamily="18" charset="0"/>
              </a:rPr>
              <a:t> AC  qua </a:t>
            </a:r>
            <a:r>
              <a:rPr lang="en-US" sz="2000" dirty="0" err="1" smtClean="0">
                <a:latin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</a:rPr>
              <a:t> AH </a:t>
            </a:r>
            <a:r>
              <a:rPr lang="en-US" sz="2000" dirty="0" err="1" smtClean="0">
                <a:latin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cạnh</a:t>
            </a:r>
            <a:r>
              <a:rPr lang="en-US" sz="2000" dirty="0" smtClean="0">
                <a:latin typeface="Times New Roman" pitchFamily="18" charset="0"/>
              </a:rPr>
              <a:t> AB.</a:t>
            </a:r>
          </a:p>
          <a:p>
            <a:pPr algn="just"/>
            <a:r>
              <a:rPr lang="en-US" sz="2000" dirty="0" smtClean="0">
                <a:latin typeface="Times New Roman" pitchFamily="18" charset="0"/>
              </a:rPr>
              <a:t>   </a:t>
            </a:r>
            <a:r>
              <a:rPr lang="en-US" sz="2000" dirty="0">
                <a:latin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BH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CH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lại</a:t>
            </a:r>
            <a:r>
              <a:rPr lang="en-US" sz="2000" dirty="0" smtClean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553774" y="2407859"/>
            <a:ext cx="3361626" cy="274320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ABC 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AH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5273040" y="5638800"/>
                <a:ext cx="38354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000" b="1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đối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xứng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với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mỗi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</a:rPr>
                  <a:t> thuộc cạnh của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</a:rPr>
                  <a:t>ABC </a:t>
                </a:r>
                <a:r>
                  <a:rPr lang="en-US" sz="2200" smtClean="0">
                    <a:latin typeface="Times New Roman" pitchFamily="18" charset="0"/>
                  </a:rPr>
                  <a:t>qua AH cũng thuộc cạnh của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</a:rPr>
                  <a:t>ABC.</a:t>
                </a:r>
                <a:endParaRPr lang="en-US" sz="2200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3040" y="5638800"/>
                <a:ext cx="3835400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1908" t="-3297" r="-2067" b="-98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764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59400" y="816428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326743" y="838199"/>
            <a:ext cx="38151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?3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</a:rPr>
              <a:t>Cho tam 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A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AH. </a:t>
            </a:r>
            <a:r>
              <a:rPr lang="en-US" sz="2400" dirty="0" err="1">
                <a:latin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qua AH. </a:t>
            </a: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26" y="2057400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9029" y="2068739"/>
            <a:ext cx="312059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tam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ABC </a:t>
            </a:r>
            <a:r>
              <a:rPr lang="en-US" sz="2000" dirty="0" err="1">
                <a:latin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</a:rPr>
              <a:t> A.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AB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AC. </a:t>
            </a:r>
            <a:endParaRPr lang="en-US" sz="2000" dirty="0" smtClean="0">
              <a:latin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</a:rPr>
              <a:t>   + </a:t>
            </a:r>
            <a:r>
              <a:rPr lang="en-US" sz="2000" dirty="0" err="1" smtClean="0">
                <a:latin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xứng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cạnh</a:t>
            </a:r>
            <a:r>
              <a:rPr lang="en-US" sz="2000" dirty="0" smtClean="0">
                <a:latin typeface="Times New Roman" pitchFamily="18" charset="0"/>
              </a:rPr>
              <a:t> AC  qua </a:t>
            </a:r>
            <a:r>
              <a:rPr lang="en-US" sz="2000" dirty="0" err="1" smtClean="0">
                <a:latin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</a:rPr>
              <a:t> AH </a:t>
            </a:r>
            <a:r>
              <a:rPr lang="en-US" sz="2000" dirty="0" err="1" smtClean="0">
                <a:latin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cạnh</a:t>
            </a:r>
            <a:r>
              <a:rPr lang="en-US" sz="2000" dirty="0" smtClean="0">
                <a:latin typeface="Times New Roman" pitchFamily="18" charset="0"/>
              </a:rPr>
              <a:t> AB.</a:t>
            </a:r>
          </a:p>
          <a:p>
            <a:pPr algn="just"/>
            <a:r>
              <a:rPr lang="en-US" sz="2000" dirty="0" smtClean="0">
                <a:latin typeface="Times New Roman" pitchFamily="18" charset="0"/>
              </a:rPr>
              <a:t>   </a:t>
            </a:r>
            <a:r>
              <a:rPr lang="en-US" sz="2000" dirty="0">
                <a:latin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BH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CH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lại</a:t>
            </a:r>
            <a:r>
              <a:rPr lang="en-US" sz="2000" dirty="0" smtClean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553774" y="2443381"/>
            <a:ext cx="3626512" cy="283097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ABC 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AH sẽ nằm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5334000" y="5737835"/>
                <a:ext cx="38354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000" b="1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đối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xứng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với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dirty="0" err="1" smtClean="0">
                    <a:latin typeface="Times New Roman" pitchFamily="18" charset="0"/>
                  </a:rPr>
                  <a:t>mỗi</a:t>
                </a:r>
                <a:r>
                  <a:rPr lang="en-US" sz="2200" dirty="0" smtClean="0">
                    <a:latin typeface="Times New Roman" pitchFamily="18" charset="0"/>
                  </a:rPr>
                  <a:t/>
                </a:r>
                <a:r>
                  <a:rPr lang="en-US" sz="2200" err="1" smtClean="0">
                    <a:latin typeface="Times New Roman" pitchFamily="18" charset="0"/>
                  </a:rPr>
                  <a:t>điểm</a:t>
                </a:r>
                <a:r>
                  <a:rPr lang="en-US" sz="2200" smtClean="0">
                    <a:latin typeface="Times New Roman" pitchFamily="18" charset="0"/>
                  </a:rPr>
                  <a:t> thuộc cạnh của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</a:rPr>
                  <a:t>ABC </a:t>
                </a:r>
                <a:r>
                  <a:rPr lang="en-US" sz="2200" smtClean="0">
                    <a:latin typeface="Times New Roman" pitchFamily="18" charset="0"/>
                  </a:rPr>
                  <a:t>qua  AH cũng thuộc cạnh của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</a:rPr>
                  <a:t>ABC.</a:t>
                </a:r>
                <a:endParaRPr lang="en-US" sz="2200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5737835"/>
                <a:ext cx="3835400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1908" t="-3297" r="-2067" b="-98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57200" y="5524586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Ta </a:t>
            </a:r>
            <a:r>
              <a:rPr lang="en-US" sz="2000" err="1">
                <a:latin typeface="Times New Roman" pitchFamily="18" charset="0"/>
              </a:rPr>
              <a:t>nói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đường thẳng AH là  </a:t>
            </a:r>
            <a:r>
              <a:rPr lang="en-US" sz="2000" dirty="0" err="1">
                <a:latin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</a:rPr>
              <a:t>đối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xứng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của tam giác ABC.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0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26" y="2057400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95300" y="4380593"/>
            <a:ext cx="4343400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i="1" dirty="0" err="1">
                <a:latin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thẳng</a:t>
            </a:r>
            <a:r>
              <a:rPr lang="en-US" sz="2000" b="1" i="1" dirty="0">
                <a:latin typeface="Times New Roman" pitchFamily="18" charset="0"/>
              </a:rPr>
              <a:t> d </a:t>
            </a:r>
            <a:r>
              <a:rPr lang="en-US" sz="2000" b="1" i="1" dirty="0" err="1">
                <a:latin typeface="Times New Roman" pitchFamily="18" charset="0"/>
              </a:rPr>
              <a:t>gọi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trục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đối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xứng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VNI-Script" pitchFamily="2" charset="0"/>
              </a:rPr>
              <a:t>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nếu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đối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xứng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với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mỗi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thuộc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VNI-Script" pitchFamily="2" charset="0"/>
              </a:rPr>
              <a:t>H</a:t>
            </a:r>
            <a:r>
              <a:rPr lang="en-US" sz="2000" b="1" i="1" dirty="0" smtClean="0">
                <a:latin typeface="Times New Roman" pitchFamily="18" charset="0"/>
              </a:rPr>
              <a:t>  qua </a:t>
            </a:r>
            <a:r>
              <a:rPr lang="en-US" sz="2000" b="1" i="1" dirty="0" err="1">
                <a:latin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thẳng</a:t>
            </a:r>
            <a:r>
              <a:rPr lang="en-US" sz="2000" b="1" i="1" dirty="0">
                <a:latin typeface="Times New Roman" pitchFamily="18" charset="0"/>
              </a:rPr>
              <a:t> d </a:t>
            </a:r>
            <a:r>
              <a:rPr lang="en-US" sz="2000" b="1" i="1" dirty="0" err="1">
                <a:latin typeface="Times New Roman" pitchFamily="18" charset="0"/>
              </a:rPr>
              <a:t>cũng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thuộc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latin typeface="VNI-Script" pitchFamily="2" charset="0"/>
              </a:rPr>
              <a:t>H</a:t>
            </a:r>
            <a:r>
              <a:rPr lang="en-US" sz="2000" b="1" i="1" dirty="0">
                <a:latin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6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33400" y="2209800"/>
            <a:ext cx="563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?4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    a) </a:t>
            </a:r>
            <a:r>
              <a:rPr lang="en-US" sz="2400" dirty="0" err="1">
                <a:latin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</a:rPr>
              <a:t> A.        </a:t>
            </a:r>
          </a:p>
          <a:p>
            <a:r>
              <a:rPr lang="en-US" sz="2400" dirty="0">
                <a:latin typeface="Times New Roman" pitchFamily="18" charset="0"/>
              </a:rPr>
              <a:t>    b)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</a:rPr>
              <a:t> ABC.</a:t>
            </a:r>
          </a:p>
          <a:p>
            <a:r>
              <a:rPr lang="en-US" sz="2400" dirty="0">
                <a:latin typeface="Times New Roman" pitchFamily="18" charset="0"/>
              </a:rPr>
              <a:t>    c)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</a:rPr>
              <a:t> O.</a:t>
            </a: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24300"/>
            <a:ext cx="2590800" cy="201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3352800" y="3886200"/>
            <a:ext cx="2362200" cy="1905000"/>
          </a:xfrm>
          <a:prstGeom prst="triangle">
            <a:avLst>
              <a:gd name="adj" fmla="val 49194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000">
              <a:solidFill>
                <a:srgbClr val="0000FF"/>
              </a:solidFill>
              <a:latin typeface="VNtimes new roman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6705600" y="4038600"/>
            <a:ext cx="1676400" cy="1600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 smtClean="0"/>
              <a:t>    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35" name="Oval 72"/>
          <p:cNvSpPr>
            <a:spLocks noChangeArrowheads="1"/>
          </p:cNvSpPr>
          <p:nvPr/>
        </p:nvSpPr>
        <p:spPr bwMode="auto">
          <a:xfrm>
            <a:off x="74676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463143" y="343038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56007" y="590731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595257" y="590731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1676400" y="3886200"/>
            <a:ext cx="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1676400" y="3717925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 flipH="1" flipV="1">
            <a:off x="3200400" y="4267200"/>
            <a:ext cx="30480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 flipV="1">
            <a:off x="2971800" y="4267200"/>
            <a:ext cx="28194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 flipH="1">
            <a:off x="4495800" y="3429000"/>
            <a:ext cx="381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3352800" y="38703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4495800" y="41751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5410200" y="44799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5" name="Line 39"/>
          <p:cNvSpPr>
            <a:spLocks noChangeShapeType="1"/>
          </p:cNvSpPr>
          <p:nvPr/>
        </p:nvSpPr>
        <p:spPr bwMode="auto">
          <a:xfrm>
            <a:off x="6705600" y="3810000"/>
            <a:ext cx="18288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36"/>
          <p:cNvSpPr>
            <a:spLocks noChangeShapeType="1"/>
          </p:cNvSpPr>
          <p:nvPr/>
        </p:nvSpPr>
        <p:spPr bwMode="auto">
          <a:xfrm>
            <a:off x="7543800" y="3429000"/>
            <a:ext cx="0" cy="259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 flipV="1">
            <a:off x="6324600" y="3962400"/>
            <a:ext cx="24384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6362700" y="3409488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7500257" y="325626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8382000" y="4046764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8109857" y="336357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" name="Text Box 46"/>
          <p:cNvSpPr txBox="1">
            <a:spLocks noChangeArrowheads="1"/>
          </p:cNvSpPr>
          <p:nvPr/>
        </p:nvSpPr>
        <p:spPr bwMode="auto">
          <a:xfrm>
            <a:off x="152400" y="6232525"/>
            <a:ext cx="2819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64" name="Text Box 47"/>
          <p:cNvSpPr txBox="1">
            <a:spLocks noChangeArrowheads="1"/>
          </p:cNvSpPr>
          <p:nvPr/>
        </p:nvSpPr>
        <p:spPr bwMode="auto">
          <a:xfrm>
            <a:off x="3200400" y="6248400"/>
            <a:ext cx="3124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  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65" name="Text Box 48"/>
          <p:cNvSpPr txBox="1">
            <a:spLocks noChangeArrowheads="1"/>
          </p:cNvSpPr>
          <p:nvPr/>
        </p:nvSpPr>
        <p:spPr bwMode="auto">
          <a:xfrm>
            <a:off x="6324600" y="6232525"/>
            <a:ext cx="2781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vô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V="1">
            <a:off x="6934200" y="3779460"/>
            <a:ext cx="1251857" cy="21278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5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 animBg="1"/>
      <p:bldP spid="35" grpId="0" animBg="1"/>
      <p:bldP spid="38" grpId="0"/>
      <p:bldP spid="39" grpId="0"/>
      <p:bldP spid="40" grpId="0"/>
      <p:bldP spid="44" grpId="0" animBg="1"/>
      <p:bldP spid="45" grpId="0"/>
      <p:bldP spid="46" grpId="0" animBg="1"/>
      <p:bldP spid="48" grpId="0" animBg="1"/>
      <p:bldP spid="50" grpId="0" animBg="1"/>
      <p:bldP spid="52" grpId="0"/>
      <p:bldP spid="53" grpId="0"/>
      <p:bldP spid="54" grpId="0"/>
      <p:bldP spid="55" grpId="0" animBg="1"/>
      <p:bldP spid="56" grpId="0" animBg="1"/>
      <p:bldP spid="57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 rot="10800000">
            <a:off x="5486400" y="1447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60960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78486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86106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5334000" y="25908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7162800" y="914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6781800" y="1376064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7620000" y="137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64770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6553200" y="2519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76962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77724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858000" y="990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67818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5334000" y="3429000"/>
            <a:ext cx="3733800" cy="220424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9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/>
      <p:bldP spid="28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 rot="10800000">
            <a:off x="5486400" y="1447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60960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7848600" y="914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86106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5334000" y="25908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7162800" y="914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6781800" y="1376064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7620000" y="137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64770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6553200" y="2519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76962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7772400" y="2514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858000" y="990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6781800" y="2605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5334000" y="3429000"/>
            <a:ext cx="3733800" cy="220424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76200" y="2057400"/>
            <a:ext cx="51816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xmlns="" val="17804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9029" y="167186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76200" y="2057400"/>
            <a:ext cx="51816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 rot="10800000">
            <a:off x="952500" y="4114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1562100" y="3581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3314700" y="35814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4076700" y="5272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800100" y="52578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2628900" y="3581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2247900" y="4043064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>
            <a:off x="3086100" y="4038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>
            <a:off x="2019300" y="5186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40"/>
          <p:cNvSpPr>
            <a:spLocks noChangeShapeType="1"/>
          </p:cNvSpPr>
          <p:nvPr/>
        </p:nvSpPr>
        <p:spPr bwMode="auto">
          <a:xfrm>
            <a:off x="32385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2324100" y="3657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56" name="Text Box 46"/>
          <p:cNvSpPr txBox="1">
            <a:spLocks noChangeArrowheads="1"/>
          </p:cNvSpPr>
          <p:nvPr/>
        </p:nvSpPr>
        <p:spPr bwMode="auto">
          <a:xfrm>
            <a:off x="2247900" y="527208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70" name="Line 40"/>
          <p:cNvSpPr>
            <a:spLocks noChangeShapeType="1"/>
          </p:cNvSpPr>
          <p:nvPr/>
        </p:nvSpPr>
        <p:spPr bwMode="auto">
          <a:xfrm>
            <a:off x="33528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40"/>
          <p:cNvSpPr>
            <a:spLocks noChangeShapeType="1"/>
          </p:cNvSpPr>
          <p:nvPr/>
        </p:nvSpPr>
        <p:spPr bwMode="auto">
          <a:xfrm>
            <a:off x="21336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457200" y="5878529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Ta </a:t>
            </a:r>
            <a:r>
              <a:rPr lang="en-US" sz="2000" err="1">
                <a:latin typeface="Times New Roman" pitchFamily="18" charset="0"/>
              </a:rPr>
              <a:t>nói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đường thẳng HK là  </a:t>
            </a:r>
            <a:r>
              <a:rPr lang="en-US" sz="2000" dirty="0" err="1">
                <a:latin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</a:rPr>
              <a:t>đối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xứng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của hình thang ABCD.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3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313" y="1600200"/>
            <a:ext cx="3887787" cy="4525963"/>
          </a:xfrm>
          <a:noFill/>
          <a:ln/>
        </p:spPr>
      </p:pic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4572000" y="1219200"/>
            <a:ext cx="0" cy="533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3632200" y="21590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3644900" y="25781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3136900" y="3048000"/>
            <a:ext cx="29591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3352800" y="4724400"/>
            <a:ext cx="24384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3708400" y="53721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3708400" y="56896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7121" name="Object 17"/>
          <p:cNvGraphicFramePr>
            <a:graphicFrameLocks noChangeAspect="1"/>
          </p:cNvGraphicFramePr>
          <p:nvPr/>
        </p:nvGraphicFramePr>
        <p:xfrm>
          <a:off x="3276600" y="1879600"/>
          <a:ext cx="914400" cy="198438"/>
        </p:xfrm>
        <a:graphic>
          <a:graphicData uri="http://schemas.openxmlformats.org/presentationml/2006/ole">
            <p:oleObj spid="_x0000_s1066" name="Equation" r:id="rId4" imgW="435285" imgH="677109" progId="Equation.DSMT4">
              <p:embed/>
            </p:oleObj>
          </a:graphicData>
        </a:graphic>
      </p:graphicFrame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4584700" y="20066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4584700" y="24257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4584700" y="5694363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4584700" y="5207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4584700" y="28956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84700" y="4572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4114800" y="2044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5041900" y="2044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4114800" y="24511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5041900" y="2463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3886200" y="2895600"/>
            <a:ext cx="0" cy="228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5295900" y="2882900"/>
            <a:ext cx="0" cy="228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4013200" y="4572000"/>
            <a:ext cx="0" cy="228600"/>
          </a:xfrm>
          <a:prstGeom prst="line">
            <a:avLst/>
          </a:prstGeom>
          <a:noFill/>
          <a:ln w="69850" cmpd="tri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5143500" y="4546600"/>
            <a:ext cx="0" cy="228600"/>
          </a:xfrm>
          <a:prstGeom prst="line">
            <a:avLst/>
          </a:prstGeom>
          <a:noFill/>
          <a:ln w="79375" cmpd="tri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4191000" y="5257800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5016500" y="5257800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4191000" y="5562600"/>
            <a:ext cx="0" cy="228600"/>
          </a:xfrm>
          <a:prstGeom prst="line">
            <a:avLst/>
          </a:prstGeom>
          <a:noFill/>
          <a:ln w="66675" cmpd="dbl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5016500" y="5562600"/>
            <a:ext cx="0" cy="228600"/>
          </a:xfrm>
          <a:prstGeom prst="line">
            <a:avLst/>
          </a:prstGeom>
          <a:noFill/>
          <a:ln w="60325" cmpd="dbl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V="1">
            <a:off x="2986088" y="3595688"/>
            <a:ext cx="3200400" cy="14287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4591050" y="3429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708400" y="3505200"/>
            <a:ext cx="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57800" y="3505200"/>
            <a:ext cx="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5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  <p:bldP spid="47111" grpId="0" animBg="1"/>
      <p:bldP spid="47112" grpId="0" animBg="1"/>
      <p:bldP spid="47114" grpId="0" animBg="1"/>
      <p:bldP spid="47115" grpId="0" animBg="1"/>
      <p:bldP spid="47117" grpId="0" animBg="1"/>
      <p:bldP spid="47122" grpId="0" animBg="1"/>
      <p:bldP spid="47123" grpId="0" animBg="1"/>
      <p:bldP spid="47124" grpId="0" animBg="1"/>
      <p:bldP spid="47125" grpId="0" animBg="1"/>
      <p:bldP spid="47126" grpId="0" animBg="1"/>
      <p:bldP spid="47127" grpId="0" animBg="1"/>
      <p:bldP spid="47128" grpId="0" animBg="1"/>
      <p:bldP spid="47130" grpId="0" animBg="1"/>
      <p:bldP spid="47131" grpId="0" animBg="1"/>
      <p:bldP spid="47132" grpId="0" animBg="1"/>
      <p:bldP spid="47133" grpId="0" animBg="1"/>
      <p:bldP spid="47134" grpId="0" animBg="1"/>
      <p:bldP spid="47135" grpId="0" animBg="1"/>
      <p:bldP spid="47136" grpId="0" animBg="1"/>
      <p:bldP spid="47137" grpId="0" animBg="1"/>
      <p:bldP spid="47138" grpId="0" animBg="1"/>
      <p:bldP spid="47139" grpId="0" animBg="1"/>
      <p:bldP spid="47140" grpId="0" animBg="1"/>
      <p:bldP spid="47141" grpId="0" animBg="1"/>
      <p:bldP spid="471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59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86200" y="4343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2400" b="1">
              <a:solidFill>
                <a:srgbClr val="000066"/>
              </a:solidFill>
              <a:latin typeface=".VnTim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2346325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819400"/>
            <a:ext cx="1228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734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2209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724400" y="3429000"/>
            <a:ext cx="0" cy="3276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6600" y="4953000"/>
            <a:ext cx="274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07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914400"/>
            <a:ext cx="5105400" cy="594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b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105400" y="914400"/>
            <a:ext cx="40386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5605" y="3802898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181600" y="1371600"/>
            <a:ext cx="3962400" cy="1323439"/>
            <a:chOff x="5181600" y="1371600"/>
            <a:chExt cx="3962400" cy="1323439"/>
          </a:xfrm>
        </p:grpSpPr>
        <p:sp>
          <p:nvSpPr>
            <p:cNvPr id="18" name="Rectangle 17"/>
            <p:cNvSpPr/>
            <p:nvPr/>
          </p:nvSpPr>
          <p:spPr>
            <a:xfrm>
              <a:off x="5181600" y="14478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?1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562600" y="1371600"/>
              <a:ext cx="3581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</a:rPr>
                <a:t> Cho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và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một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 </a:t>
              </a:r>
              <a:r>
                <a:rPr lang="en-US" sz="2000" dirty="0" err="1" smtClean="0">
                  <a:latin typeface="Times New Roman" pitchFamily="18" charset="0"/>
                </a:rPr>
                <a:t>không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thuộc</a:t>
              </a:r>
              <a:r>
                <a:rPr lang="en-US" sz="2000" dirty="0" smtClean="0">
                  <a:latin typeface="Times New Roman" pitchFamily="18" charset="0"/>
                </a:rPr>
                <a:t> d. </a:t>
              </a:r>
              <a:r>
                <a:rPr lang="en-US" sz="2000" dirty="0" err="1" smtClean="0">
                  <a:latin typeface="Times New Roman" pitchFamily="18" charset="0"/>
                </a:rPr>
                <a:t>Hãy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vẽ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A’ </a:t>
              </a:r>
              <a:r>
                <a:rPr lang="en-US" sz="2000" dirty="0" err="1" smtClean="0">
                  <a:latin typeface="Times New Roman" pitchFamily="18" charset="0"/>
                </a:rPr>
                <a:t>sao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cho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là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err="1" smtClean="0">
                  <a:latin typeface="Times New Roman" pitchFamily="18" charset="0"/>
                </a:rPr>
                <a:t>trung</a:t>
              </a:r>
              <a:r>
                <a:rPr lang="en-US" sz="2000" smtClean="0">
                  <a:latin typeface="Times New Roman" pitchFamily="18" charset="0"/>
                </a:rPr>
                <a:t> trực </a:t>
              </a:r>
              <a:r>
                <a:rPr lang="en-US" sz="2000" dirty="0" err="1" smtClean="0">
                  <a:latin typeface="Times New Roman" pitchFamily="18" charset="0"/>
                </a:rPr>
                <a:t>của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đoạn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AA’.</a:t>
              </a:r>
              <a:endParaRPr lang="en-US" sz="2000" dirty="0">
                <a:latin typeface="Times New Roman" pitchFamily="18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2133600" y="15240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133600" y="1371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124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2133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2133600" y="2514600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7526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3252788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838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990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577850" y="220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1600200" y="2590800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5848350" y="3137724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>
            <a:off x="5124450" y="5487061"/>
            <a:ext cx="4000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A'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5143500" y="3910881"/>
            <a:ext cx="518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 d</a:t>
            </a:r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5105400" y="4495800"/>
            <a:ext cx="4038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HA' = 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2133600" y="1588224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70" grpId="0" animBg="1"/>
      <p:bldP spid="71" grpId="0"/>
      <p:bldP spid="72" grpId="0"/>
      <p:bldP spid="73" grpId="0" animBg="1"/>
      <p:bldP spid="77" grpId="0"/>
      <p:bldP spid="78" grpId="0"/>
      <p:bldP spid="79" grpId="0"/>
      <p:bldP spid="80" grpId="0" animBg="1"/>
      <p:bldP spid="81" grpId="0"/>
      <p:bldP spid="86" grpId="0"/>
      <p:bldP spid="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349598"/>
            <a:ext cx="2190094" cy="350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>
            <a:stCxn id="23554" idx="0"/>
          </p:cNvCxnSpPr>
          <p:nvPr/>
        </p:nvCxnSpPr>
        <p:spPr>
          <a:xfrm>
            <a:off x="4752648" y="3349598"/>
            <a:ext cx="0" cy="3127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91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458" y="3505201"/>
            <a:ext cx="240574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3" idx="2"/>
          </p:cNvCxnSpPr>
          <p:nvPr/>
        </p:nvCxnSpPr>
        <p:spPr>
          <a:xfrm>
            <a:off x="4572000" y="3429000"/>
            <a:ext cx="16329" cy="297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04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17322"/>
            <a:ext cx="2362200" cy="301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67200" y="3429000"/>
            <a:ext cx="0" cy="2895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71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36702"/>
            <a:ext cx="2057400" cy="317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19400" y="4800600"/>
            <a:ext cx="2971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71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14057"/>
            <a:ext cx="2447925" cy="316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67200" y="3657600"/>
            <a:ext cx="0" cy="2438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0" y="4495800"/>
            <a:ext cx="27432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957286" y="4495800"/>
            <a:ext cx="2600325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81400" y="4038600"/>
            <a:ext cx="1524000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352800" y="3886200"/>
            <a:ext cx="1752600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79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387350"/>
            <a:ext cx="4495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37/87 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2675"/>
            <a:ext cx="9144000" cy="234632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760889" cy="328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19600" y="3429000"/>
            <a:ext cx="0" cy="3200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97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l_fi" descr="http://dep.com.vn/Uploaded/Bandocviet/2013-09-27/nguyen_tac_can_bang_trong_thiet_ke_deponline(1)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838200" y="1752600"/>
            <a:ext cx="7652026" cy="3124200"/>
          </a:xfrm>
          <a:prstGeom prst="rect">
            <a:avLst/>
          </a:prstGeom>
          <a:noFill/>
        </p:spPr>
      </p:pic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4695372" y="1295400"/>
            <a:ext cx="45719" cy="431165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h2t8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685800"/>
            <a:ext cx="3286125" cy="2314575"/>
          </a:xfrm>
          <a:prstGeom prst="rect">
            <a:avLst/>
          </a:prstGeom>
          <a:noFill/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733800"/>
            <a:ext cx="3200400" cy="2619375"/>
          </a:xfrm>
          <a:prstGeom prst="rect">
            <a:avLst/>
          </a:prstGeom>
          <a:noFill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686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6762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400" b="0" i="1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Hình 2b: Trang trí hình vuông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t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642" y="685800"/>
            <a:ext cx="70634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29528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-25400" y="914400"/>
            <a:ext cx="5105400" cy="594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1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105400" y="914400"/>
            <a:ext cx="40386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6200" y="3635514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143500" y="4052349"/>
            <a:ext cx="3810000" cy="1534184"/>
            <a:chOff x="96" y="1835"/>
            <a:chExt cx="2400" cy="805"/>
          </a:xfrm>
        </p:grpSpPr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96" y="1872"/>
              <a:ext cx="2352" cy="768"/>
            </a:xfrm>
            <a:prstGeom prst="wedgeRoundRectCallout">
              <a:avLst>
                <a:gd name="adj1" fmla="val 54037"/>
                <a:gd name="adj2" fmla="val 7864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96" y="1835"/>
              <a:ext cx="2400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xứng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6200" y="4479925"/>
            <a:ext cx="48768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trực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đoạn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181600" y="1371600"/>
            <a:ext cx="3962400" cy="1323439"/>
            <a:chOff x="5181600" y="1371600"/>
            <a:chExt cx="3962400" cy="1323439"/>
          </a:xfrm>
        </p:grpSpPr>
        <p:sp>
          <p:nvSpPr>
            <p:cNvPr id="18" name="Rectangle 17"/>
            <p:cNvSpPr/>
            <p:nvPr/>
          </p:nvSpPr>
          <p:spPr>
            <a:xfrm>
              <a:off x="5181600" y="14478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?1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562600" y="1371600"/>
              <a:ext cx="3581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</a:rPr>
                <a:t> Cho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và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một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 </a:t>
              </a:r>
              <a:r>
                <a:rPr lang="en-US" sz="2000" dirty="0" err="1" smtClean="0">
                  <a:latin typeface="Times New Roman" pitchFamily="18" charset="0"/>
                </a:rPr>
                <a:t>không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thuộc</a:t>
              </a:r>
              <a:r>
                <a:rPr lang="en-US" sz="2000" dirty="0" smtClean="0">
                  <a:latin typeface="Times New Roman" pitchFamily="18" charset="0"/>
                </a:rPr>
                <a:t> d. </a:t>
              </a:r>
              <a:r>
                <a:rPr lang="en-US" sz="2000" dirty="0" err="1" smtClean="0">
                  <a:latin typeface="Times New Roman" pitchFamily="18" charset="0"/>
                </a:rPr>
                <a:t>Hãy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vẽ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A’ </a:t>
              </a:r>
              <a:r>
                <a:rPr lang="en-US" sz="2000" dirty="0" err="1" smtClean="0">
                  <a:latin typeface="Times New Roman" pitchFamily="18" charset="0"/>
                </a:rPr>
                <a:t>sao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cho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là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trung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trục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của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đoạn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AA’.</a:t>
              </a:r>
              <a:endParaRPr lang="en-US" sz="2000" dirty="0">
                <a:latin typeface="Times New Roman" pitchFamily="18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2133600" y="15240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133600" y="1371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124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2133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2133600" y="2514600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7526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3252788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838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990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577850" y="220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1600200" y="2590800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2133600" y="16002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133600" y="20333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981200" y="1752600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1653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2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762000" y="990600"/>
          <a:ext cx="7589684" cy="4495800"/>
        </p:xfrm>
        <a:graphic>
          <a:graphicData uri="http://schemas.openxmlformats.org/presentationml/2006/ole">
            <p:oleObj spid="_x0000_s67585" name="Slide" r:id="rId3" imgW="4572042" imgH="3428869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òa tháp đôi lộng lẫy trong đê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4548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vanh d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6248400" cy="5738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he_Disney_Dr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5562600" cy="29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ANd9GcRVE_L7fAQIQI2b2UZoYuEu4AziwRsJ7KpmnMqwhqUMV0r0orx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581400"/>
            <a:ext cx="5486400" cy="301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>
            <a:hlinkClick r:id="rId2" action="ppaction://program"/>
          </p:cNvPr>
          <p:cNvSpPr>
            <a:spLocks noChangeArrowheads="1"/>
          </p:cNvSpPr>
          <p:nvPr/>
        </p:nvSpPr>
        <p:spPr bwMode="auto">
          <a:xfrm>
            <a:off x="2057400" y="381000"/>
            <a:ext cx="5486400" cy="609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trục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xứng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9" name="Picture 17" descr="Kién trúc có trục dói xú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667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 descr="Hinh co truc doi xung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743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91" name="Picture 19" descr="Hinh co truc doi xung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684463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92" name="Picture 20" descr="Hinh co truc doi xung(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743200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93" name="Picture 21" descr="Minh hoa hinh co truc doi x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Picture 22" descr="Hinh co truc doi xu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709863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117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-25400" y="914400"/>
            <a:ext cx="5105400" cy="594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1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080000" y="914400"/>
            <a:ext cx="40386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6200" y="3635514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</a:rPr>
              <a:t>Ta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hai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.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6200" y="4479925"/>
            <a:ext cx="48768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</a:rPr>
              <a:t>Hai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trực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đoạn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52400" y="5562600"/>
            <a:ext cx="495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Quy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B </a:t>
            </a:r>
            <a:r>
              <a:rPr lang="en-US" sz="2000" b="1" dirty="0" err="1">
                <a:latin typeface="Times New Roman" pitchFamily="18" charset="0"/>
              </a:rPr>
              <a:t>nằm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B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cũng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B.</a:t>
            </a:r>
            <a:endParaRPr lang="en-US" sz="2000" dirty="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40" name="Text Box 20"/>
              <p:cNvSpPr txBox="1">
                <a:spLocks noChangeArrowheads="1"/>
              </p:cNvSpPr>
              <p:nvPr/>
            </p:nvSpPr>
            <p:spPr bwMode="auto">
              <a:xfrm>
                <a:off x="5130800" y="5085546"/>
                <a:ext cx="40386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smtClean="0">
                    <a:solidFill>
                      <a:schemeClr val="tx1"/>
                    </a:solidFill>
                    <a:latin typeface="Times New Roman" pitchFamily="18" charset="0"/>
                  </a:rPr>
                  <a:t>?</a:t>
                </a:r>
                <a:r>
                  <a:rPr lang="en-US" sz="2800" smtClean="0">
                    <a:solidFill>
                      <a:schemeClr val="tx1"/>
                    </a:solidFill>
                    <a:latin typeface="Times New Roman" pitchFamily="18" charset="0"/>
                  </a:rPr>
                  <a:t> Nếu </a:t>
                </a:r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 smtClean="0">
                    <a:solidFill>
                      <a:schemeClr val="tx1"/>
                    </a:solidFill>
                    <a:latin typeface="Times New Roman" pitchFamily="18" charset="0"/>
                  </a:rPr>
                  <a:t/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d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</a:rPr>
                  <a:t>Tìm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</a:rPr>
                  <a:t>đối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</a:rPr>
                  <a:t>xứng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/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</a:rPr>
                  <a:t> B qua d ?</a:t>
                </a:r>
              </a:p>
            </p:txBody>
          </p:sp>
        </mc:Choice>
        <mc:Fallback>
          <p:sp>
            <p:nvSpPr>
              <p:cNvPr id="514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0800" y="5085546"/>
                <a:ext cx="4038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3172"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181600" y="1371600"/>
            <a:ext cx="3962400" cy="1323439"/>
            <a:chOff x="5181600" y="1371600"/>
            <a:chExt cx="3962400" cy="1323439"/>
          </a:xfrm>
        </p:grpSpPr>
        <p:sp>
          <p:nvSpPr>
            <p:cNvPr id="18" name="Rectangle 17"/>
            <p:cNvSpPr/>
            <p:nvPr/>
          </p:nvSpPr>
          <p:spPr>
            <a:xfrm>
              <a:off x="5181600" y="14478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?1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562600" y="1371600"/>
              <a:ext cx="3581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</a:rPr>
                <a:t>Cho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và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một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 </a:t>
              </a:r>
              <a:r>
                <a:rPr lang="en-US" sz="2000" dirty="0" err="1" smtClean="0">
                  <a:latin typeface="Times New Roman" pitchFamily="18" charset="0"/>
                </a:rPr>
                <a:t>không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thuộc</a:t>
              </a:r>
              <a:r>
                <a:rPr lang="en-US" sz="2000" dirty="0" smtClean="0">
                  <a:latin typeface="Times New Roman" pitchFamily="18" charset="0"/>
                </a:rPr>
                <a:t> d. </a:t>
              </a:r>
              <a:r>
                <a:rPr lang="en-US" sz="2000" dirty="0" err="1" smtClean="0">
                  <a:latin typeface="Times New Roman" pitchFamily="18" charset="0"/>
                </a:rPr>
                <a:t>Hãy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vẽ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điểm</a:t>
              </a:r>
              <a:r>
                <a:rPr lang="en-US" sz="2000" dirty="0" smtClean="0">
                  <a:latin typeface="Times New Roman" pitchFamily="18" charset="0"/>
                </a:rPr>
                <a:t> A’ </a:t>
              </a:r>
              <a:r>
                <a:rPr lang="en-US" sz="2000" dirty="0" err="1" smtClean="0">
                  <a:latin typeface="Times New Roman" pitchFamily="18" charset="0"/>
                </a:rPr>
                <a:t>sao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cho</a:t>
              </a:r>
              <a:r>
                <a:rPr lang="en-US" sz="2000" dirty="0" smtClean="0">
                  <a:latin typeface="Times New Roman" pitchFamily="18" charset="0"/>
                </a:rPr>
                <a:t> d </a:t>
              </a:r>
              <a:r>
                <a:rPr lang="en-US" sz="2000" dirty="0" err="1" smtClean="0">
                  <a:latin typeface="Times New Roman" pitchFamily="18" charset="0"/>
                </a:rPr>
                <a:t>là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đường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trung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trục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của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đoạn</a:t>
              </a:r>
              <a:r>
                <a:rPr lang="en-US" sz="2000" dirty="0" smtClean="0">
                  <a:latin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</a:rPr>
                <a:t>thẳng</a:t>
              </a:r>
              <a:r>
                <a:rPr lang="en-US" sz="2000" dirty="0" smtClean="0">
                  <a:latin typeface="Times New Roman" pitchFamily="18" charset="0"/>
                </a:rPr>
                <a:t> AA’.</a:t>
              </a:r>
              <a:endParaRPr lang="en-US" sz="2000" dirty="0">
                <a:latin typeface="Times New Roman" pitchFamily="18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2133600" y="15240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133600" y="1371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124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2133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2133600" y="2514600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7526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3252788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838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990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577850" y="220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1600200" y="2590800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2133600" y="16002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133600" y="20333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981200" y="1752600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1653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1968500" y="1752600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6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/>
      <p:bldP spid="5140" grpId="0" animBg="1"/>
      <p:bldP spid="9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773113"/>
            <a:ext cx="5334000" cy="6248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5334000" y="838200"/>
            <a:ext cx="3810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?2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</a:rPr>
              <a:t>đ</a:t>
            </a:r>
            <a:r>
              <a:rPr lang="en-US" sz="2000" dirty="0" err="1" smtClean="0">
                <a:latin typeface="Times New Roman" pitchFamily="18" charset="0"/>
              </a:rPr>
              <a:t>ường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AB. </a:t>
            </a:r>
          </a:p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 + </a:t>
            </a:r>
            <a:r>
              <a:rPr lang="en-US" sz="2000" dirty="0" err="1" smtClean="0">
                <a:latin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A’đối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A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B’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B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AB,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C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A’B’. </a:t>
            </a:r>
          </a:p>
        </p:txBody>
      </p:sp>
      <p:sp>
        <p:nvSpPr>
          <p:cNvPr id="85" name="Line 10"/>
          <p:cNvSpPr>
            <a:spLocks noChangeShapeType="1"/>
          </p:cNvSpPr>
          <p:nvPr/>
        </p:nvSpPr>
        <p:spPr bwMode="auto">
          <a:xfrm>
            <a:off x="1219200" y="3113087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 flipV="1">
            <a:off x="1752600" y="20462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>
            <a:off x="1752600" y="38750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Line 13"/>
          <p:cNvSpPr>
            <a:spLocks noChangeShapeType="1"/>
          </p:cNvSpPr>
          <p:nvPr/>
        </p:nvSpPr>
        <p:spPr bwMode="auto">
          <a:xfrm>
            <a:off x="1752600" y="2427287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Line 14"/>
          <p:cNvSpPr>
            <a:spLocks noChangeShapeType="1"/>
          </p:cNvSpPr>
          <p:nvPr/>
        </p:nvSpPr>
        <p:spPr bwMode="auto">
          <a:xfrm>
            <a:off x="3276600" y="2046287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15"/>
          <p:cNvSpPr>
            <a:spLocks noChangeShapeType="1"/>
          </p:cNvSpPr>
          <p:nvPr/>
        </p:nvSpPr>
        <p:spPr bwMode="auto">
          <a:xfrm>
            <a:off x="2743200" y="2198687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16"/>
          <p:cNvSpPr>
            <a:spLocks noChangeShapeType="1"/>
          </p:cNvSpPr>
          <p:nvPr/>
        </p:nvSpPr>
        <p:spPr bwMode="auto">
          <a:xfrm>
            <a:off x="1676400" y="27320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>
            <a:off x="1676400" y="3417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auto">
          <a:xfrm>
            <a:off x="3200400" y="25796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>
            <a:off x="3200400" y="2655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>
            <a:off x="3200400" y="35702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>
            <a:off x="3200400" y="36464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>
            <a:off x="2590800" y="25796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/>
        </p:nvSpPr>
        <p:spPr bwMode="auto">
          <a:xfrm>
            <a:off x="2590800" y="35702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24"/>
          <p:cNvSpPr>
            <a:spLocks noChangeShapeType="1"/>
          </p:cNvSpPr>
          <p:nvPr/>
        </p:nvSpPr>
        <p:spPr bwMode="auto">
          <a:xfrm flipH="1">
            <a:off x="2667000" y="25796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25"/>
          <p:cNvSpPr>
            <a:spLocks noChangeShapeType="1"/>
          </p:cNvSpPr>
          <p:nvPr/>
        </p:nvSpPr>
        <p:spPr bwMode="auto">
          <a:xfrm flipH="1">
            <a:off x="2667000" y="35702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Text Box 27"/>
          <p:cNvSpPr txBox="1">
            <a:spLocks noChangeArrowheads="1"/>
          </p:cNvSpPr>
          <p:nvPr/>
        </p:nvSpPr>
        <p:spPr bwMode="auto">
          <a:xfrm>
            <a:off x="2552700" y="18049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103" name="Text Box 29"/>
          <p:cNvSpPr txBox="1">
            <a:spLocks noChangeArrowheads="1"/>
          </p:cNvSpPr>
          <p:nvPr/>
        </p:nvSpPr>
        <p:spPr bwMode="auto">
          <a:xfrm>
            <a:off x="1600200" y="3900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104" name="Text Box 30"/>
          <p:cNvSpPr txBox="1">
            <a:spLocks noChangeArrowheads="1"/>
          </p:cNvSpPr>
          <p:nvPr/>
        </p:nvSpPr>
        <p:spPr bwMode="auto">
          <a:xfrm>
            <a:off x="2565400" y="41417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3124200" y="4281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106" name="Text Box 32"/>
          <p:cNvSpPr txBox="1">
            <a:spLocks noChangeArrowheads="1"/>
          </p:cNvSpPr>
          <p:nvPr/>
        </p:nvSpPr>
        <p:spPr bwMode="auto">
          <a:xfrm>
            <a:off x="1219200" y="2808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107" name="Line 33"/>
          <p:cNvSpPr>
            <a:spLocks noChangeShapeType="1"/>
          </p:cNvSpPr>
          <p:nvPr/>
        </p:nvSpPr>
        <p:spPr bwMode="auto">
          <a:xfrm>
            <a:off x="1752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34"/>
          <p:cNvSpPr>
            <a:spLocks noChangeShapeType="1"/>
          </p:cNvSpPr>
          <p:nvPr/>
        </p:nvSpPr>
        <p:spPr bwMode="auto">
          <a:xfrm>
            <a:off x="1905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Line 35"/>
          <p:cNvSpPr>
            <a:spLocks noChangeShapeType="1"/>
          </p:cNvSpPr>
          <p:nvPr/>
        </p:nvSpPr>
        <p:spPr bwMode="auto">
          <a:xfrm>
            <a:off x="27432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" name="Line 36"/>
          <p:cNvSpPr>
            <a:spLocks noChangeShapeType="1"/>
          </p:cNvSpPr>
          <p:nvPr/>
        </p:nvSpPr>
        <p:spPr bwMode="auto">
          <a:xfrm>
            <a:off x="28956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" name="Line 37"/>
          <p:cNvSpPr>
            <a:spLocks noChangeShapeType="1"/>
          </p:cNvSpPr>
          <p:nvPr/>
        </p:nvSpPr>
        <p:spPr bwMode="auto">
          <a:xfrm>
            <a:off x="3276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Line 38"/>
          <p:cNvSpPr>
            <a:spLocks noChangeShapeType="1"/>
          </p:cNvSpPr>
          <p:nvPr/>
        </p:nvSpPr>
        <p:spPr bwMode="auto">
          <a:xfrm>
            <a:off x="3429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Text Box 47"/>
          <p:cNvSpPr txBox="1">
            <a:spLocks noChangeArrowheads="1"/>
          </p:cNvSpPr>
          <p:nvPr/>
        </p:nvSpPr>
        <p:spPr bwMode="auto">
          <a:xfrm>
            <a:off x="1600200" y="2046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14" name="Text Box 48"/>
          <p:cNvSpPr txBox="1">
            <a:spLocks noChangeArrowheads="1"/>
          </p:cNvSpPr>
          <p:nvPr/>
        </p:nvSpPr>
        <p:spPr bwMode="auto">
          <a:xfrm>
            <a:off x="3111500" y="1665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5" name="Oval 72"/>
          <p:cNvSpPr>
            <a:spLocks noChangeArrowheads="1"/>
          </p:cNvSpPr>
          <p:nvPr/>
        </p:nvSpPr>
        <p:spPr bwMode="auto">
          <a:xfrm>
            <a:off x="1727200" y="2389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73"/>
          <p:cNvSpPr>
            <a:spLocks noChangeArrowheads="1"/>
          </p:cNvSpPr>
          <p:nvPr/>
        </p:nvSpPr>
        <p:spPr bwMode="auto">
          <a:xfrm>
            <a:off x="2705100" y="21478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74"/>
          <p:cNvSpPr>
            <a:spLocks noChangeArrowheads="1"/>
          </p:cNvSpPr>
          <p:nvPr/>
        </p:nvSpPr>
        <p:spPr bwMode="auto">
          <a:xfrm>
            <a:off x="3238500" y="2008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75"/>
          <p:cNvSpPr>
            <a:spLocks noChangeArrowheads="1"/>
          </p:cNvSpPr>
          <p:nvPr/>
        </p:nvSpPr>
        <p:spPr bwMode="auto">
          <a:xfrm>
            <a:off x="1727200" y="3836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76"/>
          <p:cNvSpPr>
            <a:spLocks noChangeArrowheads="1"/>
          </p:cNvSpPr>
          <p:nvPr/>
        </p:nvSpPr>
        <p:spPr bwMode="auto">
          <a:xfrm>
            <a:off x="2717800" y="4090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77"/>
          <p:cNvSpPr>
            <a:spLocks noChangeArrowheads="1"/>
          </p:cNvSpPr>
          <p:nvPr/>
        </p:nvSpPr>
        <p:spPr bwMode="auto">
          <a:xfrm>
            <a:off x="3238500" y="42306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61257">
            <a:off x="683187" y="4195101"/>
            <a:ext cx="4403303" cy="533400"/>
          </a:xfrm>
          <a:prstGeom prst="rect">
            <a:avLst/>
          </a:prstGeom>
          <a:noFill/>
        </p:spPr>
      </p:pic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3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73113"/>
            <a:ext cx="5334000" cy="6248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23795" y="4648200"/>
            <a:ext cx="5105400" cy="13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kia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00" y="838200"/>
            <a:ext cx="3810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?2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</a:rPr>
              <a:t>đ</a:t>
            </a:r>
            <a:r>
              <a:rPr lang="en-US" sz="2000" dirty="0" err="1" smtClean="0">
                <a:latin typeface="Times New Roman" pitchFamily="18" charset="0"/>
              </a:rPr>
              <a:t>ường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AB. </a:t>
            </a:r>
          </a:p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 + </a:t>
            </a:r>
            <a:r>
              <a:rPr lang="en-US" sz="2000" dirty="0" err="1" smtClean="0">
                <a:latin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A’đối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A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B’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B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AB,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C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A’B’. 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219200" y="3113087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1752600" y="20462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752600" y="38750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752600" y="2427287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276600" y="2046287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743200" y="2198687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676400" y="27320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676400" y="3417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200400" y="25796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200400" y="2655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200400" y="35702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200400" y="36464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590800" y="25796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590800" y="35702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2667000" y="25796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2667000" y="35702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552700" y="18049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600200" y="3900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565400" y="41417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24200" y="4281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219200" y="2808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1752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1905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7432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8956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3276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3429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1600200" y="2046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111500" y="1665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1" name="Oval 72"/>
          <p:cNvSpPr>
            <a:spLocks noChangeArrowheads="1"/>
          </p:cNvSpPr>
          <p:nvPr/>
        </p:nvSpPr>
        <p:spPr bwMode="auto">
          <a:xfrm>
            <a:off x="1727200" y="2389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3"/>
          <p:cNvSpPr>
            <a:spLocks noChangeArrowheads="1"/>
          </p:cNvSpPr>
          <p:nvPr/>
        </p:nvSpPr>
        <p:spPr bwMode="auto">
          <a:xfrm>
            <a:off x="2705100" y="21478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74"/>
          <p:cNvSpPr>
            <a:spLocks noChangeArrowheads="1"/>
          </p:cNvSpPr>
          <p:nvPr/>
        </p:nvSpPr>
        <p:spPr bwMode="auto">
          <a:xfrm>
            <a:off x="3238500" y="2008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75"/>
          <p:cNvSpPr>
            <a:spLocks noChangeArrowheads="1"/>
          </p:cNvSpPr>
          <p:nvPr/>
        </p:nvSpPr>
        <p:spPr bwMode="auto">
          <a:xfrm>
            <a:off x="1727200" y="3836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6"/>
          <p:cNvSpPr>
            <a:spLocks noChangeArrowheads="1"/>
          </p:cNvSpPr>
          <p:nvPr/>
        </p:nvSpPr>
        <p:spPr bwMode="auto">
          <a:xfrm>
            <a:off x="2717800" y="4090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7"/>
          <p:cNvSpPr>
            <a:spLocks noChangeArrowheads="1"/>
          </p:cNvSpPr>
          <p:nvPr/>
        </p:nvSpPr>
        <p:spPr bwMode="auto">
          <a:xfrm>
            <a:off x="3238500" y="42306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486400" y="1141412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A’B’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d. </a:t>
            </a:r>
          </a:p>
        </p:txBody>
      </p:sp>
      <p:sp>
        <p:nvSpPr>
          <p:cNvPr id="50" name="Oval Callout 49"/>
          <p:cNvSpPr/>
          <p:nvPr/>
        </p:nvSpPr>
        <p:spPr>
          <a:xfrm>
            <a:off x="5562600" y="3646487"/>
            <a:ext cx="3429000" cy="249555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d?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7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48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73113"/>
            <a:ext cx="5334000" cy="6248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23795" y="4643392"/>
            <a:ext cx="5105400" cy="13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kia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66700" y="60198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</a:rPr>
              <a:t>* </a:t>
            </a:r>
            <a:r>
              <a:rPr lang="en-US" sz="2000" b="1" dirty="0" err="1" smtClean="0">
                <a:latin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trục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219200" y="3113087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1752600" y="20462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752600" y="38750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752600" y="2427287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276600" y="2046287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743200" y="2198687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676400" y="27320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676400" y="3417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200400" y="25796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200400" y="2655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200400" y="35702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200400" y="36464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590800" y="25796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590800" y="35702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2667000" y="25796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2667000" y="35702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552700" y="18049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600200" y="3900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565400" y="41417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24200" y="4281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219200" y="2808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1752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1905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7432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8956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3276600" y="29606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3429000" y="2960687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1600200" y="2046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111500" y="1665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1" name="Oval 72"/>
          <p:cNvSpPr>
            <a:spLocks noChangeArrowheads="1"/>
          </p:cNvSpPr>
          <p:nvPr/>
        </p:nvSpPr>
        <p:spPr bwMode="auto">
          <a:xfrm>
            <a:off x="1727200" y="2389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3"/>
          <p:cNvSpPr>
            <a:spLocks noChangeArrowheads="1"/>
          </p:cNvSpPr>
          <p:nvPr/>
        </p:nvSpPr>
        <p:spPr bwMode="auto">
          <a:xfrm>
            <a:off x="2705100" y="21478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74"/>
          <p:cNvSpPr>
            <a:spLocks noChangeArrowheads="1"/>
          </p:cNvSpPr>
          <p:nvPr/>
        </p:nvSpPr>
        <p:spPr bwMode="auto">
          <a:xfrm>
            <a:off x="3238500" y="2008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75"/>
          <p:cNvSpPr>
            <a:spLocks noChangeArrowheads="1"/>
          </p:cNvSpPr>
          <p:nvPr/>
        </p:nvSpPr>
        <p:spPr bwMode="auto">
          <a:xfrm>
            <a:off x="1727200" y="3836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6"/>
          <p:cNvSpPr>
            <a:spLocks noChangeArrowheads="1"/>
          </p:cNvSpPr>
          <p:nvPr/>
        </p:nvSpPr>
        <p:spPr bwMode="auto">
          <a:xfrm>
            <a:off x="2717800" y="4090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7"/>
          <p:cNvSpPr>
            <a:spLocks noChangeArrowheads="1"/>
          </p:cNvSpPr>
          <p:nvPr/>
        </p:nvSpPr>
        <p:spPr bwMode="auto">
          <a:xfrm>
            <a:off x="3238500" y="42306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486400" y="1141412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A’B’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d. </a:t>
            </a:r>
          </a:p>
        </p:txBody>
      </p:sp>
      <p:sp>
        <p:nvSpPr>
          <p:cNvPr id="50" name="Oval Callout 49"/>
          <p:cNvSpPr/>
          <p:nvPr/>
        </p:nvSpPr>
        <p:spPr>
          <a:xfrm>
            <a:off x="5562600" y="3646487"/>
            <a:ext cx="3429000" cy="249555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d?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3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3049" y="788987"/>
            <a:ext cx="3788891" cy="328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5334000" y="3995678"/>
                <a:ext cx="3810000" cy="262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latin typeface="Times New Roman" pitchFamily="18" charset="0"/>
                  </a:rPr>
                  <a:t>Ta </a:t>
                </a:r>
                <a:r>
                  <a:rPr lang="en-US" sz="2000" i="1" dirty="0" err="1" smtClean="0">
                    <a:latin typeface="Times New Roman" pitchFamily="18" charset="0"/>
                  </a:rPr>
                  <a:t>có</a:t>
                </a:r>
                <a:r>
                  <a:rPr lang="en-US" sz="2000" dirty="0" smtClean="0">
                    <a:latin typeface="Times New Roman" pitchFamily="18" charset="0"/>
                  </a:rPr>
                  <a:t>:  +</a:t>
                </a:r>
                <a:r>
                  <a:rPr lang="en-US" sz="2000" dirty="0" err="1" smtClean="0">
                    <a:latin typeface="Times New Roman" pitchFamily="18" charset="0"/>
                  </a:rPr>
                  <a:t>Hai</a:t>
                </a:r>
                <a:r>
                  <a:rPr lang="en-US" sz="2000" dirty="0" smtClean="0">
                    <a:latin typeface="Times New Roman" pitchFamily="18" charset="0"/>
                  </a:rPr>
                  <a:t/>
                </a:r>
                <a:r>
                  <a:rPr lang="en-US" sz="2000" dirty="0" err="1" smtClean="0">
                    <a:latin typeface="Times New Roman" pitchFamily="18" charset="0"/>
                  </a:rPr>
                  <a:t>đoạn</a:t>
                </a:r>
                <a:r>
                  <a:rPr lang="en-US" sz="2000" dirty="0" smtClean="0">
                    <a:latin typeface="Times New Roman" pitchFamily="18" charset="0"/>
                  </a:rPr>
                  <a:t/>
                </a:r>
                <a:r>
                  <a:rPr lang="en-US" sz="2000" dirty="0" err="1" smtClean="0">
                    <a:latin typeface="Times New Roman" pitchFamily="18" charset="0"/>
                  </a:rPr>
                  <a:t>thẳng</a:t>
                </a:r>
                <a:r>
                  <a:rPr lang="en-US" sz="2000" dirty="0" smtClean="0">
                    <a:latin typeface="Times New Roman" pitchFamily="18" charset="0"/>
                  </a:rPr>
                  <a:t> AB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A’B’; AC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A’C’; BC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B’C’ </a:t>
                </a:r>
                <a:r>
                  <a:rPr lang="en-US" sz="2000" dirty="0" err="1" smtClean="0">
                    <a:latin typeface="Times New Roman" pitchFamily="18" charset="0"/>
                  </a:rPr>
                  <a:t>đối</a:t>
                </a:r>
                <a:r>
                  <a:rPr lang="en-US" sz="2000" dirty="0" smtClean="0">
                    <a:latin typeface="Times New Roman" pitchFamily="18" charset="0"/>
                  </a:rPr>
                  <a:t/>
                </a:r>
                <a:r>
                  <a:rPr lang="en-US" sz="2000" dirty="0" err="1" smtClean="0">
                    <a:latin typeface="Times New Roman" pitchFamily="18" charset="0"/>
                  </a:rPr>
                  <a:t>xứng</a:t>
                </a:r>
                <a:r>
                  <a:rPr lang="en-US" sz="2000" dirty="0" smtClean="0">
                    <a:latin typeface="Times New Roman" pitchFamily="18" charset="0"/>
                  </a:rPr>
                  <a:t/>
                </a:r>
                <a:r>
                  <a:rPr lang="en-US" sz="2000" dirty="0" err="1" smtClean="0">
                    <a:latin typeface="Times New Roman" pitchFamily="18" charset="0"/>
                  </a:rPr>
                  <a:t>với</a:t>
                </a:r>
                <a:r>
                  <a:rPr lang="en-US" sz="2000" dirty="0" smtClean="0">
                    <a:latin typeface="Times New Roman" pitchFamily="18" charset="0"/>
                  </a:rPr>
                  <a:t/>
                </a:r>
                <a:r>
                  <a:rPr lang="en-US" sz="2000" dirty="0" err="1" smtClean="0">
                    <a:latin typeface="Times New Roman" pitchFamily="18" charset="0"/>
                  </a:rPr>
                  <a:t>nhau</a:t>
                </a:r>
                <a:r>
                  <a:rPr lang="en-US" sz="2000" dirty="0" smtClean="0">
                    <a:latin typeface="Times New Roman" pitchFamily="18" charset="0"/>
                  </a:rPr>
                  <a:t> qua </a:t>
                </a:r>
                <a:r>
                  <a:rPr lang="en-US" sz="2000" dirty="0" err="1" smtClean="0">
                    <a:latin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</a:rPr>
                  <a:t> d.</a:t>
                </a:r>
                <a:br>
                  <a:rPr lang="en-US" sz="2000" dirty="0" smtClean="0">
                    <a:latin typeface="Times New Roman" pitchFamily="18" charset="0"/>
                  </a:rPr>
                </a:br>
                <a:r>
                  <a:rPr lang="en-US" sz="2000" dirty="0" smtClean="0">
                    <a:latin typeface="Times New Roman" pitchFamily="18" charset="0"/>
                  </a:rPr>
                  <a:t> +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BAC</m:t>
                        </m:r>
                      </m:e>
                    </m:acc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v</m:t>
                    </m:r>
                    <m:r>
                      <a:rPr lang="en-US" sz="2000" b="0" i="0" smtClean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0" smtClean="0">
                            <a:latin typeface="Cambria Math"/>
                          </a:rPr>
                          <m:t>;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ABC</m:t>
                        </m:r>
                      </m:e>
                    </m:acc>
                    <m:r>
                      <a:rPr lang="en-US" sz="20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/>
                      </a:rPr>
                      <m:t>v</m:t>
                    </m:r>
                    <m:r>
                      <a:rPr lang="en-US" sz="2000" i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</m:t>
                        </m:r>
                        <m:r>
                          <a:rPr lang="en-US" sz="2000" b="0" i="0" smtClean="0">
                            <a:latin typeface="Cambria Math"/>
                          </a:rPr>
                          <m:t>′;</m:t>
                        </m:r>
                      </m:e>
                    </m:acc>
                  </m:oMath>
                </a14:m>
                <a:r>
                  <a:rPr lang="en-US" sz="2000" dirty="0"/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ACB</m:t>
                        </m:r>
                      </m:e>
                    </m:acc>
                    <m:r>
                      <a:rPr lang="en-US" sz="20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/>
                      </a:rPr>
                      <m:t>v</m:t>
                    </m:r>
                    <m:r>
                      <a:rPr lang="en-US" sz="2000" i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</m:t>
                        </m:r>
                        <m:r>
                          <a:rPr lang="en-US" sz="2000" b="0" i="0" smtClean="0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 smtClean="0">
                    <a:latin typeface="Times New Roman" pitchFamily="18" charset="0"/>
                  </a:rPr>
                  <a:t>đối</a:t>
                </a:r>
                <a:r>
                  <a:rPr lang="en-US" sz="2000" dirty="0" smtClean="0">
                    <a:latin typeface="Times New Roman" pitchFamily="18" charset="0"/>
                  </a:rPr>
                  <a:t/>
                </a:r>
                <a:r>
                  <a:rPr lang="en-US" sz="2000" dirty="0" err="1" smtClean="0">
                    <a:latin typeface="Times New Roman" pitchFamily="18" charset="0"/>
                  </a:rPr>
                  <a:t>xứng</a:t>
                </a:r>
                <a:r>
                  <a:rPr lang="en-US" sz="2000" dirty="0" smtClean="0">
                    <a:latin typeface="Times New Roman" pitchFamily="18" charset="0"/>
                  </a:rPr>
                  <a:t/>
                </a:r>
                <a:r>
                  <a:rPr lang="en-US" sz="2000" dirty="0" err="1" smtClean="0">
                    <a:latin typeface="Times New Roman" pitchFamily="18" charset="0"/>
                  </a:rPr>
                  <a:t>với</a:t>
                </a:r>
                <a:r>
                  <a:rPr lang="en-US" sz="2000" dirty="0" smtClean="0">
                    <a:latin typeface="Times New Roman" pitchFamily="18" charset="0"/>
                  </a:rPr>
                  <a:t/>
                </a:r>
                <a:r>
                  <a:rPr lang="en-US" sz="2000" dirty="0" err="1" smtClean="0">
                    <a:latin typeface="Times New Roman" pitchFamily="18" charset="0"/>
                  </a:rPr>
                  <a:t>nhau</a:t>
                </a:r>
                <a:r>
                  <a:rPr lang="en-US" sz="2000" dirty="0" smtClean="0">
                    <a:latin typeface="Times New Roman" pitchFamily="18" charset="0"/>
                  </a:rPr>
                  <a:t> qua </a:t>
                </a:r>
                <a:r>
                  <a:rPr lang="en-US" sz="2000" dirty="0" err="1" smtClean="0">
                    <a:latin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</a:rPr>
                  <a:t> d.</a:t>
                </a:r>
                <a:br>
                  <a:rPr lang="en-US" sz="2000" dirty="0" smtClean="0">
                    <a:latin typeface="Times New Roman" pitchFamily="18" charset="0"/>
                  </a:rPr>
                </a:br>
                <a:r>
                  <a:rPr lang="en-US" sz="2000" dirty="0" smtClean="0">
                    <a:latin typeface="Times New Roman" pitchFamily="18" charset="0"/>
                  </a:rPr>
                  <a:t>   +</a:t>
                </a:r>
                <a:r>
                  <a:rPr lang="en-US" sz="2000" dirty="0" err="1" smtClean="0">
                    <a:latin typeface="Times New Roman" pitchFamily="18" charset="0"/>
                  </a:rPr>
                  <a:t>Hai</a:t>
                </a:r>
                <a:r>
                  <a:rPr lang="en-US" sz="2000" dirty="0" smtClean="0">
                    <a:latin typeface="Times New Roman" pitchFamily="18" charset="0"/>
                  </a:rPr>
                  <a:t> tam </a:t>
                </a:r>
                <a:r>
                  <a:rPr lang="en-US" sz="2000" dirty="0" err="1" smtClean="0">
                    <a:latin typeface="Times New Roman" pitchFamily="18" charset="0"/>
                  </a:rPr>
                  <a:t>giác</a:t>
                </a:r>
                <a:r>
                  <a:rPr lang="en-US" sz="2000" dirty="0" smtClean="0">
                    <a:latin typeface="Times New Roman" pitchFamily="18" charset="0"/>
                  </a:rPr>
                  <a:t> ABC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A’B’C’ </a:t>
                </a:r>
                <a:r>
                  <a:rPr lang="en-US" sz="2000" dirty="0" err="1" smtClean="0">
                    <a:latin typeface="Times New Roman" pitchFamily="18" charset="0"/>
                  </a:rPr>
                  <a:t>đối</a:t>
                </a:r>
                <a:r>
                  <a:rPr lang="en-US" sz="2000" dirty="0" smtClean="0">
                    <a:latin typeface="Times New Roman" pitchFamily="18" charset="0"/>
                  </a:rPr>
                  <a:t/>
                </a:r>
                <a:r>
                  <a:rPr lang="en-US" sz="2000" dirty="0" err="1" smtClean="0">
                    <a:latin typeface="Times New Roman" pitchFamily="18" charset="0"/>
                  </a:rPr>
                  <a:t>xứng</a:t>
                </a:r>
                <a:r>
                  <a:rPr lang="en-US" sz="2000" dirty="0" smtClean="0">
                    <a:latin typeface="Times New Roman" pitchFamily="18" charset="0"/>
                  </a:rPr>
                  <a:t/>
                </a:r>
                <a:r>
                  <a:rPr lang="en-US" sz="2000" dirty="0" err="1" smtClean="0">
                    <a:latin typeface="Times New Roman" pitchFamily="18" charset="0"/>
                  </a:rPr>
                  <a:t>với</a:t>
                </a:r>
                <a:r>
                  <a:rPr lang="en-US" sz="2000" dirty="0" smtClean="0">
                    <a:latin typeface="Times New Roman" pitchFamily="18" charset="0"/>
                  </a:rPr>
                  <a:t/>
                </a:r>
                <a:r>
                  <a:rPr lang="en-US" sz="2000" dirty="0" err="1" smtClean="0">
                    <a:latin typeface="Times New Roman" pitchFamily="18" charset="0"/>
                  </a:rPr>
                  <a:t>nhau</a:t>
                </a:r>
                <a:r>
                  <a:rPr lang="en-US" sz="2000" dirty="0" smtClean="0">
                    <a:latin typeface="Times New Roman" pitchFamily="18" charset="0"/>
                  </a:rPr>
                  <a:t> qua </a:t>
                </a:r>
                <a:r>
                  <a:rPr lang="en-US" sz="2000" dirty="0" err="1" smtClean="0">
                    <a:latin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</a:rPr>
                  <a:t> d.</a:t>
                </a:r>
              </a:p>
            </p:txBody>
          </p:sp>
        </mc:Choice>
        <mc:Fallback>
          <p:sp>
            <p:nvSpPr>
              <p:cNvPr id="53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3995678"/>
                <a:ext cx="3810000" cy="2622128"/>
              </a:xfrm>
              <a:prstGeom prst="rect">
                <a:avLst/>
              </a:prstGeom>
              <a:blipFill rotWithShape="1">
                <a:blip r:embed="rId4"/>
                <a:stretch>
                  <a:fillRect l="-1600" t="-1160" r="-31840" b="-30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304800" y="1736725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</a:rPr>
              <a:t>,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8153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88987"/>
            <a:ext cx="5334000" cy="6069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52400" y="914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1295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304800" y="1736725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</a:rPr>
              <a:t>,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5486400" y="984619"/>
            <a:ext cx="3505200" cy="2442593"/>
            <a:chOff x="48" y="2164"/>
            <a:chExt cx="2016" cy="2590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48" y="2256"/>
              <a:ext cx="2016" cy="2400"/>
              <a:chOff x="1776" y="480"/>
              <a:chExt cx="3889" cy="3504"/>
            </a:xfrm>
          </p:grpSpPr>
          <p:grpSp>
            <p:nvGrpSpPr>
              <p:cNvPr id="16" name="Group 14"/>
              <p:cNvGrpSpPr>
                <a:grpSpLocks/>
              </p:cNvGrpSpPr>
              <p:nvPr/>
            </p:nvGrpSpPr>
            <p:grpSpPr bwMode="auto">
              <a:xfrm>
                <a:off x="1776" y="480"/>
                <a:ext cx="3889" cy="3504"/>
                <a:chOff x="672" y="240"/>
                <a:chExt cx="5090" cy="4320"/>
              </a:xfrm>
            </p:grpSpPr>
            <p:graphicFrame>
              <p:nvGraphicFramePr>
                <p:cNvPr id="20" name="Object 15"/>
                <p:cNvGraphicFramePr>
                  <a:graphicFrameLocks noChangeAspect="1"/>
                </p:cNvGraphicFramePr>
                <p:nvPr/>
              </p:nvGraphicFramePr>
              <p:xfrm>
                <a:off x="3456" y="1025"/>
                <a:ext cx="2306" cy="2880"/>
              </p:xfrm>
              <a:graphic>
                <a:graphicData uri="http://schemas.openxmlformats.org/presentationml/2006/ole">
                  <p:oleObj spid="_x0000_s21560" name="Photo Editor Photo" r:id="rId4" imgW="3809524" imgH="3048426" progId="">
                    <p:embed/>
                  </p:oleObj>
                </a:graphicData>
              </a:graphic>
            </p:graphicFrame>
            <p:graphicFrame>
              <p:nvGraphicFramePr>
                <p:cNvPr id="21" name="Object 16"/>
                <p:cNvGraphicFramePr>
                  <a:graphicFrameLocks noChangeAspect="1"/>
                </p:cNvGraphicFramePr>
                <p:nvPr/>
              </p:nvGraphicFramePr>
              <p:xfrm>
                <a:off x="672" y="1025"/>
                <a:ext cx="2396" cy="2896"/>
              </p:xfrm>
              <a:graphic>
                <a:graphicData uri="http://schemas.openxmlformats.org/presentationml/2006/ole">
                  <p:oleObj spid="_x0000_s21561" name="Photo Editor Photo" r:id="rId5" imgW="3809524" imgH="3048426" progId="">
                    <p:embed/>
                  </p:oleObj>
                </a:graphicData>
              </a:graphic>
            </p:graphicFrame>
            <p:sp>
              <p:nvSpPr>
                <p:cNvPr id="22" name="Line 17"/>
                <p:cNvSpPr>
                  <a:spLocks noChangeShapeType="1"/>
                </p:cNvSpPr>
                <p:nvPr/>
              </p:nvSpPr>
              <p:spPr bwMode="auto">
                <a:xfrm>
                  <a:off x="3268" y="24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912" cy="0"/>
              </a:xfrm>
              <a:prstGeom prst="line">
                <a:avLst/>
              </a:prstGeom>
              <a:noFill/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2075" y="1152"/>
                <a:ext cx="3312" cy="0"/>
              </a:xfrm>
              <a:prstGeom prst="line">
                <a:avLst/>
              </a:prstGeom>
              <a:noFill/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>
                <a:off x="3057" y="2880"/>
                <a:ext cx="13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70" y="4195"/>
              <a:ext cx="224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 smtClean="0">
                  <a:solidFill>
                    <a:srgbClr val="0000FF"/>
                  </a:solidFill>
                  <a:latin typeface="VNI-Script" pitchFamily="2" charset="0"/>
                </a:rPr>
                <a:t>H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1453" y="4195"/>
              <a:ext cx="550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 smtClean="0">
                  <a:solidFill>
                    <a:srgbClr val="0000FF"/>
                  </a:solidFill>
                  <a:latin typeface="VNI-Script" pitchFamily="2" charset="0"/>
                </a:rPr>
                <a:t>H’’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1087" y="2164"/>
              <a:ext cx="24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331941" y="3581400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i="1" dirty="0">
                <a:latin typeface="VNI-Script" pitchFamily="2" charset="0"/>
              </a:rPr>
              <a:t>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i="1" dirty="0" smtClean="0">
                <a:latin typeface="VNI-Script" pitchFamily="2" charset="0"/>
              </a:rPr>
              <a:t>H ‘ </a:t>
            </a:r>
            <a:r>
              <a:rPr lang="en-US" sz="2400" dirty="0" err="1" smtClean="0">
                <a:latin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d. 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0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1721</Words>
  <Application>Microsoft Office PowerPoint</Application>
  <PresentationFormat>On-screen Show (4:3)</PresentationFormat>
  <Paragraphs>213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Office Theme</vt:lpstr>
      <vt:lpstr>Photo Editor Photo</vt:lpstr>
      <vt:lpstr>Equation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Ứng dụng trục đối xứng để vẽ lọ hoa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http://sanhotim.blogspot.com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MrThai_0978343155</dc:creator>
  <cp:lastModifiedBy>abc</cp:lastModifiedBy>
  <cp:revision>80</cp:revision>
  <dcterms:created xsi:type="dcterms:W3CDTF">2014-10-02T14:34:49Z</dcterms:created>
  <dcterms:modified xsi:type="dcterms:W3CDTF">2021-09-01T15:07:39Z</dcterms:modified>
</cp:coreProperties>
</file>