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92"/>
  </p:notesMasterIdLst>
  <p:sldIdLst>
    <p:sldId id="258" r:id="rId3"/>
    <p:sldId id="356" r:id="rId4"/>
    <p:sldId id="408" r:id="rId5"/>
    <p:sldId id="409" r:id="rId6"/>
    <p:sldId id="410" r:id="rId7"/>
    <p:sldId id="411" r:id="rId8"/>
    <p:sldId id="412" r:id="rId9"/>
    <p:sldId id="413" r:id="rId10"/>
    <p:sldId id="414" r:id="rId11"/>
    <p:sldId id="415" r:id="rId12"/>
    <p:sldId id="358" r:id="rId13"/>
    <p:sldId id="357" r:id="rId14"/>
    <p:sldId id="359" r:id="rId15"/>
    <p:sldId id="360" r:id="rId16"/>
    <p:sldId id="418"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4" r:id="rId47"/>
    <p:sldId id="295" r:id="rId48"/>
    <p:sldId id="296" r:id="rId49"/>
    <p:sldId id="297" r:id="rId50"/>
    <p:sldId id="29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9" r:id="rId70"/>
    <p:sldId id="440" r:id="rId71"/>
    <p:sldId id="444" r:id="rId72"/>
    <p:sldId id="445" r:id="rId73"/>
    <p:sldId id="446" r:id="rId74"/>
    <p:sldId id="447" r:id="rId75"/>
    <p:sldId id="448" r:id="rId76"/>
    <p:sldId id="449" r:id="rId77"/>
    <p:sldId id="450" r:id="rId78"/>
    <p:sldId id="451" r:id="rId79"/>
    <p:sldId id="452" r:id="rId80"/>
    <p:sldId id="453" r:id="rId81"/>
    <p:sldId id="454" r:id="rId82"/>
    <p:sldId id="455" r:id="rId83"/>
    <p:sldId id="456" r:id="rId84"/>
    <p:sldId id="457" r:id="rId85"/>
    <p:sldId id="458" r:id="rId86"/>
    <p:sldId id="497" r:id="rId87"/>
    <p:sldId id="498" r:id="rId88"/>
    <p:sldId id="499" r:id="rId89"/>
    <p:sldId id="500" r:id="rId90"/>
    <p:sldId id="501"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5.wmf"/><Relationship Id="rId1" Type="http://schemas.openxmlformats.org/officeDocument/2006/relationships/image" Target="../media/image48.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5" Type="http://schemas.openxmlformats.org/officeDocument/2006/relationships/image" Target="../media/image115.wmf"/><Relationship Id="rId4" Type="http://schemas.openxmlformats.org/officeDocument/2006/relationships/image" Target="../media/image11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5" Type="http://schemas.openxmlformats.org/officeDocument/2006/relationships/image" Target="../media/image120.wmf"/><Relationship Id="rId4" Type="http://schemas.openxmlformats.org/officeDocument/2006/relationships/image" Target="../media/image11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4" Type="http://schemas.openxmlformats.org/officeDocument/2006/relationships/image" Target="../media/image12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5" Type="http://schemas.openxmlformats.org/officeDocument/2006/relationships/image" Target="../media/image129.wmf"/><Relationship Id="rId4" Type="http://schemas.openxmlformats.org/officeDocument/2006/relationships/image" Target="../media/image12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1.wmf"/><Relationship Id="rId1" Type="http://schemas.openxmlformats.org/officeDocument/2006/relationships/image" Target="../media/image134.wmf"/><Relationship Id="rId4" Type="http://schemas.openxmlformats.org/officeDocument/2006/relationships/image" Target="../media/image13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5" Type="http://schemas.openxmlformats.org/officeDocument/2006/relationships/image" Target="../media/image147.wmf"/><Relationship Id="rId4" Type="http://schemas.openxmlformats.org/officeDocument/2006/relationships/image" Target="../media/image14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6" Type="http://schemas.openxmlformats.org/officeDocument/2006/relationships/image" Target="../media/image153.wmf"/><Relationship Id="rId5" Type="http://schemas.openxmlformats.org/officeDocument/2006/relationships/image" Target="../media/image152.wmf"/><Relationship Id="rId4" Type="http://schemas.openxmlformats.org/officeDocument/2006/relationships/image" Target="../media/image15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95085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10/02/2020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10/02/2020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10/02/2020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74A9C-1B12-4F59-AD8D-A4633FFB0FF2}" type="datetimeFigureOut">
              <a:rPr lang="vi-VN" smtClean="0"/>
              <a:t>10/02/2020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46374A9C-1B12-4F59-AD8D-A4633FFB0FF2}" type="datetimeFigureOut">
              <a:rPr lang="vi-VN" smtClean="0"/>
              <a:t>10/02/2020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46374A9C-1B12-4F59-AD8D-A4633FFB0FF2}" type="datetimeFigureOut">
              <a:rPr lang="vi-VN" smtClean="0"/>
              <a:t>10/02/2020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46374A9C-1B12-4F59-AD8D-A4633FFB0FF2}" type="datetimeFigureOut">
              <a:rPr lang="vi-VN" smtClean="0"/>
              <a:t>10/02/2020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74A9C-1B12-4F59-AD8D-A4633FFB0FF2}" type="datetimeFigureOut">
              <a:rPr lang="vi-VN" smtClean="0"/>
              <a:t>10/02/2020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374A9C-1B12-4F59-AD8D-A4633FFB0FF2}" type="datetimeFigureOut">
              <a:rPr lang="vi-VN" smtClean="0"/>
              <a:t>10/02/2020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374A9C-1B12-4F59-AD8D-A4633FFB0FF2}" type="datetimeFigureOut">
              <a:rPr lang="vi-VN" smtClean="0"/>
              <a:t>10/02/2020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10/02/2020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10/02/2020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10/02/2020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10/02/2020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10/02/2020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10/02/2020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10/02/2020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10/02/2020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16.xml"/><Relationship Id="rId3" Type="http://schemas.openxmlformats.org/officeDocument/2006/relationships/slide" Target="slide27.xml"/><Relationship Id="rId7" Type="http://schemas.openxmlformats.org/officeDocument/2006/relationships/slide" Target="slide22.xml"/><Relationship Id="rId12" Type="http://schemas.openxmlformats.org/officeDocument/2006/relationships/slide" Target="slide17.xml"/><Relationship Id="rId17" Type="http://schemas.openxmlformats.org/officeDocument/2006/relationships/slide" Target="slide2.xml"/><Relationship Id="rId2" Type="http://schemas.openxmlformats.org/officeDocument/2006/relationships/slide" Target="slide26.xml"/><Relationship Id="rId16" Type="http://schemas.openxmlformats.org/officeDocument/2006/relationships/slide" Target="slide15.xml"/><Relationship Id="rId1" Type="http://schemas.openxmlformats.org/officeDocument/2006/relationships/slideLayout" Target="../slideLayouts/slideLayout14.xml"/><Relationship Id="rId6" Type="http://schemas.openxmlformats.org/officeDocument/2006/relationships/slide" Target="slide21.xml"/><Relationship Id="rId11" Type="http://schemas.openxmlformats.org/officeDocument/2006/relationships/slide" Target="slide18.xml"/><Relationship Id="rId5" Type="http://schemas.openxmlformats.org/officeDocument/2006/relationships/slide" Target="slide29.xml"/><Relationship Id="rId15" Type="http://schemas.openxmlformats.org/officeDocument/2006/relationships/slide" Target="slide20.xml"/><Relationship Id="rId10" Type="http://schemas.openxmlformats.org/officeDocument/2006/relationships/slide" Target="slide19.xml"/><Relationship Id="rId4" Type="http://schemas.openxmlformats.org/officeDocument/2006/relationships/slide" Target="slide28.xml"/><Relationship Id="rId9" Type="http://schemas.openxmlformats.org/officeDocument/2006/relationships/slide" Target="slide24.xml"/><Relationship Id="rId14" Type="http://schemas.openxmlformats.org/officeDocument/2006/relationships/slide" Target="slide25.xml"/></Relationships>
</file>

<file path=ppt/slides/_rels/slide1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31.xml"/><Relationship Id="rId18" Type="http://schemas.openxmlformats.org/officeDocument/2006/relationships/slide" Target="slide47.xml"/><Relationship Id="rId3" Type="http://schemas.openxmlformats.org/officeDocument/2006/relationships/slide" Target="slide42.xml"/><Relationship Id="rId21" Type="http://schemas.openxmlformats.org/officeDocument/2006/relationships/slide" Target="slide45.xml"/><Relationship Id="rId7" Type="http://schemas.openxmlformats.org/officeDocument/2006/relationships/slide" Target="slide37.xml"/><Relationship Id="rId12" Type="http://schemas.openxmlformats.org/officeDocument/2006/relationships/slide" Target="slide32.xml"/><Relationship Id="rId17" Type="http://schemas.openxmlformats.org/officeDocument/2006/relationships/slide" Target="slide46.xml"/><Relationship Id="rId2" Type="http://schemas.openxmlformats.org/officeDocument/2006/relationships/slide" Target="slide41.xml"/><Relationship Id="rId16" Type="http://schemas.openxmlformats.org/officeDocument/2006/relationships/slide" Target="slide30.xml"/><Relationship Id="rId20" Type="http://schemas.openxmlformats.org/officeDocument/2006/relationships/slide" Target="slide49.xml"/><Relationship Id="rId1" Type="http://schemas.openxmlformats.org/officeDocument/2006/relationships/slideLayout" Target="../slideLayouts/slideLayout14.xml"/><Relationship Id="rId6" Type="http://schemas.openxmlformats.org/officeDocument/2006/relationships/slide" Target="slide36.xml"/><Relationship Id="rId11" Type="http://schemas.openxmlformats.org/officeDocument/2006/relationships/slide" Target="slide33.xml"/><Relationship Id="rId5" Type="http://schemas.openxmlformats.org/officeDocument/2006/relationships/slide" Target="slide44.xml"/><Relationship Id="rId15" Type="http://schemas.openxmlformats.org/officeDocument/2006/relationships/slide" Target="slide35.xml"/><Relationship Id="rId10" Type="http://schemas.openxmlformats.org/officeDocument/2006/relationships/slide" Target="slide34.xml"/><Relationship Id="rId19" Type="http://schemas.openxmlformats.org/officeDocument/2006/relationships/slide" Target="slide48.xml"/><Relationship Id="rId4" Type="http://schemas.openxmlformats.org/officeDocument/2006/relationships/slide" Target="slide43.xml"/><Relationship Id="rId9" Type="http://schemas.openxmlformats.org/officeDocument/2006/relationships/slide" Target="slide39.xml"/><Relationship Id="rId14" Type="http://schemas.openxmlformats.org/officeDocument/2006/relationships/slide" Target="slide40.xml"/><Relationship Id="rId22"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51.xml"/><Relationship Id="rId3" Type="http://schemas.openxmlformats.org/officeDocument/2006/relationships/slide" Target="slide62.xml"/><Relationship Id="rId7" Type="http://schemas.openxmlformats.org/officeDocument/2006/relationships/slide" Target="slide57.xml"/><Relationship Id="rId12" Type="http://schemas.openxmlformats.org/officeDocument/2006/relationships/slide" Target="slide52.xml"/><Relationship Id="rId17" Type="http://schemas.openxmlformats.org/officeDocument/2006/relationships/slide" Target="slide2.xml"/><Relationship Id="rId2" Type="http://schemas.openxmlformats.org/officeDocument/2006/relationships/slide" Target="slide61.xml"/><Relationship Id="rId16" Type="http://schemas.openxmlformats.org/officeDocument/2006/relationships/slide" Target="slide50.xml"/><Relationship Id="rId1" Type="http://schemas.openxmlformats.org/officeDocument/2006/relationships/slideLayout" Target="../slideLayouts/slideLayout14.xml"/><Relationship Id="rId6" Type="http://schemas.openxmlformats.org/officeDocument/2006/relationships/slide" Target="slide56.xml"/><Relationship Id="rId11" Type="http://schemas.openxmlformats.org/officeDocument/2006/relationships/slide" Target="slide53.xml"/><Relationship Id="rId5" Type="http://schemas.openxmlformats.org/officeDocument/2006/relationships/slide" Target="slide64.xml"/><Relationship Id="rId15" Type="http://schemas.openxmlformats.org/officeDocument/2006/relationships/slide" Target="slide55.xml"/><Relationship Id="rId10" Type="http://schemas.openxmlformats.org/officeDocument/2006/relationships/slide" Target="slide54.xml"/><Relationship Id="rId4" Type="http://schemas.openxmlformats.org/officeDocument/2006/relationships/slide" Target="slide63.xml"/><Relationship Id="rId9" Type="http://schemas.openxmlformats.org/officeDocument/2006/relationships/slide" Target="slide59.xml"/><Relationship Id="rId14" Type="http://schemas.openxmlformats.org/officeDocument/2006/relationships/slide" Target="slide60.xml"/></Relationships>
</file>

<file path=ppt/slides/_rels/slide14.xml.rels><?xml version="1.0" encoding="UTF-8" standalone="yes"?>
<Relationships xmlns="http://schemas.openxmlformats.org/package/2006/relationships"><Relationship Id="rId3" Type="http://schemas.openxmlformats.org/officeDocument/2006/relationships/slide" Target="slide69.xml"/><Relationship Id="rId7" Type="http://schemas.openxmlformats.org/officeDocument/2006/relationships/slide" Target="slide2.xml"/><Relationship Id="rId2" Type="http://schemas.openxmlformats.org/officeDocument/2006/relationships/slide" Target="slide68.xml"/><Relationship Id="rId1" Type="http://schemas.openxmlformats.org/officeDocument/2006/relationships/slideLayout" Target="../slideLayouts/slideLayout14.xml"/><Relationship Id="rId6" Type="http://schemas.openxmlformats.org/officeDocument/2006/relationships/slide" Target="slide65.xml"/><Relationship Id="rId5" Type="http://schemas.openxmlformats.org/officeDocument/2006/relationships/slide" Target="slide66.xml"/><Relationship Id="rId4" Type="http://schemas.openxmlformats.org/officeDocument/2006/relationships/slide" Target="slide67.xml"/></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oleObject" Target="../embeddings/oleObject9.bin"/><Relationship Id="rId7" Type="http://schemas.openxmlformats.org/officeDocument/2006/relationships/slide" Target="slide2.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5.wmf"/><Relationship Id="rId11" Type="http://schemas.openxmlformats.org/officeDocument/2006/relationships/slide" Target="slide2.xml"/><Relationship Id="rId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9.wmf"/><Relationship Id="rId11" Type="http://schemas.openxmlformats.org/officeDocument/2006/relationships/slide" Target="slide2.xml"/><Relationship Id="rId5" Type="http://schemas.openxmlformats.org/officeDocument/2006/relationships/oleObject" Target="../embeddings/oleObject16.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3.wmf"/><Relationship Id="rId11" Type="http://schemas.openxmlformats.org/officeDocument/2006/relationships/slide" Target="slide2.xml"/><Relationship Id="rId5" Type="http://schemas.openxmlformats.org/officeDocument/2006/relationships/oleObject" Target="../embeddings/oleObject20.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slide" Target="slide2.xml"/><Relationship Id="rId5" Type="http://schemas.openxmlformats.org/officeDocument/2006/relationships/oleObject" Target="../embeddings/oleObject24.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1.wmf"/><Relationship Id="rId1" Type="http://schemas.openxmlformats.org/officeDocument/2006/relationships/slideLayout" Target="../slideLayouts/slideLayout14.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1.wmf"/><Relationship Id="rId11" Type="http://schemas.openxmlformats.org/officeDocument/2006/relationships/slide" Target="slide2.xml"/><Relationship Id="rId5" Type="http://schemas.openxmlformats.org/officeDocument/2006/relationships/oleObject" Target="../embeddings/oleObject28.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5.wmf"/><Relationship Id="rId11" Type="http://schemas.openxmlformats.org/officeDocument/2006/relationships/slide" Target="slide2.xml"/><Relationship Id="rId5" Type="http://schemas.openxmlformats.org/officeDocument/2006/relationships/oleObject" Target="../embeddings/oleObject32.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39.wmf"/><Relationship Id="rId11" Type="http://schemas.openxmlformats.org/officeDocument/2006/relationships/slide" Target="slide2.xml"/><Relationship Id="rId5" Type="http://schemas.openxmlformats.org/officeDocument/2006/relationships/oleObject" Target="../embeddings/oleObject36.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oleObject" Target="../embeddings/oleObject39.bin"/><Relationship Id="rId7" Type="http://schemas.openxmlformats.org/officeDocument/2006/relationships/slide" Target="slide2.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40.bin"/><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5.wmf"/><Relationship Id="rId11" Type="http://schemas.openxmlformats.org/officeDocument/2006/relationships/slide" Target="slide2.xml"/><Relationship Id="rId5" Type="http://schemas.openxmlformats.org/officeDocument/2006/relationships/oleObject" Target="../embeddings/oleObject42.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5.wmf"/><Relationship Id="rId11" Type="http://schemas.openxmlformats.org/officeDocument/2006/relationships/slide" Target="slide2.xml"/><Relationship Id="rId5" Type="http://schemas.openxmlformats.org/officeDocument/2006/relationships/oleObject" Target="../embeddings/oleObject46.bin"/><Relationship Id="rId10" Type="http://schemas.openxmlformats.org/officeDocument/2006/relationships/image" Target="../media/image50.wmf"/><Relationship Id="rId4" Type="http://schemas.openxmlformats.org/officeDocument/2006/relationships/image" Target="../media/image48.wmf"/><Relationship Id="rId9" Type="http://schemas.openxmlformats.org/officeDocument/2006/relationships/oleObject" Target="../embeddings/oleObject48.bin"/></Relationships>
</file>

<file path=ppt/slides/_rels/slide26.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52.wmf"/><Relationship Id="rId11" Type="http://schemas.openxmlformats.org/officeDocument/2006/relationships/slide" Target="slide2.xml"/><Relationship Id="rId5" Type="http://schemas.openxmlformats.org/officeDocument/2006/relationships/oleObject" Target="../embeddings/oleObject50.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52.bin"/></Relationships>
</file>

<file path=ppt/slides/_rels/slide27.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56.wmf"/><Relationship Id="rId11" Type="http://schemas.openxmlformats.org/officeDocument/2006/relationships/slide" Target="slide2.xml"/><Relationship Id="rId5" Type="http://schemas.openxmlformats.org/officeDocument/2006/relationships/oleObject" Target="../embeddings/oleObject54.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60.wmf"/><Relationship Id="rId11" Type="http://schemas.openxmlformats.org/officeDocument/2006/relationships/slide" Target="slide2.xml"/><Relationship Id="rId5" Type="http://schemas.openxmlformats.org/officeDocument/2006/relationships/oleObject" Target="../embeddings/oleObject58.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0.bin"/></Relationships>
</file>

<file path=ppt/slides/_rels/slide29.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slide" Target="slide11.xml"/><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64.wmf"/><Relationship Id="rId11" Type="http://schemas.openxmlformats.org/officeDocument/2006/relationships/slide" Target="slide2.xml"/><Relationship Id="rId5" Type="http://schemas.openxmlformats.org/officeDocument/2006/relationships/oleObject" Target="../embeddings/oleObject62.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4.bin"/></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68.wmf"/><Relationship Id="rId11" Type="http://schemas.openxmlformats.org/officeDocument/2006/relationships/slide" Target="slide2.xml"/><Relationship Id="rId5" Type="http://schemas.openxmlformats.org/officeDocument/2006/relationships/oleObject" Target="../embeddings/oleObject66.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8.bin"/></Relationships>
</file>

<file path=ppt/slides/_rels/slide31.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slide" Target="slide2.xml"/><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5.w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72.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72.bin"/><Relationship Id="rId14" Type="http://schemas.openxmlformats.org/officeDocument/2006/relationships/slide" Target="slide12.xml"/></Relationships>
</file>

<file path=ppt/slides/_rels/slide32.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slide" Target="slide2.xml"/><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75.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77.w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7.bin"/><Relationship Id="rId14" Type="http://schemas.openxmlformats.org/officeDocument/2006/relationships/slide" Target="slide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84.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oleObject" Target="../embeddings/oleObject84.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81.wmf"/><Relationship Id="rId11" Type="http://schemas.openxmlformats.org/officeDocument/2006/relationships/image" Target="../media/image83.wmf"/><Relationship Id="rId5" Type="http://schemas.openxmlformats.org/officeDocument/2006/relationships/oleObject" Target="../embeddings/oleObject80.bin"/><Relationship Id="rId15" Type="http://schemas.openxmlformats.org/officeDocument/2006/relationships/slide" Target="slide12.xml"/><Relationship Id="rId10" Type="http://schemas.openxmlformats.org/officeDocument/2006/relationships/oleObject" Target="../embeddings/oleObject83.bin"/><Relationship Id="rId4" Type="http://schemas.openxmlformats.org/officeDocument/2006/relationships/image" Target="../media/image80.wmf"/><Relationship Id="rId9" Type="http://schemas.openxmlformats.org/officeDocument/2006/relationships/image" Target="../media/image82.wmf"/><Relationship Id="rId1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86.wmf"/><Relationship Id="rId11" Type="http://schemas.openxmlformats.org/officeDocument/2006/relationships/slide" Target="slide2.xml"/><Relationship Id="rId5" Type="http://schemas.openxmlformats.org/officeDocument/2006/relationships/oleObject" Target="../embeddings/oleObject86.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8.bin"/></Relationships>
</file>

<file path=ppt/slides/_rels/slide35.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90.wmf"/><Relationship Id="rId11" Type="http://schemas.openxmlformats.org/officeDocument/2006/relationships/slide" Target="slide2.xml"/><Relationship Id="rId5" Type="http://schemas.openxmlformats.org/officeDocument/2006/relationships/oleObject" Target="../embeddings/oleObject90.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92.bin"/></Relationships>
</file>

<file path=ppt/slides/_rels/slide36.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slide" Target="slide2.xml"/><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97.wmf"/><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94.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96.bin"/><Relationship Id="rId14" Type="http://schemas.openxmlformats.org/officeDocument/2006/relationships/slide" Target="slide12.xml"/></Relationships>
</file>

<file path=ppt/slides/_rels/slide37.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slide" Target="slide2.xml"/><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02.w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99.wmf"/><Relationship Id="rId11" Type="http://schemas.openxmlformats.org/officeDocument/2006/relationships/oleObject" Target="../embeddings/oleObject102.bin"/><Relationship Id="rId5" Type="http://schemas.openxmlformats.org/officeDocument/2006/relationships/oleObject" Target="../embeddings/oleObject99.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101.bin"/><Relationship Id="rId14" Type="http://schemas.openxmlformats.org/officeDocument/2006/relationships/slide" Target="slide12.xml"/></Relationships>
</file>

<file path=ppt/slides/_rels/slide38.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08.bin"/><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7.wmf"/><Relationship Id="rId2" Type="http://schemas.openxmlformats.org/officeDocument/2006/relationships/slideLayout" Target="../slideLayouts/slideLayout12.xml"/><Relationship Id="rId16" Type="http://schemas.openxmlformats.org/officeDocument/2006/relationships/slide" Target="slide12.xml"/><Relationship Id="rId1" Type="http://schemas.openxmlformats.org/officeDocument/2006/relationships/vmlDrawing" Target="../drawings/vmlDrawing27.vml"/><Relationship Id="rId6" Type="http://schemas.openxmlformats.org/officeDocument/2006/relationships/image" Target="../media/image104.w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slide" Target="slide2.xml"/><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06.bin"/><Relationship Id="rId14" Type="http://schemas.openxmlformats.org/officeDocument/2006/relationships/image" Target="../media/image10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slide" Target="slide12.xml"/><Relationship Id="rId5" Type="http://schemas.openxmlformats.org/officeDocument/2006/relationships/slide" Target="slide2.xml"/><Relationship Id="rId4" Type="http://schemas.openxmlformats.org/officeDocument/2006/relationships/image" Target="../media/image109.wm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slide" Target="slide12.xml"/><Relationship Id="rId5" Type="http://schemas.openxmlformats.org/officeDocument/2006/relationships/slide" Target="slide2.xml"/><Relationship Id="rId4" Type="http://schemas.openxmlformats.org/officeDocument/2006/relationships/image" Target="../media/image110.wmf"/></Relationships>
</file>

<file path=ppt/slides/_rels/slide41.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slide" Target="slide2.xml"/><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15.w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112.wmf"/><Relationship Id="rId11" Type="http://schemas.openxmlformats.org/officeDocument/2006/relationships/oleObject" Target="../embeddings/oleObject115.bin"/><Relationship Id="rId5" Type="http://schemas.openxmlformats.org/officeDocument/2006/relationships/oleObject" Target="../embeddings/oleObject112.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114.bin"/><Relationship Id="rId14" Type="http://schemas.openxmlformats.org/officeDocument/2006/relationships/slide" Target="slide12.xml"/></Relationships>
</file>

<file path=ppt/slides/_rels/slide42.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slide" Target="slide2.xml"/><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120.wmf"/><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image" Target="../media/image117.wmf"/><Relationship Id="rId11" Type="http://schemas.openxmlformats.org/officeDocument/2006/relationships/oleObject" Target="../embeddings/oleObject120.bin"/><Relationship Id="rId5" Type="http://schemas.openxmlformats.org/officeDocument/2006/relationships/oleObject" Target="../embeddings/oleObject117.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119.bin"/><Relationship Id="rId14" Type="http://schemas.openxmlformats.org/officeDocument/2006/relationships/slide" Target="slide12.xml"/></Relationships>
</file>

<file path=ppt/slides/_rels/slide43.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121.bin"/><Relationship Id="rId7" Type="http://schemas.openxmlformats.org/officeDocument/2006/relationships/oleObject" Target="../embeddings/oleObject123.bin"/><Relationship Id="rId12"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image" Target="../media/image122.wmf"/><Relationship Id="rId11" Type="http://schemas.openxmlformats.org/officeDocument/2006/relationships/slide" Target="slide2.xml"/><Relationship Id="rId5" Type="http://schemas.openxmlformats.org/officeDocument/2006/relationships/oleObject" Target="../embeddings/oleObject122.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124.bin"/></Relationships>
</file>

<file path=ppt/slides/_rels/slide44.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slide" Target="slide2.xml"/><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image" Target="../media/image129.wmf"/><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image" Target="../media/image126.wmf"/><Relationship Id="rId11" Type="http://schemas.openxmlformats.org/officeDocument/2006/relationships/oleObject" Target="../embeddings/oleObject129.bin"/><Relationship Id="rId5" Type="http://schemas.openxmlformats.org/officeDocument/2006/relationships/oleObject" Target="../embeddings/oleObject126.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128.bin"/><Relationship Id="rId14" Type="http://schemas.openxmlformats.org/officeDocument/2006/relationships/slide" Target="slide12.xml"/></Relationships>
</file>

<file path=ppt/slides/_rels/slide45.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131.wmf"/><Relationship Id="rId11" Type="http://schemas.openxmlformats.org/officeDocument/2006/relationships/slide" Target="slide2.xml"/><Relationship Id="rId5" Type="http://schemas.openxmlformats.org/officeDocument/2006/relationships/oleObject" Target="../embeddings/oleObject131.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33.bin"/></Relationships>
</file>

<file path=ppt/slides/_rels/slide46.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131.wmf"/><Relationship Id="rId11" Type="http://schemas.openxmlformats.org/officeDocument/2006/relationships/slide" Target="slide2.xml"/><Relationship Id="rId5" Type="http://schemas.openxmlformats.org/officeDocument/2006/relationships/oleObject" Target="../embeddings/oleObject135.bin"/><Relationship Id="rId10" Type="http://schemas.openxmlformats.org/officeDocument/2006/relationships/image" Target="../media/image133.wmf"/><Relationship Id="rId4" Type="http://schemas.openxmlformats.org/officeDocument/2006/relationships/image" Target="../media/image134.wmf"/><Relationship Id="rId9" Type="http://schemas.openxmlformats.org/officeDocument/2006/relationships/oleObject" Target="../embeddings/oleObject137.bin"/></Relationships>
</file>

<file path=ppt/slides/_rels/slide47.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image" Target="../media/image140.wmf"/><Relationship Id="rId3" Type="http://schemas.openxmlformats.org/officeDocument/2006/relationships/oleObject" Target="../embeddings/oleObject138.bin"/><Relationship Id="rId7" Type="http://schemas.openxmlformats.org/officeDocument/2006/relationships/oleObject" Target="../embeddings/oleObject140.bin"/><Relationship Id="rId12" Type="http://schemas.openxmlformats.org/officeDocument/2006/relationships/oleObject" Target="../embeddings/oleObject142.bin"/><Relationship Id="rId17" Type="http://schemas.openxmlformats.org/officeDocument/2006/relationships/slide" Target="slide12.xml"/><Relationship Id="rId2" Type="http://schemas.openxmlformats.org/officeDocument/2006/relationships/slideLayout" Target="../slideLayouts/slideLayout12.xml"/><Relationship Id="rId16" Type="http://schemas.openxmlformats.org/officeDocument/2006/relationships/slide" Target="slide2.xml"/><Relationship Id="rId1" Type="http://schemas.openxmlformats.org/officeDocument/2006/relationships/vmlDrawing" Target="../drawings/vmlDrawing36.vml"/><Relationship Id="rId6" Type="http://schemas.openxmlformats.org/officeDocument/2006/relationships/image" Target="../media/image137.wmf"/><Relationship Id="rId11" Type="http://schemas.openxmlformats.org/officeDocument/2006/relationships/image" Target="../media/image139.wmf"/><Relationship Id="rId5" Type="http://schemas.openxmlformats.org/officeDocument/2006/relationships/oleObject" Target="../embeddings/oleObject139.bin"/><Relationship Id="rId15" Type="http://schemas.openxmlformats.org/officeDocument/2006/relationships/image" Target="../media/image141.wmf"/><Relationship Id="rId10" Type="http://schemas.openxmlformats.org/officeDocument/2006/relationships/oleObject" Target="../embeddings/oleObject141.bin"/><Relationship Id="rId4" Type="http://schemas.openxmlformats.org/officeDocument/2006/relationships/image" Target="../media/image136.wmf"/><Relationship Id="rId9" Type="http://schemas.openxmlformats.org/officeDocument/2006/relationships/image" Target="../media/image142.emf"/><Relationship Id="rId14" Type="http://schemas.openxmlformats.org/officeDocument/2006/relationships/oleObject" Target="../embeddings/oleObject143.bin"/></Relationships>
</file>

<file path=ppt/slides/_rels/slide48.x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slide" Target="slide2.xml"/><Relationship Id="rId3" Type="http://schemas.openxmlformats.org/officeDocument/2006/relationships/oleObject" Target="../embeddings/oleObject144.bin"/><Relationship Id="rId7" Type="http://schemas.openxmlformats.org/officeDocument/2006/relationships/oleObject" Target="../embeddings/oleObject146.bin"/><Relationship Id="rId12" Type="http://schemas.openxmlformats.org/officeDocument/2006/relationships/image" Target="../media/image147.wmf"/><Relationship Id="rId2" Type="http://schemas.openxmlformats.org/officeDocument/2006/relationships/slideLayout" Target="../slideLayouts/slideLayout12.xml"/><Relationship Id="rId1" Type="http://schemas.openxmlformats.org/officeDocument/2006/relationships/vmlDrawing" Target="../drawings/vmlDrawing37.vml"/><Relationship Id="rId6" Type="http://schemas.openxmlformats.org/officeDocument/2006/relationships/image" Target="../media/image144.wmf"/><Relationship Id="rId11" Type="http://schemas.openxmlformats.org/officeDocument/2006/relationships/oleObject" Target="../embeddings/oleObject148.bin"/><Relationship Id="rId5" Type="http://schemas.openxmlformats.org/officeDocument/2006/relationships/oleObject" Target="../embeddings/oleObject145.bin"/><Relationship Id="rId10" Type="http://schemas.openxmlformats.org/officeDocument/2006/relationships/image" Target="../media/image146.wmf"/><Relationship Id="rId4" Type="http://schemas.openxmlformats.org/officeDocument/2006/relationships/image" Target="../media/image143.wmf"/><Relationship Id="rId9" Type="http://schemas.openxmlformats.org/officeDocument/2006/relationships/oleObject" Target="../embeddings/oleObject147.bin"/><Relationship Id="rId14" Type="http://schemas.openxmlformats.org/officeDocument/2006/relationships/slide" Target="slide12.xml"/></Relationships>
</file>

<file path=ppt/slides/_rels/slide49.x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oleObject" Target="../embeddings/oleObject154.bin"/><Relationship Id="rId3" Type="http://schemas.openxmlformats.org/officeDocument/2006/relationships/oleObject" Target="../embeddings/oleObject149.bin"/><Relationship Id="rId7" Type="http://schemas.openxmlformats.org/officeDocument/2006/relationships/oleObject" Target="../embeddings/oleObject151.bin"/><Relationship Id="rId12" Type="http://schemas.openxmlformats.org/officeDocument/2006/relationships/image" Target="../media/image152.wmf"/><Relationship Id="rId2" Type="http://schemas.openxmlformats.org/officeDocument/2006/relationships/slideLayout" Target="../slideLayouts/slideLayout12.xml"/><Relationship Id="rId16" Type="http://schemas.openxmlformats.org/officeDocument/2006/relationships/slide" Target="slide12.xml"/><Relationship Id="rId1" Type="http://schemas.openxmlformats.org/officeDocument/2006/relationships/vmlDrawing" Target="../drawings/vmlDrawing38.vml"/><Relationship Id="rId6" Type="http://schemas.openxmlformats.org/officeDocument/2006/relationships/image" Target="../media/image149.wmf"/><Relationship Id="rId11" Type="http://schemas.openxmlformats.org/officeDocument/2006/relationships/oleObject" Target="../embeddings/oleObject153.bin"/><Relationship Id="rId5" Type="http://schemas.openxmlformats.org/officeDocument/2006/relationships/oleObject" Target="../embeddings/oleObject150.bin"/><Relationship Id="rId15" Type="http://schemas.openxmlformats.org/officeDocument/2006/relationships/slide" Target="slide2.xml"/><Relationship Id="rId10" Type="http://schemas.openxmlformats.org/officeDocument/2006/relationships/image" Target="../media/image151.wmf"/><Relationship Id="rId4" Type="http://schemas.openxmlformats.org/officeDocument/2006/relationships/image" Target="../media/image148.wmf"/><Relationship Id="rId9" Type="http://schemas.openxmlformats.org/officeDocument/2006/relationships/oleObject" Target="../embeddings/oleObject152.bin"/><Relationship Id="rId14" Type="http://schemas.openxmlformats.org/officeDocument/2006/relationships/image" Target="../media/image15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slide" Target="slide2.xml"/><Relationship Id="rId4" Type="http://schemas.openxmlformats.org/officeDocument/2006/relationships/oleObject" Target="../embeddings/oleObject1.bin"/><Relationship Id="rId9"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4.png"/><Relationship Id="rId1" Type="http://schemas.openxmlformats.org/officeDocument/2006/relationships/slideLayout" Target="../slideLayouts/slideLayout12.xml"/><Relationship Id="rId5" Type="http://schemas.openxmlformats.org/officeDocument/2006/relationships/slide" Target="slide70.xml"/><Relationship Id="rId4" Type="http://schemas.openxmlformats.org/officeDocument/2006/relationships/slide" Target="slide13.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5.png"/><Relationship Id="rId1" Type="http://schemas.openxmlformats.org/officeDocument/2006/relationships/slideLayout" Target="../slideLayouts/slideLayout12.xml"/><Relationship Id="rId5" Type="http://schemas.openxmlformats.org/officeDocument/2006/relationships/slide" Target="slide71.xml"/><Relationship Id="rId4" Type="http://schemas.openxmlformats.org/officeDocument/2006/relationships/slide" Target="slide13.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6.png"/><Relationship Id="rId1" Type="http://schemas.openxmlformats.org/officeDocument/2006/relationships/slideLayout" Target="../slideLayouts/slideLayout12.xml"/><Relationship Id="rId5" Type="http://schemas.openxmlformats.org/officeDocument/2006/relationships/slide" Target="slide72.xml"/><Relationship Id="rId4" Type="http://schemas.openxmlformats.org/officeDocument/2006/relationships/slide" Target="slide13.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7.png"/><Relationship Id="rId1" Type="http://schemas.openxmlformats.org/officeDocument/2006/relationships/slideLayout" Target="../slideLayouts/slideLayout12.xml"/><Relationship Id="rId5" Type="http://schemas.openxmlformats.org/officeDocument/2006/relationships/slide" Target="slide73.xml"/><Relationship Id="rId4" Type="http://schemas.openxmlformats.org/officeDocument/2006/relationships/slide" Target="slide13.xml"/></Relationships>
</file>

<file path=ppt/slides/_rels/slide5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58.png"/><Relationship Id="rId4" Type="http://schemas.openxmlformats.org/officeDocument/2006/relationships/slide" Target="slide74.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9.png"/><Relationship Id="rId1" Type="http://schemas.openxmlformats.org/officeDocument/2006/relationships/slideLayout" Target="../slideLayouts/slideLayout12.xml"/><Relationship Id="rId5" Type="http://schemas.openxmlformats.org/officeDocument/2006/relationships/slide" Target="slide75.xml"/><Relationship Id="rId4" Type="http://schemas.openxmlformats.org/officeDocument/2006/relationships/slide" Target="slide13.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0.png"/><Relationship Id="rId1" Type="http://schemas.openxmlformats.org/officeDocument/2006/relationships/slideLayout" Target="../slideLayouts/slideLayout12.xml"/><Relationship Id="rId5" Type="http://schemas.openxmlformats.org/officeDocument/2006/relationships/slide" Target="slide76.xml"/><Relationship Id="rId4" Type="http://schemas.openxmlformats.org/officeDocument/2006/relationships/slide" Target="slide13.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1.png"/><Relationship Id="rId1" Type="http://schemas.openxmlformats.org/officeDocument/2006/relationships/slideLayout" Target="../slideLayouts/slideLayout12.xml"/><Relationship Id="rId5" Type="http://schemas.openxmlformats.org/officeDocument/2006/relationships/slide" Target="slide77.xml"/><Relationship Id="rId4" Type="http://schemas.openxmlformats.org/officeDocument/2006/relationships/slide" Target="slide13.xml"/></Relationships>
</file>

<file path=ppt/slides/_rels/slide5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62.png"/><Relationship Id="rId4" Type="http://schemas.openxmlformats.org/officeDocument/2006/relationships/slide" Target="slide78.xml"/></Relationships>
</file>

<file path=ppt/slides/_rels/slide5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63.png"/><Relationship Id="rId4" Type="http://schemas.openxmlformats.org/officeDocument/2006/relationships/slide" Target="slide7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64.png"/><Relationship Id="rId4" Type="http://schemas.openxmlformats.org/officeDocument/2006/relationships/slide" Target="slide80.xml"/></Relationships>
</file>

<file path=ppt/slides/_rels/slide6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65.png"/><Relationship Id="rId4" Type="http://schemas.openxmlformats.org/officeDocument/2006/relationships/slide" Target="slide81.xml"/></Relationships>
</file>

<file path=ppt/slides/_rels/slide6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66.png"/><Relationship Id="rId4" Type="http://schemas.openxmlformats.org/officeDocument/2006/relationships/slide" Target="slide82.xml"/></Relationships>
</file>

<file path=ppt/slides/_rels/slide6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54.emf"/><Relationship Id="rId4" Type="http://schemas.openxmlformats.org/officeDocument/2006/relationships/slide" Target="slide83.xml"/></Relationships>
</file>

<file path=ppt/slides/_rels/slide6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68.png"/><Relationship Id="rId4" Type="http://schemas.openxmlformats.org/officeDocument/2006/relationships/slide" Target="slide84.xml"/></Relationships>
</file>

<file path=ppt/slides/_rels/slide6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55.emf"/><Relationship Id="rId4" Type="http://schemas.openxmlformats.org/officeDocument/2006/relationships/slide" Target="slide85.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0.png"/><Relationship Id="rId1" Type="http://schemas.openxmlformats.org/officeDocument/2006/relationships/slideLayout" Target="../slideLayouts/slideLayout12.xml"/><Relationship Id="rId5" Type="http://schemas.openxmlformats.org/officeDocument/2006/relationships/slide" Target="slide86.xml"/><Relationship Id="rId4" Type="http://schemas.openxmlformats.org/officeDocument/2006/relationships/slide" Target="slide14.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1.png"/><Relationship Id="rId1" Type="http://schemas.openxmlformats.org/officeDocument/2006/relationships/slideLayout" Target="../slideLayouts/slideLayout12.xml"/><Relationship Id="rId5" Type="http://schemas.openxmlformats.org/officeDocument/2006/relationships/slide" Target="slide87.xml"/><Relationship Id="rId4" Type="http://schemas.openxmlformats.org/officeDocument/2006/relationships/slide" Target="slide14.xml"/></Relationships>
</file>

<file path=ppt/slides/_rels/slide6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156.emf"/><Relationship Id="rId4" Type="http://schemas.openxmlformats.org/officeDocument/2006/relationships/slide" Target="slide88.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3.png"/><Relationship Id="rId1" Type="http://schemas.openxmlformats.org/officeDocument/2006/relationships/slideLayout" Target="../slideLayouts/slideLayout12.xml"/><Relationship Id="rId5" Type="http://schemas.openxmlformats.org/officeDocument/2006/relationships/slide" Target="slide89.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57.emf"/></Relationships>
</file>

<file path=ppt/slides/_rels/slide7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58.emf"/></Relationships>
</file>

<file path=ppt/slides/_rels/slide7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59.emf"/></Relationships>
</file>

<file path=ppt/slides/_rels/slide7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0.emf"/></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1.emf"/><Relationship Id="rId1" Type="http://schemas.openxmlformats.org/officeDocument/2006/relationships/slideLayout" Target="../slideLayouts/slideLayout12.xml"/><Relationship Id="rId4" Type="http://schemas.openxmlformats.org/officeDocument/2006/relationships/slide" Target="slide13.xml"/></Relationships>
</file>

<file path=ppt/slides/_rels/slide7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2.emf"/></Relationships>
</file>

<file path=ppt/slides/_rels/slide7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3.emf"/></Relationships>
</file>

<file path=ppt/slides/_rels/slide7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4.emf"/></Relationships>
</file>

<file path=ppt/slides/_rels/slide7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5.emf"/></Relationships>
</file>

<file path=ppt/slides/_rels/slide7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6.emf"/></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 Id="rId9" Type="http://schemas.openxmlformats.org/officeDocument/2006/relationships/slide" Target="slide2.xml"/></Relationships>
</file>

<file path=ppt/slides/_rels/slide8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7.emf"/></Relationships>
</file>

<file path=ppt/slides/_rels/slide8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8.emf"/></Relationships>
</file>

<file path=ppt/slides/_rels/slide8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69.emf"/></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0.emf"/><Relationship Id="rId1" Type="http://schemas.openxmlformats.org/officeDocument/2006/relationships/slideLayout" Target="../slideLayouts/slideLayout12.xml"/><Relationship Id="rId4" Type="http://schemas.openxmlformats.org/officeDocument/2006/relationships/slide" Target="slide13.xml"/></Relationships>
</file>

<file path=ppt/slides/_rels/slide8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71.emf"/></Relationships>
</file>

<file path=ppt/slides/_rels/slide8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72.emf"/></Relationships>
</file>

<file path=ppt/slides/_rels/slide8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73.emf"/></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4.emf"/><Relationship Id="rId1" Type="http://schemas.openxmlformats.org/officeDocument/2006/relationships/slideLayout" Target="../slideLayouts/slideLayout12.xml"/><Relationship Id="rId4" Type="http://schemas.openxmlformats.org/officeDocument/2006/relationships/slide" Target="slide14.xml"/></Relationships>
</file>

<file path=ppt/slides/_rels/slide8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75.emf"/></Relationships>
</file>

<file path=ppt/slides/_rels/slide8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76.emf"/></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7175" y="3400425"/>
            <a:ext cx="9144000" cy="1043305"/>
          </a:xfrm>
        </p:spPr>
        <p:txBody>
          <a:bodyPr>
            <a:normAutofit/>
          </a:bodyPr>
          <a:lstStyle/>
          <a:p>
            <a:r>
              <a:rPr lang="en-US" sz="4800" b="1" dirty="0" err="1">
                <a:solidFill>
                  <a:srgbClr val="0000FF"/>
                </a:solidFill>
                <a:latin typeface="Calibri" panose="020F0502020204030204" charset="0"/>
              </a:rPr>
              <a:t>PHẦN</a:t>
            </a:r>
            <a:r>
              <a:rPr lang="en-US" sz="4800" b="1" dirty="0">
                <a:solidFill>
                  <a:srgbClr val="0000FF"/>
                </a:solidFill>
                <a:latin typeface="Calibri" panose="020F0502020204030204" charset="0"/>
              </a:rPr>
              <a:t> B. MẶT TRỤ - KHỐI TRỤ</a:t>
            </a:r>
            <a:endParaRPr lang="vi-VN" sz="4800" dirty="0"/>
          </a:p>
        </p:txBody>
      </p:sp>
      <p:sp>
        <p:nvSpPr>
          <p:cNvPr id="3" name="Text Placeholder 2"/>
          <p:cNvSpPr>
            <a:spLocks noGrp="1"/>
          </p:cNvSpPr>
          <p:nvPr>
            <p:ph type="subTitle" idx="1"/>
          </p:nvPr>
        </p:nvSpPr>
        <p:spPr>
          <a:xfrm>
            <a:off x="592455" y="2475230"/>
            <a:ext cx="11125835" cy="1655445"/>
          </a:xfrm>
        </p:spPr>
        <p:txBody>
          <a:bodyPr>
            <a:normAutofit fontScale="87500"/>
          </a:bodyPr>
          <a:lstStyle/>
          <a:p>
            <a:r>
              <a:rPr lang="en-US" sz="6600" b="1" dirty="0" err="1">
                <a:solidFill>
                  <a:srgbClr val="C00000"/>
                </a:solidFill>
                <a:latin typeface="Calibri" panose="020F0502020204030204" charset="0"/>
              </a:rPr>
              <a:t>CHUYÊN</a:t>
            </a:r>
            <a:r>
              <a:rPr lang="en-US" sz="6600" b="1" dirty="0">
                <a:solidFill>
                  <a:srgbClr val="C00000"/>
                </a:solidFill>
                <a:latin typeface="Calibri" panose="020F0502020204030204" charset="0"/>
              </a:rPr>
              <a:t> </a:t>
            </a:r>
            <a:r>
              <a:rPr lang="en-US" sz="6600" b="1" dirty="0" err="1">
                <a:solidFill>
                  <a:srgbClr val="C00000"/>
                </a:solidFill>
                <a:latin typeface="Calibri" panose="020F0502020204030204" charset="0"/>
              </a:rPr>
              <a:t>ĐỀ</a:t>
            </a:r>
            <a:r>
              <a:rPr lang="en-US" sz="6600" b="1" dirty="0">
                <a:solidFill>
                  <a:srgbClr val="C00000"/>
                </a:solidFill>
                <a:latin typeface="Calibri" panose="020F0502020204030204" charset="0"/>
              </a:rPr>
              <a:t> 5 : KHỐI TRÒN XOAY</a:t>
            </a:r>
            <a:endParaRPr lang="vi-VN"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02590" y="520065"/>
            <a:ext cx="11478895" cy="598805"/>
          </a:xfrm>
          <a:prstGeom prst="rect">
            <a:avLst/>
          </a:prstGeom>
          <a:noFill/>
        </p:spPr>
        <p:txBody>
          <a:bodyPr wrap="square" rtlCol="0">
            <a:spAutoFit/>
          </a:bodyPr>
          <a:lstStyle/>
          <a:p>
            <a:r>
              <a:rPr lang="en-US" sz="3300" b="1">
                <a:solidFill>
                  <a:srgbClr val="3131FF"/>
                </a:solidFill>
                <a:latin typeface="Arial" panose="020B0604020202020204" pitchFamily="34" charset="0"/>
                <a:cs typeface="Arial" panose="020B0604020202020204" pitchFamily="34" charset="0"/>
              </a:rPr>
              <a:t>Dạng 3. Sự tạo thành mặt trụ, hình trụ.</a:t>
            </a:r>
          </a:p>
        </p:txBody>
      </p:sp>
      <p:sp>
        <p:nvSpPr>
          <p:cNvPr id="5" name="Text Placeholder 4"/>
          <p:cNvSpPr>
            <a:spLocks noGrp="1"/>
          </p:cNvSpPr>
          <p:nvPr>
            <p:ph type="body" idx="1"/>
          </p:nvPr>
        </p:nvSpPr>
        <p:spPr>
          <a:xfrm>
            <a:off x="187960" y="1333500"/>
            <a:ext cx="11693525" cy="1675765"/>
          </a:xfrm>
        </p:spPr>
        <p:txBody>
          <a:bodyPr/>
          <a:lstStyle/>
          <a:p>
            <a:pPr marL="0" indent="0">
              <a:buNone/>
            </a:pPr>
            <a:r>
              <a:rPr lang="en-US" sz="3000" b="1">
                <a:solidFill>
                  <a:srgbClr val="002F86"/>
                </a:solidFill>
                <a:latin typeface="Arial" panose="020B0604020202020204" pitchFamily="34" charset="0"/>
                <a:cs typeface="Arial" panose="020B0604020202020204" pitchFamily="34" charset="0"/>
              </a:rPr>
              <a:t>PHƯƠNG PHÁP</a:t>
            </a:r>
            <a:endParaRPr lang="en-US" sz="3000">
              <a:latin typeface="Arial" panose="020B0604020202020204" pitchFamily="34" charset="0"/>
              <a:cs typeface="Arial" panose="020B0604020202020204" pitchFamily="34" charset="0"/>
            </a:endParaRPr>
          </a:p>
          <a:p>
            <a:pPr marL="0" indent="0" algn="just">
              <a:buNone/>
            </a:pPr>
            <a:r>
              <a:rPr lang="en-US" sz="3000">
                <a:latin typeface="Arial" panose="020B0604020202020204" pitchFamily="34" charset="0"/>
                <a:cs typeface="Arial" panose="020B0604020202020204" pitchFamily="34" charset="0"/>
              </a:rPr>
              <a:t>	Học sinh nắm chắc sự tạo thành mặt trụ, hình trụ, khối trụ ( sgk /35)</a:t>
            </a:r>
          </a:p>
        </p:txBody>
      </p:sp>
      <p:sp>
        <p:nvSpPr>
          <p:cNvPr id="3" name="Text Box 2"/>
          <p:cNvSpPr txBox="1"/>
          <p:nvPr/>
        </p:nvSpPr>
        <p:spPr>
          <a:xfrm>
            <a:off x="529590" y="3217545"/>
            <a:ext cx="11478895" cy="1106805"/>
          </a:xfrm>
          <a:prstGeom prst="rect">
            <a:avLst/>
          </a:prstGeom>
          <a:noFill/>
        </p:spPr>
        <p:txBody>
          <a:bodyPr wrap="square" rtlCol="0">
            <a:spAutoFit/>
          </a:bodyPr>
          <a:lstStyle/>
          <a:p>
            <a:r>
              <a:rPr lang="en-US" sz="3300" b="1">
                <a:solidFill>
                  <a:srgbClr val="3131FF"/>
                </a:solidFill>
                <a:latin typeface="Arial" panose="020B0604020202020204" pitchFamily="34" charset="0"/>
                <a:cs typeface="Arial" panose="020B0604020202020204" pitchFamily="34" charset="0"/>
              </a:rPr>
              <a:t>Dạng 4. Hình trụ nội tiếp, ngoại tiếp hình lập phương, hình lăng trụ, hình hộp, mặt cầu, hình nón.</a:t>
            </a:r>
          </a:p>
        </p:txBody>
      </p:sp>
      <p:sp>
        <p:nvSpPr>
          <p:cNvPr id="6" name="Text Placeholder 4"/>
          <p:cNvSpPr/>
          <p:nvPr/>
        </p:nvSpPr>
        <p:spPr>
          <a:xfrm>
            <a:off x="314960" y="4352290"/>
            <a:ext cx="11693525" cy="1675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a:solidFill>
                  <a:srgbClr val="002F86"/>
                </a:solidFill>
                <a:latin typeface="Arial" panose="020B0604020202020204" pitchFamily="34" charset="0"/>
                <a:cs typeface="Arial" panose="020B0604020202020204" pitchFamily="34" charset="0"/>
              </a:rPr>
              <a:t>PHƯƠNG PHÁP</a:t>
            </a:r>
            <a:endParaRPr lang="en-US" sz="3000">
              <a:latin typeface="Arial" panose="020B0604020202020204" pitchFamily="34" charset="0"/>
              <a:cs typeface="Arial" panose="020B0604020202020204" pitchFamily="34" charset="0"/>
            </a:endParaRPr>
          </a:p>
          <a:p>
            <a:pPr marL="0" indent="0" algn="just">
              <a:buNone/>
            </a:pPr>
            <a:r>
              <a:rPr lang="en-US" sz="3000">
                <a:latin typeface="Arial" panose="020B0604020202020204" pitchFamily="34" charset="0"/>
                <a:cs typeface="Arial" panose="020B0604020202020204" pitchFamily="34" charset="0"/>
              </a:rPr>
              <a:t>	Dùng định nghĩa hình trụ nội tiếp, ngoại tiếp của một hình</a:t>
            </a:r>
          </a:p>
        </p:txBody>
      </p:sp>
      <p:sp>
        <p:nvSpPr>
          <p:cNvPr id="2" name="Action Button: Home 1">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500" fill="hold">
                                          <p:stCondLst>
                                            <p:cond delay="0"/>
                                          </p:stCondLst>
                                        </p:cTn>
                                        <p:tgtEl>
                                          <p:spTgt spid="5">
                                            <p:txEl>
                                              <p:pRg st="0" end="0"/>
                                            </p:txEl>
                                          </p:spTgt>
                                        </p:tgtEl>
                                        <p:attrNameLst>
                                          <p:attrName>style.visibility</p:attrName>
                                        </p:attrNameLst>
                                      </p:cBhvr>
                                      <p:to>
                                        <p:strVal val="visible"/>
                                      </p:to>
                                    </p:set>
                                    <p:animEffect transition="in" filter="box(i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500" fill="hold">
                                          <p:stCondLst>
                                            <p:cond delay="0"/>
                                          </p:stCondLst>
                                        </p:cTn>
                                        <p:tgtEl>
                                          <p:spTgt spid="6">
                                            <p:txEl>
                                              <p:pRg st="0" end="0"/>
                                            </p:txEl>
                                          </p:spTgt>
                                        </p:tgtEl>
                                        <p:attrNameLst>
                                          <p:attrName>style.visibility</p:attrName>
                                        </p:attrNameLst>
                                      </p:cBhvr>
                                      <p:to>
                                        <p:strVal val="visible"/>
                                      </p:to>
                                    </p:set>
                                    <p:animEffect transition="in" filter="box(in)">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 calcmode="lin" valueType="num">
                                      <p:cBhvr>
                                        <p:cTn id="36"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7"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8"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1.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Nhận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biết</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TextBox 4">
            <a:hlinkClick r:id="rId2" action="ppaction://hlinksldjump"/>
          </p:cNvPr>
          <p:cNvSpPr txBox="1"/>
          <p:nvPr/>
        </p:nvSpPr>
        <p:spPr>
          <a:xfrm>
            <a:off x="3181350" y="41910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12</a:t>
            </a:r>
            <a:endParaRPr lang="en-US" sz="3200" dirty="0">
              <a:latin typeface="Times New Roman" panose="02020603050405020304" charset="0"/>
              <a:cs typeface="Times New Roman" panose="02020603050405020304" charset="0"/>
            </a:endParaRPr>
          </a:p>
        </p:txBody>
      </p:sp>
      <p:sp>
        <p:nvSpPr>
          <p:cNvPr id="6" name="TextBox 5">
            <a:hlinkClick r:id="rId3" action="ppaction://hlinksldjump"/>
          </p:cNvPr>
          <p:cNvSpPr txBox="1"/>
          <p:nvPr/>
        </p:nvSpPr>
        <p:spPr>
          <a:xfrm>
            <a:off x="5219700" y="4190999"/>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13</a:t>
            </a:r>
            <a:endParaRPr lang="en-US" sz="3200" dirty="0">
              <a:latin typeface="Times New Roman" panose="02020603050405020304" charset="0"/>
              <a:cs typeface="Times New Roman" panose="02020603050405020304" charset="0"/>
            </a:endParaRPr>
          </a:p>
        </p:txBody>
      </p:sp>
      <p:sp>
        <p:nvSpPr>
          <p:cNvPr id="7" name="TextBox 6">
            <a:hlinkClick r:id="rId4" action="ppaction://hlinksldjump"/>
          </p:cNvPr>
          <p:cNvSpPr txBox="1"/>
          <p:nvPr/>
        </p:nvSpPr>
        <p:spPr>
          <a:xfrm>
            <a:off x="7162800" y="41910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14</a:t>
            </a:r>
            <a:endParaRPr lang="en-US" sz="3200" dirty="0">
              <a:latin typeface="Times New Roman" panose="02020603050405020304" charset="0"/>
              <a:cs typeface="Times New Roman" panose="02020603050405020304" charset="0"/>
            </a:endParaRPr>
          </a:p>
        </p:txBody>
      </p:sp>
      <p:sp>
        <p:nvSpPr>
          <p:cNvPr id="8" name="TextBox 7">
            <a:hlinkClick r:id="rId5" action="ppaction://hlinksldjump"/>
          </p:cNvPr>
          <p:cNvSpPr txBox="1"/>
          <p:nvPr/>
        </p:nvSpPr>
        <p:spPr>
          <a:xfrm>
            <a:off x="9256713" y="41910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15</a:t>
            </a:r>
            <a:endParaRPr lang="en-US" sz="3200" dirty="0">
              <a:latin typeface="Times New Roman" panose="02020603050405020304" charset="0"/>
              <a:cs typeface="Times New Roman" panose="02020603050405020304" charset="0"/>
            </a:endParaRPr>
          </a:p>
        </p:txBody>
      </p:sp>
      <p:sp>
        <p:nvSpPr>
          <p:cNvPr id="9" name="TextBox 8">
            <a:hlinkClick r:id="rId6" action="ppaction://hlinksldjump"/>
          </p:cNvPr>
          <p:cNvSpPr txBox="1"/>
          <p:nvPr/>
        </p:nvSpPr>
        <p:spPr>
          <a:xfrm>
            <a:off x="3181350" y="3201261"/>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7</a:t>
            </a:r>
            <a:endParaRPr lang="en-US" sz="3200" dirty="0">
              <a:latin typeface="Times New Roman" panose="02020603050405020304" charset="0"/>
              <a:cs typeface="Times New Roman" panose="02020603050405020304" charset="0"/>
            </a:endParaRPr>
          </a:p>
        </p:txBody>
      </p:sp>
      <p:sp>
        <p:nvSpPr>
          <p:cNvPr id="10" name="TextBox 9">
            <a:hlinkClick r:id="rId7" action="ppaction://hlinksldjump"/>
          </p:cNvPr>
          <p:cNvSpPr txBox="1"/>
          <p:nvPr/>
        </p:nvSpPr>
        <p:spPr>
          <a:xfrm>
            <a:off x="5219699" y="3201262"/>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8</a:t>
            </a:r>
            <a:endParaRPr lang="en-US" sz="3200" dirty="0">
              <a:latin typeface="Times New Roman" panose="02020603050405020304" charset="0"/>
              <a:cs typeface="Times New Roman" panose="02020603050405020304" charset="0"/>
            </a:endParaRPr>
          </a:p>
        </p:txBody>
      </p:sp>
      <p:sp>
        <p:nvSpPr>
          <p:cNvPr id="11" name="TextBox 10">
            <a:hlinkClick r:id="rId8" action="ppaction://hlinksldjump"/>
          </p:cNvPr>
          <p:cNvSpPr txBox="1"/>
          <p:nvPr/>
        </p:nvSpPr>
        <p:spPr>
          <a:xfrm>
            <a:off x="7162800" y="32327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9</a:t>
            </a:r>
            <a:endParaRPr lang="en-US" sz="3200" dirty="0">
              <a:latin typeface="Times New Roman" panose="02020603050405020304" charset="0"/>
              <a:cs typeface="Times New Roman" panose="02020603050405020304" charset="0"/>
            </a:endParaRPr>
          </a:p>
        </p:txBody>
      </p:sp>
      <p:sp>
        <p:nvSpPr>
          <p:cNvPr id="12" name="TextBox 11">
            <a:hlinkClick r:id="rId9" action="ppaction://hlinksldjump"/>
          </p:cNvPr>
          <p:cNvSpPr txBox="1"/>
          <p:nvPr/>
        </p:nvSpPr>
        <p:spPr>
          <a:xfrm>
            <a:off x="9190038" y="32327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10</a:t>
            </a:r>
            <a:endParaRPr lang="en-US" sz="3200" dirty="0">
              <a:latin typeface="Times New Roman" panose="02020603050405020304" charset="0"/>
              <a:cs typeface="Times New Roman" panose="02020603050405020304" charset="0"/>
            </a:endParaRPr>
          </a:p>
        </p:txBody>
      </p:sp>
      <p:sp>
        <p:nvSpPr>
          <p:cNvPr id="13" name="TextBox 12">
            <a:hlinkClick r:id="rId10" action="ppaction://hlinksldjump"/>
          </p:cNvPr>
          <p:cNvSpPr txBox="1"/>
          <p:nvPr/>
        </p:nvSpPr>
        <p:spPr>
          <a:xfrm>
            <a:off x="9175751" y="22346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5</a:t>
            </a:r>
            <a:endParaRPr lang="en-US" sz="3200" dirty="0">
              <a:latin typeface="Times New Roman" panose="02020603050405020304" charset="0"/>
              <a:cs typeface="Times New Roman" panose="02020603050405020304" charset="0"/>
            </a:endParaRPr>
          </a:p>
        </p:txBody>
      </p:sp>
      <p:sp>
        <p:nvSpPr>
          <p:cNvPr id="14" name="TextBox 13">
            <a:hlinkClick r:id="rId11" action="ppaction://hlinksldjump"/>
          </p:cNvPr>
          <p:cNvSpPr txBox="1"/>
          <p:nvPr/>
        </p:nvSpPr>
        <p:spPr>
          <a:xfrm>
            <a:off x="7162800" y="22346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a:t>
            </a:r>
            <a:endParaRPr lang="en-US" sz="3200" dirty="0">
              <a:latin typeface="Times New Roman" panose="02020603050405020304" charset="0"/>
              <a:cs typeface="Times New Roman" panose="02020603050405020304" charset="0"/>
            </a:endParaRPr>
          </a:p>
        </p:txBody>
      </p:sp>
      <p:sp>
        <p:nvSpPr>
          <p:cNvPr id="15" name="TextBox 14">
            <a:hlinkClick r:id="rId12" action="ppaction://hlinksldjump"/>
          </p:cNvPr>
          <p:cNvSpPr txBox="1"/>
          <p:nvPr/>
        </p:nvSpPr>
        <p:spPr>
          <a:xfrm>
            <a:off x="5219700" y="22346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a:t>
            </a:r>
            <a:endParaRPr lang="en-US" sz="3200" dirty="0">
              <a:latin typeface="Times New Roman" panose="02020603050405020304" charset="0"/>
              <a:cs typeface="Times New Roman" panose="02020603050405020304" charset="0"/>
            </a:endParaRPr>
          </a:p>
        </p:txBody>
      </p:sp>
      <p:sp>
        <p:nvSpPr>
          <p:cNvPr id="16" name="TextBox 15">
            <a:hlinkClick r:id="rId13" action="ppaction://hlinksldjump"/>
          </p:cNvPr>
          <p:cNvSpPr txBox="1"/>
          <p:nvPr/>
        </p:nvSpPr>
        <p:spPr>
          <a:xfrm>
            <a:off x="3152775" y="22040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a:t>
            </a:r>
            <a:endParaRPr lang="en-US" sz="3200" dirty="0">
              <a:latin typeface="Times New Roman" panose="02020603050405020304" charset="0"/>
              <a:cs typeface="Times New Roman" panose="02020603050405020304" charset="0"/>
            </a:endParaRPr>
          </a:p>
        </p:txBody>
      </p:sp>
      <p:sp>
        <p:nvSpPr>
          <p:cNvPr id="17" name="TextBox 16">
            <a:hlinkClick r:id="rId14" action="ppaction://hlinksldjump"/>
          </p:cNvPr>
          <p:cNvSpPr txBox="1"/>
          <p:nvPr/>
        </p:nvSpPr>
        <p:spPr>
          <a:xfrm>
            <a:off x="1123950" y="421005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11</a:t>
            </a:r>
            <a:endParaRPr lang="en-US" sz="3200" dirty="0">
              <a:latin typeface="Times New Roman" panose="02020603050405020304" charset="0"/>
              <a:cs typeface="Times New Roman" panose="02020603050405020304" charset="0"/>
            </a:endParaRPr>
          </a:p>
        </p:txBody>
      </p:sp>
      <p:sp>
        <p:nvSpPr>
          <p:cNvPr id="18" name="TextBox 17">
            <a:hlinkClick r:id="rId15" action="ppaction://hlinksldjump"/>
          </p:cNvPr>
          <p:cNvSpPr txBox="1"/>
          <p:nvPr/>
        </p:nvSpPr>
        <p:spPr>
          <a:xfrm>
            <a:off x="1123950" y="3220311"/>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6</a:t>
            </a:r>
            <a:endParaRPr lang="en-US" sz="3200" dirty="0">
              <a:latin typeface="Times New Roman" panose="02020603050405020304" charset="0"/>
              <a:cs typeface="Times New Roman" panose="02020603050405020304" charset="0"/>
            </a:endParaRPr>
          </a:p>
        </p:txBody>
      </p:sp>
      <p:sp>
        <p:nvSpPr>
          <p:cNvPr id="19" name="TextBox 18">
            <a:hlinkClick r:id="rId16" action="ppaction://hlinksldjump"/>
          </p:cNvPr>
          <p:cNvSpPr txBox="1"/>
          <p:nvPr/>
        </p:nvSpPr>
        <p:spPr>
          <a:xfrm>
            <a:off x="1095375" y="22230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a:t>
            </a:r>
            <a:endParaRPr lang="en-US" sz="3200" dirty="0">
              <a:latin typeface="Times New Roman" panose="02020603050405020304" charset="0"/>
              <a:cs typeface="Times New Roman" panose="02020603050405020304" charset="0"/>
            </a:endParaRPr>
          </a:p>
        </p:txBody>
      </p:sp>
      <p:sp>
        <p:nvSpPr>
          <p:cNvPr id="2" name="Action Button: Home 1">
            <a:hlinkClick r:id="rId17"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2.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Thông</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hiểu</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TextBox 4">
            <a:hlinkClick r:id="rId2" action="ppaction://hlinksldjump"/>
          </p:cNvPr>
          <p:cNvSpPr txBox="1"/>
          <p:nvPr/>
        </p:nvSpPr>
        <p:spPr>
          <a:xfrm>
            <a:off x="3181350" y="44958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27</a:t>
            </a:r>
            <a:endParaRPr lang="en-US" sz="3200" dirty="0">
              <a:latin typeface="Times New Roman" panose="02020603050405020304" charset="0"/>
              <a:cs typeface="Times New Roman" panose="02020603050405020304" charset="0"/>
            </a:endParaRPr>
          </a:p>
        </p:txBody>
      </p:sp>
      <p:sp>
        <p:nvSpPr>
          <p:cNvPr id="6" name="TextBox 5">
            <a:hlinkClick r:id="rId3" action="ppaction://hlinksldjump"/>
          </p:cNvPr>
          <p:cNvSpPr txBox="1"/>
          <p:nvPr/>
        </p:nvSpPr>
        <p:spPr>
          <a:xfrm>
            <a:off x="5219700" y="4495799"/>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28</a:t>
            </a:r>
            <a:endParaRPr lang="en-US" sz="3200" dirty="0">
              <a:latin typeface="Times New Roman" panose="02020603050405020304" charset="0"/>
              <a:cs typeface="Times New Roman" panose="02020603050405020304" charset="0"/>
            </a:endParaRPr>
          </a:p>
        </p:txBody>
      </p:sp>
      <p:sp>
        <p:nvSpPr>
          <p:cNvPr id="7" name="TextBox 6">
            <a:hlinkClick r:id="rId4" action="ppaction://hlinksldjump"/>
          </p:cNvPr>
          <p:cNvSpPr txBox="1"/>
          <p:nvPr/>
        </p:nvSpPr>
        <p:spPr>
          <a:xfrm>
            <a:off x="7162800" y="44958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29</a:t>
            </a:r>
            <a:endParaRPr lang="en-US" sz="3200" dirty="0">
              <a:latin typeface="Times New Roman" panose="02020603050405020304" charset="0"/>
              <a:cs typeface="Times New Roman" panose="02020603050405020304" charset="0"/>
            </a:endParaRPr>
          </a:p>
        </p:txBody>
      </p:sp>
      <p:sp>
        <p:nvSpPr>
          <p:cNvPr id="8" name="TextBox 7">
            <a:hlinkClick r:id="rId5" action="ppaction://hlinksldjump"/>
          </p:cNvPr>
          <p:cNvSpPr txBox="1"/>
          <p:nvPr/>
        </p:nvSpPr>
        <p:spPr>
          <a:xfrm>
            <a:off x="9256713" y="44958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30</a:t>
            </a:r>
            <a:endParaRPr lang="en-US" sz="3200" dirty="0">
              <a:latin typeface="Times New Roman" panose="02020603050405020304" charset="0"/>
              <a:cs typeface="Times New Roman" panose="02020603050405020304" charset="0"/>
            </a:endParaRPr>
          </a:p>
        </p:txBody>
      </p:sp>
      <p:sp>
        <p:nvSpPr>
          <p:cNvPr id="9" name="TextBox 8">
            <a:hlinkClick r:id="rId6" action="ppaction://hlinksldjump"/>
          </p:cNvPr>
          <p:cNvSpPr txBox="1"/>
          <p:nvPr/>
        </p:nvSpPr>
        <p:spPr>
          <a:xfrm>
            <a:off x="3181350" y="3506061"/>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22</a:t>
            </a:r>
            <a:endParaRPr lang="en-US" sz="3200" dirty="0">
              <a:latin typeface="Times New Roman" panose="02020603050405020304" charset="0"/>
              <a:cs typeface="Times New Roman" panose="02020603050405020304" charset="0"/>
            </a:endParaRPr>
          </a:p>
        </p:txBody>
      </p:sp>
      <p:sp>
        <p:nvSpPr>
          <p:cNvPr id="10" name="TextBox 9">
            <a:hlinkClick r:id="rId7" action="ppaction://hlinksldjump"/>
          </p:cNvPr>
          <p:cNvSpPr txBox="1"/>
          <p:nvPr/>
        </p:nvSpPr>
        <p:spPr>
          <a:xfrm>
            <a:off x="5219699" y="3506062"/>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23</a:t>
            </a:r>
            <a:endParaRPr lang="en-US" sz="3200" dirty="0">
              <a:latin typeface="Times New Roman" panose="02020603050405020304" charset="0"/>
              <a:cs typeface="Times New Roman" panose="02020603050405020304" charset="0"/>
            </a:endParaRPr>
          </a:p>
        </p:txBody>
      </p:sp>
      <p:sp>
        <p:nvSpPr>
          <p:cNvPr id="11" name="TextBox 10">
            <a:hlinkClick r:id="rId8" action="ppaction://hlinksldjump"/>
          </p:cNvPr>
          <p:cNvSpPr txBox="1"/>
          <p:nvPr/>
        </p:nvSpPr>
        <p:spPr>
          <a:xfrm>
            <a:off x="7162800" y="35375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24</a:t>
            </a:r>
            <a:endParaRPr lang="en-US" sz="3200" dirty="0">
              <a:latin typeface="Times New Roman" panose="02020603050405020304" charset="0"/>
              <a:cs typeface="Times New Roman" panose="02020603050405020304" charset="0"/>
            </a:endParaRPr>
          </a:p>
        </p:txBody>
      </p:sp>
      <p:sp>
        <p:nvSpPr>
          <p:cNvPr id="12" name="TextBox 11">
            <a:hlinkClick r:id="rId9" action="ppaction://hlinksldjump"/>
          </p:cNvPr>
          <p:cNvSpPr txBox="1"/>
          <p:nvPr/>
        </p:nvSpPr>
        <p:spPr>
          <a:xfrm>
            <a:off x="9190038" y="35375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25</a:t>
            </a:r>
            <a:endParaRPr lang="en-US" sz="3200" dirty="0">
              <a:latin typeface="Times New Roman" panose="02020603050405020304" charset="0"/>
              <a:cs typeface="Times New Roman" panose="02020603050405020304" charset="0"/>
            </a:endParaRPr>
          </a:p>
        </p:txBody>
      </p:sp>
      <p:sp>
        <p:nvSpPr>
          <p:cNvPr id="13" name="TextBox 12">
            <a:hlinkClick r:id="rId10" action="ppaction://hlinksldjump"/>
          </p:cNvPr>
          <p:cNvSpPr txBox="1"/>
          <p:nvPr/>
        </p:nvSpPr>
        <p:spPr>
          <a:xfrm>
            <a:off x="9175751" y="25394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20</a:t>
            </a:r>
            <a:endParaRPr lang="en-US" sz="3200" dirty="0">
              <a:latin typeface="Times New Roman" panose="02020603050405020304" charset="0"/>
              <a:cs typeface="Times New Roman" panose="02020603050405020304" charset="0"/>
            </a:endParaRPr>
          </a:p>
        </p:txBody>
      </p:sp>
      <p:sp>
        <p:nvSpPr>
          <p:cNvPr id="14" name="TextBox 13">
            <a:hlinkClick r:id="rId11" action="ppaction://hlinksldjump"/>
          </p:cNvPr>
          <p:cNvSpPr txBox="1"/>
          <p:nvPr/>
        </p:nvSpPr>
        <p:spPr>
          <a:xfrm>
            <a:off x="7162800" y="25394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19</a:t>
            </a:r>
            <a:endParaRPr lang="en-US" sz="3200" dirty="0">
              <a:latin typeface="Times New Roman" panose="02020603050405020304" charset="0"/>
              <a:cs typeface="Times New Roman" panose="02020603050405020304" charset="0"/>
            </a:endParaRPr>
          </a:p>
        </p:txBody>
      </p:sp>
      <p:sp>
        <p:nvSpPr>
          <p:cNvPr id="15" name="TextBox 14">
            <a:hlinkClick r:id="rId12" action="ppaction://hlinksldjump"/>
          </p:cNvPr>
          <p:cNvSpPr txBox="1"/>
          <p:nvPr/>
        </p:nvSpPr>
        <p:spPr>
          <a:xfrm>
            <a:off x="5219700" y="25394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18</a:t>
            </a:r>
            <a:endParaRPr lang="en-US" sz="3200" dirty="0">
              <a:latin typeface="Times New Roman" panose="02020603050405020304" charset="0"/>
              <a:cs typeface="Times New Roman" panose="02020603050405020304" charset="0"/>
            </a:endParaRPr>
          </a:p>
        </p:txBody>
      </p:sp>
      <p:sp>
        <p:nvSpPr>
          <p:cNvPr id="16" name="TextBox 15">
            <a:hlinkClick r:id="rId13" action="ppaction://hlinksldjump"/>
          </p:cNvPr>
          <p:cNvSpPr txBox="1"/>
          <p:nvPr/>
        </p:nvSpPr>
        <p:spPr>
          <a:xfrm>
            <a:off x="3152775" y="25088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17</a:t>
            </a:r>
            <a:endParaRPr lang="en-US" sz="3200" dirty="0">
              <a:latin typeface="Times New Roman" panose="02020603050405020304" charset="0"/>
              <a:cs typeface="Times New Roman" panose="02020603050405020304" charset="0"/>
            </a:endParaRPr>
          </a:p>
        </p:txBody>
      </p:sp>
      <p:sp>
        <p:nvSpPr>
          <p:cNvPr id="17" name="TextBox 16">
            <a:hlinkClick r:id="rId14" action="ppaction://hlinksldjump"/>
          </p:cNvPr>
          <p:cNvSpPr txBox="1"/>
          <p:nvPr/>
        </p:nvSpPr>
        <p:spPr>
          <a:xfrm>
            <a:off x="1123950" y="451485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26</a:t>
            </a:r>
            <a:endParaRPr lang="en-US" sz="3200" dirty="0">
              <a:latin typeface="Times New Roman" panose="02020603050405020304" charset="0"/>
              <a:cs typeface="Times New Roman" panose="02020603050405020304" charset="0"/>
            </a:endParaRPr>
          </a:p>
        </p:txBody>
      </p:sp>
      <p:sp>
        <p:nvSpPr>
          <p:cNvPr id="18" name="TextBox 17">
            <a:hlinkClick r:id="rId15" action="ppaction://hlinksldjump"/>
          </p:cNvPr>
          <p:cNvSpPr txBox="1"/>
          <p:nvPr/>
        </p:nvSpPr>
        <p:spPr>
          <a:xfrm>
            <a:off x="1123950" y="3525111"/>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21</a:t>
            </a:r>
            <a:endParaRPr lang="en-US" sz="3200" dirty="0">
              <a:latin typeface="Times New Roman" panose="02020603050405020304" charset="0"/>
              <a:cs typeface="Times New Roman" panose="02020603050405020304" charset="0"/>
            </a:endParaRPr>
          </a:p>
        </p:txBody>
      </p:sp>
      <p:sp>
        <p:nvSpPr>
          <p:cNvPr id="19" name="TextBox 18">
            <a:hlinkClick r:id="rId16" action="ppaction://hlinksldjump"/>
          </p:cNvPr>
          <p:cNvSpPr txBox="1"/>
          <p:nvPr/>
        </p:nvSpPr>
        <p:spPr>
          <a:xfrm>
            <a:off x="1095375" y="252787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16</a:t>
            </a:r>
            <a:endParaRPr lang="en-US" sz="3200" dirty="0">
              <a:latin typeface="Times New Roman" panose="02020603050405020304" charset="0"/>
              <a:cs typeface="Times New Roman" panose="02020603050405020304" charset="0"/>
            </a:endParaRPr>
          </a:p>
        </p:txBody>
      </p:sp>
      <p:sp>
        <p:nvSpPr>
          <p:cNvPr id="2" name="TextBox 4">
            <a:hlinkClick r:id="rId17" action="ppaction://hlinksldjump"/>
          </p:cNvPr>
          <p:cNvSpPr txBox="1"/>
          <p:nvPr/>
        </p:nvSpPr>
        <p:spPr>
          <a:xfrm>
            <a:off x="3162300" y="548449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32</a:t>
            </a:r>
            <a:endParaRPr lang="en-US" sz="3200" dirty="0">
              <a:latin typeface="Times New Roman" panose="02020603050405020304" charset="0"/>
              <a:cs typeface="Times New Roman" panose="02020603050405020304" charset="0"/>
            </a:endParaRPr>
          </a:p>
        </p:txBody>
      </p:sp>
      <p:sp>
        <p:nvSpPr>
          <p:cNvPr id="3" name="TextBox 5">
            <a:hlinkClick r:id="rId18" action="ppaction://hlinksldjump"/>
          </p:cNvPr>
          <p:cNvSpPr txBox="1"/>
          <p:nvPr/>
        </p:nvSpPr>
        <p:spPr>
          <a:xfrm>
            <a:off x="5200650" y="5484494"/>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33</a:t>
            </a:r>
            <a:endParaRPr lang="en-US" sz="3200" dirty="0">
              <a:latin typeface="Times New Roman" panose="02020603050405020304" charset="0"/>
              <a:cs typeface="Times New Roman" panose="02020603050405020304" charset="0"/>
            </a:endParaRPr>
          </a:p>
        </p:txBody>
      </p:sp>
      <p:sp>
        <p:nvSpPr>
          <p:cNvPr id="20" name="TextBox 6">
            <a:hlinkClick r:id="rId19" action="ppaction://hlinksldjump"/>
          </p:cNvPr>
          <p:cNvSpPr txBox="1"/>
          <p:nvPr/>
        </p:nvSpPr>
        <p:spPr>
          <a:xfrm>
            <a:off x="7143750" y="548449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34</a:t>
            </a:r>
            <a:endParaRPr lang="en-US" sz="3200" dirty="0">
              <a:latin typeface="Times New Roman" panose="02020603050405020304" charset="0"/>
              <a:cs typeface="Times New Roman" panose="02020603050405020304" charset="0"/>
            </a:endParaRPr>
          </a:p>
        </p:txBody>
      </p:sp>
      <p:sp>
        <p:nvSpPr>
          <p:cNvPr id="21" name="TextBox 7">
            <a:hlinkClick r:id="rId20" action="ppaction://hlinksldjump"/>
          </p:cNvPr>
          <p:cNvSpPr txBox="1"/>
          <p:nvPr/>
        </p:nvSpPr>
        <p:spPr>
          <a:xfrm>
            <a:off x="9237663" y="548449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35</a:t>
            </a:r>
            <a:endParaRPr lang="en-US" sz="3200" dirty="0">
              <a:latin typeface="Times New Roman" panose="02020603050405020304" charset="0"/>
              <a:cs typeface="Times New Roman" panose="02020603050405020304" charset="0"/>
            </a:endParaRPr>
          </a:p>
        </p:txBody>
      </p:sp>
      <p:sp>
        <p:nvSpPr>
          <p:cNvPr id="22" name="TextBox 16">
            <a:hlinkClick r:id="rId21" action="ppaction://hlinksldjump"/>
          </p:cNvPr>
          <p:cNvSpPr txBox="1"/>
          <p:nvPr/>
        </p:nvSpPr>
        <p:spPr>
          <a:xfrm>
            <a:off x="1104900" y="550354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31</a:t>
            </a:r>
            <a:endParaRPr lang="en-US" sz="3200" dirty="0">
              <a:latin typeface="Times New Roman" panose="02020603050405020304" charset="0"/>
              <a:cs typeface="Times New Roman" panose="02020603050405020304" charset="0"/>
            </a:endParaRPr>
          </a:p>
        </p:txBody>
      </p:sp>
      <p:sp>
        <p:nvSpPr>
          <p:cNvPr id="23" name="Action Button: Home 22">
            <a:hlinkClick r:id="rId2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500" fill="hold"/>
                                        <p:tgtEl>
                                          <p:spTgt spid="3"/>
                                        </p:tgtEl>
                                        <p:attrNameLst>
                                          <p:attrName>ppt_w</p:attrName>
                                        </p:attrNameLst>
                                      </p:cBhvr>
                                      <p:tavLst>
                                        <p:tav tm="0">
                                          <p:val>
                                            <p:fltVal val="0"/>
                                          </p:val>
                                        </p:tav>
                                        <p:tav tm="100000">
                                          <p:val>
                                            <p:strVal val="#ppt_w"/>
                                          </p:val>
                                        </p:tav>
                                      </p:tavLst>
                                    </p:anim>
                                    <p:anim calcmode="lin" valueType="num">
                                      <p:cBhvr>
                                        <p:cTn id="77" dur="500" fill="hold"/>
                                        <p:tgtEl>
                                          <p:spTgt spid="3"/>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childTnLst>
                                </p:cTn>
                              </p:par>
                              <p:par>
                                <p:cTn id="86" presetID="23"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 grpId="0" animBg="1"/>
      <p:bldP spid="3"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3.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Vận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dụng</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thấp</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TextBox 4">
            <a:hlinkClick r:id="rId2" action="ppaction://hlinksldjump"/>
          </p:cNvPr>
          <p:cNvSpPr txBox="1"/>
          <p:nvPr/>
        </p:nvSpPr>
        <p:spPr>
          <a:xfrm>
            <a:off x="3181350" y="41910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47</a:t>
            </a:r>
            <a:endParaRPr lang="en-US" sz="3200" dirty="0">
              <a:latin typeface="Times New Roman" panose="02020603050405020304" charset="0"/>
              <a:cs typeface="Times New Roman" panose="02020603050405020304" charset="0"/>
            </a:endParaRPr>
          </a:p>
        </p:txBody>
      </p:sp>
      <p:sp>
        <p:nvSpPr>
          <p:cNvPr id="6" name="TextBox 5">
            <a:hlinkClick r:id="rId3" action="ppaction://hlinksldjump"/>
          </p:cNvPr>
          <p:cNvSpPr txBox="1"/>
          <p:nvPr/>
        </p:nvSpPr>
        <p:spPr>
          <a:xfrm>
            <a:off x="5219700" y="4190999"/>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48</a:t>
            </a:r>
            <a:endParaRPr lang="en-US" sz="3200" dirty="0">
              <a:latin typeface="Times New Roman" panose="02020603050405020304" charset="0"/>
              <a:cs typeface="Times New Roman" panose="02020603050405020304" charset="0"/>
            </a:endParaRPr>
          </a:p>
        </p:txBody>
      </p:sp>
      <p:sp>
        <p:nvSpPr>
          <p:cNvPr id="7" name="TextBox 6">
            <a:hlinkClick r:id="rId4" action="ppaction://hlinksldjump"/>
          </p:cNvPr>
          <p:cNvSpPr txBox="1"/>
          <p:nvPr/>
        </p:nvSpPr>
        <p:spPr>
          <a:xfrm>
            <a:off x="7162800" y="41910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49</a:t>
            </a:r>
            <a:endParaRPr lang="en-US" sz="3200" dirty="0">
              <a:latin typeface="Times New Roman" panose="02020603050405020304" charset="0"/>
              <a:cs typeface="Times New Roman" panose="02020603050405020304" charset="0"/>
            </a:endParaRPr>
          </a:p>
        </p:txBody>
      </p:sp>
      <p:sp>
        <p:nvSpPr>
          <p:cNvPr id="8" name="TextBox 7">
            <a:hlinkClick r:id="rId5" action="ppaction://hlinksldjump"/>
          </p:cNvPr>
          <p:cNvSpPr txBox="1"/>
          <p:nvPr/>
        </p:nvSpPr>
        <p:spPr>
          <a:xfrm>
            <a:off x="9256713" y="419100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50</a:t>
            </a:r>
            <a:endParaRPr lang="en-US" sz="3200" dirty="0">
              <a:latin typeface="Times New Roman" panose="02020603050405020304" charset="0"/>
              <a:cs typeface="Times New Roman" panose="02020603050405020304" charset="0"/>
            </a:endParaRPr>
          </a:p>
        </p:txBody>
      </p:sp>
      <p:sp>
        <p:nvSpPr>
          <p:cNvPr id="9" name="TextBox 8">
            <a:hlinkClick r:id="rId6" action="ppaction://hlinksldjump"/>
          </p:cNvPr>
          <p:cNvSpPr txBox="1"/>
          <p:nvPr/>
        </p:nvSpPr>
        <p:spPr>
          <a:xfrm>
            <a:off x="3181350" y="3201261"/>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42</a:t>
            </a:r>
            <a:endParaRPr lang="en-US" sz="3200" dirty="0">
              <a:latin typeface="Times New Roman" panose="02020603050405020304" charset="0"/>
              <a:cs typeface="Times New Roman" panose="02020603050405020304" charset="0"/>
            </a:endParaRPr>
          </a:p>
        </p:txBody>
      </p:sp>
      <p:sp>
        <p:nvSpPr>
          <p:cNvPr id="10" name="TextBox 9">
            <a:hlinkClick r:id="rId7" action="ppaction://hlinksldjump"/>
          </p:cNvPr>
          <p:cNvSpPr txBox="1"/>
          <p:nvPr/>
        </p:nvSpPr>
        <p:spPr>
          <a:xfrm>
            <a:off x="5219699" y="3201262"/>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43</a:t>
            </a:r>
            <a:endParaRPr lang="en-US" sz="3200" dirty="0">
              <a:latin typeface="Times New Roman" panose="02020603050405020304" charset="0"/>
              <a:cs typeface="Times New Roman" panose="02020603050405020304" charset="0"/>
            </a:endParaRPr>
          </a:p>
        </p:txBody>
      </p:sp>
      <p:sp>
        <p:nvSpPr>
          <p:cNvPr id="11" name="TextBox 10">
            <a:hlinkClick r:id="rId8" action="ppaction://hlinksldjump"/>
          </p:cNvPr>
          <p:cNvSpPr txBox="1"/>
          <p:nvPr/>
        </p:nvSpPr>
        <p:spPr>
          <a:xfrm>
            <a:off x="7162800" y="321812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44</a:t>
            </a:r>
            <a:endParaRPr lang="en-US" sz="3200" dirty="0">
              <a:latin typeface="Times New Roman" panose="02020603050405020304" charset="0"/>
              <a:cs typeface="Times New Roman" panose="02020603050405020304" charset="0"/>
            </a:endParaRPr>
          </a:p>
        </p:txBody>
      </p:sp>
      <p:sp>
        <p:nvSpPr>
          <p:cNvPr id="12" name="TextBox 11">
            <a:hlinkClick r:id="rId9" action="ppaction://hlinksldjump"/>
          </p:cNvPr>
          <p:cNvSpPr txBox="1"/>
          <p:nvPr/>
        </p:nvSpPr>
        <p:spPr>
          <a:xfrm>
            <a:off x="9190038" y="321812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45</a:t>
            </a:r>
            <a:endParaRPr lang="en-US" sz="3200" dirty="0">
              <a:latin typeface="Times New Roman" panose="02020603050405020304" charset="0"/>
              <a:cs typeface="Times New Roman" panose="02020603050405020304" charset="0"/>
            </a:endParaRPr>
          </a:p>
        </p:txBody>
      </p:sp>
      <p:sp>
        <p:nvSpPr>
          <p:cNvPr id="13" name="TextBox 12">
            <a:hlinkClick r:id="rId10" action="ppaction://hlinksldjump"/>
          </p:cNvPr>
          <p:cNvSpPr txBox="1"/>
          <p:nvPr/>
        </p:nvSpPr>
        <p:spPr>
          <a:xfrm>
            <a:off x="9175751" y="22346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40</a:t>
            </a:r>
            <a:endParaRPr lang="en-US" sz="3200" dirty="0">
              <a:latin typeface="Times New Roman" panose="02020603050405020304" charset="0"/>
              <a:cs typeface="Times New Roman" panose="02020603050405020304" charset="0"/>
            </a:endParaRPr>
          </a:p>
        </p:txBody>
      </p:sp>
      <p:sp>
        <p:nvSpPr>
          <p:cNvPr id="14" name="TextBox 13">
            <a:hlinkClick r:id="rId11" action="ppaction://hlinksldjump"/>
          </p:cNvPr>
          <p:cNvSpPr txBox="1"/>
          <p:nvPr/>
        </p:nvSpPr>
        <p:spPr>
          <a:xfrm>
            <a:off x="7162800" y="22346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39</a:t>
            </a:r>
            <a:endParaRPr lang="en-US" sz="3200" dirty="0">
              <a:latin typeface="Times New Roman" panose="02020603050405020304" charset="0"/>
              <a:cs typeface="Times New Roman" panose="02020603050405020304" charset="0"/>
            </a:endParaRPr>
          </a:p>
        </p:txBody>
      </p:sp>
      <p:sp>
        <p:nvSpPr>
          <p:cNvPr id="15" name="TextBox 14">
            <a:hlinkClick r:id="rId12" action="ppaction://hlinksldjump"/>
          </p:cNvPr>
          <p:cNvSpPr txBox="1"/>
          <p:nvPr/>
        </p:nvSpPr>
        <p:spPr>
          <a:xfrm>
            <a:off x="5219700" y="22346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38</a:t>
            </a:r>
            <a:endParaRPr lang="en-US" sz="3200" dirty="0">
              <a:latin typeface="Times New Roman" panose="02020603050405020304" charset="0"/>
              <a:cs typeface="Times New Roman" panose="02020603050405020304" charset="0"/>
            </a:endParaRPr>
          </a:p>
        </p:txBody>
      </p:sp>
      <p:sp>
        <p:nvSpPr>
          <p:cNvPr id="16" name="TextBox 15">
            <a:hlinkClick r:id="rId13" action="ppaction://hlinksldjump"/>
          </p:cNvPr>
          <p:cNvSpPr txBox="1"/>
          <p:nvPr/>
        </p:nvSpPr>
        <p:spPr>
          <a:xfrm>
            <a:off x="3152775" y="22040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37</a:t>
            </a:r>
            <a:endParaRPr lang="en-US" sz="3200" dirty="0">
              <a:latin typeface="Times New Roman" panose="02020603050405020304" charset="0"/>
              <a:cs typeface="Times New Roman" panose="02020603050405020304" charset="0"/>
            </a:endParaRPr>
          </a:p>
        </p:txBody>
      </p:sp>
      <p:sp>
        <p:nvSpPr>
          <p:cNvPr id="17" name="TextBox 16">
            <a:hlinkClick r:id="rId14" action="ppaction://hlinksldjump"/>
          </p:cNvPr>
          <p:cNvSpPr txBox="1"/>
          <p:nvPr/>
        </p:nvSpPr>
        <p:spPr>
          <a:xfrm>
            <a:off x="1123950" y="4210050"/>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46</a:t>
            </a:r>
            <a:endParaRPr lang="en-US" sz="3200" dirty="0">
              <a:latin typeface="Times New Roman" panose="02020603050405020304" charset="0"/>
              <a:cs typeface="Times New Roman" panose="02020603050405020304" charset="0"/>
            </a:endParaRPr>
          </a:p>
        </p:txBody>
      </p:sp>
      <p:sp>
        <p:nvSpPr>
          <p:cNvPr id="18" name="TextBox 17">
            <a:hlinkClick r:id="rId15" action="ppaction://hlinksldjump"/>
          </p:cNvPr>
          <p:cNvSpPr txBox="1"/>
          <p:nvPr/>
        </p:nvSpPr>
        <p:spPr>
          <a:xfrm>
            <a:off x="1123950" y="3220311"/>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41</a:t>
            </a:r>
            <a:endParaRPr lang="en-US" sz="3200" dirty="0">
              <a:latin typeface="Times New Roman" panose="02020603050405020304" charset="0"/>
              <a:cs typeface="Times New Roman" panose="02020603050405020304" charset="0"/>
            </a:endParaRPr>
          </a:p>
        </p:txBody>
      </p:sp>
      <p:sp>
        <p:nvSpPr>
          <p:cNvPr id="19" name="TextBox 18">
            <a:hlinkClick r:id="rId16" action="ppaction://hlinksldjump"/>
          </p:cNvPr>
          <p:cNvSpPr txBox="1"/>
          <p:nvPr/>
        </p:nvSpPr>
        <p:spPr>
          <a:xfrm>
            <a:off x="1095375" y="222307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36</a:t>
            </a:r>
            <a:endParaRPr lang="en-US" sz="3200" dirty="0">
              <a:latin typeface="Times New Roman" panose="02020603050405020304" charset="0"/>
              <a:cs typeface="Times New Roman" panose="02020603050405020304" charset="0"/>
            </a:endParaRPr>
          </a:p>
        </p:txBody>
      </p:sp>
      <p:sp>
        <p:nvSpPr>
          <p:cNvPr id="2" name="Action Button: Home 1">
            <a:hlinkClick r:id="rId17"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bldLvl="0" animBg="1"/>
      <p:bldP spid="12" grpId="0" bldLvl="0" animBg="1"/>
      <p:bldP spid="13" grpId="0" animBg="1"/>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4.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Vận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dụng</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cao</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 name="TextBox 9">
            <a:hlinkClick r:id="rId2" action="ppaction://hlinksldjump"/>
          </p:cNvPr>
          <p:cNvSpPr txBox="1"/>
          <p:nvPr/>
        </p:nvSpPr>
        <p:spPr>
          <a:xfrm>
            <a:off x="3986212" y="3201262"/>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54</a:t>
            </a:r>
            <a:endParaRPr lang="en-US" sz="3200" dirty="0">
              <a:latin typeface="Times New Roman" panose="02020603050405020304" charset="0"/>
              <a:cs typeface="Times New Roman" panose="02020603050405020304" charset="0"/>
            </a:endParaRPr>
          </a:p>
        </p:txBody>
      </p:sp>
      <p:sp>
        <p:nvSpPr>
          <p:cNvPr id="11" name="TextBox 10">
            <a:hlinkClick r:id="rId3" action="ppaction://hlinksldjump"/>
          </p:cNvPr>
          <p:cNvSpPr txBox="1"/>
          <p:nvPr/>
        </p:nvSpPr>
        <p:spPr>
          <a:xfrm>
            <a:off x="6553200" y="3201261"/>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55</a:t>
            </a:r>
            <a:endParaRPr lang="en-US" sz="3200" dirty="0">
              <a:latin typeface="Times New Roman" panose="02020603050405020304" charset="0"/>
              <a:cs typeface="Times New Roman" panose="02020603050405020304" charset="0"/>
            </a:endParaRPr>
          </a:p>
        </p:txBody>
      </p:sp>
      <p:sp>
        <p:nvSpPr>
          <p:cNvPr id="14" name="TextBox 13">
            <a:hlinkClick r:id="rId4" action="ppaction://hlinksldjump"/>
          </p:cNvPr>
          <p:cNvSpPr txBox="1"/>
          <p:nvPr/>
        </p:nvSpPr>
        <p:spPr>
          <a:xfrm>
            <a:off x="7162800" y="22346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53</a:t>
            </a:r>
            <a:endParaRPr lang="en-US" sz="3200" dirty="0">
              <a:latin typeface="Times New Roman" panose="02020603050405020304" charset="0"/>
              <a:cs typeface="Times New Roman" panose="02020603050405020304" charset="0"/>
            </a:endParaRPr>
          </a:p>
        </p:txBody>
      </p:sp>
      <p:sp>
        <p:nvSpPr>
          <p:cNvPr id="15" name="TextBox 14">
            <a:hlinkClick r:id="rId5" action="ppaction://hlinksldjump"/>
          </p:cNvPr>
          <p:cNvSpPr txBox="1"/>
          <p:nvPr/>
        </p:nvSpPr>
        <p:spPr>
          <a:xfrm>
            <a:off x="5219700" y="22346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52</a:t>
            </a:r>
            <a:endParaRPr lang="en-US" sz="3200" dirty="0">
              <a:latin typeface="Times New Roman" panose="02020603050405020304" charset="0"/>
              <a:cs typeface="Times New Roman" panose="02020603050405020304" charset="0"/>
            </a:endParaRPr>
          </a:p>
        </p:txBody>
      </p:sp>
      <p:sp>
        <p:nvSpPr>
          <p:cNvPr id="16" name="TextBox 15">
            <a:hlinkClick r:id="rId6" action="ppaction://hlinksldjump"/>
          </p:cNvPr>
          <p:cNvSpPr txBox="1"/>
          <p:nvPr/>
        </p:nvSpPr>
        <p:spPr>
          <a:xfrm>
            <a:off x="3152775" y="2204025"/>
            <a:ext cx="1666875" cy="58356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smtClean="0">
                <a:latin typeface="Times New Roman" panose="02020603050405020304" charset="0"/>
                <a:cs typeface="Times New Roman" panose="02020603050405020304" charset="0"/>
              </a:rPr>
              <a:t>Câu</a:t>
            </a:r>
            <a:r>
              <a:rPr lang="en-US" sz="3200" dirty="0" smtClean="0">
                <a:latin typeface="Times New Roman" panose="02020603050405020304" charset="0"/>
                <a:cs typeface="Times New Roman" panose="02020603050405020304" charset="0"/>
              </a:rPr>
              <a:t> 51</a:t>
            </a:r>
            <a:endParaRPr lang="en-US" sz="3200" dirty="0">
              <a:latin typeface="Times New Roman" panose="02020603050405020304" charset="0"/>
              <a:cs typeface="Times New Roman" panose="02020603050405020304" charset="0"/>
            </a:endParaRPr>
          </a:p>
        </p:txBody>
      </p:sp>
      <p:sp>
        <p:nvSpPr>
          <p:cNvPr id="5" name="Action Button: Home 4">
            <a:hlinkClick r:id="rId7"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10" y="43815"/>
            <a:ext cx="10515600" cy="1325563"/>
          </a:xfrm>
        </p:spPr>
        <p:txBody>
          <a:bodyPr>
            <a:normAutofit/>
          </a:bodyPr>
          <a:lstStyle/>
          <a:p>
            <a:r>
              <a:rPr lang="en-US" b="1">
                <a:latin typeface="Arial" panose="020B0604020202020204" pitchFamily="34" charset="0"/>
                <a:cs typeface="Arial" panose="020B0604020202020204" pitchFamily="34" charset="0"/>
                <a:sym typeface="Wingdings 2" panose="05020102010507070707" charset="0"/>
              </a:rPr>
              <a:t> </a:t>
            </a:r>
            <a:r>
              <a:rPr lang="en-US" b="1">
                <a:latin typeface="Arial" panose="020B0604020202020204" pitchFamily="34" charset="0"/>
                <a:cs typeface="Arial" panose="020B0604020202020204" pitchFamily="34" charset="0"/>
              </a:rPr>
              <a:t>Nhận biết: (15 câu)</a:t>
            </a:r>
          </a:p>
        </p:txBody>
      </p:sp>
      <p:sp>
        <p:nvSpPr>
          <p:cNvPr id="3" name="Text Placeholder 2"/>
          <p:cNvSpPr>
            <a:spLocks noGrp="1"/>
          </p:cNvSpPr>
          <p:nvPr>
            <p:ph type="body" idx="1"/>
          </p:nvPr>
        </p:nvSpPr>
        <p:spPr>
          <a:xfrm>
            <a:off x="355600" y="1012190"/>
            <a:ext cx="11525885" cy="5165090"/>
          </a:xfrm>
        </p:spPr>
        <p:txBody>
          <a:bodyPr/>
          <a:lstStyle/>
          <a:p>
            <a:pPr marL="0" indent="0">
              <a:buNone/>
            </a:pPr>
            <a:r>
              <a:rPr lang="en-US" sz="3000" b="1">
                <a:solidFill>
                  <a:srgbClr val="FF0000"/>
                </a:solidFill>
                <a:latin typeface="Arial" panose="020B0604020202020204" pitchFamily="34" charset="0"/>
                <a:cs typeface="Arial" panose="020B0604020202020204" pitchFamily="34" charset="0"/>
              </a:rPr>
              <a:t>Câu 1.</a:t>
            </a:r>
            <a:r>
              <a:rPr lang="en-US" sz="3000">
                <a:solidFill>
                  <a:srgbClr val="002060"/>
                </a:solidFill>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Gọi </a:t>
            </a:r>
            <a:r>
              <a:rPr lang="en-US" sz="3000" b="1" i="1">
                <a:solidFill>
                  <a:srgbClr val="002060"/>
                </a:solidFill>
                <a:latin typeface="Arial" panose="020B0604020202020204" pitchFamily="34" charset="0"/>
                <a:cs typeface="Arial" panose="020B0604020202020204" pitchFamily="34" charset="0"/>
              </a:rPr>
              <a:t>l, h, R</a:t>
            </a:r>
            <a:r>
              <a:rPr lang="en-US" sz="3000" b="1">
                <a:solidFill>
                  <a:srgbClr val="002060"/>
                </a:solidFill>
                <a:latin typeface="Arial" panose="020B0604020202020204" pitchFamily="34" charset="0"/>
                <a:cs typeface="Arial" panose="020B0604020202020204" pitchFamily="34" charset="0"/>
              </a:rPr>
              <a:t> lần lượt là độ dài đường sinh, chiều cao và bán kính đáy của hình trụ. Đẳng thức luôn đúng là:</a:t>
            </a:r>
          </a:p>
          <a:p>
            <a:pPr marL="0" indent="0">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300" b="1" i="1">
                <a:solidFill>
                  <a:srgbClr val="002060"/>
                </a:solidFill>
                <a:latin typeface="Times New Roman" panose="02020603050405020304" charset="0"/>
                <a:cs typeface="Times New Roman" panose="02020603050405020304" charset="0"/>
              </a:rPr>
              <a:t>l = h</a:t>
            </a:r>
            <a:r>
              <a:rPr lang="en-US" sz="3000" b="1">
                <a:solidFill>
                  <a:srgbClr val="002060"/>
                </a:solidFill>
                <a:latin typeface="Arial" panose="020B0604020202020204" pitchFamily="34" charset="0"/>
                <a:cs typeface="Arial" panose="020B0604020202020204" pitchFamily="34" charset="0"/>
              </a:rPr>
              <a:t> .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300" b="1" i="1">
                <a:solidFill>
                  <a:srgbClr val="002060"/>
                </a:solidFill>
                <a:latin typeface="Times New Roman" panose="02020603050405020304" charset="0"/>
                <a:cs typeface="Times New Roman" panose="02020603050405020304" charset="0"/>
              </a:rPr>
              <a:t>R = h</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4" name="Object 3"/>
          <p:cNvGraphicFramePr/>
          <p:nvPr/>
        </p:nvGraphicFramePr>
        <p:xfrm>
          <a:off x="4523105" y="1890395"/>
          <a:ext cx="1878965" cy="562610"/>
        </p:xfrm>
        <a:graphic>
          <a:graphicData uri="http://schemas.openxmlformats.org/presentationml/2006/ole">
            <mc:AlternateContent xmlns:mc="http://schemas.openxmlformats.org/markup-compatibility/2006">
              <mc:Choice xmlns:v="urn:schemas-microsoft-com:vml" Requires="v">
                <p:oleObj spid="_x0000_s5179" r:id="rId3" imgW="838200" imgH="215900" progId="Equation.DSMT4">
                  <p:embed/>
                </p:oleObj>
              </mc:Choice>
              <mc:Fallback>
                <p:oleObj r:id="rId3" imgW="838200" imgH="215900" progId="Equation.DSMT4">
                  <p:embed/>
                  <p:pic>
                    <p:nvPicPr>
                      <p:cNvPr id="0" name="Picture 4"/>
                      <p:cNvPicPr/>
                      <p:nvPr/>
                    </p:nvPicPr>
                    <p:blipFill>
                      <a:blip r:embed="rId4"/>
                      <a:stretch>
                        <a:fillRect/>
                      </a:stretch>
                    </p:blipFill>
                    <p:spPr>
                      <a:xfrm>
                        <a:off x="4523105" y="1890395"/>
                        <a:ext cx="1878965" cy="562610"/>
                      </a:xfrm>
                      <a:prstGeom prst="rect">
                        <a:avLst/>
                      </a:prstGeom>
                    </p:spPr>
                  </p:pic>
                </p:oleObj>
              </mc:Fallback>
            </mc:AlternateContent>
          </a:graphicData>
        </a:graphic>
      </p:graphicFrame>
      <p:graphicFrame>
        <p:nvGraphicFramePr>
          <p:cNvPr id="6" name="Object 5"/>
          <p:cNvGraphicFramePr/>
          <p:nvPr/>
        </p:nvGraphicFramePr>
        <p:xfrm>
          <a:off x="7202805" y="1875790"/>
          <a:ext cx="2297430" cy="590550"/>
        </p:xfrm>
        <a:graphic>
          <a:graphicData uri="http://schemas.openxmlformats.org/presentationml/2006/ole">
            <mc:AlternateContent xmlns:mc="http://schemas.openxmlformats.org/markup-compatibility/2006">
              <mc:Choice xmlns:v="urn:schemas-microsoft-com:vml" Requires="v">
                <p:oleObj spid="_x0000_s5180" r:id="rId5" imgW="1878965" imgH="562610" progId="Equation.DSMT4">
                  <p:embed/>
                </p:oleObj>
              </mc:Choice>
              <mc:Fallback>
                <p:oleObj r:id="rId5" imgW="1878965" imgH="562610" progId="Equation.DSMT4">
                  <p:embed/>
                  <p:pic>
                    <p:nvPicPr>
                      <p:cNvPr id="0" name="Picture 4"/>
                      <p:cNvPicPr/>
                      <p:nvPr/>
                    </p:nvPicPr>
                    <p:blipFill>
                      <a:blip r:embed="rId6"/>
                      <a:stretch>
                        <a:fillRect/>
                      </a:stretch>
                    </p:blipFill>
                    <p:spPr>
                      <a:xfrm>
                        <a:off x="7202805" y="1875790"/>
                        <a:ext cx="2297430" cy="590550"/>
                      </a:xfrm>
                      <a:prstGeom prst="rect">
                        <a:avLst/>
                      </a:prstGeom>
                    </p:spPr>
                  </p:pic>
                </p:oleObj>
              </mc:Fallback>
            </mc:AlternateContent>
          </a:graphicData>
        </a:graphic>
      </p:graphicFrame>
      <p:sp>
        <p:nvSpPr>
          <p:cNvPr id="9" name="Oval 8"/>
          <p:cNvSpPr/>
          <p:nvPr/>
        </p:nvSpPr>
        <p:spPr>
          <a:xfrm>
            <a:off x="348615" y="196215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7"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8"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500"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500"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500"/>
                                        <p:tgtEl>
                                          <p:spTgt spid="3">
                                            <p:txEl>
                                              <p:pRg st="1" end="1"/>
                                            </p:txEl>
                                          </p:spTgt>
                                        </p:tgtEl>
                                      </p:cBhvr>
                                    </p:animEffect>
                                  </p:childTnLst>
                                </p:cTn>
                              </p:par>
                              <p:par>
                                <p:cTn id="23" presetID="55" presetClass="entr" presetSubtype="0" fill="hold" nodeType="withEffect">
                                  <p:stCondLst>
                                    <p:cond delay="0"/>
                                  </p:stCondLst>
                                  <p:childTnLst>
                                    <p:set>
                                      <p:cBhvr>
                                        <p:cTn id="24" dur="500"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55" presetClass="entr" presetSubtype="0" fill="hold" nodeType="withEffect">
                                  <p:stCondLst>
                                    <p:cond delay="0"/>
                                  </p:stCondLst>
                                  <p:childTnLst>
                                    <p:set>
                                      <p:cBhvr>
                                        <p:cTn id="29" dur="500"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strVal val="#ppt_w*0.7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a:buNone/>
            </a:pPr>
            <a:r>
              <a:rPr lang="en-US" sz="3000" b="1">
                <a:solidFill>
                  <a:srgbClr val="FF0000"/>
                </a:solidFill>
                <a:latin typeface="Arial" panose="020B0604020202020204" pitchFamily="34" charset="0"/>
                <a:cs typeface="Arial" panose="020B0604020202020204" pitchFamily="34" charset="0"/>
              </a:rPr>
              <a:t>Câu 2.</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a:t>
            </a:r>
            <a:r>
              <a:rPr lang="en-US" sz="3300">
                <a:solidFill>
                  <a:srgbClr val="002060"/>
                </a:solidFill>
                <a:latin typeface="Arial" panose="020B0604020202020204" pitchFamily="34" charset="0"/>
                <a:cs typeface="Arial" panose="020B0604020202020204" pitchFamily="34" charset="0"/>
              </a:rPr>
              <a:t>(</a:t>
            </a:r>
            <a:r>
              <a:rPr lang="en-US" sz="3300" b="1">
                <a:solidFill>
                  <a:srgbClr val="002060"/>
                </a:solidFill>
                <a:latin typeface="Arial" panose="020B0604020202020204" pitchFamily="34" charset="0"/>
                <a:cs typeface="Arial" panose="020B0604020202020204" pitchFamily="34" charset="0"/>
              </a:rPr>
              <a:t>T</a:t>
            </a:r>
            <a:r>
              <a:rPr lang="en-US" sz="3300">
                <a:solidFill>
                  <a:srgbClr val="002060"/>
                </a:solidFill>
                <a:latin typeface="Arial" panose="020B0604020202020204" pitchFamily="34" charset="0"/>
                <a:cs typeface="Arial" panose="020B0604020202020204" pitchFamily="34" charset="0"/>
              </a:rPr>
              <a:t>)</a:t>
            </a:r>
            <a:r>
              <a:rPr lang="en-US" sz="3000" b="1">
                <a:solidFill>
                  <a:srgbClr val="002060"/>
                </a:solidFill>
                <a:latin typeface="Arial" panose="020B0604020202020204" pitchFamily="34" charset="0"/>
                <a:cs typeface="Arial" panose="020B0604020202020204" pitchFamily="34" charset="0"/>
              </a:rPr>
              <a:t> có chiều cao </a:t>
            </a:r>
            <a:r>
              <a:rPr lang="en-US" sz="3300" b="1" i="1">
                <a:solidFill>
                  <a:srgbClr val="002060"/>
                </a:solidFill>
                <a:latin typeface="Times New Roman" panose="02020603050405020304" charset="0"/>
                <a:cs typeface="Times New Roman" panose="02020603050405020304" charset="0"/>
              </a:rPr>
              <a:t>h</a:t>
            </a:r>
            <a:r>
              <a:rPr lang="en-US" sz="3000" b="1">
                <a:solidFill>
                  <a:srgbClr val="002060"/>
                </a:solidFill>
                <a:latin typeface="Arial" panose="020B0604020202020204" pitchFamily="34" charset="0"/>
                <a:cs typeface="Arial" panose="020B0604020202020204" pitchFamily="34" charset="0"/>
              </a:rPr>
              <a:t>, độ dài đường sinh </a:t>
            </a:r>
            <a:r>
              <a:rPr lang="en-US" sz="3300" b="1" i="1">
                <a:solidFill>
                  <a:srgbClr val="002060"/>
                </a:solidFill>
                <a:latin typeface="Times New Roman" panose="02020603050405020304" charset="0"/>
                <a:cs typeface="Times New Roman" panose="02020603050405020304" charset="0"/>
              </a:rPr>
              <a:t>l</a:t>
            </a:r>
            <a:r>
              <a:rPr lang="en-US" sz="3000" b="1">
                <a:solidFill>
                  <a:srgbClr val="002060"/>
                </a:solidFill>
                <a:latin typeface="Arial" panose="020B0604020202020204" pitchFamily="34" charset="0"/>
                <a:cs typeface="Arial" panose="020B0604020202020204" pitchFamily="34" charset="0"/>
              </a:rPr>
              <a:t>, bán kính đáy </a:t>
            </a:r>
            <a:r>
              <a:rPr lang="en-US" sz="3300" b="1" i="1">
                <a:solidFill>
                  <a:srgbClr val="002060"/>
                </a:solidFill>
                <a:latin typeface="Times New Roman" panose="02020603050405020304" charset="0"/>
                <a:cs typeface="Times New Roman" panose="02020603050405020304" charset="0"/>
              </a:rPr>
              <a:t>r</a:t>
            </a:r>
            <a:r>
              <a:rPr lang="en-US" sz="3000" b="1">
                <a:solidFill>
                  <a:srgbClr val="002060"/>
                </a:solidFill>
                <a:latin typeface="Arial" panose="020B0604020202020204" pitchFamily="34" charset="0"/>
                <a:cs typeface="Arial" panose="020B0604020202020204" pitchFamily="34" charset="0"/>
              </a:rPr>
              <a:t>. Ký hiệu  </a:t>
            </a:r>
            <a:r>
              <a:rPr lang="en-US" sz="3300" b="1" i="1">
                <a:solidFill>
                  <a:srgbClr val="002060"/>
                </a:solidFill>
                <a:latin typeface="Times New Roman" panose="02020603050405020304" charset="0"/>
                <a:cs typeface="Times New Roman" panose="02020603050405020304" charset="0"/>
              </a:rPr>
              <a:t>S</a:t>
            </a:r>
            <a:r>
              <a:rPr lang="en-US" sz="3300" b="1" i="1" baseline="-25000">
                <a:solidFill>
                  <a:srgbClr val="002060"/>
                </a:solidFill>
                <a:latin typeface="Times New Roman" panose="02020603050405020304" charset="0"/>
                <a:cs typeface="Times New Roman" panose="02020603050405020304" charset="0"/>
              </a:rPr>
              <a:t>xq</a:t>
            </a:r>
            <a:r>
              <a:rPr lang="en-US" sz="3000" b="1" baseline="-25000">
                <a:solidFill>
                  <a:srgbClr val="002060"/>
                </a:solidFill>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là diện tích xung quanh của </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sym typeface="+mn-ea"/>
              </a:rPr>
              <a:t>T</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rPr>
              <a:t>. Công thức nào sau đây là đúng?</a:t>
            </a:r>
          </a:p>
          <a:p>
            <a:pPr marL="0" indent="0">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774065" y="1617345"/>
          <a:ext cx="2093976" cy="725805"/>
        </p:xfrm>
        <a:graphic>
          <a:graphicData uri="http://schemas.openxmlformats.org/presentationml/2006/ole">
            <mc:AlternateContent xmlns:mc="http://schemas.openxmlformats.org/markup-compatibility/2006">
              <mc:Choice xmlns:v="urn:schemas-microsoft-com:vml" Requires="v">
                <p:oleObj spid="_x0000_s6259" r:id="rId3" imgW="736600" imgH="266700" progId="Equation.DSMT4">
                  <p:embed/>
                </p:oleObj>
              </mc:Choice>
              <mc:Fallback>
                <p:oleObj r:id="rId3" imgW="736600" imgH="266700" progId="Equation.DSMT4">
                  <p:embed/>
                  <p:pic>
                    <p:nvPicPr>
                      <p:cNvPr id="0" name="Picture 4"/>
                      <p:cNvPicPr/>
                      <p:nvPr/>
                    </p:nvPicPr>
                    <p:blipFill>
                      <a:blip r:embed="rId4"/>
                      <a:stretch>
                        <a:fillRect/>
                      </a:stretch>
                    </p:blipFill>
                    <p:spPr>
                      <a:xfrm>
                        <a:off x="774065" y="1617345"/>
                        <a:ext cx="2093976" cy="725805"/>
                      </a:xfrm>
                      <a:prstGeom prst="rect">
                        <a:avLst/>
                      </a:prstGeom>
                    </p:spPr>
                  </p:pic>
                </p:oleObj>
              </mc:Fallback>
            </mc:AlternateContent>
          </a:graphicData>
        </a:graphic>
      </p:graphicFrame>
      <p:graphicFrame>
        <p:nvGraphicFramePr>
          <p:cNvPr id="9" name="Object 8"/>
          <p:cNvGraphicFramePr/>
          <p:nvPr/>
        </p:nvGraphicFramePr>
        <p:xfrm>
          <a:off x="3537585" y="1617345"/>
          <a:ext cx="2092325" cy="725170"/>
        </p:xfrm>
        <a:graphic>
          <a:graphicData uri="http://schemas.openxmlformats.org/presentationml/2006/ole">
            <mc:AlternateContent xmlns:mc="http://schemas.openxmlformats.org/markup-compatibility/2006">
              <mc:Choice xmlns:v="urn:schemas-microsoft-com:vml" Requires="v">
                <p:oleObj spid="_x0000_s6260" r:id="rId5" imgW="800100" imgH="266700" progId="Equation.DSMT4">
                  <p:embed/>
                </p:oleObj>
              </mc:Choice>
              <mc:Fallback>
                <p:oleObj r:id="rId5" imgW="800100" imgH="266700" progId="Equation.DSMT4">
                  <p:embed/>
                  <p:pic>
                    <p:nvPicPr>
                      <p:cNvPr id="0" name="Picture 4"/>
                      <p:cNvPicPr/>
                      <p:nvPr/>
                    </p:nvPicPr>
                    <p:blipFill>
                      <a:blip r:embed="rId6"/>
                      <a:stretch>
                        <a:fillRect/>
                      </a:stretch>
                    </p:blipFill>
                    <p:spPr>
                      <a:xfrm>
                        <a:off x="3537585" y="1617345"/>
                        <a:ext cx="2092325" cy="725170"/>
                      </a:xfrm>
                      <a:prstGeom prst="rect">
                        <a:avLst/>
                      </a:prstGeom>
                    </p:spPr>
                  </p:pic>
                </p:oleObj>
              </mc:Fallback>
            </mc:AlternateContent>
          </a:graphicData>
        </a:graphic>
      </p:graphicFrame>
      <p:graphicFrame>
        <p:nvGraphicFramePr>
          <p:cNvPr id="12" name="Object 11"/>
          <p:cNvGraphicFramePr/>
          <p:nvPr/>
        </p:nvGraphicFramePr>
        <p:xfrm>
          <a:off x="6310630" y="1602423"/>
          <a:ext cx="2093976" cy="722376"/>
        </p:xfrm>
        <a:graphic>
          <a:graphicData uri="http://schemas.openxmlformats.org/presentationml/2006/ole">
            <mc:AlternateContent xmlns:mc="http://schemas.openxmlformats.org/markup-compatibility/2006">
              <mc:Choice xmlns:v="urn:schemas-microsoft-com:vml" Requires="v">
                <p:oleObj spid="_x0000_s6261" r:id="rId7" imgW="2092325" imgH="725170" progId="Equation.DSMT4">
                  <p:embed/>
                </p:oleObj>
              </mc:Choice>
              <mc:Fallback>
                <p:oleObj r:id="rId7" imgW="2092325" imgH="725170" progId="Equation.DSMT4">
                  <p:embed/>
                  <p:pic>
                    <p:nvPicPr>
                      <p:cNvPr id="0" name="Picture 4"/>
                      <p:cNvPicPr/>
                      <p:nvPr/>
                    </p:nvPicPr>
                    <p:blipFill>
                      <a:blip r:embed="rId8"/>
                      <a:stretch>
                        <a:fillRect/>
                      </a:stretch>
                    </p:blipFill>
                    <p:spPr>
                      <a:xfrm>
                        <a:off x="6310630" y="1602423"/>
                        <a:ext cx="2093976" cy="722376"/>
                      </a:xfrm>
                      <a:prstGeom prst="rect">
                        <a:avLst/>
                      </a:prstGeom>
                    </p:spPr>
                  </p:pic>
                </p:oleObj>
              </mc:Fallback>
            </mc:AlternateContent>
          </a:graphicData>
        </a:graphic>
      </p:graphicFrame>
      <p:graphicFrame>
        <p:nvGraphicFramePr>
          <p:cNvPr id="15" name="Object 14"/>
          <p:cNvGraphicFramePr/>
          <p:nvPr/>
        </p:nvGraphicFramePr>
        <p:xfrm>
          <a:off x="9031605" y="1594168"/>
          <a:ext cx="2093976" cy="722376"/>
        </p:xfrm>
        <a:graphic>
          <a:graphicData uri="http://schemas.openxmlformats.org/presentationml/2006/ole">
            <mc:AlternateContent xmlns:mc="http://schemas.openxmlformats.org/markup-compatibility/2006">
              <mc:Choice xmlns:v="urn:schemas-microsoft-com:vml" Requires="v">
                <p:oleObj spid="_x0000_s6262" r:id="rId9" imgW="2092325" imgH="725170" progId="Equation.DSMT4">
                  <p:embed/>
                </p:oleObj>
              </mc:Choice>
              <mc:Fallback>
                <p:oleObj r:id="rId9" imgW="2092325" imgH="725170" progId="Equation.DSMT4">
                  <p:embed/>
                  <p:pic>
                    <p:nvPicPr>
                      <p:cNvPr id="0" name="Picture 4"/>
                      <p:cNvPicPr/>
                      <p:nvPr/>
                    </p:nvPicPr>
                    <p:blipFill>
                      <a:blip r:embed="rId10"/>
                      <a:stretch>
                        <a:fillRect/>
                      </a:stretch>
                    </p:blipFill>
                    <p:spPr>
                      <a:xfrm>
                        <a:off x="9031605" y="1594168"/>
                        <a:ext cx="2093976" cy="722376"/>
                      </a:xfrm>
                      <a:prstGeom prst="rect">
                        <a:avLst/>
                      </a:prstGeom>
                    </p:spPr>
                  </p:pic>
                </p:oleObj>
              </mc:Fallback>
            </mc:AlternateContent>
          </a:graphicData>
        </a:graphic>
      </p:graphicFrame>
      <p:sp>
        <p:nvSpPr>
          <p:cNvPr id="18" name="Oval 17"/>
          <p:cNvSpPr/>
          <p:nvPr/>
        </p:nvSpPr>
        <p:spPr>
          <a:xfrm>
            <a:off x="3052445" y="167068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Custom 1">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par>
                                <p:cTn id="27" presetID="55" presetClass="entr" presetSubtype="0" fill="hold" nodeType="withEffect">
                                  <p:stCondLst>
                                    <p:cond delay="0"/>
                                  </p:stCondLst>
                                  <p:childTnLst>
                                    <p:set>
                                      <p:cBhvr>
                                        <p:cTn id="28" dur="500"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strVal val="#ppt_w*0.7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animEffect transition="in" filter="fade">
                                      <p:cBhvr>
                                        <p:cTn id="31" dur="500"/>
                                        <p:tgtEl>
                                          <p:spTgt spid="12"/>
                                        </p:tgtEl>
                                      </p:cBhvr>
                                    </p:animEffect>
                                  </p:childTnLst>
                                </p:cTn>
                              </p:par>
                              <p:par>
                                <p:cTn id="32" presetID="55" presetClass="entr" presetSubtype="0" fill="hold" nodeType="withEffect">
                                  <p:stCondLst>
                                    <p:cond delay="0"/>
                                  </p:stCondLst>
                                  <p:childTnLst>
                                    <p:set>
                                      <p:cBhvr>
                                        <p:cTn id="33" dur="500"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a:buNone/>
            </a:pPr>
            <a:r>
              <a:rPr lang="en-US" sz="3000" b="1">
                <a:solidFill>
                  <a:srgbClr val="FF0000"/>
                </a:solidFill>
                <a:latin typeface="Arial" panose="020B0604020202020204" pitchFamily="34" charset="0"/>
                <a:cs typeface="Arial" panose="020B0604020202020204" pitchFamily="34" charset="0"/>
              </a:rPr>
              <a:t>Câu 3.</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sym typeface="+mn-ea"/>
              </a:rPr>
              <a:t>T</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rPr>
              <a:t> có chiều cao </a:t>
            </a:r>
            <a:r>
              <a:rPr lang="en-US" sz="3000" b="1" i="1">
                <a:solidFill>
                  <a:srgbClr val="002060"/>
                </a:solidFill>
                <a:latin typeface="Times New Roman" panose="02020603050405020304" charset="0"/>
                <a:cs typeface="Times New Roman" panose="02020603050405020304" charset="0"/>
                <a:sym typeface="+mn-ea"/>
              </a:rPr>
              <a:t>h</a:t>
            </a:r>
            <a:r>
              <a:rPr lang="en-US" sz="3000" b="1">
                <a:solidFill>
                  <a:srgbClr val="002060"/>
                </a:solidFill>
                <a:latin typeface="Arial" panose="020B0604020202020204" pitchFamily="34" charset="0"/>
                <a:cs typeface="Arial" panose="020B0604020202020204" pitchFamily="34" charset="0"/>
              </a:rPr>
              <a:t>, độ dài đường sinh </a:t>
            </a:r>
            <a:r>
              <a:rPr lang="en-US" sz="3000" b="1" i="1">
                <a:solidFill>
                  <a:srgbClr val="002060"/>
                </a:solidFill>
                <a:latin typeface="Times New Roman" panose="02020603050405020304" charset="0"/>
                <a:cs typeface="Times New Roman" panose="02020603050405020304" charset="0"/>
                <a:sym typeface="+mn-ea"/>
              </a:rPr>
              <a:t>l</a:t>
            </a:r>
            <a:r>
              <a:rPr lang="en-US" sz="3000" b="1">
                <a:solidFill>
                  <a:srgbClr val="002060"/>
                </a:solidFill>
                <a:latin typeface="Arial" panose="020B0604020202020204" pitchFamily="34" charset="0"/>
                <a:cs typeface="Arial" panose="020B0604020202020204" pitchFamily="34" charset="0"/>
              </a:rPr>
              <a:t>, bán kính đáy </a:t>
            </a:r>
            <a:r>
              <a:rPr lang="en-US" sz="3000" b="1" i="1">
                <a:solidFill>
                  <a:srgbClr val="002060"/>
                </a:solidFill>
                <a:latin typeface="Times New Roman" panose="02020603050405020304" charset="0"/>
                <a:cs typeface="Times New Roman" panose="02020603050405020304" charset="0"/>
                <a:sym typeface="+mn-ea"/>
              </a:rPr>
              <a:t>r</a:t>
            </a:r>
            <a:r>
              <a:rPr lang="en-US" sz="3000" b="1">
                <a:solidFill>
                  <a:srgbClr val="002060"/>
                </a:solidFill>
                <a:latin typeface="Arial" panose="020B0604020202020204" pitchFamily="34" charset="0"/>
                <a:cs typeface="Arial" panose="020B0604020202020204" pitchFamily="34" charset="0"/>
              </a:rPr>
              <a:t>. Ký hiệu  </a:t>
            </a:r>
            <a:r>
              <a:rPr lang="en-US" sz="3300" b="1" i="1">
                <a:solidFill>
                  <a:srgbClr val="002060"/>
                </a:solidFill>
                <a:latin typeface="Times New Roman" panose="02020603050405020304" charset="0"/>
                <a:cs typeface="Times New Roman" panose="02020603050405020304" charset="0"/>
                <a:sym typeface="+mn-ea"/>
              </a:rPr>
              <a:t>S</a:t>
            </a:r>
            <a:r>
              <a:rPr lang="en-US" sz="3300" b="1" i="1" baseline="-25000">
                <a:solidFill>
                  <a:srgbClr val="002060"/>
                </a:solidFill>
                <a:latin typeface="Times New Roman" panose="02020603050405020304" charset="0"/>
                <a:cs typeface="Times New Roman" panose="02020603050405020304" charset="0"/>
                <a:sym typeface="+mn-ea"/>
              </a:rPr>
              <a:t>tp</a:t>
            </a:r>
            <a:r>
              <a:rPr lang="en-US" sz="3000" b="1" i="1" baseline="-25000">
                <a:solidFill>
                  <a:srgbClr val="002060"/>
                </a:solidFill>
                <a:latin typeface="Times New Roman" panose="02020603050405020304" charset="0"/>
                <a:cs typeface="Times New Roman" panose="02020603050405020304" charset="0"/>
                <a:sym typeface="+mn-ea"/>
              </a:rPr>
              <a:t> </a:t>
            </a:r>
            <a:r>
              <a:rPr lang="en-US" sz="3000" b="1">
                <a:solidFill>
                  <a:srgbClr val="002060"/>
                </a:solidFill>
                <a:latin typeface="Arial" panose="020B0604020202020204" pitchFamily="34" charset="0"/>
                <a:cs typeface="Arial" panose="020B0604020202020204" pitchFamily="34" charset="0"/>
              </a:rPr>
              <a:t>là diện tích toàn phần của </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sym typeface="+mn-ea"/>
              </a:rPr>
              <a:t>T</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rPr>
              <a:t>. Công thức nào sau đây là đúng?</a:t>
            </a:r>
          </a:p>
          <a:p>
            <a:pPr marL="0" indent="0">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9418320" y="1586865"/>
          <a:ext cx="2651125" cy="685800"/>
        </p:xfrm>
        <a:graphic>
          <a:graphicData uri="http://schemas.openxmlformats.org/presentationml/2006/ole">
            <mc:AlternateContent xmlns:mc="http://schemas.openxmlformats.org/markup-compatibility/2006">
              <mc:Choice xmlns:v="urn:schemas-microsoft-com:vml" Requires="v">
                <p:oleObj spid="_x0000_s7283" r:id="rId3" imgW="1270000" imgH="279400" progId="Equation.DSMT4">
                  <p:embed/>
                </p:oleObj>
              </mc:Choice>
              <mc:Fallback>
                <p:oleObj r:id="rId3" imgW="1270000" imgH="279400" progId="Equation.DSMT4">
                  <p:embed/>
                  <p:pic>
                    <p:nvPicPr>
                      <p:cNvPr id="0" name="Picture 4"/>
                      <p:cNvPicPr/>
                      <p:nvPr/>
                    </p:nvPicPr>
                    <p:blipFill>
                      <a:blip r:embed="rId4"/>
                      <a:stretch>
                        <a:fillRect/>
                      </a:stretch>
                    </p:blipFill>
                    <p:spPr>
                      <a:xfrm>
                        <a:off x="9418320" y="1586865"/>
                        <a:ext cx="2651125" cy="685800"/>
                      </a:xfrm>
                      <a:prstGeom prst="rect">
                        <a:avLst/>
                      </a:prstGeom>
                    </p:spPr>
                  </p:pic>
                </p:oleObj>
              </mc:Fallback>
            </mc:AlternateContent>
          </a:graphicData>
        </a:graphic>
      </p:graphicFrame>
      <p:sp>
        <p:nvSpPr>
          <p:cNvPr id="18" name="Oval 17"/>
          <p:cNvSpPr/>
          <p:nvPr/>
        </p:nvSpPr>
        <p:spPr>
          <a:xfrm>
            <a:off x="8973820" y="160274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p:nvPr/>
        </p:nvGraphicFramePr>
        <p:xfrm>
          <a:off x="850773" y="1582420"/>
          <a:ext cx="1911096" cy="685800"/>
        </p:xfrm>
        <a:graphic>
          <a:graphicData uri="http://schemas.openxmlformats.org/presentationml/2006/ole">
            <mc:AlternateContent xmlns:mc="http://schemas.openxmlformats.org/markup-compatibility/2006">
              <mc:Choice xmlns:v="urn:schemas-microsoft-com:vml" Requires="v">
                <p:oleObj spid="_x0000_s7284" r:id="rId5" imgW="673100" imgH="266700" progId="Equation.DSMT4">
                  <p:embed/>
                </p:oleObj>
              </mc:Choice>
              <mc:Fallback>
                <p:oleObj r:id="rId5" imgW="673100" imgH="266700" progId="Equation.DSMT4">
                  <p:embed/>
                  <p:pic>
                    <p:nvPicPr>
                      <p:cNvPr id="0" name="Picture 4"/>
                      <p:cNvPicPr/>
                      <p:nvPr/>
                    </p:nvPicPr>
                    <p:blipFill>
                      <a:blip r:embed="rId6"/>
                      <a:stretch>
                        <a:fillRect/>
                      </a:stretch>
                    </p:blipFill>
                    <p:spPr>
                      <a:xfrm>
                        <a:off x="850773" y="1582420"/>
                        <a:ext cx="1911096" cy="685800"/>
                      </a:xfrm>
                      <a:prstGeom prst="rect">
                        <a:avLst/>
                      </a:prstGeom>
                    </p:spPr>
                  </p:pic>
                </p:oleObj>
              </mc:Fallback>
            </mc:AlternateContent>
          </a:graphicData>
        </a:graphic>
      </p:graphicFrame>
      <p:graphicFrame>
        <p:nvGraphicFramePr>
          <p:cNvPr id="5" name="Object 4"/>
          <p:cNvGraphicFramePr/>
          <p:nvPr/>
        </p:nvGraphicFramePr>
        <p:xfrm>
          <a:off x="3308985" y="1586865"/>
          <a:ext cx="2818765" cy="685800"/>
        </p:xfrm>
        <a:graphic>
          <a:graphicData uri="http://schemas.openxmlformats.org/presentationml/2006/ole">
            <mc:AlternateContent xmlns:mc="http://schemas.openxmlformats.org/markup-compatibility/2006">
              <mc:Choice xmlns:v="urn:schemas-microsoft-com:vml" Requires="v">
                <p:oleObj spid="_x0000_s7285" r:id="rId7" imgW="1104900" imgH="266700" progId="Equation.DSMT4">
                  <p:embed/>
                </p:oleObj>
              </mc:Choice>
              <mc:Fallback>
                <p:oleObj r:id="rId7" imgW="1104900" imgH="266700" progId="Equation.DSMT4">
                  <p:embed/>
                  <p:pic>
                    <p:nvPicPr>
                      <p:cNvPr id="0" name="Picture 4"/>
                      <p:cNvPicPr/>
                      <p:nvPr/>
                    </p:nvPicPr>
                    <p:blipFill>
                      <a:blip r:embed="rId8"/>
                      <a:stretch>
                        <a:fillRect/>
                      </a:stretch>
                    </p:blipFill>
                    <p:spPr>
                      <a:xfrm>
                        <a:off x="3308985" y="1586865"/>
                        <a:ext cx="2818765" cy="685800"/>
                      </a:xfrm>
                      <a:prstGeom prst="rect">
                        <a:avLst/>
                      </a:prstGeom>
                    </p:spPr>
                  </p:pic>
                </p:oleObj>
              </mc:Fallback>
            </mc:AlternateContent>
          </a:graphicData>
        </a:graphic>
      </p:graphicFrame>
      <p:graphicFrame>
        <p:nvGraphicFramePr>
          <p:cNvPr id="11" name="Object 10"/>
          <p:cNvGraphicFramePr/>
          <p:nvPr/>
        </p:nvGraphicFramePr>
        <p:xfrm>
          <a:off x="6675120" y="1606550"/>
          <a:ext cx="2298700" cy="685800"/>
        </p:xfrm>
        <a:graphic>
          <a:graphicData uri="http://schemas.openxmlformats.org/presentationml/2006/ole">
            <mc:AlternateContent xmlns:mc="http://schemas.openxmlformats.org/markup-compatibility/2006">
              <mc:Choice xmlns:v="urn:schemas-microsoft-com:vml" Requires="v">
                <p:oleObj spid="_x0000_s7286" r:id="rId9" imgW="1130300" imgH="279400" progId="Equation.DSMT4">
                  <p:embed/>
                </p:oleObj>
              </mc:Choice>
              <mc:Fallback>
                <p:oleObj r:id="rId9" imgW="1130300" imgH="279400" progId="Equation.DSMT4">
                  <p:embed/>
                  <p:pic>
                    <p:nvPicPr>
                      <p:cNvPr id="0" name="Picture 4"/>
                      <p:cNvPicPr/>
                      <p:nvPr/>
                    </p:nvPicPr>
                    <p:blipFill>
                      <a:blip r:embed="rId10"/>
                      <a:stretch>
                        <a:fillRect/>
                      </a:stretch>
                    </p:blipFill>
                    <p:spPr>
                      <a:xfrm>
                        <a:off x="6675120" y="1606550"/>
                        <a:ext cx="2298700" cy="685800"/>
                      </a:xfrm>
                      <a:prstGeom prst="rect">
                        <a:avLst/>
                      </a:prstGeom>
                    </p:spPr>
                  </p:pic>
                </p:oleObj>
              </mc:Fallback>
            </mc:AlternateContent>
          </a:graphicData>
        </a:graphic>
      </p:graphicFrame>
      <p:sp>
        <p:nvSpPr>
          <p:cNvPr id="6" name="Action Button: Home 5">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0.7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par>
                                <p:cTn id="22" presetID="55" presetClass="entr" presetSubtype="0" fill="hold" nodeType="withEffect">
                                  <p:stCondLst>
                                    <p:cond delay="0"/>
                                  </p:stCondLst>
                                  <p:childTnLst>
                                    <p:set>
                                      <p:cBhvr>
                                        <p:cTn id="23" dur="500"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ppt_w*0.7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animEffect transition="in" filter="fade">
                                      <p:cBhvr>
                                        <p:cTn id="26" dur="500"/>
                                        <p:tgtEl>
                                          <p:spTgt spid="5"/>
                                        </p:tgtEl>
                                      </p:cBhvr>
                                    </p:animEffect>
                                  </p:childTnLst>
                                </p:cTn>
                              </p:par>
                              <p:par>
                                <p:cTn id="27" presetID="55" presetClass="entr" presetSubtype="0" fill="hold" nodeType="withEffect">
                                  <p:stCondLst>
                                    <p:cond delay="0"/>
                                  </p:stCondLst>
                                  <p:childTnLst>
                                    <p:set>
                                      <p:cBhvr>
                                        <p:cTn id="28" dur="500"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strVal val="#ppt_w*0.7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animEffect transition="in" filter="fade">
                                      <p:cBhvr>
                                        <p:cTn id="31" dur="500"/>
                                        <p:tgtEl>
                                          <p:spTgt spid="11"/>
                                        </p:tgtEl>
                                      </p:cBhvr>
                                    </p:animEffect>
                                  </p:childTnLst>
                                </p:cTn>
                              </p:par>
                              <p:par>
                                <p:cTn id="32" presetID="55" presetClass="entr" presetSubtype="0" fill="hold" nodeType="withEffect">
                                  <p:stCondLst>
                                    <p:cond delay="0"/>
                                  </p:stCondLst>
                                  <p:childTnLst>
                                    <p:set>
                                      <p:cBhvr>
                                        <p:cTn id="33" dur="500"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7305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4.</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sym typeface="+mn-ea"/>
              </a:rPr>
              <a:t>T</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rPr>
              <a:t> có chiều cao </a:t>
            </a:r>
            <a:r>
              <a:rPr lang="en-US" sz="3000" b="1" i="1">
                <a:solidFill>
                  <a:srgbClr val="002060"/>
                </a:solidFill>
                <a:latin typeface="Times New Roman" panose="02020603050405020304" charset="0"/>
                <a:cs typeface="Times New Roman" panose="02020603050405020304" charset="0"/>
                <a:sym typeface="+mn-ea"/>
              </a:rPr>
              <a:t>h</a:t>
            </a:r>
            <a:r>
              <a:rPr lang="en-US" sz="3000" b="1">
                <a:solidFill>
                  <a:srgbClr val="002060"/>
                </a:solidFill>
                <a:latin typeface="Arial" panose="020B0604020202020204" pitchFamily="34" charset="0"/>
                <a:cs typeface="Arial" panose="020B0604020202020204" pitchFamily="34" charset="0"/>
              </a:rPr>
              <a:t>, độ dài đường sinh </a:t>
            </a:r>
            <a:r>
              <a:rPr lang="en-US" sz="3000" b="1" i="1">
                <a:solidFill>
                  <a:srgbClr val="002060"/>
                </a:solidFill>
                <a:latin typeface="Times New Roman" panose="02020603050405020304" charset="0"/>
                <a:cs typeface="Times New Roman" panose="02020603050405020304" charset="0"/>
                <a:sym typeface="+mn-ea"/>
              </a:rPr>
              <a:t>l</a:t>
            </a:r>
            <a:r>
              <a:rPr lang="en-US" sz="3000" b="1">
                <a:solidFill>
                  <a:srgbClr val="002060"/>
                </a:solidFill>
                <a:latin typeface="Arial" panose="020B0604020202020204" pitchFamily="34" charset="0"/>
                <a:cs typeface="Arial" panose="020B0604020202020204" pitchFamily="34" charset="0"/>
              </a:rPr>
              <a:t>, bán kính đáy </a:t>
            </a:r>
            <a:r>
              <a:rPr lang="en-US" sz="3000" b="1" i="1">
                <a:solidFill>
                  <a:srgbClr val="002060"/>
                </a:solidFill>
                <a:latin typeface="Times New Roman" panose="02020603050405020304" charset="0"/>
                <a:cs typeface="Times New Roman" panose="02020603050405020304" charset="0"/>
                <a:sym typeface="+mn-ea"/>
              </a:rPr>
              <a:t>r</a:t>
            </a:r>
            <a:r>
              <a:rPr lang="en-US" sz="3000" b="1">
                <a:solidFill>
                  <a:srgbClr val="002060"/>
                </a:solidFill>
                <a:latin typeface="Arial" panose="020B0604020202020204" pitchFamily="34" charset="0"/>
                <a:cs typeface="Arial" panose="020B0604020202020204" pitchFamily="34" charset="0"/>
              </a:rPr>
              <a:t>. Ký hiệu </a:t>
            </a:r>
            <a:r>
              <a:rPr lang="en-US" sz="3000" b="1" i="1">
                <a:solidFill>
                  <a:srgbClr val="002060"/>
                </a:solidFill>
                <a:latin typeface="Arial" panose="020B0604020202020204" pitchFamily="34" charset="0"/>
                <a:cs typeface="Arial" panose="020B0604020202020204" pitchFamily="34" charset="0"/>
              </a:rPr>
              <a:t>V</a:t>
            </a:r>
            <a:r>
              <a:rPr lang="en-US" sz="3000" b="1" i="1" baseline="-25000">
                <a:solidFill>
                  <a:srgbClr val="002060"/>
                </a:solidFill>
                <a:latin typeface="Arial" panose="020B0604020202020204" pitchFamily="34" charset="0"/>
                <a:cs typeface="Arial" panose="020B0604020202020204" pitchFamily="34" charset="0"/>
              </a:rPr>
              <a:t>(T)</a:t>
            </a:r>
            <a:r>
              <a:rPr lang="en-US" sz="3000" b="1" i="1" baseline="-25000">
                <a:solidFill>
                  <a:srgbClr val="002060"/>
                </a:solidFill>
                <a:latin typeface="Times New Roman" panose="02020603050405020304" charset="0"/>
                <a:cs typeface="Times New Roman" panose="02020603050405020304" charset="0"/>
                <a:sym typeface="+mn-ea"/>
              </a:rPr>
              <a:t> </a:t>
            </a:r>
            <a:r>
              <a:rPr lang="en-US" sz="3000" b="1">
                <a:solidFill>
                  <a:srgbClr val="002060"/>
                </a:solidFill>
                <a:latin typeface="Arial" panose="020B0604020202020204" pitchFamily="34" charset="0"/>
                <a:cs typeface="Arial" panose="020B0604020202020204" pitchFamily="34" charset="0"/>
              </a:rPr>
              <a:t>là thể tích của </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sym typeface="+mn-ea"/>
              </a:rPr>
              <a:t>T</a:t>
            </a:r>
            <a:r>
              <a:rPr lang="en-US" sz="3000">
                <a:solidFill>
                  <a:srgbClr val="002060"/>
                </a:solidFill>
                <a:latin typeface="Arial" panose="020B0604020202020204" pitchFamily="34" charset="0"/>
                <a:cs typeface="Arial" panose="020B0604020202020204" pitchFamily="34" charset="0"/>
                <a:sym typeface="+mn-ea"/>
              </a:rPr>
              <a:t>)</a:t>
            </a:r>
            <a:r>
              <a:rPr lang="en-US" sz="3000" b="1">
                <a:solidFill>
                  <a:srgbClr val="002060"/>
                </a:solidFill>
                <a:latin typeface="Arial" panose="020B0604020202020204" pitchFamily="34" charset="0"/>
                <a:cs typeface="Arial" panose="020B0604020202020204" pitchFamily="34" charset="0"/>
              </a:rPr>
              <a:t>. Công thức nào sau đây là đúng?</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757619" y="1783080"/>
          <a:ext cx="2093976" cy="1051560"/>
        </p:xfrm>
        <a:graphic>
          <a:graphicData uri="http://schemas.openxmlformats.org/presentationml/2006/ole">
            <mc:AlternateContent xmlns:mc="http://schemas.openxmlformats.org/markup-compatibility/2006">
              <mc:Choice xmlns:v="urn:schemas-microsoft-com:vml" Requires="v">
                <p:oleObj spid="_x0000_s8307" r:id="rId3" imgW="889000" imgH="431800" progId="Equation.DSMT4">
                  <p:embed/>
                </p:oleObj>
              </mc:Choice>
              <mc:Fallback>
                <p:oleObj r:id="rId3" imgW="889000" imgH="431800" progId="Equation.DSMT4">
                  <p:embed/>
                  <p:pic>
                    <p:nvPicPr>
                      <p:cNvPr id="0" name="Picture 4"/>
                      <p:cNvPicPr/>
                      <p:nvPr/>
                    </p:nvPicPr>
                    <p:blipFill>
                      <a:blip r:embed="rId4"/>
                      <a:stretch>
                        <a:fillRect/>
                      </a:stretch>
                    </p:blipFill>
                    <p:spPr>
                      <a:xfrm>
                        <a:off x="757619" y="1783080"/>
                        <a:ext cx="2093976" cy="1051560"/>
                      </a:xfrm>
                      <a:prstGeom prst="rect">
                        <a:avLst/>
                      </a:prstGeom>
                    </p:spPr>
                  </p:pic>
                </p:oleObj>
              </mc:Fallback>
            </mc:AlternateContent>
          </a:graphicData>
        </a:graphic>
      </p:graphicFrame>
      <p:graphicFrame>
        <p:nvGraphicFramePr>
          <p:cNvPr id="2" name="Object 1"/>
          <p:cNvGraphicFramePr/>
          <p:nvPr/>
        </p:nvGraphicFramePr>
        <p:xfrm>
          <a:off x="3712782" y="1987868"/>
          <a:ext cx="2093976" cy="731520"/>
        </p:xfrm>
        <a:graphic>
          <a:graphicData uri="http://schemas.openxmlformats.org/presentationml/2006/ole">
            <mc:AlternateContent xmlns:mc="http://schemas.openxmlformats.org/markup-compatibility/2006">
              <mc:Choice xmlns:v="urn:schemas-microsoft-com:vml" Requires="v">
                <p:oleObj spid="_x0000_s8308" r:id="rId5" imgW="2094230" imgH="1051560" progId="Equation.DSMT4">
                  <p:embed/>
                </p:oleObj>
              </mc:Choice>
              <mc:Fallback>
                <p:oleObj r:id="rId5" imgW="2094230" imgH="1051560" progId="Equation.DSMT4">
                  <p:embed/>
                  <p:pic>
                    <p:nvPicPr>
                      <p:cNvPr id="0" name="Picture 4"/>
                      <p:cNvPicPr/>
                      <p:nvPr/>
                    </p:nvPicPr>
                    <p:blipFill>
                      <a:blip r:embed="rId6"/>
                      <a:stretch>
                        <a:fillRect/>
                      </a:stretch>
                    </p:blipFill>
                    <p:spPr>
                      <a:xfrm>
                        <a:off x="3712782" y="1987868"/>
                        <a:ext cx="2093976" cy="731520"/>
                      </a:xfrm>
                      <a:prstGeom prst="rect">
                        <a:avLst/>
                      </a:prstGeom>
                    </p:spPr>
                  </p:pic>
                </p:oleObj>
              </mc:Fallback>
            </mc:AlternateContent>
          </a:graphicData>
        </a:graphic>
      </p:graphicFrame>
      <p:graphicFrame>
        <p:nvGraphicFramePr>
          <p:cNvPr id="8" name="Object 7"/>
          <p:cNvGraphicFramePr/>
          <p:nvPr/>
        </p:nvGraphicFramePr>
        <p:xfrm>
          <a:off x="6613462" y="2000568"/>
          <a:ext cx="2093976" cy="731520"/>
        </p:xfrm>
        <a:graphic>
          <a:graphicData uri="http://schemas.openxmlformats.org/presentationml/2006/ole">
            <mc:AlternateContent xmlns:mc="http://schemas.openxmlformats.org/markup-compatibility/2006">
              <mc:Choice xmlns:v="urn:schemas-microsoft-com:vml" Requires="v">
                <p:oleObj spid="_x0000_s8309" r:id="rId7" imgW="2094230" imgH="1051560" progId="Equation.DSMT4">
                  <p:embed/>
                </p:oleObj>
              </mc:Choice>
              <mc:Fallback>
                <p:oleObj r:id="rId7" imgW="2094230" imgH="1051560" progId="Equation.DSMT4">
                  <p:embed/>
                  <p:pic>
                    <p:nvPicPr>
                      <p:cNvPr id="0" name="Picture 4"/>
                      <p:cNvPicPr/>
                      <p:nvPr/>
                    </p:nvPicPr>
                    <p:blipFill>
                      <a:blip r:embed="rId8"/>
                      <a:stretch>
                        <a:fillRect/>
                      </a:stretch>
                    </p:blipFill>
                    <p:spPr>
                      <a:xfrm>
                        <a:off x="6613462" y="2000568"/>
                        <a:ext cx="2093976" cy="731520"/>
                      </a:xfrm>
                      <a:prstGeom prst="rect">
                        <a:avLst/>
                      </a:prstGeom>
                    </p:spPr>
                  </p:pic>
                </p:oleObj>
              </mc:Fallback>
            </mc:AlternateContent>
          </a:graphicData>
        </a:graphic>
      </p:graphicFrame>
      <p:graphicFrame>
        <p:nvGraphicFramePr>
          <p:cNvPr id="17" name="Object 16"/>
          <p:cNvGraphicFramePr/>
          <p:nvPr/>
        </p:nvGraphicFramePr>
        <p:xfrm>
          <a:off x="9517317" y="1998028"/>
          <a:ext cx="2155190" cy="731520"/>
        </p:xfrm>
        <a:graphic>
          <a:graphicData uri="http://schemas.openxmlformats.org/presentationml/2006/ole">
            <mc:AlternateContent xmlns:mc="http://schemas.openxmlformats.org/markup-compatibility/2006">
              <mc:Choice xmlns:v="urn:schemas-microsoft-com:vml" Requires="v">
                <p:oleObj spid="_x0000_s8310" r:id="rId9" imgW="914400" imgH="292100" progId="Equation.DSMT4">
                  <p:embed/>
                </p:oleObj>
              </mc:Choice>
              <mc:Fallback>
                <p:oleObj r:id="rId9" imgW="914400" imgH="292100" progId="Equation.DSMT4">
                  <p:embed/>
                  <p:pic>
                    <p:nvPicPr>
                      <p:cNvPr id="0" name="Picture 4"/>
                      <p:cNvPicPr/>
                      <p:nvPr/>
                    </p:nvPicPr>
                    <p:blipFill>
                      <a:blip r:embed="rId10"/>
                      <a:stretch>
                        <a:fillRect/>
                      </a:stretch>
                    </p:blipFill>
                    <p:spPr>
                      <a:xfrm>
                        <a:off x="9517317" y="1998028"/>
                        <a:ext cx="2155190" cy="731520"/>
                      </a:xfrm>
                      <a:prstGeom prst="rect">
                        <a:avLst/>
                      </a:prstGeom>
                    </p:spPr>
                  </p:pic>
                </p:oleObj>
              </mc:Fallback>
            </mc:AlternateContent>
          </a:graphicData>
        </a:graphic>
      </p:graphicFrame>
      <p:sp>
        <p:nvSpPr>
          <p:cNvPr id="19" name="Oval 18"/>
          <p:cNvSpPr/>
          <p:nvPr/>
        </p:nvSpPr>
        <p:spPr>
          <a:xfrm>
            <a:off x="3154680" y="204470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Action Button: Home 4">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7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Effect transition="in" filter="fade">
                                      <p:cBhvr>
                                        <p:cTn id="26" dur="500"/>
                                        <p:tgtEl>
                                          <p:spTgt spid="2"/>
                                        </p:tgtEl>
                                      </p:cBhvr>
                                    </p:animEffect>
                                  </p:childTnLst>
                                </p:cTn>
                              </p:par>
                              <p:par>
                                <p:cTn id="27" presetID="55" presetClass="entr" presetSubtype="0" fill="hold" nodeType="withEffect">
                                  <p:stCondLst>
                                    <p:cond delay="0"/>
                                  </p:stCondLst>
                                  <p:childTnLst>
                                    <p:set>
                                      <p:cBhvr>
                                        <p:cTn id="28" dur="500"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0.7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5" presetClass="entr" presetSubtype="0" fill="hold" nodeType="withEffect">
                                  <p:stCondLst>
                                    <p:cond delay="0"/>
                                  </p:stCondLst>
                                  <p:childTnLst>
                                    <p:set>
                                      <p:cBhvr>
                                        <p:cTn id="33" dur="500"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strVal val="#ppt_w*0.70"/>
                                          </p:val>
                                        </p:tav>
                                        <p:tav tm="100000">
                                          <p:val>
                                            <p:strVal val="#ppt_w"/>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5.</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Một khối trụ có chiều cao 3a, diện tích đáy 2a</a:t>
            </a:r>
            <a:r>
              <a:rPr lang="en-US" sz="3000" b="1" baseline="30000">
                <a:solidFill>
                  <a:srgbClr val="002060"/>
                </a:solidFill>
                <a:latin typeface="Arial" panose="020B0604020202020204" pitchFamily="34" charset="0"/>
                <a:cs typeface="Arial" panose="020B0604020202020204" pitchFamily="34" charset="0"/>
              </a:rPr>
              <a:t>2 </a:t>
            </a:r>
            <a:r>
              <a:rPr lang="en-US" sz="3000" b="1">
                <a:solidFill>
                  <a:srgbClr val="002060"/>
                </a:solidFill>
                <a:latin typeface="Arial" panose="020B0604020202020204" pitchFamily="34" charset="0"/>
                <a:cs typeface="Arial" panose="020B0604020202020204" pitchFamily="34" charset="0"/>
              </a:rPr>
              <a:t>thì có thể tích bằng</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777812" y="1409065"/>
          <a:ext cx="1005840" cy="594360"/>
        </p:xfrm>
        <a:graphic>
          <a:graphicData uri="http://schemas.openxmlformats.org/presentationml/2006/ole">
            <mc:AlternateContent xmlns:mc="http://schemas.openxmlformats.org/markup-compatibility/2006">
              <mc:Choice xmlns:v="urn:schemas-microsoft-com:vml" Requires="v">
                <p:oleObj spid="_x0000_s9331" r:id="rId3" imgW="381000" imgH="215900" progId="Equation.DSMT4">
                  <p:embed/>
                </p:oleObj>
              </mc:Choice>
              <mc:Fallback>
                <p:oleObj r:id="rId3" imgW="381000" imgH="215900" progId="Equation.DSMT4">
                  <p:embed/>
                  <p:pic>
                    <p:nvPicPr>
                      <p:cNvPr id="0" name="Picture 4"/>
                      <p:cNvPicPr/>
                      <p:nvPr/>
                    </p:nvPicPr>
                    <p:blipFill>
                      <a:blip r:embed="rId4"/>
                      <a:stretch>
                        <a:fillRect/>
                      </a:stretch>
                    </p:blipFill>
                    <p:spPr>
                      <a:xfrm>
                        <a:off x="777812" y="1409065"/>
                        <a:ext cx="1005840" cy="594360"/>
                      </a:xfrm>
                      <a:prstGeom prst="rect">
                        <a:avLst/>
                      </a:prstGeom>
                    </p:spPr>
                  </p:pic>
                </p:oleObj>
              </mc:Fallback>
            </mc:AlternateContent>
          </a:graphicData>
        </a:graphic>
      </p:graphicFrame>
      <p:graphicFrame>
        <p:nvGraphicFramePr>
          <p:cNvPr id="5" name="Object 4"/>
          <p:cNvGraphicFramePr/>
          <p:nvPr/>
        </p:nvGraphicFramePr>
        <p:xfrm>
          <a:off x="3705797" y="1408748"/>
          <a:ext cx="914400" cy="594360"/>
        </p:xfrm>
        <a:graphic>
          <a:graphicData uri="http://schemas.openxmlformats.org/presentationml/2006/ole">
            <mc:AlternateContent xmlns:mc="http://schemas.openxmlformats.org/markup-compatibility/2006">
              <mc:Choice xmlns:v="urn:schemas-microsoft-com:vml" Requires="v">
                <p:oleObj spid="_x0000_s9332" r:id="rId5" imgW="1005840" imgH="594360" progId="Equation.DSMT4">
                  <p:embed/>
                </p:oleObj>
              </mc:Choice>
              <mc:Fallback>
                <p:oleObj r:id="rId5" imgW="1005840" imgH="594360" progId="Equation.DSMT4">
                  <p:embed/>
                  <p:pic>
                    <p:nvPicPr>
                      <p:cNvPr id="0" name="Picture 4"/>
                      <p:cNvPicPr/>
                      <p:nvPr/>
                    </p:nvPicPr>
                    <p:blipFill>
                      <a:blip r:embed="rId6"/>
                      <a:stretch>
                        <a:fillRect/>
                      </a:stretch>
                    </p:blipFill>
                    <p:spPr>
                      <a:xfrm>
                        <a:off x="3705797" y="1408748"/>
                        <a:ext cx="914400" cy="594360"/>
                      </a:xfrm>
                      <a:prstGeom prst="rect">
                        <a:avLst/>
                      </a:prstGeom>
                    </p:spPr>
                  </p:pic>
                </p:oleObj>
              </mc:Fallback>
            </mc:AlternateContent>
          </a:graphicData>
        </a:graphic>
      </p:graphicFrame>
      <p:graphicFrame>
        <p:nvGraphicFramePr>
          <p:cNvPr id="12" name="Object 11"/>
          <p:cNvGraphicFramePr/>
          <p:nvPr/>
        </p:nvGraphicFramePr>
        <p:xfrm>
          <a:off x="6579172" y="1424305"/>
          <a:ext cx="1188720" cy="594360"/>
        </p:xfrm>
        <a:graphic>
          <a:graphicData uri="http://schemas.openxmlformats.org/presentationml/2006/ole">
            <mc:AlternateContent xmlns:mc="http://schemas.openxmlformats.org/markup-compatibility/2006">
              <mc:Choice xmlns:v="urn:schemas-microsoft-com:vml" Requires="v">
                <p:oleObj spid="_x0000_s9333" r:id="rId7" imgW="457200" imgH="215900" progId="Equation.DSMT4">
                  <p:embed/>
                </p:oleObj>
              </mc:Choice>
              <mc:Fallback>
                <p:oleObj r:id="rId7" imgW="457200" imgH="215900" progId="Equation.DSMT4">
                  <p:embed/>
                  <p:pic>
                    <p:nvPicPr>
                      <p:cNvPr id="0" name="Picture 4"/>
                      <p:cNvPicPr/>
                      <p:nvPr/>
                    </p:nvPicPr>
                    <p:blipFill>
                      <a:blip r:embed="rId8"/>
                      <a:stretch>
                        <a:fillRect/>
                      </a:stretch>
                    </p:blipFill>
                    <p:spPr>
                      <a:xfrm>
                        <a:off x="6579172" y="1424305"/>
                        <a:ext cx="1188720" cy="594360"/>
                      </a:xfrm>
                      <a:prstGeom prst="rect">
                        <a:avLst/>
                      </a:prstGeom>
                    </p:spPr>
                  </p:pic>
                </p:oleObj>
              </mc:Fallback>
            </mc:AlternateContent>
          </a:graphicData>
        </a:graphic>
      </p:graphicFrame>
      <p:graphicFrame>
        <p:nvGraphicFramePr>
          <p:cNvPr id="14" name="Object 13"/>
          <p:cNvGraphicFramePr/>
          <p:nvPr/>
        </p:nvGraphicFramePr>
        <p:xfrm>
          <a:off x="9387777" y="1424305"/>
          <a:ext cx="1005840" cy="594360"/>
        </p:xfrm>
        <a:graphic>
          <a:graphicData uri="http://schemas.openxmlformats.org/presentationml/2006/ole">
            <mc:AlternateContent xmlns:mc="http://schemas.openxmlformats.org/markup-compatibility/2006">
              <mc:Choice xmlns:v="urn:schemas-microsoft-com:vml" Requires="v">
                <p:oleObj spid="_x0000_s9334" r:id="rId9" imgW="381000" imgH="215900" progId="Equation.DSMT4">
                  <p:embed/>
                </p:oleObj>
              </mc:Choice>
              <mc:Fallback>
                <p:oleObj r:id="rId9" imgW="381000" imgH="215900" progId="Equation.DSMT4">
                  <p:embed/>
                  <p:pic>
                    <p:nvPicPr>
                      <p:cNvPr id="0" name="Picture 4"/>
                      <p:cNvPicPr/>
                      <p:nvPr/>
                    </p:nvPicPr>
                    <p:blipFill>
                      <a:blip r:embed="rId10"/>
                      <a:stretch>
                        <a:fillRect/>
                      </a:stretch>
                    </p:blipFill>
                    <p:spPr>
                      <a:xfrm>
                        <a:off x="9387777" y="1424305"/>
                        <a:ext cx="1005840" cy="594360"/>
                      </a:xfrm>
                      <a:prstGeom prst="rect">
                        <a:avLst/>
                      </a:prstGeom>
                    </p:spPr>
                  </p:pic>
                </p:oleObj>
              </mc:Fallback>
            </mc:AlternateContent>
          </a:graphicData>
        </a:graphic>
      </p:graphicFrame>
      <p:sp>
        <p:nvSpPr>
          <p:cNvPr id="19" name="Oval 18"/>
          <p:cNvSpPr/>
          <p:nvPr/>
        </p:nvSpPr>
        <p:spPr>
          <a:xfrm>
            <a:off x="8942705" y="150431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ppt_w*0.7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animEffect transition="in" filter="fade">
                                      <p:cBhvr>
                                        <p:cTn id="26" dur="500"/>
                                        <p:tgtEl>
                                          <p:spTgt spid="5"/>
                                        </p:tgtEl>
                                      </p:cBhvr>
                                    </p:animEffect>
                                  </p:childTnLst>
                                </p:cTn>
                              </p:par>
                              <p:par>
                                <p:cTn id="27" presetID="55" presetClass="entr" presetSubtype="0" fill="hold" nodeType="withEffect">
                                  <p:stCondLst>
                                    <p:cond delay="0"/>
                                  </p:stCondLst>
                                  <p:childTnLst>
                                    <p:set>
                                      <p:cBhvr>
                                        <p:cTn id="28" dur="500"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strVal val="#ppt_w*0.70"/>
                                          </p:val>
                                        </p:tav>
                                        <p:tav tm="100000">
                                          <p:val>
                                            <p:strVal val="#ppt_w"/>
                                          </p:val>
                                        </p:tav>
                                      </p:tavLst>
                                    </p:anim>
                                    <p:anim calcmode="lin" valueType="num">
                                      <p:cBhvr>
                                        <p:cTn id="30" dur="500" fill="hold"/>
                                        <p:tgtEl>
                                          <p:spTgt spid="12"/>
                                        </p:tgtEl>
                                        <p:attrNameLst>
                                          <p:attrName>ppt_h</p:attrName>
                                        </p:attrNameLst>
                                      </p:cBhvr>
                                      <p:tavLst>
                                        <p:tav tm="0">
                                          <p:val>
                                            <p:strVal val="#ppt_h"/>
                                          </p:val>
                                        </p:tav>
                                        <p:tav tm="100000">
                                          <p:val>
                                            <p:strVal val="#ppt_h"/>
                                          </p:val>
                                        </p:tav>
                                      </p:tavLst>
                                    </p:anim>
                                    <p:animEffect transition="in" filter="fade">
                                      <p:cBhvr>
                                        <p:cTn id="31" dur="500"/>
                                        <p:tgtEl>
                                          <p:spTgt spid="12"/>
                                        </p:tgtEl>
                                      </p:cBhvr>
                                    </p:animEffect>
                                  </p:childTnLst>
                                </p:cTn>
                              </p:par>
                              <p:par>
                                <p:cTn id="32" presetID="55" presetClass="entr" presetSubtype="0" fill="hold" nodeType="withEffect">
                                  <p:stCondLst>
                                    <p:cond delay="0"/>
                                  </p:stCondLst>
                                  <p:childTnLst>
                                    <p:set>
                                      <p:cBhvr>
                                        <p:cTn id="33" dur="500"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0.7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3200" b="1" i="0" u="none" strike="noStrike" cap="none" normalizeH="0" baseline="0" dirty="0">
              <a:ln>
                <a:noFill/>
              </a:ln>
              <a:solidFill>
                <a:srgbClr val="0000CC"/>
              </a:solidFill>
              <a:effectLst/>
              <a:latin typeface="Times New Roman" panose="02020603050405020304" charset="0"/>
              <a:cs typeface="Times New Roman" panose="02020603050405020304" charset="0"/>
            </a:endParaRPr>
          </a:p>
        </p:txBody>
      </p:sp>
      <p:pic>
        <p:nvPicPr>
          <p:cNvPr id="68" name="Picture 11" descr="FIREWRK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ln>
          <a:effectLst/>
        </p:spPr>
        <p:txBody>
          <a:bodyPr wrap="none" anchor="ctr"/>
          <a:lstStyle/>
          <a:p>
            <a:pPr>
              <a:defRPr/>
            </a:pPr>
            <a:endParaRPr lang="vi-VN">
              <a:latin typeface="Arial" panose="020B0604020202020204" pitchFamily="34" charset="0"/>
              <a:cs typeface="+mn-cs"/>
            </a:endParaRPr>
          </a:p>
        </p:txBody>
      </p:sp>
      <p:sp>
        <p:nvSpPr>
          <p:cNvPr id="70" name="AutoShape 13"/>
          <p:cNvSpPr>
            <a:spLocks noChangeArrowheads="1"/>
          </p:cNvSpPr>
          <p:nvPr/>
        </p:nvSpPr>
        <p:spPr bwMode="gray">
          <a:xfrm>
            <a:off x="3696283" y="2120056"/>
            <a:ext cx="6149211"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B.Ví</a:t>
            </a:r>
            <a:r>
              <a:rPr lang="en-US" sz="3200"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dụ</a:t>
            </a:r>
            <a:r>
              <a:rPr lang="en-US" sz="3200"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minh </a:t>
            </a: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họa</a:t>
            </a:r>
            <a:endPar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1" name="AutoShape 15">
            <a:hlinkClick r:id="rId3" action="ppaction://hlinksldjump"/>
          </p:cNvPr>
          <p:cNvSpPr>
            <a:spLocks noChangeArrowheads="1"/>
          </p:cNvSpPr>
          <p:nvPr/>
        </p:nvSpPr>
        <p:spPr bwMode="gray">
          <a:xfrm>
            <a:off x="3121318" y="1371600"/>
            <a:ext cx="5708175"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l">
              <a:defRPr/>
            </a:pPr>
            <a:r>
              <a:rPr lang="en-US" sz="3200" dirty="0">
                <a:latin typeface="Arial" panose="020B0604020202020204" pitchFamily="34" charset="0"/>
                <a:cs typeface="Arial" panose="020B0604020202020204" pitchFamily="34" charset="0"/>
              </a:rPr>
              <a:t> </a:t>
            </a: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A</a:t>
            </a:r>
            <a:r>
              <a:rPr lang="en-US" sz="3200"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Lý</a:t>
            </a:r>
            <a:r>
              <a:rPr lang="en-US" sz="3200"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thuyết</a:t>
            </a:r>
            <a:endPar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2" name="AutoShape 40">
            <a:hlinkClick r:id="rId4" action="ppaction://hlinksldjump"/>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1.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Nhận biết</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3" name="AutoShape 42">
            <a:hlinkClick r:id="rId5" action="ppaction://hlinksldjump"/>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3.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Vận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dụng</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thấp</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4" name="AutoShape 51">
            <a:hlinkClick r:id="rId6" action="ppaction://hlinksldjump"/>
          </p:cNvPr>
          <p:cNvSpPr>
            <a:spLocks noChangeArrowheads="1"/>
          </p:cNvSpPr>
          <p:nvPr/>
        </p:nvSpPr>
        <p:spPr bwMode="gray">
          <a:xfrm>
            <a:off x="4125721" y="3690246"/>
            <a:ext cx="7558280"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2.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Thông hiểu</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5" name="AutoShape 42">
            <a:hlinkClick r:id="rId7" action="ppaction://hlinksldjump"/>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4.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Vận</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dụng</a:t>
            </a:r>
            <a:r>
              <a:rPr lang="en-US" sz="3200" b="1" dirty="0"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cao</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nvGrpSpPr>
          <p:cNvPr id="76" name="Group 65"/>
          <p:cNvGrpSpPr/>
          <p:nvPr/>
        </p:nvGrpSpPr>
        <p:grpSpPr bwMode="auto">
          <a:xfrm>
            <a:off x="2739564" y="1726734"/>
            <a:ext cx="228600" cy="228600"/>
            <a:chOff x="8229600" y="5638800"/>
            <a:chExt cx="228600" cy="228600"/>
          </a:xfrm>
        </p:grpSpPr>
        <p:sp>
          <p:nvSpPr>
            <p:cNvPr id="77" name="Oval 76"/>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p:cNvGrpSpPr/>
          <p:nvPr/>
        </p:nvGrpSpPr>
        <p:grpSpPr bwMode="auto">
          <a:xfrm>
            <a:off x="3476285" y="2351930"/>
            <a:ext cx="228600" cy="228600"/>
            <a:chOff x="8229600" y="5638800"/>
            <a:chExt cx="228600" cy="228600"/>
          </a:xfrm>
        </p:grpSpPr>
        <p:sp>
          <p:nvSpPr>
            <p:cNvPr id="80" name="Oval 79"/>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p:cNvGrpSpPr/>
          <p:nvPr/>
        </p:nvGrpSpPr>
        <p:grpSpPr bwMode="auto">
          <a:xfrm>
            <a:off x="3683495" y="3102371"/>
            <a:ext cx="228600" cy="228600"/>
            <a:chOff x="8229600" y="5638800"/>
            <a:chExt cx="228600" cy="228600"/>
          </a:xfrm>
        </p:grpSpPr>
        <p:sp>
          <p:nvSpPr>
            <p:cNvPr id="83" name="Oval 82"/>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p:cNvGrpSpPr/>
          <p:nvPr/>
        </p:nvGrpSpPr>
        <p:grpSpPr bwMode="auto">
          <a:xfrm>
            <a:off x="3758604" y="3920277"/>
            <a:ext cx="228600" cy="228600"/>
            <a:chOff x="8229600" y="5638800"/>
            <a:chExt cx="228600" cy="228600"/>
          </a:xfrm>
        </p:grpSpPr>
        <p:sp>
          <p:nvSpPr>
            <p:cNvPr id="86" name="Oval 85"/>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p:cNvGrpSpPr/>
          <p:nvPr/>
        </p:nvGrpSpPr>
        <p:grpSpPr bwMode="auto">
          <a:xfrm>
            <a:off x="3696281" y="4674243"/>
            <a:ext cx="228600" cy="228600"/>
            <a:chOff x="8229600" y="5638800"/>
            <a:chExt cx="228600" cy="228600"/>
          </a:xfrm>
        </p:grpSpPr>
        <p:sp>
          <p:nvSpPr>
            <p:cNvPr id="89" name="Oval 88"/>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p:cNvGrpSpPr/>
          <p:nvPr/>
        </p:nvGrpSpPr>
        <p:grpSpPr bwMode="auto">
          <a:xfrm>
            <a:off x="3430032" y="5386587"/>
            <a:ext cx="228600" cy="228600"/>
            <a:chOff x="8229600" y="5638800"/>
            <a:chExt cx="228600" cy="228600"/>
          </a:xfrm>
        </p:grpSpPr>
        <p:sp>
          <p:nvSpPr>
            <p:cNvPr id="92" name="Oval 91"/>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B050"/>
                </a:solidFill>
                <a:latin typeface="Times New Roman" panose="02020603050405020304" charset="0"/>
                <a:cs typeface="Times New Roman" panose="02020603050405020304" charset="0"/>
              </a:rPr>
              <a:t>NỘI DUNG BÀI HỌC</a:t>
            </a:r>
            <a:endParaRPr lang="en-US" sz="4800" b="1" dirty="0">
              <a:solidFill>
                <a:srgbClr val="00B050"/>
              </a:solidFill>
              <a:latin typeface="Times New Roman" panose="02020603050405020304" charset="0"/>
              <a:cs typeface="Times New Roman" panose="02020603050405020304" charset="0"/>
            </a:endParaRPr>
          </a:p>
        </p:txBody>
      </p:sp>
      <p:sp>
        <p:nvSpPr>
          <p:cNvPr id="95" name="AutoShape 42"/>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 </a:t>
            </a: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Bài</a:t>
            </a:r>
            <a:r>
              <a:rPr lang="en-US" sz="3200"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tập</a:t>
            </a:r>
            <a:r>
              <a:rPr lang="en-US" sz="3200"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tự</a:t>
            </a:r>
            <a:r>
              <a:rPr lang="en-US" sz="3200" b="1"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luyện</a:t>
            </a:r>
            <a:endPar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nvGrpSpPr>
          <p:cNvPr id="96" name="Group 80"/>
          <p:cNvGrpSpPr/>
          <p:nvPr/>
        </p:nvGrpSpPr>
        <p:grpSpPr bwMode="auto">
          <a:xfrm>
            <a:off x="2803185" y="5944008"/>
            <a:ext cx="228600" cy="228600"/>
            <a:chOff x="8229600" y="5638800"/>
            <a:chExt cx="228600" cy="228600"/>
          </a:xfrm>
        </p:grpSpPr>
        <p:sp>
          <p:nvSpPr>
            <p:cNvPr id="97" name="Oval 96"/>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304800" y="308133"/>
            <a:ext cx="11050075" cy="583565"/>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charset="0"/>
                <a:cs typeface="Times New Roman" panose="02020603050405020304" charset="0"/>
              </a:rPr>
              <a:t>CĐ31_MẶT TRỤ - KHỐI TRỤ</a:t>
            </a:r>
            <a:endParaRPr lang="en-US" sz="3200" b="1" dirty="0">
              <a:solidFill>
                <a:srgbClr val="0000CC"/>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5" grpId="0" bldLvl="0" animBg="1"/>
      <p:bldP spid="9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6.</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Một hình trụ có bán kính đáy r = 5 (cm), chiều cao </a:t>
            </a:r>
            <a:br>
              <a:rPr lang="en-US" sz="3000" b="1">
                <a:solidFill>
                  <a:srgbClr val="002060"/>
                </a:solidFill>
                <a:latin typeface="Arial" panose="020B0604020202020204" pitchFamily="34" charset="0"/>
                <a:cs typeface="Arial" panose="020B0604020202020204" pitchFamily="34" charset="0"/>
              </a:rPr>
            </a:br>
            <a:r>
              <a:rPr lang="en-US" sz="3000" b="1">
                <a:solidFill>
                  <a:srgbClr val="002060"/>
                </a:solidFill>
                <a:latin typeface="Arial" panose="020B0604020202020204" pitchFamily="34" charset="0"/>
                <a:cs typeface="Arial" panose="020B0604020202020204" pitchFamily="34" charset="0"/>
              </a:rPr>
              <a:t>h = 7 (cm). Diện tích xung quanh của hình trụ này là</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794322" y="1395095"/>
          <a:ext cx="1945640" cy="840740"/>
        </p:xfrm>
        <a:graphic>
          <a:graphicData uri="http://schemas.openxmlformats.org/presentationml/2006/ole">
            <mc:AlternateContent xmlns:mc="http://schemas.openxmlformats.org/markup-compatibility/2006">
              <mc:Choice xmlns:v="urn:schemas-microsoft-com:vml" Requires="v">
                <p:oleObj spid="_x0000_s10355" r:id="rId3" imgW="736600" imgH="304800" progId="Equation.DSMT4">
                  <p:embed/>
                </p:oleObj>
              </mc:Choice>
              <mc:Fallback>
                <p:oleObj r:id="rId3" imgW="736600" imgH="304800" progId="Equation.DSMT4">
                  <p:embed/>
                  <p:pic>
                    <p:nvPicPr>
                      <p:cNvPr id="0" name="Picture 4"/>
                      <p:cNvPicPr/>
                      <p:nvPr/>
                    </p:nvPicPr>
                    <p:blipFill>
                      <a:blip r:embed="rId4"/>
                      <a:stretch>
                        <a:fillRect/>
                      </a:stretch>
                    </p:blipFill>
                    <p:spPr>
                      <a:xfrm>
                        <a:off x="794322" y="1395095"/>
                        <a:ext cx="1945640" cy="840740"/>
                      </a:xfrm>
                      <a:prstGeom prst="rect">
                        <a:avLst/>
                      </a:prstGeom>
                    </p:spPr>
                  </p:pic>
                </p:oleObj>
              </mc:Fallback>
            </mc:AlternateContent>
          </a:graphicData>
        </a:graphic>
      </p:graphicFrame>
      <p:graphicFrame>
        <p:nvGraphicFramePr>
          <p:cNvPr id="2" name="Object 1"/>
          <p:cNvGraphicFramePr/>
          <p:nvPr/>
        </p:nvGraphicFramePr>
        <p:xfrm>
          <a:off x="3720402" y="1394143"/>
          <a:ext cx="1947672" cy="841248"/>
        </p:xfrm>
        <a:graphic>
          <a:graphicData uri="http://schemas.openxmlformats.org/presentationml/2006/ole">
            <mc:AlternateContent xmlns:mc="http://schemas.openxmlformats.org/markup-compatibility/2006">
              <mc:Choice xmlns:v="urn:schemas-microsoft-com:vml" Requires="v">
                <p:oleObj spid="_x0000_s10356" r:id="rId5" imgW="1945640" imgH="840740" progId="Equation.DSMT4">
                  <p:embed/>
                </p:oleObj>
              </mc:Choice>
              <mc:Fallback>
                <p:oleObj r:id="rId5" imgW="1945640" imgH="840740" progId="Equation.DSMT4">
                  <p:embed/>
                  <p:pic>
                    <p:nvPicPr>
                      <p:cNvPr id="0" name="Picture 4"/>
                      <p:cNvPicPr/>
                      <p:nvPr/>
                    </p:nvPicPr>
                    <p:blipFill>
                      <a:blip r:embed="rId6"/>
                      <a:stretch>
                        <a:fillRect/>
                      </a:stretch>
                    </p:blipFill>
                    <p:spPr>
                      <a:xfrm>
                        <a:off x="3720402" y="1394143"/>
                        <a:ext cx="1947672" cy="841248"/>
                      </a:xfrm>
                      <a:prstGeom prst="rect">
                        <a:avLst/>
                      </a:prstGeom>
                    </p:spPr>
                  </p:pic>
                </p:oleObj>
              </mc:Fallback>
            </mc:AlternateContent>
          </a:graphicData>
        </a:graphic>
      </p:graphicFrame>
      <p:graphicFrame>
        <p:nvGraphicFramePr>
          <p:cNvPr id="10" name="Object 9"/>
          <p:cNvGraphicFramePr/>
          <p:nvPr/>
        </p:nvGraphicFramePr>
        <p:xfrm>
          <a:off x="6580442" y="1219835"/>
          <a:ext cx="2080260" cy="1191260"/>
        </p:xfrm>
        <a:graphic>
          <a:graphicData uri="http://schemas.openxmlformats.org/presentationml/2006/ole">
            <mc:AlternateContent xmlns:mc="http://schemas.openxmlformats.org/markup-compatibility/2006">
              <mc:Choice xmlns:v="urn:schemas-microsoft-com:vml" Requires="v">
                <p:oleObj spid="_x0000_s10357" r:id="rId7" imgW="787400" imgH="431800" progId="Equation.DSMT4">
                  <p:embed/>
                </p:oleObj>
              </mc:Choice>
              <mc:Fallback>
                <p:oleObj r:id="rId7" imgW="787400" imgH="431800" progId="Equation.DSMT4">
                  <p:embed/>
                  <p:pic>
                    <p:nvPicPr>
                      <p:cNvPr id="0" name="Picture 4"/>
                      <p:cNvPicPr/>
                      <p:nvPr/>
                    </p:nvPicPr>
                    <p:blipFill>
                      <a:blip r:embed="rId8"/>
                      <a:stretch>
                        <a:fillRect/>
                      </a:stretch>
                    </p:blipFill>
                    <p:spPr>
                      <a:xfrm>
                        <a:off x="6580442" y="1219835"/>
                        <a:ext cx="2080260" cy="1191260"/>
                      </a:xfrm>
                      <a:prstGeom prst="rect">
                        <a:avLst/>
                      </a:prstGeom>
                    </p:spPr>
                  </p:pic>
                </p:oleObj>
              </mc:Fallback>
            </mc:AlternateContent>
          </a:graphicData>
        </a:graphic>
      </p:graphicFrame>
      <p:graphicFrame>
        <p:nvGraphicFramePr>
          <p:cNvPr id="16" name="Object 15"/>
          <p:cNvGraphicFramePr/>
          <p:nvPr/>
        </p:nvGraphicFramePr>
        <p:xfrm>
          <a:off x="9420162" y="1219835"/>
          <a:ext cx="2080260" cy="1191260"/>
        </p:xfrm>
        <a:graphic>
          <a:graphicData uri="http://schemas.openxmlformats.org/presentationml/2006/ole">
            <mc:AlternateContent xmlns:mc="http://schemas.openxmlformats.org/markup-compatibility/2006">
              <mc:Choice xmlns:v="urn:schemas-microsoft-com:vml" Requires="v">
                <p:oleObj spid="_x0000_s10358" r:id="rId9" imgW="787400" imgH="431800" progId="Equation.DSMT4">
                  <p:embed/>
                </p:oleObj>
              </mc:Choice>
              <mc:Fallback>
                <p:oleObj r:id="rId9" imgW="787400" imgH="431800" progId="Equation.DSMT4">
                  <p:embed/>
                  <p:pic>
                    <p:nvPicPr>
                      <p:cNvPr id="0" name="Picture 4"/>
                      <p:cNvPicPr/>
                      <p:nvPr/>
                    </p:nvPicPr>
                    <p:blipFill>
                      <a:blip r:embed="rId10"/>
                      <a:stretch>
                        <a:fillRect/>
                      </a:stretch>
                    </p:blipFill>
                    <p:spPr>
                      <a:xfrm>
                        <a:off x="9420162" y="1219835"/>
                        <a:ext cx="2080260" cy="1191260"/>
                      </a:xfrm>
                      <a:prstGeom prst="rect">
                        <a:avLst/>
                      </a:prstGeom>
                    </p:spPr>
                  </p:pic>
                </p:oleObj>
              </mc:Fallback>
            </mc:AlternateContent>
          </a:graphicData>
        </a:graphic>
      </p:graphicFrame>
      <p:sp>
        <p:nvSpPr>
          <p:cNvPr id="19" name="Oval 18"/>
          <p:cNvSpPr/>
          <p:nvPr/>
        </p:nvSpPr>
        <p:spPr>
          <a:xfrm>
            <a:off x="3123565" y="150685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7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Effect transition="in" filter="fade">
                                      <p:cBhvr>
                                        <p:cTn id="26" dur="500"/>
                                        <p:tgtEl>
                                          <p:spTgt spid="2"/>
                                        </p:tgtEl>
                                      </p:cBhvr>
                                    </p:animEffect>
                                  </p:childTnLst>
                                </p:cTn>
                              </p:par>
                              <p:par>
                                <p:cTn id="27" presetID="55" presetClass="entr" presetSubtype="0"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strVal val="#ppt_w*0.70"/>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animEffect transition="in" filter="fade">
                                      <p:cBhvr>
                                        <p:cTn id="31" dur="500"/>
                                        <p:tgtEl>
                                          <p:spTgt spid="10"/>
                                        </p:tgtEl>
                                      </p:cBhvr>
                                    </p:animEffect>
                                  </p:childTnLst>
                                </p:cTn>
                              </p:par>
                              <p:par>
                                <p:cTn id="32" presetID="55" presetClass="entr" presetSubtype="0" fill="hold" nodeType="withEffect">
                                  <p:stCondLst>
                                    <p:cond delay="0"/>
                                  </p:stCondLst>
                                  <p:childTnLst>
                                    <p:set>
                                      <p:cBhvr>
                                        <p:cTn id="33" dur="500"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strVal val="#ppt_w*0.70"/>
                                          </p:val>
                                        </p:tav>
                                        <p:tav tm="100000">
                                          <p:val>
                                            <p:strVal val="#ppt_w"/>
                                          </p:val>
                                        </p:tav>
                                      </p:tavLst>
                                    </p:anim>
                                    <p:anim calcmode="lin" valueType="num">
                                      <p:cBhvr>
                                        <p:cTn id="35" dur="500" fill="hold"/>
                                        <p:tgtEl>
                                          <p:spTgt spid="16"/>
                                        </p:tgtEl>
                                        <p:attrNameLst>
                                          <p:attrName>ppt_h</p:attrName>
                                        </p:attrNameLst>
                                      </p:cBhvr>
                                      <p:tavLst>
                                        <p:tav tm="0">
                                          <p:val>
                                            <p:strVal val="#ppt_h"/>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7.</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khối trụ có chiều cao bằng </a:t>
            </a:r>
            <a:r>
              <a:rPr lang="en-US" sz="3000" b="1">
                <a:solidFill>
                  <a:srgbClr val="002060"/>
                </a:solidFill>
                <a:latin typeface="Arial" panose="020B0604020202020204" pitchFamily="34" charset="0"/>
                <a:cs typeface="Arial" panose="020B0604020202020204" pitchFamily="34" charset="0"/>
                <a:sym typeface="+mn-ea"/>
              </a:rPr>
              <a:t>4a</a:t>
            </a:r>
            <a:r>
              <a:rPr lang="en-US" sz="3000" b="1">
                <a:solidFill>
                  <a:srgbClr val="002060"/>
                </a:solidFill>
                <a:latin typeface="Arial" panose="020B0604020202020204" pitchFamily="34" charset="0"/>
                <a:cs typeface="Arial" panose="020B0604020202020204" pitchFamily="34" charset="0"/>
              </a:rPr>
              <a:t> và bán kính đáy bằng 2a. Thể tích khối trụ đã cho bằng</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836549" y="1312545"/>
          <a:ext cx="1308735" cy="1097280"/>
        </p:xfrm>
        <a:graphic>
          <a:graphicData uri="http://schemas.openxmlformats.org/presentationml/2006/ole">
            <mc:AlternateContent xmlns:mc="http://schemas.openxmlformats.org/markup-compatibility/2006">
              <mc:Choice xmlns:v="urn:schemas-microsoft-com:vml" Requires="v">
                <p:oleObj spid="_x0000_s11379" r:id="rId3" imgW="495300" imgH="431800" progId="Equation.DSMT4">
                  <p:embed/>
                </p:oleObj>
              </mc:Choice>
              <mc:Fallback>
                <p:oleObj r:id="rId3" imgW="495300" imgH="431800" progId="Equation.DSMT4">
                  <p:embed/>
                  <p:pic>
                    <p:nvPicPr>
                      <p:cNvPr id="0" name="Picture 4"/>
                      <p:cNvPicPr/>
                      <p:nvPr/>
                    </p:nvPicPr>
                    <p:blipFill>
                      <a:blip r:embed="rId4"/>
                      <a:stretch>
                        <a:fillRect/>
                      </a:stretch>
                    </p:blipFill>
                    <p:spPr>
                      <a:xfrm>
                        <a:off x="836549" y="1312545"/>
                        <a:ext cx="1308735" cy="1097280"/>
                      </a:xfrm>
                      <a:prstGeom prst="rect">
                        <a:avLst/>
                      </a:prstGeom>
                    </p:spPr>
                  </p:pic>
                </p:oleObj>
              </mc:Fallback>
            </mc:AlternateContent>
          </a:graphicData>
        </a:graphic>
      </p:graphicFrame>
      <p:graphicFrame>
        <p:nvGraphicFramePr>
          <p:cNvPr id="9" name="Object 8"/>
          <p:cNvGraphicFramePr/>
          <p:nvPr/>
        </p:nvGraphicFramePr>
        <p:xfrm>
          <a:off x="3732784" y="1457960"/>
          <a:ext cx="1208405" cy="548640"/>
        </p:xfrm>
        <a:graphic>
          <a:graphicData uri="http://schemas.openxmlformats.org/presentationml/2006/ole">
            <mc:AlternateContent xmlns:mc="http://schemas.openxmlformats.org/markup-compatibility/2006">
              <mc:Choice xmlns:v="urn:schemas-microsoft-com:vml" Requires="v">
                <p:oleObj spid="_x0000_s11380" r:id="rId5" imgW="457200" imgH="215900" progId="Equation.DSMT4">
                  <p:embed/>
                </p:oleObj>
              </mc:Choice>
              <mc:Fallback>
                <p:oleObj r:id="rId5" imgW="457200" imgH="215900" progId="Equation.DSMT4">
                  <p:embed/>
                  <p:pic>
                    <p:nvPicPr>
                      <p:cNvPr id="0" name="Picture 4"/>
                      <p:cNvPicPr/>
                      <p:nvPr/>
                    </p:nvPicPr>
                    <p:blipFill>
                      <a:blip r:embed="rId6"/>
                      <a:stretch>
                        <a:fillRect/>
                      </a:stretch>
                    </p:blipFill>
                    <p:spPr>
                      <a:xfrm>
                        <a:off x="3732784" y="1457960"/>
                        <a:ext cx="1208405" cy="548640"/>
                      </a:xfrm>
                      <a:prstGeom prst="rect">
                        <a:avLst/>
                      </a:prstGeom>
                    </p:spPr>
                  </p:pic>
                </p:oleObj>
              </mc:Fallback>
            </mc:AlternateContent>
          </a:graphicData>
        </a:graphic>
      </p:graphicFrame>
      <p:graphicFrame>
        <p:nvGraphicFramePr>
          <p:cNvPr id="13" name="Object 12"/>
          <p:cNvGraphicFramePr/>
          <p:nvPr/>
        </p:nvGraphicFramePr>
        <p:xfrm>
          <a:off x="6709982" y="1312545"/>
          <a:ext cx="1342390" cy="1097280"/>
        </p:xfrm>
        <a:graphic>
          <a:graphicData uri="http://schemas.openxmlformats.org/presentationml/2006/ole">
            <mc:AlternateContent xmlns:mc="http://schemas.openxmlformats.org/markup-compatibility/2006">
              <mc:Choice xmlns:v="urn:schemas-microsoft-com:vml" Requires="v">
                <p:oleObj spid="_x0000_s11381" r:id="rId7" imgW="508000" imgH="431800" progId="Equation.DSMT4">
                  <p:embed/>
                </p:oleObj>
              </mc:Choice>
              <mc:Fallback>
                <p:oleObj r:id="rId7" imgW="508000" imgH="431800" progId="Equation.DSMT4">
                  <p:embed/>
                  <p:pic>
                    <p:nvPicPr>
                      <p:cNvPr id="0" name="Picture 4"/>
                      <p:cNvPicPr/>
                      <p:nvPr/>
                    </p:nvPicPr>
                    <p:blipFill>
                      <a:blip r:embed="rId8"/>
                      <a:stretch>
                        <a:fillRect/>
                      </a:stretch>
                    </p:blipFill>
                    <p:spPr>
                      <a:xfrm>
                        <a:off x="6709982" y="1312545"/>
                        <a:ext cx="1342390" cy="1097280"/>
                      </a:xfrm>
                      <a:prstGeom prst="rect">
                        <a:avLst/>
                      </a:prstGeom>
                    </p:spPr>
                  </p:pic>
                </p:oleObj>
              </mc:Fallback>
            </mc:AlternateContent>
          </a:graphicData>
        </a:graphic>
      </p:graphicFrame>
      <p:graphicFrame>
        <p:nvGraphicFramePr>
          <p:cNvPr id="15" name="Object 14"/>
          <p:cNvGraphicFramePr/>
          <p:nvPr/>
        </p:nvGraphicFramePr>
        <p:xfrm>
          <a:off x="9467469" y="1443355"/>
          <a:ext cx="1208405" cy="548640"/>
        </p:xfrm>
        <a:graphic>
          <a:graphicData uri="http://schemas.openxmlformats.org/presentationml/2006/ole">
            <mc:AlternateContent xmlns:mc="http://schemas.openxmlformats.org/markup-compatibility/2006">
              <mc:Choice xmlns:v="urn:schemas-microsoft-com:vml" Requires="v">
                <p:oleObj spid="_x0000_s11382" r:id="rId9" imgW="457200" imgH="215900" progId="Equation.DSMT4">
                  <p:embed/>
                </p:oleObj>
              </mc:Choice>
              <mc:Fallback>
                <p:oleObj r:id="rId9" imgW="457200" imgH="215900" progId="Equation.DSMT4">
                  <p:embed/>
                  <p:pic>
                    <p:nvPicPr>
                      <p:cNvPr id="0" name="Picture 4"/>
                      <p:cNvPicPr/>
                      <p:nvPr/>
                    </p:nvPicPr>
                    <p:blipFill>
                      <a:blip r:embed="rId10"/>
                      <a:stretch>
                        <a:fillRect/>
                      </a:stretch>
                    </p:blipFill>
                    <p:spPr>
                      <a:xfrm>
                        <a:off x="9467469" y="1443355"/>
                        <a:ext cx="1208405" cy="548640"/>
                      </a:xfrm>
                      <a:prstGeom prst="rect">
                        <a:avLst/>
                      </a:prstGeom>
                    </p:spPr>
                  </p:pic>
                </p:oleObj>
              </mc:Fallback>
            </mc:AlternateContent>
          </a:graphicData>
        </a:graphic>
      </p:graphicFrame>
      <p:sp>
        <p:nvSpPr>
          <p:cNvPr id="19" name="Oval 18"/>
          <p:cNvSpPr/>
          <p:nvPr/>
        </p:nvSpPr>
        <p:spPr>
          <a:xfrm>
            <a:off x="8938260" y="150685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par>
                                <p:cTn id="27" presetID="55" presetClass="entr" presetSubtype="0" fill="hold" nodeType="withEffect">
                                  <p:stCondLst>
                                    <p:cond delay="0"/>
                                  </p:stCondLst>
                                  <p:childTnLst>
                                    <p:set>
                                      <p:cBhvr>
                                        <p:cTn id="28" dur="500"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strVal val="#ppt_w*0.7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animEffect transition="in" filter="fade">
                                      <p:cBhvr>
                                        <p:cTn id="31" dur="500"/>
                                        <p:tgtEl>
                                          <p:spTgt spid="13"/>
                                        </p:tgtEl>
                                      </p:cBhvr>
                                    </p:animEffect>
                                  </p:childTnLst>
                                </p:cTn>
                              </p:par>
                              <p:par>
                                <p:cTn id="32" presetID="55" presetClass="entr" presetSubtype="0" fill="hold" nodeType="withEffect">
                                  <p:stCondLst>
                                    <p:cond delay="0"/>
                                  </p:stCondLst>
                                  <p:childTnLst>
                                    <p:set>
                                      <p:cBhvr>
                                        <p:cTn id="33" dur="500"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8.</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Một hình trụ có bán kính đường tròn đáy là a, độ dài đường sinh là 3a. Khi đó thể tích của khối trụ là</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805434" y="1457960"/>
          <a:ext cx="1007745" cy="548640"/>
        </p:xfrm>
        <a:graphic>
          <a:graphicData uri="http://schemas.openxmlformats.org/presentationml/2006/ole">
            <mc:AlternateContent xmlns:mc="http://schemas.openxmlformats.org/markup-compatibility/2006">
              <mc:Choice xmlns:v="urn:schemas-microsoft-com:vml" Requires="v">
                <p:oleObj spid="_x0000_s12403" r:id="rId3" imgW="381000" imgH="215900" progId="Equation.DSMT4">
                  <p:embed/>
                </p:oleObj>
              </mc:Choice>
              <mc:Fallback>
                <p:oleObj r:id="rId3" imgW="381000" imgH="215900" progId="Equation.DSMT4">
                  <p:embed/>
                  <p:pic>
                    <p:nvPicPr>
                      <p:cNvPr id="0" name="Picture 4"/>
                      <p:cNvPicPr/>
                      <p:nvPr/>
                    </p:nvPicPr>
                    <p:blipFill>
                      <a:blip r:embed="rId4"/>
                      <a:stretch>
                        <a:fillRect/>
                      </a:stretch>
                    </p:blipFill>
                    <p:spPr>
                      <a:xfrm>
                        <a:off x="805434" y="1457960"/>
                        <a:ext cx="1007745" cy="548640"/>
                      </a:xfrm>
                      <a:prstGeom prst="rect">
                        <a:avLst/>
                      </a:prstGeom>
                    </p:spPr>
                  </p:pic>
                </p:oleObj>
              </mc:Fallback>
            </mc:AlternateContent>
          </a:graphicData>
        </a:graphic>
      </p:graphicFrame>
      <p:graphicFrame>
        <p:nvGraphicFramePr>
          <p:cNvPr id="9" name="Object 8"/>
          <p:cNvGraphicFramePr/>
          <p:nvPr/>
        </p:nvGraphicFramePr>
        <p:xfrm>
          <a:off x="3667697" y="1457960"/>
          <a:ext cx="772160" cy="548640"/>
        </p:xfrm>
        <a:graphic>
          <a:graphicData uri="http://schemas.openxmlformats.org/presentationml/2006/ole">
            <mc:AlternateContent xmlns:mc="http://schemas.openxmlformats.org/markup-compatibility/2006">
              <mc:Choice xmlns:v="urn:schemas-microsoft-com:vml" Requires="v">
                <p:oleObj spid="_x0000_s12404" r:id="rId5" imgW="292100" imgH="215900" progId="Equation.DSMT4">
                  <p:embed/>
                </p:oleObj>
              </mc:Choice>
              <mc:Fallback>
                <p:oleObj r:id="rId5" imgW="292100" imgH="215900" progId="Equation.DSMT4">
                  <p:embed/>
                  <p:pic>
                    <p:nvPicPr>
                      <p:cNvPr id="0" name="Picture 4"/>
                      <p:cNvPicPr/>
                      <p:nvPr/>
                    </p:nvPicPr>
                    <p:blipFill>
                      <a:blip r:embed="rId6"/>
                      <a:stretch>
                        <a:fillRect/>
                      </a:stretch>
                    </p:blipFill>
                    <p:spPr>
                      <a:xfrm>
                        <a:off x="3667697" y="1457960"/>
                        <a:ext cx="772160" cy="548640"/>
                      </a:xfrm>
                      <a:prstGeom prst="rect">
                        <a:avLst/>
                      </a:prstGeom>
                    </p:spPr>
                  </p:pic>
                </p:oleObj>
              </mc:Fallback>
            </mc:AlternateContent>
          </a:graphicData>
        </a:graphic>
      </p:graphicFrame>
      <p:graphicFrame>
        <p:nvGraphicFramePr>
          <p:cNvPr id="13" name="Object 12"/>
          <p:cNvGraphicFramePr/>
          <p:nvPr/>
        </p:nvGraphicFramePr>
        <p:xfrm>
          <a:off x="6721095" y="1297940"/>
          <a:ext cx="1108075" cy="1097280"/>
        </p:xfrm>
        <a:graphic>
          <a:graphicData uri="http://schemas.openxmlformats.org/presentationml/2006/ole">
            <mc:AlternateContent xmlns:mc="http://schemas.openxmlformats.org/markup-compatibility/2006">
              <mc:Choice xmlns:v="urn:schemas-microsoft-com:vml" Requires="v">
                <p:oleObj spid="_x0000_s12405" r:id="rId7" imgW="419100" imgH="431800" progId="Equation.DSMT4">
                  <p:embed/>
                </p:oleObj>
              </mc:Choice>
              <mc:Fallback>
                <p:oleObj r:id="rId7" imgW="419100" imgH="431800" progId="Equation.DSMT4">
                  <p:embed/>
                  <p:pic>
                    <p:nvPicPr>
                      <p:cNvPr id="0" name="Picture 4"/>
                      <p:cNvPicPr/>
                      <p:nvPr/>
                    </p:nvPicPr>
                    <p:blipFill>
                      <a:blip r:embed="rId8"/>
                      <a:stretch>
                        <a:fillRect/>
                      </a:stretch>
                    </p:blipFill>
                    <p:spPr>
                      <a:xfrm>
                        <a:off x="6721095" y="1297940"/>
                        <a:ext cx="1108075" cy="1097280"/>
                      </a:xfrm>
                      <a:prstGeom prst="rect">
                        <a:avLst/>
                      </a:prstGeom>
                    </p:spPr>
                  </p:pic>
                </p:oleObj>
              </mc:Fallback>
            </mc:AlternateContent>
          </a:graphicData>
        </a:graphic>
      </p:graphicFrame>
      <p:graphicFrame>
        <p:nvGraphicFramePr>
          <p:cNvPr id="15" name="Object 14"/>
          <p:cNvGraphicFramePr/>
          <p:nvPr/>
        </p:nvGraphicFramePr>
        <p:xfrm>
          <a:off x="9487154" y="1297940"/>
          <a:ext cx="1108075" cy="1097280"/>
        </p:xfrm>
        <a:graphic>
          <a:graphicData uri="http://schemas.openxmlformats.org/presentationml/2006/ole">
            <mc:AlternateContent xmlns:mc="http://schemas.openxmlformats.org/markup-compatibility/2006">
              <mc:Choice xmlns:v="urn:schemas-microsoft-com:vml" Requires="v">
                <p:oleObj spid="_x0000_s12406" r:id="rId9" imgW="419100" imgH="431800" progId="Equation.DSMT4">
                  <p:embed/>
                </p:oleObj>
              </mc:Choice>
              <mc:Fallback>
                <p:oleObj r:id="rId9" imgW="419100" imgH="431800" progId="Equation.DSMT4">
                  <p:embed/>
                  <p:pic>
                    <p:nvPicPr>
                      <p:cNvPr id="0" name="Picture 4"/>
                      <p:cNvPicPr/>
                      <p:nvPr/>
                    </p:nvPicPr>
                    <p:blipFill>
                      <a:blip r:embed="rId10"/>
                      <a:stretch>
                        <a:fillRect/>
                      </a:stretch>
                    </p:blipFill>
                    <p:spPr>
                      <a:xfrm>
                        <a:off x="9487154" y="1297940"/>
                        <a:ext cx="1108075" cy="1097280"/>
                      </a:xfrm>
                      <a:prstGeom prst="rect">
                        <a:avLst/>
                      </a:prstGeom>
                    </p:spPr>
                  </p:pic>
                </p:oleObj>
              </mc:Fallback>
            </mc:AlternateContent>
          </a:graphicData>
        </a:graphic>
      </p:graphicFrame>
      <p:sp>
        <p:nvSpPr>
          <p:cNvPr id="19" name="Oval 18"/>
          <p:cNvSpPr/>
          <p:nvPr/>
        </p:nvSpPr>
        <p:spPr>
          <a:xfrm>
            <a:off x="332740" y="147764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par>
                                <p:cTn id="27" presetID="55" presetClass="entr" presetSubtype="0" fill="hold" nodeType="withEffect">
                                  <p:stCondLst>
                                    <p:cond delay="0"/>
                                  </p:stCondLst>
                                  <p:childTnLst>
                                    <p:set>
                                      <p:cBhvr>
                                        <p:cTn id="28" dur="500"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strVal val="#ppt_w*0.7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animEffect transition="in" filter="fade">
                                      <p:cBhvr>
                                        <p:cTn id="31" dur="500"/>
                                        <p:tgtEl>
                                          <p:spTgt spid="13"/>
                                        </p:tgtEl>
                                      </p:cBhvr>
                                    </p:animEffect>
                                  </p:childTnLst>
                                </p:cTn>
                              </p:par>
                              <p:par>
                                <p:cTn id="32" presetID="55" presetClass="entr" presetSubtype="0" fill="hold" nodeType="withEffect">
                                  <p:stCondLst>
                                    <p:cond delay="0"/>
                                  </p:stCondLst>
                                  <p:childTnLst>
                                    <p:set>
                                      <p:cBhvr>
                                        <p:cTn id="33" dur="500"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9.</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có chiều cao bằng 1, diện tích đáy bằng 3. Tính thể tích khối trụ đó.</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3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1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873062" y="1536383"/>
          <a:ext cx="638810" cy="450215"/>
        </p:xfrm>
        <a:graphic>
          <a:graphicData uri="http://schemas.openxmlformats.org/presentationml/2006/ole">
            <mc:AlternateContent xmlns:mc="http://schemas.openxmlformats.org/markup-compatibility/2006">
              <mc:Choice xmlns:v="urn:schemas-microsoft-com:vml" Requires="v">
                <p:oleObj spid="_x0000_s13371" r:id="rId3" imgW="241300" imgH="177165" progId="Equation.DSMT4">
                  <p:embed/>
                </p:oleObj>
              </mc:Choice>
              <mc:Fallback>
                <p:oleObj r:id="rId3" imgW="241300" imgH="177165" progId="Equation.DSMT4">
                  <p:embed/>
                  <p:pic>
                    <p:nvPicPr>
                      <p:cNvPr id="0" name="Picture 4"/>
                      <p:cNvPicPr/>
                      <p:nvPr/>
                    </p:nvPicPr>
                    <p:blipFill>
                      <a:blip r:embed="rId4"/>
                      <a:stretch>
                        <a:fillRect/>
                      </a:stretch>
                    </p:blipFill>
                    <p:spPr>
                      <a:xfrm>
                        <a:off x="873062" y="1536383"/>
                        <a:ext cx="638810" cy="450215"/>
                      </a:xfrm>
                      <a:prstGeom prst="rect">
                        <a:avLst/>
                      </a:prstGeom>
                    </p:spPr>
                  </p:pic>
                </p:oleObj>
              </mc:Fallback>
            </mc:AlternateContent>
          </a:graphicData>
        </a:graphic>
      </p:graphicFrame>
      <p:graphicFrame>
        <p:nvGraphicFramePr>
          <p:cNvPr id="15" name="Object 14"/>
          <p:cNvGraphicFramePr/>
          <p:nvPr/>
        </p:nvGraphicFramePr>
        <p:xfrm>
          <a:off x="9430639" y="1654175"/>
          <a:ext cx="403225" cy="355600"/>
        </p:xfrm>
        <a:graphic>
          <a:graphicData uri="http://schemas.openxmlformats.org/presentationml/2006/ole">
            <mc:AlternateContent xmlns:mc="http://schemas.openxmlformats.org/markup-compatibility/2006">
              <mc:Choice xmlns:v="urn:schemas-microsoft-com:vml" Requires="v">
                <p:oleObj spid="_x0000_s13372" r:id="rId5" imgW="152400" imgH="139700" progId="Equation.DSMT4">
                  <p:embed/>
                </p:oleObj>
              </mc:Choice>
              <mc:Fallback>
                <p:oleObj r:id="rId5" imgW="152400" imgH="139700" progId="Equation.DSMT4">
                  <p:embed/>
                  <p:pic>
                    <p:nvPicPr>
                      <p:cNvPr id="0" name="Picture 4"/>
                      <p:cNvPicPr/>
                      <p:nvPr/>
                    </p:nvPicPr>
                    <p:blipFill>
                      <a:blip r:embed="rId6"/>
                      <a:stretch>
                        <a:fillRect/>
                      </a:stretch>
                    </p:blipFill>
                    <p:spPr>
                      <a:xfrm>
                        <a:off x="9430639" y="1654175"/>
                        <a:ext cx="403225" cy="355600"/>
                      </a:xfrm>
                      <a:prstGeom prst="rect">
                        <a:avLst/>
                      </a:prstGeom>
                    </p:spPr>
                  </p:pic>
                </p:oleObj>
              </mc:Fallback>
            </mc:AlternateContent>
          </a:graphicData>
        </a:graphic>
      </p:graphicFrame>
      <p:sp>
        <p:nvSpPr>
          <p:cNvPr id="19" name="Oval 18"/>
          <p:cNvSpPr/>
          <p:nvPr/>
        </p:nvSpPr>
        <p:spPr>
          <a:xfrm>
            <a:off x="3154680" y="152336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7"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8"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0.7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10.</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Tính diện tích xung quanh của khối trụ S có bán kính đáy r = 4 và chiều cao h = 3 .</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772732" y="1550988"/>
          <a:ext cx="839470" cy="450215"/>
        </p:xfrm>
        <a:graphic>
          <a:graphicData uri="http://schemas.openxmlformats.org/presentationml/2006/ole">
            <mc:AlternateContent xmlns:mc="http://schemas.openxmlformats.org/markup-compatibility/2006">
              <mc:Choice xmlns:v="urn:schemas-microsoft-com:vml" Requires="v">
                <p:oleObj spid="_x0000_s14451" r:id="rId3" imgW="316865" imgH="177165" progId="Equation.DSMT4">
                  <p:embed/>
                </p:oleObj>
              </mc:Choice>
              <mc:Fallback>
                <p:oleObj r:id="rId3" imgW="316865" imgH="177165" progId="Equation.DSMT4">
                  <p:embed/>
                  <p:pic>
                    <p:nvPicPr>
                      <p:cNvPr id="0" name="Picture 4"/>
                      <p:cNvPicPr/>
                      <p:nvPr/>
                    </p:nvPicPr>
                    <p:blipFill>
                      <a:blip r:embed="rId4"/>
                      <a:stretch>
                        <a:fillRect/>
                      </a:stretch>
                    </p:blipFill>
                    <p:spPr>
                      <a:xfrm>
                        <a:off x="772732" y="1550988"/>
                        <a:ext cx="839470" cy="450215"/>
                      </a:xfrm>
                      <a:prstGeom prst="rect">
                        <a:avLst/>
                      </a:prstGeom>
                    </p:spPr>
                  </p:pic>
                </p:oleObj>
              </mc:Fallback>
            </mc:AlternateContent>
          </a:graphicData>
        </a:graphic>
      </p:graphicFrame>
      <p:graphicFrame>
        <p:nvGraphicFramePr>
          <p:cNvPr id="15" name="Object 14"/>
          <p:cNvGraphicFramePr/>
          <p:nvPr/>
        </p:nvGraphicFramePr>
        <p:xfrm>
          <a:off x="9037574" y="1547813"/>
          <a:ext cx="838835" cy="451485"/>
        </p:xfrm>
        <a:graphic>
          <a:graphicData uri="http://schemas.openxmlformats.org/presentationml/2006/ole">
            <mc:AlternateContent xmlns:mc="http://schemas.openxmlformats.org/markup-compatibility/2006">
              <mc:Choice xmlns:v="urn:schemas-microsoft-com:vml" Requires="v">
                <p:oleObj spid="_x0000_s14452" r:id="rId5" imgW="316865" imgH="177165" progId="Equation.DSMT4">
                  <p:embed/>
                </p:oleObj>
              </mc:Choice>
              <mc:Fallback>
                <p:oleObj r:id="rId5" imgW="316865" imgH="177165" progId="Equation.DSMT4">
                  <p:embed/>
                  <p:pic>
                    <p:nvPicPr>
                      <p:cNvPr id="0" name="Picture 4"/>
                      <p:cNvPicPr/>
                      <p:nvPr/>
                    </p:nvPicPr>
                    <p:blipFill>
                      <a:blip r:embed="rId6"/>
                      <a:stretch>
                        <a:fillRect/>
                      </a:stretch>
                    </p:blipFill>
                    <p:spPr>
                      <a:xfrm>
                        <a:off x="9037574" y="1547813"/>
                        <a:ext cx="838835" cy="451485"/>
                      </a:xfrm>
                      <a:prstGeom prst="rect">
                        <a:avLst/>
                      </a:prstGeom>
                    </p:spPr>
                  </p:pic>
                </p:oleObj>
              </mc:Fallback>
            </mc:AlternateContent>
          </a:graphicData>
        </a:graphic>
      </p:graphicFrame>
      <p:graphicFrame>
        <p:nvGraphicFramePr>
          <p:cNvPr id="2" name="Object 1"/>
          <p:cNvGraphicFramePr/>
          <p:nvPr/>
        </p:nvGraphicFramePr>
        <p:xfrm>
          <a:off x="6614732" y="1536383"/>
          <a:ext cx="839470" cy="450215"/>
        </p:xfrm>
        <a:graphic>
          <a:graphicData uri="http://schemas.openxmlformats.org/presentationml/2006/ole">
            <mc:AlternateContent xmlns:mc="http://schemas.openxmlformats.org/markup-compatibility/2006">
              <mc:Choice xmlns:v="urn:schemas-microsoft-com:vml" Requires="v">
                <p:oleObj spid="_x0000_s14453" r:id="rId7" imgW="316865" imgH="177165" progId="Equation.DSMT4">
                  <p:embed/>
                </p:oleObj>
              </mc:Choice>
              <mc:Fallback>
                <p:oleObj r:id="rId7" imgW="316865" imgH="177165" progId="Equation.DSMT4">
                  <p:embed/>
                  <p:pic>
                    <p:nvPicPr>
                      <p:cNvPr id="0" name="Picture 4"/>
                      <p:cNvPicPr/>
                      <p:nvPr/>
                    </p:nvPicPr>
                    <p:blipFill>
                      <a:blip r:embed="rId8"/>
                      <a:stretch>
                        <a:fillRect/>
                      </a:stretch>
                    </p:blipFill>
                    <p:spPr>
                      <a:xfrm>
                        <a:off x="6614732" y="1536383"/>
                        <a:ext cx="839470" cy="450215"/>
                      </a:xfrm>
                      <a:prstGeom prst="rect">
                        <a:avLst/>
                      </a:prstGeom>
                    </p:spPr>
                  </p:pic>
                </p:oleObj>
              </mc:Fallback>
            </mc:AlternateContent>
          </a:graphicData>
        </a:graphic>
      </p:graphicFrame>
      <p:graphicFrame>
        <p:nvGraphicFramePr>
          <p:cNvPr id="5" name="Object 4"/>
          <p:cNvGraphicFramePr/>
          <p:nvPr/>
        </p:nvGraphicFramePr>
        <p:xfrm>
          <a:off x="3653092" y="1536383"/>
          <a:ext cx="839470" cy="450215"/>
        </p:xfrm>
        <a:graphic>
          <a:graphicData uri="http://schemas.openxmlformats.org/presentationml/2006/ole">
            <mc:AlternateContent xmlns:mc="http://schemas.openxmlformats.org/markup-compatibility/2006">
              <mc:Choice xmlns:v="urn:schemas-microsoft-com:vml" Requires="v">
                <p:oleObj spid="_x0000_s14454" r:id="rId9" imgW="316865" imgH="177165" progId="Equation.DSMT4">
                  <p:embed/>
                </p:oleObj>
              </mc:Choice>
              <mc:Fallback>
                <p:oleObj r:id="rId9" imgW="316865" imgH="177165" progId="Equation.DSMT4">
                  <p:embed/>
                  <p:pic>
                    <p:nvPicPr>
                      <p:cNvPr id="0" name="Picture 4"/>
                      <p:cNvPicPr/>
                      <p:nvPr/>
                    </p:nvPicPr>
                    <p:blipFill>
                      <a:blip r:embed="rId10"/>
                      <a:stretch>
                        <a:fillRect/>
                      </a:stretch>
                    </p:blipFill>
                    <p:spPr>
                      <a:xfrm>
                        <a:off x="3653092" y="1536383"/>
                        <a:ext cx="839470" cy="450215"/>
                      </a:xfrm>
                      <a:prstGeom prst="rect">
                        <a:avLst/>
                      </a:prstGeom>
                    </p:spPr>
                  </p:pic>
                </p:oleObj>
              </mc:Fallback>
            </mc:AlternateContent>
          </a:graphicData>
        </a:graphic>
      </p:graphicFrame>
      <p:sp>
        <p:nvSpPr>
          <p:cNvPr id="19" name="Oval 18"/>
          <p:cNvSpPr/>
          <p:nvPr/>
        </p:nvSpPr>
        <p:spPr>
          <a:xfrm>
            <a:off x="3154680" y="153352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Action Button: Home 8">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ppt_w*0.7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animEffect transition="in" filter="fade">
                                      <p:cBhvr>
                                        <p:cTn id="26" dur="500"/>
                                        <p:tgtEl>
                                          <p:spTgt spid="5"/>
                                        </p:tgtEl>
                                      </p:cBhvr>
                                    </p:animEffect>
                                  </p:childTnLst>
                                </p:cTn>
                              </p:par>
                              <p:par>
                                <p:cTn id="27" presetID="55" presetClass="entr" presetSubtype="0" fill="hold" nodeType="withEffect">
                                  <p:stCondLst>
                                    <p:cond delay="0"/>
                                  </p:stCondLst>
                                  <p:childTnLst>
                                    <p:set>
                                      <p:cBhvr>
                                        <p:cTn id="28" dur="500"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strVal val="#ppt_w*0.7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animEffect transition="in" filter="fade">
                                      <p:cBhvr>
                                        <p:cTn id="31" dur="500"/>
                                        <p:tgtEl>
                                          <p:spTgt spid="2"/>
                                        </p:tgtEl>
                                      </p:cBhvr>
                                    </p:animEffect>
                                  </p:childTnLst>
                                </p:cTn>
                              </p:par>
                              <p:par>
                                <p:cTn id="32" presetID="55" presetClass="entr" presetSubtype="0" fill="hold" nodeType="withEffect">
                                  <p:stCondLst>
                                    <p:cond delay="0"/>
                                  </p:stCondLst>
                                  <p:childTnLst>
                                    <p:set>
                                      <p:cBhvr>
                                        <p:cTn id="33" dur="500"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11.</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Tính thể tích V của khối trụ có bán kính đáy và chiều cao đều bằng 2.</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6" name="Object 5"/>
          <p:cNvGraphicFramePr/>
          <p:nvPr/>
        </p:nvGraphicFramePr>
        <p:xfrm>
          <a:off x="772732" y="1550988"/>
          <a:ext cx="839470" cy="450215"/>
        </p:xfrm>
        <a:graphic>
          <a:graphicData uri="http://schemas.openxmlformats.org/presentationml/2006/ole">
            <mc:AlternateContent xmlns:mc="http://schemas.openxmlformats.org/markup-compatibility/2006">
              <mc:Choice xmlns:v="urn:schemas-microsoft-com:vml" Requires="v">
                <p:oleObj spid="_x0000_s15475" r:id="rId3" imgW="316865" imgH="177165" progId="Equation.DSMT4">
                  <p:embed/>
                </p:oleObj>
              </mc:Choice>
              <mc:Fallback>
                <p:oleObj r:id="rId3" imgW="316865" imgH="177165" progId="Equation.DSMT4">
                  <p:embed/>
                  <p:pic>
                    <p:nvPicPr>
                      <p:cNvPr id="0" name="Picture 4"/>
                      <p:cNvPicPr/>
                      <p:nvPr/>
                    </p:nvPicPr>
                    <p:blipFill>
                      <a:blip r:embed="rId4"/>
                      <a:stretch>
                        <a:fillRect/>
                      </a:stretch>
                    </p:blipFill>
                    <p:spPr>
                      <a:xfrm>
                        <a:off x="772732" y="1550988"/>
                        <a:ext cx="839470" cy="450215"/>
                      </a:xfrm>
                      <a:prstGeom prst="rect">
                        <a:avLst/>
                      </a:prstGeom>
                    </p:spPr>
                  </p:pic>
                </p:oleObj>
              </mc:Fallback>
            </mc:AlternateContent>
          </a:graphicData>
        </a:graphic>
      </p:graphicFrame>
      <p:graphicFrame>
        <p:nvGraphicFramePr>
          <p:cNvPr id="15" name="Object 14"/>
          <p:cNvGraphicFramePr/>
          <p:nvPr/>
        </p:nvGraphicFramePr>
        <p:xfrm>
          <a:off x="9037574" y="1547813"/>
          <a:ext cx="838835" cy="451485"/>
        </p:xfrm>
        <a:graphic>
          <a:graphicData uri="http://schemas.openxmlformats.org/presentationml/2006/ole">
            <mc:AlternateContent xmlns:mc="http://schemas.openxmlformats.org/markup-compatibility/2006">
              <mc:Choice xmlns:v="urn:schemas-microsoft-com:vml" Requires="v">
                <p:oleObj spid="_x0000_s15476" r:id="rId5" imgW="316865" imgH="177165" progId="Equation.DSMT4">
                  <p:embed/>
                </p:oleObj>
              </mc:Choice>
              <mc:Fallback>
                <p:oleObj r:id="rId5" imgW="316865" imgH="177165" progId="Equation.DSMT4">
                  <p:embed/>
                  <p:pic>
                    <p:nvPicPr>
                      <p:cNvPr id="0" name="Picture 4"/>
                      <p:cNvPicPr/>
                      <p:nvPr/>
                    </p:nvPicPr>
                    <p:blipFill>
                      <a:blip r:embed="rId6"/>
                      <a:stretch>
                        <a:fillRect/>
                      </a:stretch>
                    </p:blipFill>
                    <p:spPr>
                      <a:xfrm>
                        <a:off x="9037574" y="1547813"/>
                        <a:ext cx="838835" cy="451485"/>
                      </a:xfrm>
                      <a:prstGeom prst="rect">
                        <a:avLst/>
                      </a:prstGeom>
                    </p:spPr>
                  </p:pic>
                </p:oleObj>
              </mc:Fallback>
            </mc:AlternateContent>
          </a:graphicData>
        </a:graphic>
      </p:graphicFrame>
      <p:graphicFrame>
        <p:nvGraphicFramePr>
          <p:cNvPr id="2" name="Object 1"/>
          <p:cNvGraphicFramePr/>
          <p:nvPr/>
        </p:nvGraphicFramePr>
        <p:xfrm>
          <a:off x="6714745" y="1536383"/>
          <a:ext cx="639445" cy="450215"/>
        </p:xfrm>
        <a:graphic>
          <a:graphicData uri="http://schemas.openxmlformats.org/presentationml/2006/ole">
            <mc:AlternateContent xmlns:mc="http://schemas.openxmlformats.org/markup-compatibility/2006">
              <mc:Choice xmlns:v="urn:schemas-microsoft-com:vml" Requires="v">
                <p:oleObj spid="_x0000_s15477" r:id="rId7" imgW="241300" imgH="177165" progId="Equation.DSMT4">
                  <p:embed/>
                </p:oleObj>
              </mc:Choice>
              <mc:Fallback>
                <p:oleObj r:id="rId7" imgW="241300" imgH="177165" progId="Equation.DSMT4">
                  <p:embed/>
                  <p:pic>
                    <p:nvPicPr>
                      <p:cNvPr id="0" name="Picture 4"/>
                      <p:cNvPicPr/>
                      <p:nvPr/>
                    </p:nvPicPr>
                    <p:blipFill>
                      <a:blip r:embed="rId8"/>
                      <a:stretch>
                        <a:fillRect/>
                      </a:stretch>
                    </p:blipFill>
                    <p:spPr>
                      <a:xfrm>
                        <a:off x="6714745" y="1536383"/>
                        <a:ext cx="639445" cy="450215"/>
                      </a:xfrm>
                      <a:prstGeom prst="rect">
                        <a:avLst/>
                      </a:prstGeom>
                    </p:spPr>
                  </p:pic>
                </p:oleObj>
              </mc:Fallback>
            </mc:AlternateContent>
          </a:graphicData>
        </a:graphic>
      </p:graphicFrame>
      <p:graphicFrame>
        <p:nvGraphicFramePr>
          <p:cNvPr id="5" name="Object 4"/>
          <p:cNvGraphicFramePr/>
          <p:nvPr/>
        </p:nvGraphicFramePr>
        <p:xfrm>
          <a:off x="3753105" y="1536383"/>
          <a:ext cx="639445" cy="450215"/>
        </p:xfrm>
        <a:graphic>
          <a:graphicData uri="http://schemas.openxmlformats.org/presentationml/2006/ole">
            <mc:AlternateContent xmlns:mc="http://schemas.openxmlformats.org/markup-compatibility/2006">
              <mc:Choice xmlns:v="urn:schemas-microsoft-com:vml" Requires="v">
                <p:oleObj spid="_x0000_s15478" r:id="rId9" imgW="241300" imgH="177165" progId="Equation.DSMT4">
                  <p:embed/>
                </p:oleObj>
              </mc:Choice>
              <mc:Fallback>
                <p:oleObj r:id="rId9" imgW="241300" imgH="177165" progId="Equation.DSMT4">
                  <p:embed/>
                  <p:pic>
                    <p:nvPicPr>
                      <p:cNvPr id="0" name="Picture 4"/>
                      <p:cNvPicPr/>
                      <p:nvPr/>
                    </p:nvPicPr>
                    <p:blipFill>
                      <a:blip r:embed="rId10"/>
                      <a:stretch>
                        <a:fillRect/>
                      </a:stretch>
                    </p:blipFill>
                    <p:spPr>
                      <a:xfrm>
                        <a:off x="3753105" y="1536383"/>
                        <a:ext cx="639445" cy="450215"/>
                      </a:xfrm>
                      <a:prstGeom prst="rect">
                        <a:avLst/>
                      </a:prstGeom>
                    </p:spPr>
                  </p:pic>
                </p:oleObj>
              </mc:Fallback>
            </mc:AlternateContent>
          </a:graphicData>
        </a:graphic>
      </p:graphicFrame>
      <p:sp>
        <p:nvSpPr>
          <p:cNvPr id="19" name="Oval 18"/>
          <p:cNvSpPr/>
          <p:nvPr/>
        </p:nvSpPr>
        <p:spPr>
          <a:xfrm>
            <a:off x="3154680" y="153352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Action Button: Home 8">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par>
                                <p:cTn id="22" presetID="55" presetClass="entr" presetSubtype="0" fill="hold" nodeType="withEffect">
                                  <p:stCondLst>
                                    <p:cond delay="0"/>
                                  </p:stCondLst>
                                  <p:childTnLst>
                                    <p:set>
                                      <p:cBhvr>
                                        <p:cTn id="23" dur="500"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ppt_w*0.7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animEffect transition="in" filter="fade">
                                      <p:cBhvr>
                                        <p:cTn id="26" dur="500"/>
                                        <p:tgtEl>
                                          <p:spTgt spid="5"/>
                                        </p:tgtEl>
                                      </p:cBhvr>
                                    </p:animEffect>
                                  </p:childTnLst>
                                </p:cTn>
                              </p:par>
                              <p:par>
                                <p:cTn id="27" presetID="55" presetClass="entr" presetSubtype="0" fill="hold" nodeType="withEffect">
                                  <p:stCondLst>
                                    <p:cond delay="0"/>
                                  </p:stCondLst>
                                  <p:childTnLst>
                                    <p:set>
                                      <p:cBhvr>
                                        <p:cTn id="28" dur="500"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strVal val="#ppt_w*0.7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animEffect transition="in" filter="fade">
                                      <p:cBhvr>
                                        <p:cTn id="31" dur="500"/>
                                        <p:tgtEl>
                                          <p:spTgt spid="2"/>
                                        </p:tgtEl>
                                      </p:cBhvr>
                                    </p:animEffect>
                                  </p:childTnLst>
                                </p:cTn>
                              </p:par>
                              <p:par>
                                <p:cTn id="32" presetID="55" presetClass="entr" presetSubtype="0" fill="hold" nodeType="withEffect">
                                  <p:stCondLst>
                                    <p:cond delay="0"/>
                                  </p:stCondLst>
                                  <p:childTnLst>
                                    <p:set>
                                      <p:cBhvr>
                                        <p:cTn id="33" dur="500"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12.</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chữ nhật  ABCD có AB = 5cm, BC = 4cm. Thể tích khối trụ tạo thành khi cho hình chữ nhật ABCD quay quanh AB là:</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818769" y="2061528"/>
          <a:ext cx="838835" cy="451485"/>
        </p:xfrm>
        <a:graphic>
          <a:graphicData uri="http://schemas.openxmlformats.org/presentationml/2006/ole">
            <mc:AlternateContent xmlns:mc="http://schemas.openxmlformats.org/markup-compatibility/2006">
              <mc:Choice xmlns:v="urn:schemas-microsoft-com:vml" Requires="v">
                <p:oleObj spid="_x0000_s16499" r:id="rId3" imgW="316865" imgH="177165" progId="Equation.DSMT4">
                  <p:embed/>
                </p:oleObj>
              </mc:Choice>
              <mc:Fallback>
                <p:oleObj r:id="rId3" imgW="316865" imgH="177165" progId="Equation.DSMT4">
                  <p:embed/>
                  <p:pic>
                    <p:nvPicPr>
                      <p:cNvPr id="0" name="Picture 4"/>
                      <p:cNvPicPr/>
                      <p:nvPr/>
                    </p:nvPicPr>
                    <p:blipFill>
                      <a:blip r:embed="rId4"/>
                      <a:stretch>
                        <a:fillRect/>
                      </a:stretch>
                    </p:blipFill>
                    <p:spPr>
                      <a:xfrm>
                        <a:off x="818769" y="2061528"/>
                        <a:ext cx="838835" cy="451485"/>
                      </a:xfrm>
                      <a:prstGeom prst="rect">
                        <a:avLst/>
                      </a:prstGeom>
                    </p:spPr>
                  </p:pic>
                </p:oleObj>
              </mc:Fallback>
            </mc:AlternateContent>
          </a:graphicData>
        </a:graphic>
      </p:graphicFrame>
      <p:graphicFrame>
        <p:nvGraphicFramePr>
          <p:cNvPr id="9" name="Object 8"/>
          <p:cNvGraphicFramePr/>
          <p:nvPr/>
        </p:nvGraphicFramePr>
        <p:xfrm>
          <a:off x="3668014" y="1737043"/>
          <a:ext cx="941705" cy="1100455"/>
        </p:xfrm>
        <a:graphic>
          <a:graphicData uri="http://schemas.openxmlformats.org/presentationml/2006/ole">
            <mc:AlternateContent xmlns:mc="http://schemas.openxmlformats.org/markup-compatibility/2006">
              <mc:Choice xmlns:v="urn:schemas-microsoft-com:vml" Requires="v">
                <p:oleObj spid="_x0000_s16500" r:id="rId5" imgW="355600" imgH="431800" progId="Equation.DSMT4">
                  <p:embed/>
                </p:oleObj>
              </mc:Choice>
              <mc:Fallback>
                <p:oleObj r:id="rId5" imgW="355600" imgH="431800" progId="Equation.DSMT4">
                  <p:embed/>
                  <p:pic>
                    <p:nvPicPr>
                      <p:cNvPr id="0" name="Picture 4"/>
                      <p:cNvPicPr/>
                      <p:nvPr/>
                    </p:nvPicPr>
                    <p:blipFill>
                      <a:blip r:embed="rId6"/>
                      <a:stretch>
                        <a:fillRect/>
                      </a:stretch>
                    </p:blipFill>
                    <p:spPr>
                      <a:xfrm>
                        <a:off x="3668014" y="1737043"/>
                        <a:ext cx="941705" cy="1100455"/>
                      </a:xfrm>
                      <a:prstGeom prst="rect">
                        <a:avLst/>
                      </a:prstGeom>
                    </p:spPr>
                  </p:pic>
                </p:oleObj>
              </mc:Fallback>
            </mc:AlternateContent>
          </a:graphicData>
        </a:graphic>
      </p:graphicFrame>
      <p:graphicFrame>
        <p:nvGraphicFramePr>
          <p:cNvPr id="13" name="Object 12"/>
          <p:cNvGraphicFramePr/>
          <p:nvPr/>
        </p:nvGraphicFramePr>
        <p:xfrm>
          <a:off x="9133142" y="2061528"/>
          <a:ext cx="1042670" cy="451485"/>
        </p:xfrm>
        <a:graphic>
          <a:graphicData uri="http://schemas.openxmlformats.org/presentationml/2006/ole">
            <mc:AlternateContent xmlns:mc="http://schemas.openxmlformats.org/markup-compatibility/2006">
              <mc:Choice xmlns:v="urn:schemas-microsoft-com:vml" Requires="v">
                <p:oleObj spid="_x0000_s16501" r:id="rId7" imgW="393700" imgH="177165" progId="Equation.DSMT4">
                  <p:embed/>
                </p:oleObj>
              </mc:Choice>
              <mc:Fallback>
                <p:oleObj r:id="rId7" imgW="393700" imgH="177165" progId="Equation.DSMT4">
                  <p:embed/>
                  <p:pic>
                    <p:nvPicPr>
                      <p:cNvPr id="0" name="Picture 4"/>
                      <p:cNvPicPr/>
                      <p:nvPr/>
                    </p:nvPicPr>
                    <p:blipFill>
                      <a:blip r:embed="rId8"/>
                      <a:stretch>
                        <a:fillRect/>
                      </a:stretch>
                    </p:blipFill>
                    <p:spPr>
                      <a:xfrm>
                        <a:off x="9133142" y="2061528"/>
                        <a:ext cx="1042670" cy="451485"/>
                      </a:xfrm>
                      <a:prstGeom prst="rect">
                        <a:avLst/>
                      </a:prstGeom>
                    </p:spPr>
                  </p:pic>
                </p:oleObj>
              </mc:Fallback>
            </mc:AlternateContent>
          </a:graphicData>
        </a:graphic>
      </p:graphicFrame>
      <p:graphicFrame>
        <p:nvGraphicFramePr>
          <p:cNvPr id="16" name="Object 15"/>
          <p:cNvGraphicFramePr/>
          <p:nvPr/>
        </p:nvGraphicFramePr>
        <p:xfrm>
          <a:off x="6667754" y="2061528"/>
          <a:ext cx="838835" cy="451485"/>
        </p:xfrm>
        <a:graphic>
          <a:graphicData uri="http://schemas.openxmlformats.org/presentationml/2006/ole">
            <mc:AlternateContent xmlns:mc="http://schemas.openxmlformats.org/markup-compatibility/2006">
              <mc:Choice xmlns:v="urn:schemas-microsoft-com:vml" Requires="v">
                <p:oleObj spid="_x0000_s16502" r:id="rId9" imgW="316865" imgH="177165" progId="Equation.DSMT4">
                  <p:embed/>
                </p:oleObj>
              </mc:Choice>
              <mc:Fallback>
                <p:oleObj r:id="rId9" imgW="316865" imgH="177165" progId="Equation.DSMT4">
                  <p:embed/>
                  <p:pic>
                    <p:nvPicPr>
                      <p:cNvPr id="0" name="Picture 4"/>
                      <p:cNvPicPr/>
                      <p:nvPr/>
                    </p:nvPicPr>
                    <p:blipFill>
                      <a:blip r:embed="rId10"/>
                      <a:stretch>
                        <a:fillRect/>
                      </a:stretch>
                    </p:blipFill>
                    <p:spPr>
                      <a:xfrm>
                        <a:off x="6667754" y="2061528"/>
                        <a:ext cx="838835" cy="451485"/>
                      </a:xfrm>
                      <a:prstGeom prst="rect">
                        <a:avLst/>
                      </a:prstGeom>
                    </p:spPr>
                  </p:pic>
                </p:oleObj>
              </mc:Fallback>
            </mc:AlternateContent>
          </a:graphicData>
        </a:graphic>
      </p:graphicFrame>
      <p:sp>
        <p:nvSpPr>
          <p:cNvPr id="19" name="Oval 18"/>
          <p:cNvSpPr/>
          <p:nvPr/>
        </p:nvSpPr>
        <p:spPr>
          <a:xfrm>
            <a:off x="332740" y="198437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Custom 1">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ppt_w*0.70"/>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animEffect transition="in" filter="fade">
                                      <p:cBhvr>
                                        <p:cTn id="21" dur="500"/>
                                        <p:tgtEl>
                                          <p:spTgt spid="15"/>
                                        </p:tgtEl>
                                      </p:cBhvr>
                                    </p:animEffect>
                                  </p:childTnLst>
                                </p:cTn>
                              </p:par>
                              <p:par>
                                <p:cTn id="22" presetID="55" presetClass="entr" presetSubtype="0" fill="hold" nodeType="withEffect">
                                  <p:stCondLst>
                                    <p:cond delay="0"/>
                                  </p:stCondLst>
                                  <p:childTnLst>
                                    <p:set>
                                      <p:cBhvr>
                                        <p:cTn id="23" dur="500"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par>
                                <p:cTn id="27" presetID="55" presetClass="entr" presetSubtype="0" fill="hold" nodeType="withEffect">
                                  <p:stCondLst>
                                    <p:cond delay="0"/>
                                  </p:stCondLst>
                                  <p:childTnLst>
                                    <p:set>
                                      <p:cBhvr>
                                        <p:cTn id="28" dur="500"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strVal val="#ppt_w*0.7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animEffect transition="in" filter="fade">
                                      <p:cBhvr>
                                        <p:cTn id="31" dur="500"/>
                                        <p:tgtEl>
                                          <p:spTgt spid="16"/>
                                        </p:tgtEl>
                                      </p:cBhvr>
                                    </p:animEffect>
                                  </p:childTnLst>
                                </p:cTn>
                              </p:par>
                              <p:par>
                                <p:cTn id="32" presetID="55" presetClass="entr" presetSubtype="0" fill="hold" nodeType="withEffect">
                                  <p:stCondLst>
                                    <p:cond delay="0"/>
                                  </p:stCondLst>
                                  <p:childTnLst>
                                    <p:set>
                                      <p:cBhvr>
                                        <p:cTn id="33" dur="500"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strVal val="#ppt_w*0.70"/>
                                          </p:val>
                                        </p:tav>
                                        <p:tav tm="100000">
                                          <p:val>
                                            <p:strVal val="#ppt_w"/>
                                          </p:val>
                                        </p:tav>
                                      </p:tavLst>
                                    </p:anim>
                                    <p:anim calcmode="lin" valueType="num">
                                      <p:cBhvr>
                                        <p:cTn id="35" dur="500" fill="hold"/>
                                        <p:tgtEl>
                                          <p:spTgt spid="13"/>
                                        </p:tgtEl>
                                        <p:attrNameLst>
                                          <p:attrName>ppt_h</p:attrName>
                                        </p:attrNameLst>
                                      </p:cBhvr>
                                      <p:tavLst>
                                        <p:tav tm="0">
                                          <p:val>
                                            <p:strVal val="#ppt_h"/>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lstStyle/>
          <a:p>
            <a:pPr marL="0" indent="0" fontAlgn="auto">
              <a:lnSpc>
                <a:spcPct val="115000"/>
              </a:lnSpc>
              <a:buNone/>
            </a:pPr>
            <a:r>
              <a:rPr lang="en-US" sz="3000" b="1">
                <a:solidFill>
                  <a:srgbClr val="FF0000"/>
                </a:solidFill>
                <a:latin typeface="Arial" panose="020B0604020202020204" pitchFamily="34" charset="0"/>
                <a:cs typeface="Arial" panose="020B0604020202020204" pitchFamily="34" charset="0"/>
              </a:rPr>
              <a:t>Câu 13.</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Trong không gian, cho hình chữ nhật ABCD có AD = a, AC = 2a. Tính theo a độ dài đường sinh </a:t>
            </a:r>
            <a:r>
              <a:rPr lang="en-US" sz="3300" b="1" i="1">
                <a:solidFill>
                  <a:srgbClr val="002060"/>
                </a:solidFill>
                <a:latin typeface="Times New Roman" panose="02020603050405020304" charset="0"/>
                <a:cs typeface="Times New Roman" panose="02020603050405020304" charset="0"/>
              </a:rPr>
              <a:t>l</a:t>
            </a:r>
            <a:r>
              <a:rPr lang="en-US" sz="3000" b="1">
                <a:solidFill>
                  <a:srgbClr val="002060"/>
                </a:solidFill>
                <a:latin typeface="Arial" panose="020B0604020202020204" pitchFamily="34" charset="0"/>
                <a:cs typeface="Arial" panose="020B0604020202020204" pitchFamily="34" charset="0"/>
              </a:rPr>
              <a:t> của hình trụ, nhận được khi quay hình chữ nhật ABCD xung quanh trục AB:</a:t>
            </a:r>
          </a:p>
          <a:p>
            <a:pPr marL="0" indent="0" fontAlgn="auto">
              <a:lnSpc>
                <a:spcPct val="115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825754" y="2119948"/>
          <a:ext cx="941705" cy="451485"/>
        </p:xfrm>
        <a:graphic>
          <a:graphicData uri="http://schemas.openxmlformats.org/presentationml/2006/ole">
            <mc:AlternateContent xmlns:mc="http://schemas.openxmlformats.org/markup-compatibility/2006">
              <mc:Choice xmlns:v="urn:schemas-microsoft-com:vml" Requires="v">
                <p:oleObj spid="_x0000_s17523" r:id="rId3" imgW="355600" imgH="177165" progId="Equation.DSMT4">
                  <p:embed/>
                </p:oleObj>
              </mc:Choice>
              <mc:Fallback>
                <p:oleObj r:id="rId3" imgW="355600" imgH="177165" progId="Equation.DSMT4">
                  <p:embed/>
                  <p:pic>
                    <p:nvPicPr>
                      <p:cNvPr id="0" name="Picture 4"/>
                      <p:cNvPicPr/>
                      <p:nvPr/>
                    </p:nvPicPr>
                    <p:blipFill>
                      <a:blip r:embed="rId4"/>
                      <a:stretch>
                        <a:fillRect/>
                      </a:stretch>
                    </p:blipFill>
                    <p:spPr>
                      <a:xfrm>
                        <a:off x="825754" y="2119948"/>
                        <a:ext cx="941705" cy="451485"/>
                      </a:xfrm>
                      <a:prstGeom prst="rect">
                        <a:avLst/>
                      </a:prstGeom>
                    </p:spPr>
                  </p:pic>
                </p:oleObj>
              </mc:Fallback>
            </mc:AlternateContent>
          </a:graphicData>
        </a:graphic>
      </p:graphicFrame>
      <p:graphicFrame>
        <p:nvGraphicFramePr>
          <p:cNvPr id="9" name="Object 8"/>
          <p:cNvGraphicFramePr/>
          <p:nvPr/>
        </p:nvGraphicFramePr>
        <p:xfrm>
          <a:off x="3630232" y="1994218"/>
          <a:ext cx="1513840" cy="615315"/>
        </p:xfrm>
        <a:graphic>
          <a:graphicData uri="http://schemas.openxmlformats.org/presentationml/2006/ole">
            <mc:AlternateContent xmlns:mc="http://schemas.openxmlformats.org/markup-compatibility/2006">
              <mc:Choice xmlns:v="urn:schemas-microsoft-com:vml" Requires="v">
                <p:oleObj spid="_x0000_s17524" r:id="rId5" imgW="571500" imgH="241300" progId="Equation.DSMT4">
                  <p:embed/>
                </p:oleObj>
              </mc:Choice>
              <mc:Fallback>
                <p:oleObj r:id="rId5" imgW="571500" imgH="241300" progId="Equation.DSMT4">
                  <p:embed/>
                  <p:pic>
                    <p:nvPicPr>
                      <p:cNvPr id="0" name="Picture 4"/>
                      <p:cNvPicPr/>
                      <p:nvPr/>
                    </p:nvPicPr>
                    <p:blipFill>
                      <a:blip r:embed="rId6"/>
                      <a:stretch>
                        <a:fillRect/>
                      </a:stretch>
                    </p:blipFill>
                    <p:spPr>
                      <a:xfrm>
                        <a:off x="3630232" y="1994218"/>
                        <a:ext cx="1513840" cy="615315"/>
                      </a:xfrm>
                      <a:prstGeom prst="rect">
                        <a:avLst/>
                      </a:prstGeom>
                    </p:spPr>
                  </p:pic>
                </p:oleObj>
              </mc:Fallback>
            </mc:AlternateContent>
          </a:graphicData>
        </a:graphic>
      </p:graphicFrame>
      <p:graphicFrame>
        <p:nvGraphicFramePr>
          <p:cNvPr id="16" name="Object 15"/>
          <p:cNvGraphicFramePr/>
          <p:nvPr/>
        </p:nvGraphicFramePr>
        <p:xfrm>
          <a:off x="6608064" y="1979613"/>
          <a:ext cx="1513205" cy="615315"/>
        </p:xfrm>
        <a:graphic>
          <a:graphicData uri="http://schemas.openxmlformats.org/presentationml/2006/ole">
            <mc:AlternateContent xmlns:mc="http://schemas.openxmlformats.org/markup-compatibility/2006">
              <mc:Choice xmlns:v="urn:schemas-microsoft-com:vml" Requires="v">
                <p:oleObj spid="_x0000_s17525" r:id="rId7" imgW="571500" imgH="241300" progId="Equation.DSMT4">
                  <p:embed/>
                </p:oleObj>
              </mc:Choice>
              <mc:Fallback>
                <p:oleObj r:id="rId7" imgW="571500" imgH="241300" progId="Equation.DSMT4">
                  <p:embed/>
                  <p:pic>
                    <p:nvPicPr>
                      <p:cNvPr id="0" name="Picture 4"/>
                      <p:cNvPicPr/>
                      <p:nvPr/>
                    </p:nvPicPr>
                    <p:blipFill>
                      <a:blip r:embed="rId8"/>
                      <a:stretch>
                        <a:fillRect/>
                      </a:stretch>
                    </p:blipFill>
                    <p:spPr>
                      <a:xfrm>
                        <a:off x="6608064" y="1979613"/>
                        <a:ext cx="1513205" cy="615315"/>
                      </a:xfrm>
                      <a:prstGeom prst="rect">
                        <a:avLst/>
                      </a:prstGeom>
                    </p:spPr>
                  </p:pic>
                </p:oleObj>
              </mc:Fallback>
            </mc:AlternateContent>
          </a:graphicData>
        </a:graphic>
      </p:graphicFrame>
      <p:graphicFrame>
        <p:nvGraphicFramePr>
          <p:cNvPr id="2" name="Object 1"/>
          <p:cNvGraphicFramePr/>
          <p:nvPr/>
        </p:nvGraphicFramePr>
        <p:xfrm>
          <a:off x="9035669" y="1979613"/>
          <a:ext cx="1513205" cy="615315"/>
        </p:xfrm>
        <a:graphic>
          <a:graphicData uri="http://schemas.openxmlformats.org/presentationml/2006/ole">
            <mc:AlternateContent xmlns:mc="http://schemas.openxmlformats.org/markup-compatibility/2006">
              <mc:Choice xmlns:v="urn:schemas-microsoft-com:vml" Requires="v">
                <p:oleObj spid="_x0000_s17526" r:id="rId9" imgW="571500" imgH="241300" progId="Equation.DSMT4">
                  <p:embed/>
                </p:oleObj>
              </mc:Choice>
              <mc:Fallback>
                <p:oleObj r:id="rId9" imgW="571500" imgH="241300" progId="Equation.DSMT4">
                  <p:embed/>
                  <p:pic>
                    <p:nvPicPr>
                      <p:cNvPr id="0" name="Picture 4"/>
                      <p:cNvPicPr/>
                      <p:nvPr/>
                    </p:nvPicPr>
                    <p:blipFill>
                      <a:blip r:embed="rId10"/>
                      <a:stretch>
                        <a:fillRect/>
                      </a:stretch>
                    </p:blipFill>
                    <p:spPr>
                      <a:xfrm>
                        <a:off x="9035669" y="1979613"/>
                        <a:ext cx="1513205" cy="615315"/>
                      </a:xfrm>
                      <a:prstGeom prst="rect">
                        <a:avLst/>
                      </a:prstGeom>
                    </p:spPr>
                  </p:pic>
                </p:oleObj>
              </mc:Fallback>
            </mc:AlternateContent>
          </a:graphicData>
        </a:graphic>
      </p:graphicFrame>
      <p:sp>
        <p:nvSpPr>
          <p:cNvPr id="19" name="Oval 18"/>
          <p:cNvSpPr/>
          <p:nvPr/>
        </p:nvSpPr>
        <p:spPr>
          <a:xfrm>
            <a:off x="8550275" y="204279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ppt_w*0.70"/>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animEffect transition="in" filter="fade">
                                      <p:cBhvr>
                                        <p:cTn id="21" dur="500"/>
                                        <p:tgtEl>
                                          <p:spTgt spid="15"/>
                                        </p:tgtEl>
                                      </p:cBhvr>
                                    </p:animEffect>
                                  </p:childTnLst>
                                </p:cTn>
                              </p:par>
                              <p:par>
                                <p:cTn id="22" presetID="55" presetClass="entr" presetSubtype="0" fill="hold" nodeType="withEffect">
                                  <p:stCondLst>
                                    <p:cond delay="0"/>
                                  </p:stCondLst>
                                  <p:childTnLst>
                                    <p:set>
                                      <p:cBhvr>
                                        <p:cTn id="23" dur="500"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par>
                                <p:cTn id="27" presetID="55" presetClass="entr" presetSubtype="0" fill="hold" nodeType="withEffect">
                                  <p:stCondLst>
                                    <p:cond delay="0"/>
                                  </p:stCondLst>
                                  <p:childTnLst>
                                    <p:set>
                                      <p:cBhvr>
                                        <p:cTn id="28" dur="500"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strVal val="#ppt_w*0.7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animEffect transition="in" filter="fade">
                                      <p:cBhvr>
                                        <p:cTn id="31" dur="500"/>
                                        <p:tgtEl>
                                          <p:spTgt spid="16"/>
                                        </p:tgtEl>
                                      </p:cBhvr>
                                    </p:animEffect>
                                  </p:childTnLst>
                                </p:cTn>
                              </p:par>
                              <p:par>
                                <p:cTn id="32" presetID="55" presetClass="entr" presetSubtype="0" fill="hold" nodeType="withEffect">
                                  <p:stCondLst>
                                    <p:cond delay="0"/>
                                  </p:stCondLst>
                                  <p:childTnLst>
                                    <p:set>
                                      <p:cBhvr>
                                        <p:cTn id="33" dur="500"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strVal val="#ppt_w*0.70"/>
                                          </p:val>
                                        </p:tav>
                                        <p:tav tm="100000">
                                          <p:val>
                                            <p:strVal val="#ppt_w"/>
                                          </p:val>
                                        </p:tav>
                                      </p:tavLst>
                                    </p:anim>
                                    <p:anim calcmode="lin" valueType="num">
                                      <p:cBhvr>
                                        <p:cTn id="35" dur="500" fill="hold"/>
                                        <p:tgtEl>
                                          <p:spTgt spid="2"/>
                                        </p:tgtEl>
                                        <p:attrNameLst>
                                          <p:attrName>ppt_h</p:attrName>
                                        </p:attrNameLst>
                                      </p:cBhvr>
                                      <p:tavLst>
                                        <p:tav tm="0">
                                          <p:val>
                                            <p:strVal val="#ppt_h"/>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14.</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Bán kính đáy của khối trụ tròn xoay có thể tích bằng  </a:t>
            </a:r>
            <a:r>
              <a:rPr lang="en-US" sz="3300" b="1" i="1">
                <a:solidFill>
                  <a:srgbClr val="002060"/>
                </a:solidFill>
                <a:latin typeface="Times New Roman" panose="02020603050405020304" charset="0"/>
                <a:cs typeface="Times New Roman" panose="02020603050405020304" charset="0"/>
              </a:rPr>
              <a:t>V</a:t>
            </a:r>
            <a:r>
              <a:rPr lang="en-US" sz="3000" b="1">
                <a:solidFill>
                  <a:srgbClr val="002060"/>
                </a:solidFill>
                <a:latin typeface="Arial" panose="020B0604020202020204" pitchFamily="34" charset="0"/>
                <a:cs typeface="Arial" panose="020B0604020202020204" pitchFamily="34" charset="0"/>
              </a:rPr>
              <a:t> và chiều cao bằng </a:t>
            </a:r>
            <a:r>
              <a:rPr lang="en-US" sz="3300" b="1" i="1">
                <a:solidFill>
                  <a:srgbClr val="002060"/>
                </a:solidFill>
                <a:latin typeface="Times New Roman" panose="02020603050405020304" charset="0"/>
                <a:cs typeface="Times New Roman" panose="02020603050405020304" charset="0"/>
              </a:rPr>
              <a:t>h</a:t>
            </a:r>
            <a:r>
              <a:rPr lang="en-US" sz="3000" b="1">
                <a:solidFill>
                  <a:srgbClr val="002060"/>
                </a:solidFill>
                <a:latin typeface="Arial" panose="020B0604020202020204" pitchFamily="34" charset="0"/>
                <a:cs typeface="Arial" panose="020B0604020202020204" pitchFamily="34" charset="0"/>
              </a:rPr>
              <a:t> là:</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829247" y="1640523"/>
          <a:ext cx="1715770" cy="1229995"/>
        </p:xfrm>
        <a:graphic>
          <a:graphicData uri="http://schemas.openxmlformats.org/presentationml/2006/ole">
            <mc:AlternateContent xmlns:mc="http://schemas.openxmlformats.org/markup-compatibility/2006">
              <mc:Choice xmlns:v="urn:schemas-microsoft-com:vml" Requires="v">
                <p:oleObj spid="_x0000_s18547" r:id="rId3" imgW="647700" imgH="482600" progId="Equation.DSMT4">
                  <p:embed/>
                </p:oleObj>
              </mc:Choice>
              <mc:Fallback>
                <p:oleObj r:id="rId3" imgW="647700" imgH="482600" progId="Equation.DSMT4">
                  <p:embed/>
                  <p:pic>
                    <p:nvPicPr>
                      <p:cNvPr id="0" name="Picture 4"/>
                      <p:cNvPicPr/>
                      <p:nvPr/>
                    </p:nvPicPr>
                    <p:blipFill>
                      <a:blip r:embed="rId4"/>
                      <a:stretch>
                        <a:fillRect/>
                      </a:stretch>
                    </p:blipFill>
                    <p:spPr>
                      <a:xfrm>
                        <a:off x="829247" y="1640523"/>
                        <a:ext cx="1715770" cy="1229995"/>
                      </a:xfrm>
                      <a:prstGeom prst="rect">
                        <a:avLst/>
                      </a:prstGeom>
                    </p:spPr>
                  </p:pic>
                </p:oleObj>
              </mc:Fallback>
            </mc:AlternateContent>
          </a:graphicData>
        </a:graphic>
      </p:graphicFrame>
      <p:graphicFrame>
        <p:nvGraphicFramePr>
          <p:cNvPr id="5" name="Object 4"/>
          <p:cNvGraphicFramePr/>
          <p:nvPr/>
        </p:nvGraphicFramePr>
        <p:xfrm>
          <a:off x="3570542" y="1657668"/>
          <a:ext cx="1917700" cy="1229995"/>
        </p:xfrm>
        <a:graphic>
          <a:graphicData uri="http://schemas.openxmlformats.org/presentationml/2006/ole">
            <mc:AlternateContent xmlns:mc="http://schemas.openxmlformats.org/markup-compatibility/2006">
              <mc:Choice xmlns:v="urn:schemas-microsoft-com:vml" Requires="v">
                <p:oleObj spid="_x0000_s18548" r:id="rId5" imgW="723900" imgH="482600" progId="Equation.DSMT4">
                  <p:embed/>
                </p:oleObj>
              </mc:Choice>
              <mc:Fallback>
                <p:oleObj r:id="rId5" imgW="723900" imgH="482600" progId="Equation.DSMT4">
                  <p:embed/>
                  <p:pic>
                    <p:nvPicPr>
                      <p:cNvPr id="0" name="Picture 4"/>
                      <p:cNvPicPr/>
                      <p:nvPr/>
                    </p:nvPicPr>
                    <p:blipFill>
                      <a:blip r:embed="rId6"/>
                      <a:stretch>
                        <a:fillRect/>
                      </a:stretch>
                    </p:blipFill>
                    <p:spPr>
                      <a:xfrm>
                        <a:off x="3570542" y="1657668"/>
                        <a:ext cx="1917700" cy="1229995"/>
                      </a:xfrm>
                      <a:prstGeom prst="rect">
                        <a:avLst/>
                      </a:prstGeom>
                    </p:spPr>
                  </p:pic>
                </p:oleObj>
              </mc:Fallback>
            </mc:AlternateContent>
          </a:graphicData>
        </a:graphic>
      </p:graphicFrame>
      <p:graphicFrame>
        <p:nvGraphicFramePr>
          <p:cNvPr id="7" name="Object 6"/>
          <p:cNvGraphicFramePr/>
          <p:nvPr/>
        </p:nvGraphicFramePr>
        <p:xfrm>
          <a:off x="6665215" y="1625918"/>
          <a:ext cx="1680845" cy="1229995"/>
        </p:xfrm>
        <a:graphic>
          <a:graphicData uri="http://schemas.openxmlformats.org/presentationml/2006/ole">
            <mc:AlternateContent xmlns:mc="http://schemas.openxmlformats.org/markup-compatibility/2006">
              <mc:Choice xmlns:v="urn:schemas-microsoft-com:vml" Requires="v">
                <p:oleObj spid="_x0000_s18549" r:id="rId7" imgW="634365" imgH="482600" progId="Equation.DSMT4">
                  <p:embed/>
                </p:oleObj>
              </mc:Choice>
              <mc:Fallback>
                <p:oleObj r:id="rId7" imgW="634365" imgH="482600" progId="Equation.DSMT4">
                  <p:embed/>
                  <p:pic>
                    <p:nvPicPr>
                      <p:cNvPr id="0" name="Picture 4"/>
                      <p:cNvPicPr/>
                      <p:nvPr/>
                    </p:nvPicPr>
                    <p:blipFill>
                      <a:blip r:embed="rId8"/>
                      <a:stretch>
                        <a:fillRect/>
                      </a:stretch>
                    </p:blipFill>
                    <p:spPr>
                      <a:xfrm>
                        <a:off x="6665215" y="1625918"/>
                        <a:ext cx="1680845" cy="1229995"/>
                      </a:xfrm>
                      <a:prstGeom prst="rect">
                        <a:avLst/>
                      </a:prstGeom>
                    </p:spPr>
                  </p:pic>
                </p:oleObj>
              </mc:Fallback>
            </mc:AlternateContent>
          </a:graphicData>
        </a:graphic>
      </p:graphicFrame>
      <p:graphicFrame>
        <p:nvGraphicFramePr>
          <p:cNvPr id="11" name="Object 10"/>
          <p:cNvGraphicFramePr/>
          <p:nvPr/>
        </p:nvGraphicFramePr>
        <p:xfrm>
          <a:off x="9132190" y="1625918"/>
          <a:ext cx="1680845" cy="1229995"/>
        </p:xfrm>
        <a:graphic>
          <a:graphicData uri="http://schemas.openxmlformats.org/presentationml/2006/ole">
            <mc:AlternateContent xmlns:mc="http://schemas.openxmlformats.org/markup-compatibility/2006">
              <mc:Choice xmlns:v="urn:schemas-microsoft-com:vml" Requires="v">
                <p:oleObj spid="_x0000_s18550" r:id="rId9" imgW="634365" imgH="482600" progId="Equation.DSMT4">
                  <p:embed/>
                </p:oleObj>
              </mc:Choice>
              <mc:Fallback>
                <p:oleObj r:id="rId9" imgW="634365" imgH="482600" progId="Equation.DSMT4">
                  <p:embed/>
                  <p:pic>
                    <p:nvPicPr>
                      <p:cNvPr id="0" name="Picture 4"/>
                      <p:cNvPicPr/>
                      <p:nvPr/>
                    </p:nvPicPr>
                    <p:blipFill>
                      <a:blip r:embed="rId10"/>
                      <a:stretch>
                        <a:fillRect/>
                      </a:stretch>
                    </p:blipFill>
                    <p:spPr>
                      <a:xfrm>
                        <a:off x="9132190" y="1625918"/>
                        <a:ext cx="1680845" cy="1229995"/>
                      </a:xfrm>
                      <a:prstGeom prst="rect">
                        <a:avLst/>
                      </a:prstGeom>
                    </p:spPr>
                  </p:pic>
                </p:oleObj>
              </mc:Fallback>
            </mc:AlternateContent>
          </a:graphicData>
        </a:graphic>
      </p:graphicFrame>
      <p:sp>
        <p:nvSpPr>
          <p:cNvPr id="19" name="Oval 18"/>
          <p:cNvSpPr/>
          <p:nvPr/>
        </p:nvSpPr>
        <p:spPr>
          <a:xfrm>
            <a:off x="6136005" y="200850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Action Button: Home 1">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500"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1" end="1"/>
                                            </p:txEl>
                                          </p:spTgt>
                                        </p:tgtEl>
                                      </p:cBhvr>
                                    </p:animEffect>
                                  </p:childTnLst>
                                </p:cTn>
                              </p:par>
                              <p:par>
                                <p:cTn id="15" presetID="55" presetClass="entr" presetSubtype="0" fill="hold" nodeType="withEffect">
                                  <p:stCondLst>
                                    <p:cond delay="0"/>
                                  </p:stCondLst>
                                  <p:childTnLst>
                                    <p:set>
                                      <p:cBhvr>
                                        <p:cTn id="16" dur="500"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strVal val="#ppt_w*0.7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animEffect transition="in" filter="fade">
                                      <p:cBhvr>
                                        <p:cTn id="19" dur="500"/>
                                        <p:tgtEl>
                                          <p:spTgt spid="15"/>
                                        </p:tgtEl>
                                      </p:cBhvr>
                                    </p:animEffect>
                                  </p:childTnLst>
                                </p:cTn>
                              </p:par>
                              <p:par>
                                <p:cTn id="20" presetID="55" presetClass="entr" presetSubtype="0" fill="hold" nodeType="withEffect">
                                  <p:stCondLst>
                                    <p:cond delay="0"/>
                                  </p:stCondLst>
                                  <p:childTnLst>
                                    <p:set>
                                      <p:cBhvr>
                                        <p:cTn id="21" dur="500"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ppt_w*0.7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animEffect transition="in" filter="fade">
                                      <p:cBhvr>
                                        <p:cTn id="24" dur="500"/>
                                        <p:tgtEl>
                                          <p:spTgt spid="5"/>
                                        </p:tgtEl>
                                      </p:cBhvr>
                                    </p:animEffect>
                                  </p:childTnLst>
                                </p:cTn>
                              </p:par>
                              <p:par>
                                <p:cTn id="25" presetID="55" presetClass="entr" presetSubtype="0" fill="hold" nodeType="withEffect">
                                  <p:stCondLst>
                                    <p:cond delay="0"/>
                                  </p:stCondLst>
                                  <p:childTnLst>
                                    <p:set>
                                      <p:cBhvr>
                                        <p:cTn id="26" dur="500"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ppt_w*0.7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Effect transition="in" filter="fade">
                                      <p:cBhvr>
                                        <p:cTn id="29" dur="500"/>
                                        <p:tgtEl>
                                          <p:spTgt spid="7"/>
                                        </p:tgtEl>
                                      </p:cBhvr>
                                    </p:animEffect>
                                  </p:childTnLst>
                                </p:cTn>
                              </p:par>
                              <p:par>
                                <p:cTn id="30" presetID="55" presetClass="entr" presetSubtype="0" fill="hold" nodeType="withEffect">
                                  <p:stCondLst>
                                    <p:cond delay="0"/>
                                  </p:stCondLst>
                                  <p:childTnLst>
                                    <p:set>
                                      <p:cBhvr>
                                        <p:cTn id="31" dur="500"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strVal val="#ppt_w*0.70"/>
                                          </p:val>
                                        </p:tav>
                                        <p:tav tm="100000">
                                          <p:val>
                                            <p:strVal val="#ppt_w"/>
                                          </p:val>
                                        </p:tav>
                                      </p:tavLst>
                                    </p:anim>
                                    <p:anim calcmode="lin" valueType="num">
                                      <p:cBhvr>
                                        <p:cTn id="33" dur="500" fill="hold"/>
                                        <p:tgtEl>
                                          <p:spTgt spid="11"/>
                                        </p:tgtEl>
                                        <p:attrNameLst>
                                          <p:attrName>ppt_h</p:attrName>
                                        </p:attrNameLst>
                                      </p:cBhvr>
                                      <p:tavLst>
                                        <p:tav tm="0">
                                          <p:val>
                                            <p:strVal val="#ppt_h"/>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15.</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có bán kính đáy r = 5 (cm) và khoảng cách giữa hai đáy bằng h = 7 (cm). Diện tích xung quanh của hình trụ là:</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727329" y="2542541"/>
          <a:ext cx="1951355" cy="777240"/>
        </p:xfrm>
        <a:graphic>
          <a:graphicData uri="http://schemas.openxmlformats.org/presentationml/2006/ole">
            <mc:AlternateContent xmlns:mc="http://schemas.openxmlformats.org/markup-compatibility/2006">
              <mc:Choice xmlns:v="urn:schemas-microsoft-com:vml" Requires="v">
                <p:oleObj spid="_x0000_s19571" r:id="rId3" imgW="736600" imgH="304800" progId="Equation.DSMT4">
                  <p:embed/>
                </p:oleObj>
              </mc:Choice>
              <mc:Fallback>
                <p:oleObj r:id="rId3" imgW="736600" imgH="304800" progId="Equation.DSMT4">
                  <p:embed/>
                  <p:pic>
                    <p:nvPicPr>
                      <p:cNvPr id="0" name="Picture 4"/>
                      <p:cNvPicPr/>
                      <p:nvPr/>
                    </p:nvPicPr>
                    <p:blipFill>
                      <a:blip r:embed="rId4"/>
                      <a:stretch>
                        <a:fillRect/>
                      </a:stretch>
                    </p:blipFill>
                    <p:spPr>
                      <a:xfrm>
                        <a:off x="727329" y="2542541"/>
                        <a:ext cx="1951355" cy="777240"/>
                      </a:xfrm>
                      <a:prstGeom prst="rect">
                        <a:avLst/>
                      </a:prstGeom>
                    </p:spPr>
                  </p:pic>
                </p:oleObj>
              </mc:Fallback>
            </mc:AlternateContent>
          </a:graphicData>
        </a:graphic>
      </p:graphicFrame>
      <p:graphicFrame>
        <p:nvGraphicFramePr>
          <p:cNvPr id="2" name="Object 1"/>
          <p:cNvGraphicFramePr/>
          <p:nvPr/>
        </p:nvGraphicFramePr>
        <p:xfrm>
          <a:off x="3558159" y="2540001"/>
          <a:ext cx="2153285" cy="777240"/>
        </p:xfrm>
        <a:graphic>
          <a:graphicData uri="http://schemas.openxmlformats.org/presentationml/2006/ole">
            <mc:AlternateContent xmlns:mc="http://schemas.openxmlformats.org/markup-compatibility/2006">
              <mc:Choice xmlns:v="urn:schemas-microsoft-com:vml" Requires="v">
                <p:oleObj spid="_x0000_s19572" r:id="rId5" imgW="812800" imgH="304800" progId="Equation.DSMT4">
                  <p:embed/>
                </p:oleObj>
              </mc:Choice>
              <mc:Fallback>
                <p:oleObj r:id="rId5" imgW="812800" imgH="304800" progId="Equation.DSMT4">
                  <p:embed/>
                  <p:pic>
                    <p:nvPicPr>
                      <p:cNvPr id="0" name="Picture 4"/>
                      <p:cNvPicPr/>
                      <p:nvPr/>
                    </p:nvPicPr>
                    <p:blipFill>
                      <a:blip r:embed="rId6"/>
                      <a:stretch>
                        <a:fillRect/>
                      </a:stretch>
                    </p:blipFill>
                    <p:spPr>
                      <a:xfrm>
                        <a:off x="3558159" y="2540001"/>
                        <a:ext cx="2153285" cy="777240"/>
                      </a:xfrm>
                      <a:prstGeom prst="rect">
                        <a:avLst/>
                      </a:prstGeom>
                    </p:spPr>
                  </p:pic>
                </p:oleObj>
              </mc:Fallback>
            </mc:AlternateContent>
          </a:graphicData>
        </a:graphic>
      </p:graphicFrame>
      <p:graphicFrame>
        <p:nvGraphicFramePr>
          <p:cNvPr id="9" name="Object 8"/>
          <p:cNvGraphicFramePr/>
          <p:nvPr/>
        </p:nvGraphicFramePr>
        <p:xfrm>
          <a:off x="6576949" y="2539366"/>
          <a:ext cx="1951355" cy="777240"/>
        </p:xfrm>
        <a:graphic>
          <a:graphicData uri="http://schemas.openxmlformats.org/presentationml/2006/ole">
            <mc:AlternateContent xmlns:mc="http://schemas.openxmlformats.org/markup-compatibility/2006">
              <mc:Choice xmlns:v="urn:schemas-microsoft-com:vml" Requires="v">
                <p:oleObj spid="_x0000_s19573" r:id="rId7" imgW="736600" imgH="304800" progId="Equation.DSMT4">
                  <p:embed/>
                </p:oleObj>
              </mc:Choice>
              <mc:Fallback>
                <p:oleObj r:id="rId7" imgW="736600" imgH="304800" progId="Equation.DSMT4">
                  <p:embed/>
                  <p:pic>
                    <p:nvPicPr>
                      <p:cNvPr id="0" name="Picture 4"/>
                      <p:cNvPicPr/>
                      <p:nvPr/>
                    </p:nvPicPr>
                    <p:blipFill>
                      <a:blip r:embed="rId8"/>
                      <a:stretch>
                        <a:fillRect/>
                      </a:stretch>
                    </p:blipFill>
                    <p:spPr>
                      <a:xfrm>
                        <a:off x="6576949" y="2539366"/>
                        <a:ext cx="1951355" cy="777240"/>
                      </a:xfrm>
                      <a:prstGeom prst="rect">
                        <a:avLst/>
                      </a:prstGeom>
                    </p:spPr>
                  </p:pic>
                </p:oleObj>
              </mc:Fallback>
            </mc:AlternateContent>
          </a:graphicData>
        </a:graphic>
      </p:graphicFrame>
      <p:graphicFrame>
        <p:nvGraphicFramePr>
          <p:cNvPr id="13" name="Object 12"/>
          <p:cNvGraphicFramePr/>
          <p:nvPr/>
        </p:nvGraphicFramePr>
        <p:xfrm>
          <a:off x="9018524" y="2526031"/>
          <a:ext cx="1951355" cy="777240"/>
        </p:xfrm>
        <a:graphic>
          <a:graphicData uri="http://schemas.openxmlformats.org/presentationml/2006/ole">
            <mc:AlternateContent xmlns:mc="http://schemas.openxmlformats.org/markup-compatibility/2006">
              <mc:Choice xmlns:v="urn:schemas-microsoft-com:vml" Requires="v">
                <p:oleObj spid="_x0000_s19574" r:id="rId9" imgW="736600" imgH="304800" progId="Equation.DSMT4">
                  <p:embed/>
                </p:oleObj>
              </mc:Choice>
              <mc:Fallback>
                <p:oleObj r:id="rId9" imgW="736600" imgH="304800" progId="Equation.DSMT4">
                  <p:embed/>
                  <p:pic>
                    <p:nvPicPr>
                      <p:cNvPr id="0" name="Picture 4"/>
                      <p:cNvPicPr/>
                      <p:nvPr/>
                    </p:nvPicPr>
                    <p:blipFill>
                      <a:blip r:embed="rId10"/>
                      <a:stretch>
                        <a:fillRect/>
                      </a:stretch>
                    </p:blipFill>
                    <p:spPr>
                      <a:xfrm>
                        <a:off x="9018524" y="2526031"/>
                        <a:ext cx="1951355" cy="777240"/>
                      </a:xfrm>
                      <a:prstGeom prst="rect">
                        <a:avLst/>
                      </a:prstGeom>
                    </p:spPr>
                  </p:pic>
                </p:oleObj>
              </mc:Fallback>
            </mc:AlternateContent>
          </a:graphicData>
        </a:graphic>
      </p:graphicFrame>
      <p:sp>
        <p:nvSpPr>
          <p:cNvPr id="19" name="Oval 18"/>
          <p:cNvSpPr/>
          <p:nvPr/>
        </p:nvSpPr>
        <p:spPr>
          <a:xfrm>
            <a:off x="288925" y="263461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ppt_w*0.70"/>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animEffect transition="in" filter="fade">
                                      <p:cBhvr>
                                        <p:cTn id="21" dur="500"/>
                                        <p:tgtEl>
                                          <p:spTgt spid="15"/>
                                        </p:tgtEl>
                                      </p:cBhvr>
                                    </p:animEffect>
                                  </p:childTnLst>
                                </p:cTn>
                              </p:par>
                              <p:par>
                                <p:cTn id="22" presetID="55" presetClass="entr" presetSubtype="0" fill="hold" nodeType="withEffect">
                                  <p:stCondLst>
                                    <p:cond delay="0"/>
                                  </p:stCondLst>
                                  <p:childTnLst>
                                    <p:set>
                                      <p:cBhvr>
                                        <p:cTn id="23" dur="500"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7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Effect transition="in" filter="fade">
                                      <p:cBhvr>
                                        <p:cTn id="26" dur="500"/>
                                        <p:tgtEl>
                                          <p:spTgt spid="2"/>
                                        </p:tgtEl>
                                      </p:cBhvr>
                                    </p:animEffect>
                                  </p:childTnLst>
                                </p:cTn>
                              </p:par>
                              <p:par>
                                <p:cTn id="27" presetID="55" presetClass="entr" presetSubtype="0" fill="hold" nodeType="withEffect">
                                  <p:stCondLst>
                                    <p:cond delay="0"/>
                                  </p:stCondLst>
                                  <p:childTnLst>
                                    <p:set>
                                      <p:cBhvr>
                                        <p:cTn id="28" dur="500"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par>
                                <p:cTn id="32" presetID="55" presetClass="entr" presetSubtype="0" fill="hold" nodeType="withEffect">
                                  <p:stCondLst>
                                    <p:cond delay="0"/>
                                  </p:stCondLst>
                                  <p:childTnLst>
                                    <p:set>
                                      <p:cBhvr>
                                        <p:cTn id="33" dur="500"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strVal val="#ppt_w*0.70"/>
                                          </p:val>
                                        </p:tav>
                                        <p:tav tm="100000">
                                          <p:val>
                                            <p:strVal val="#ppt_w"/>
                                          </p:val>
                                        </p:tav>
                                      </p:tavLst>
                                    </p:anim>
                                    <p:anim calcmode="lin" valueType="num">
                                      <p:cBhvr>
                                        <p:cTn id="35" dur="500" fill="hold"/>
                                        <p:tgtEl>
                                          <p:spTgt spid="13"/>
                                        </p:tgtEl>
                                        <p:attrNameLst>
                                          <p:attrName>ppt_h</p:attrName>
                                        </p:attrNameLst>
                                      </p:cBhvr>
                                      <p:tavLst>
                                        <p:tav tm="0">
                                          <p:val>
                                            <p:strVal val="#ppt_h"/>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840"/>
            <a:ext cx="5349875" cy="873125"/>
          </a:xfrm>
        </p:spPr>
        <p:txBody>
          <a:bodyPr/>
          <a:lstStyle/>
          <a:p>
            <a:r>
              <a:rPr lang="en-US" sz="3500" b="1">
                <a:solidFill>
                  <a:srgbClr val="FF0000"/>
                </a:solidFill>
                <a:latin typeface="Arial" panose="020B0604020202020204" pitchFamily="34" charset="0"/>
                <a:cs typeface="Arial" panose="020B0604020202020204" pitchFamily="34" charset="0"/>
              </a:rPr>
              <a:t>A. LÝ THUYẾT.</a:t>
            </a:r>
          </a:p>
        </p:txBody>
      </p:sp>
      <p:sp>
        <p:nvSpPr>
          <p:cNvPr id="3" name="Content Placeholder 2"/>
          <p:cNvSpPr>
            <a:spLocks noGrp="1"/>
          </p:cNvSpPr>
          <p:nvPr>
            <p:ph idx="1"/>
          </p:nvPr>
        </p:nvSpPr>
        <p:spPr>
          <a:xfrm>
            <a:off x="142875" y="989965"/>
            <a:ext cx="9287510" cy="5469890"/>
          </a:xfrm>
        </p:spPr>
        <p:txBody>
          <a:bodyPr>
            <a:normAutofit lnSpcReduction="10000"/>
          </a:bodyPr>
          <a:lstStyle/>
          <a:p>
            <a:pPr marL="0" indent="0">
              <a:buNone/>
            </a:pPr>
            <a:r>
              <a:rPr lang="en-US" sz="3300" b="1">
                <a:solidFill>
                  <a:srgbClr val="0070C0"/>
                </a:solidFill>
                <a:latin typeface="Arial" panose="020B0604020202020204" pitchFamily="34" charset="0"/>
                <a:cs typeface="Arial" panose="020B0604020202020204" pitchFamily="34" charset="0"/>
              </a:rPr>
              <a:t>1. Định nghĩa: </a:t>
            </a:r>
            <a:endParaRPr lang="en-US"/>
          </a:p>
          <a:p>
            <a:pPr marL="0" indent="0">
              <a:buNone/>
            </a:pPr>
            <a:r>
              <a:rPr lang="en-US" sz="3000"/>
              <a:t> </a:t>
            </a:r>
            <a:r>
              <a:rPr lang="en-US" sz="3000">
                <a:solidFill>
                  <a:srgbClr val="050BE1"/>
                </a:solidFill>
                <a:sym typeface="Wingdings 2" panose="05020102010507070707" charset="0"/>
              </a:rPr>
              <a:t></a:t>
            </a:r>
            <a:r>
              <a:rPr lang="en-US" sz="3000">
                <a:solidFill>
                  <a:srgbClr val="050BE1"/>
                </a:solidFill>
                <a:latin typeface="Arial" panose="020B0604020202020204" pitchFamily="34" charset="0"/>
                <a:cs typeface="Arial" panose="020B0604020202020204" pitchFamily="34" charset="0"/>
              </a:rPr>
              <a:t>Mặt trụ tròn xoay:</a:t>
            </a:r>
            <a:endParaRPr lang="en-US" sz="3000">
              <a:latin typeface="Arial" panose="020B0604020202020204" pitchFamily="34" charset="0"/>
              <a:cs typeface="Arial" panose="020B0604020202020204" pitchFamily="34" charset="0"/>
            </a:endParaRPr>
          </a:p>
          <a:p>
            <a:pPr marL="0" indent="0" algn="just" fontAlgn="auto">
              <a:lnSpc>
                <a:spcPct val="115000"/>
              </a:lnSpc>
              <a:spcBef>
                <a:spcPts val="100"/>
              </a:spcBef>
              <a:spcAft>
                <a:spcPts val="100"/>
              </a:spcAft>
              <a:buNone/>
            </a:pPr>
            <a:r>
              <a:rPr lang="en-US" sz="3000">
                <a:latin typeface="Arial" panose="020B0604020202020204" pitchFamily="34" charset="0"/>
                <a:cs typeface="Arial" panose="020B0604020202020204" pitchFamily="34" charset="0"/>
              </a:rPr>
              <a:t>Trong</a:t>
            </a:r>
            <a:r>
              <a:rPr lang="en-US" sz="3000">
                <a:solidFill>
                  <a:srgbClr val="050BE1"/>
                </a:solidFill>
                <a:latin typeface="Arial" panose="020B0604020202020204" pitchFamily="34" charset="0"/>
                <a:cs typeface="Arial" panose="020B0604020202020204" pitchFamily="34" charset="0"/>
              </a:rPr>
              <a:t> </a:t>
            </a:r>
            <a:r>
              <a:rPr lang="en-US" sz="3300" i="1">
                <a:solidFill>
                  <a:srgbClr val="050BE1"/>
                </a:solidFill>
                <a:latin typeface="Times New Roman" panose="02020603050405020304" charset="0"/>
                <a:cs typeface="Times New Roman" panose="02020603050405020304" charset="0"/>
              </a:rPr>
              <a:t>mp (P)</a:t>
            </a:r>
            <a:r>
              <a:rPr lang="en-US" sz="3000">
                <a:latin typeface="Arial" panose="020B0604020202020204" pitchFamily="34" charset="0"/>
                <a:cs typeface="Arial" panose="020B0604020202020204" pitchFamily="34" charset="0"/>
              </a:rPr>
              <a:t> cho hai đường thẳng </a:t>
            </a:r>
            <a:r>
              <a:rPr lang="en-US" sz="33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sym typeface="Symbol" panose="05050102010706020507" charset="0"/>
              </a:rPr>
              <a:t> </a:t>
            </a:r>
            <a:r>
              <a:rPr lang="en-US" sz="3000">
                <a:latin typeface="Arial" panose="020B0604020202020204" pitchFamily="34" charset="0"/>
                <a:cs typeface="Arial" panose="020B0604020202020204" pitchFamily="34" charset="0"/>
              </a:rPr>
              <a:t>và </a:t>
            </a:r>
            <a:r>
              <a:rPr lang="en-US" sz="3300" i="1">
                <a:solidFill>
                  <a:srgbClr val="050BE1"/>
                </a:solidFill>
                <a:latin typeface="Times New Roman" panose="02020603050405020304" charset="0"/>
                <a:cs typeface="Times New Roman" panose="02020603050405020304" charset="0"/>
              </a:rPr>
              <a:t>l</a:t>
            </a:r>
            <a:r>
              <a:rPr lang="en-US" sz="3000">
                <a:solidFill>
                  <a:srgbClr val="050BE1"/>
                </a:solidFill>
                <a:latin typeface="Arial" panose="020B0604020202020204" pitchFamily="34" charset="0"/>
                <a:cs typeface="Arial" panose="020B0604020202020204" pitchFamily="34" charset="0"/>
              </a:rPr>
              <a:t> </a:t>
            </a:r>
            <a:r>
              <a:rPr lang="en-US" sz="3000">
                <a:latin typeface="Arial" panose="020B0604020202020204" pitchFamily="34" charset="0"/>
                <a:cs typeface="Arial" panose="020B0604020202020204" pitchFamily="34" charset="0"/>
              </a:rPr>
              <a:t>song song nhau, cách nhau một khoảng </a:t>
            </a:r>
            <a:r>
              <a:rPr lang="en-US" sz="3300" i="1">
                <a:solidFill>
                  <a:srgbClr val="050BE1"/>
                </a:solidFill>
                <a:latin typeface="Times New Roman" panose="02020603050405020304" charset="0"/>
                <a:cs typeface="Times New Roman" panose="02020603050405020304" charset="0"/>
              </a:rPr>
              <a:t>r</a:t>
            </a:r>
            <a:r>
              <a:rPr lang="en-US" sz="3000">
                <a:latin typeface="Arial" panose="020B0604020202020204" pitchFamily="34" charset="0"/>
                <a:cs typeface="Arial" panose="020B0604020202020204" pitchFamily="34" charset="0"/>
              </a:rPr>
              <a:t>. Khi quay </a:t>
            </a:r>
            <a:r>
              <a:rPr lang="en-US" sz="3300" i="1">
                <a:solidFill>
                  <a:srgbClr val="050BE1"/>
                </a:solidFill>
                <a:latin typeface="Times New Roman" panose="02020603050405020304" charset="0"/>
                <a:cs typeface="Times New Roman" panose="02020603050405020304" charset="0"/>
                <a:sym typeface="+mn-ea"/>
              </a:rPr>
              <a:t>mp (P)</a:t>
            </a:r>
            <a:r>
              <a:rPr lang="en-US" sz="3000">
                <a:latin typeface="Arial" panose="020B0604020202020204" pitchFamily="34" charset="0"/>
                <a:cs typeface="Arial" panose="020B0604020202020204" pitchFamily="34" charset="0"/>
              </a:rPr>
              <a:t> quanh trục cố định </a:t>
            </a:r>
            <a:r>
              <a:rPr lang="en-US" sz="33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thì đường thẳng</a:t>
            </a:r>
            <a:r>
              <a:rPr lang="en-US" sz="3000">
                <a:solidFill>
                  <a:srgbClr val="050BE1"/>
                </a:solidFill>
                <a:latin typeface="Arial" panose="020B0604020202020204" pitchFamily="34" charset="0"/>
                <a:cs typeface="Arial" panose="020B0604020202020204" pitchFamily="34" charset="0"/>
              </a:rPr>
              <a:t> </a:t>
            </a:r>
            <a:r>
              <a:rPr lang="en-US" sz="3300" i="1">
                <a:solidFill>
                  <a:srgbClr val="050BE1"/>
                </a:solidFill>
                <a:latin typeface="Times New Roman" panose="02020603050405020304" charset="0"/>
                <a:cs typeface="Times New Roman" panose="02020603050405020304" charset="0"/>
                <a:sym typeface="+mn-ea"/>
              </a:rPr>
              <a:t>l</a:t>
            </a:r>
            <a:r>
              <a:rPr lang="en-US" sz="3000">
                <a:latin typeface="Arial" panose="020B0604020202020204" pitchFamily="34" charset="0"/>
                <a:cs typeface="Arial" panose="020B0604020202020204" pitchFamily="34" charset="0"/>
              </a:rPr>
              <a:t> sinh ra một mặt tròn xoay được gọi là mặt trụ tròn xoay hay gọi tắt là mặt trụ.</a:t>
            </a:r>
          </a:p>
          <a:p>
            <a:pPr marL="0" indent="0" algn="just" fontAlgn="auto">
              <a:lnSpc>
                <a:spcPct val="115000"/>
              </a:lnSpc>
              <a:spcBef>
                <a:spcPts val="100"/>
              </a:spcBef>
              <a:spcAft>
                <a:spcPts val="100"/>
              </a:spcAft>
              <a:buFont typeface="Arial" panose="020B0604020202020204" pitchFamily="34" charset="0"/>
              <a:buChar char="•"/>
            </a:pPr>
            <a:r>
              <a:rPr lang="en-US" sz="3000">
                <a:latin typeface="Arial" panose="020B0604020202020204" pitchFamily="34" charset="0"/>
                <a:cs typeface="Arial" panose="020B0604020202020204" pitchFamily="34" charset="0"/>
              </a:rPr>
              <a:t> Đường thẳng </a:t>
            </a:r>
            <a:r>
              <a:rPr lang="en-US" sz="3300">
                <a:solidFill>
                  <a:srgbClr val="050BE1"/>
                </a:solidFill>
                <a:latin typeface="Arial" panose="020B0604020202020204" pitchFamily="34" charset="0"/>
                <a:cs typeface="Arial" panose="020B0604020202020204" pitchFamily="34" charset="0"/>
                <a:sym typeface="Symbol" panose="05050102010706020507" charset="0"/>
              </a:rPr>
              <a:t></a:t>
            </a:r>
            <a:r>
              <a:rPr lang="en-US" sz="3000">
                <a:solidFill>
                  <a:srgbClr val="050BE1"/>
                </a:solidFill>
                <a:latin typeface="Arial" panose="020B0604020202020204" pitchFamily="34" charset="0"/>
                <a:cs typeface="Arial" panose="020B0604020202020204" pitchFamily="34" charset="0"/>
              </a:rPr>
              <a:t> </a:t>
            </a:r>
            <a:r>
              <a:rPr lang="en-US" sz="3000">
                <a:latin typeface="Arial" panose="020B0604020202020204" pitchFamily="34" charset="0"/>
                <a:cs typeface="Arial" panose="020B0604020202020204" pitchFamily="34" charset="0"/>
              </a:rPr>
              <a:t>được gọi là trục.</a:t>
            </a:r>
          </a:p>
          <a:p>
            <a:pPr marL="0" indent="0" algn="just" fontAlgn="auto">
              <a:lnSpc>
                <a:spcPct val="115000"/>
              </a:lnSpc>
              <a:spcBef>
                <a:spcPts val="100"/>
              </a:spcBef>
              <a:spcAft>
                <a:spcPts val="100"/>
              </a:spcAft>
              <a:buFont typeface="Arial" panose="020B0604020202020204" pitchFamily="34" charset="0"/>
              <a:buChar char="•"/>
            </a:pPr>
            <a:r>
              <a:rPr lang="en-US" sz="3000">
                <a:latin typeface="Arial" panose="020B0604020202020204" pitchFamily="34" charset="0"/>
                <a:cs typeface="Arial" panose="020B0604020202020204" pitchFamily="34" charset="0"/>
              </a:rPr>
              <a:t> Đường thẳng </a:t>
            </a:r>
            <a:r>
              <a:rPr lang="en-US" sz="3300" i="1">
                <a:solidFill>
                  <a:srgbClr val="050BE1"/>
                </a:solidFill>
                <a:latin typeface="Times New Roman" panose="02020603050405020304" charset="0"/>
                <a:cs typeface="Times New Roman" panose="02020603050405020304" charset="0"/>
                <a:sym typeface="+mn-ea"/>
              </a:rPr>
              <a:t>l</a:t>
            </a:r>
            <a:r>
              <a:rPr lang="en-US" sz="3000">
                <a:solidFill>
                  <a:srgbClr val="050BE1"/>
                </a:solidFill>
                <a:latin typeface="Arial" panose="020B0604020202020204" pitchFamily="34" charset="0"/>
                <a:cs typeface="Arial" panose="020B0604020202020204" pitchFamily="34" charset="0"/>
              </a:rPr>
              <a:t> </a:t>
            </a:r>
            <a:r>
              <a:rPr lang="en-US" sz="3000">
                <a:latin typeface="Arial" panose="020B0604020202020204" pitchFamily="34" charset="0"/>
                <a:cs typeface="Arial" panose="020B0604020202020204" pitchFamily="34" charset="0"/>
              </a:rPr>
              <a:t>được gọi là đường sinh.</a:t>
            </a:r>
          </a:p>
          <a:p>
            <a:pPr marL="0" indent="0" algn="just" fontAlgn="auto">
              <a:lnSpc>
                <a:spcPct val="115000"/>
              </a:lnSpc>
              <a:spcBef>
                <a:spcPts val="100"/>
              </a:spcBef>
              <a:spcAft>
                <a:spcPts val="100"/>
              </a:spcAft>
              <a:buFont typeface="Arial" panose="020B0604020202020204" pitchFamily="34" charset="0"/>
              <a:buChar char="•"/>
            </a:pPr>
            <a:r>
              <a:rPr lang="en-US" sz="3000">
                <a:latin typeface="Arial" panose="020B0604020202020204" pitchFamily="34" charset="0"/>
                <a:cs typeface="Arial" panose="020B0604020202020204" pitchFamily="34" charset="0"/>
              </a:rPr>
              <a:t> Khoảng cách </a:t>
            </a:r>
            <a:r>
              <a:rPr lang="en-US" sz="3300" i="1">
                <a:solidFill>
                  <a:srgbClr val="050BE1"/>
                </a:solidFill>
                <a:latin typeface="Times New Roman" panose="02020603050405020304" charset="0"/>
                <a:cs typeface="Times New Roman" panose="02020603050405020304" charset="0"/>
                <a:sym typeface="+mn-ea"/>
              </a:rPr>
              <a:t>r</a:t>
            </a:r>
            <a:r>
              <a:rPr lang="en-US" sz="3000">
                <a:latin typeface="Arial" panose="020B0604020202020204" pitchFamily="34" charset="0"/>
                <a:cs typeface="Arial" panose="020B0604020202020204" pitchFamily="34" charset="0"/>
              </a:rPr>
              <a:t> được gọi là bán kính của mặt trụ. </a:t>
            </a:r>
          </a:p>
        </p:txBody>
      </p:sp>
      <p:pic>
        <p:nvPicPr>
          <p:cNvPr id="4" name="Hình ảnh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200" y="1892300"/>
            <a:ext cx="2499360" cy="2846705"/>
          </a:xfrm>
          <a:prstGeom prst="rect">
            <a:avLst/>
          </a:prstGeom>
        </p:spPr>
      </p:pic>
      <p:sp>
        <p:nvSpPr>
          <p:cNvPr id="5" name="Action Button: Home 4">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500"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500"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500"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500" fill="hold">
                                          <p:stCondLst>
                                            <p:cond delay="0"/>
                                          </p:stCondLst>
                                        </p:cTn>
                                        <p:tgtEl>
                                          <p:spTgt spid="4"/>
                                        </p:tgtEl>
                                        <p:attrNameLst>
                                          <p:attrName>style.visibility</p:attrName>
                                        </p:attrNameLst>
                                      </p:cBhvr>
                                      <p:to>
                                        <p:strVal val="visible"/>
                                      </p:to>
                                    </p:set>
                                    <p:animEffect transition="in" filter="box(i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500"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0"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500"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7"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500" fill="hold">
                                          <p:stCondLst>
                                            <p:cond delay="0"/>
                                          </p:stCondLst>
                                        </p:cTn>
                                        <p:tgtEl>
                                          <p:spTgt spid="3">
                                            <p:txEl>
                                              <p:pRg st="5" end="5"/>
                                            </p:txEl>
                                          </p:spTgt>
                                        </p:tgtEl>
                                        <p:attrNameLst>
                                          <p:attrName>style.visibility</p:attrName>
                                        </p:attrNameLst>
                                      </p:cBhvr>
                                      <p:to>
                                        <p:strVal val="visible"/>
                                      </p:to>
                                    </p:set>
                                    <p:anim calcmode="lin" valueType="num">
                                      <p:cBhvr>
                                        <p:cTn id="53"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4"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445"/>
            <a:ext cx="10515600" cy="1325563"/>
          </a:xfrm>
        </p:spPr>
        <p:txBody>
          <a:bodyPr>
            <a:normAutofit/>
          </a:bodyPr>
          <a:lstStyle/>
          <a:p>
            <a:r>
              <a:rPr lang="en-US" b="1">
                <a:latin typeface="Arial" panose="020B0604020202020204" pitchFamily="34" charset="0"/>
                <a:cs typeface="Arial" panose="020B0604020202020204" pitchFamily="34" charset="0"/>
                <a:sym typeface="Wingdings 2" panose="05020102010507070707" charset="0"/>
              </a:rPr>
              <a:t> Thông hiểu</a:t>
            </a:r>
            <a:r>
              <a:rPr lang="en-US" b="1">
                <a:latin typeface="Arial" panose="020B0604020202020204" pitchFamily="34" charset="0"/>
                <a:cs typeface="Arial" panose="020B0604020202020204" pitchFamily="34" charset="0"/>
              </a:rPr>
              <a:t>: (20 câu)</a:t>
            </a:r>
          </a:p>
        </p:txBody>
      </p:sp>
      <p:sp>
        <p:nvSpPr>
          <p:cNvPr id="3" name="Text Placeholder 2"/>
          <p:cNvSpPr>
            <a:spLocks noGrp="1"/>
          </p:cNvSpPr>
          <p:nvPr>
            <p:ph type="body" idx="1"/>
          </p:nvPr>
        </p:nvSpPr>
        <p:spPr>
          <a:xfrm>
            <a:off x="355600" y="1012190"/>
            <a:ext cx="11525885" cy="5165090"/>
          </a:xfrm>
        </p:spPr>
        <p:txBody>
          <a:bodyPr/>
          <a:lstStyle/>
          <a:p>
            <a:pPr marL="0" indent="0">
              <a:lnSpc>
                <a:spcPct val="115000"/>
              </a:lnSpc>
              <a:spcAft>
                <a:spcPts val="0"/>
              </a:spcAft>
              <a:buNone/>
            </a:pPr>
            <a:r>
              <a:rPr lang="en-US" sz="3000" b="1">
                <a:solidFill>
                  <a:srgbClr val="FF0000"/>
                </a:solidFill>
                <a:latin typeface="Arial" panose="020B0604020202020204" pitchFamily="34" charset="0"/>
                <a:cs typeface="Arial" panose="020B0604020202020204" pitchFamily="34" charset="0"/>
              </a:rPr>
              <a:t>Câu 16.</a:t>
            </a:r>
            <a:r>
              <a:rPr lang="en-US" sz="3000">
                <a:solidFill>
                  <a:srgbClr val="002060"/>
                </a:solidFill>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vuông  ABCD cạnh 8 (cm). Gọi M, N lần lượt là trung điểm của AB và CD. Quay hình vuông ABCD xung quanh MN. Diện tích xung quanh của hình trụ tạo thành là:</a:t>
            </a:r>
          </a:p>
          <a:p>
            <a:pPr marL="0" indent="0">
              <a:lnSpc>
                <a:spcPct val="115000"/>
              </a:lnSpc>
              <a:spcAft>
                <a:spcPts val="0"/>
              </a:spcAft>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9" name="Oval 8"/>
          <p:cNvSpPr/>
          <p:nvPr/>
        </p:nvSpPr>
        <p:spPr>
          <a:xfrm>
            <a:off x="355600" y="279717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8" name="Object 7"/>
          <p:cNvGraphicFramePr/>
          <p:nvPr/>
        </p:nvGraphicFramePr>
        <p:xfrm>
          <a:off x="837883" y="2704465"/>
          <a:ext cx="1828800" cy="777240"/>
        </p:xfrm>
        <a:graphic>
          <a:graphicData uri="http://schemas.openxmlformats.org/presentationml/2006/ole">
            <mc:AlternateContent xmlns:mc="http://schemas.openxmlformats.org/markup-compatibility/2006">
              <mc:Choice xmlns:v="urn:schemas-microsoft-com:vml" Requires="v">
                <p:oleObj spid="_x0000_s20595" r:id="rId3" imgW="800100" imgH="304800" progId="Equation.DSMT4">
                  <p:embed/>
                </p:oleObj>
              </mc:Choice>
              <mc:Fallback>
                <p:oleObj r:id="rId3" imgW="800100" imgH="304800" progId="Equation.DSMT4">
                  <p:embed/>
                  <p:pic>
                    <p:nvPicPr>
                      <p:cNvPr id="0" name="Picture 9"/>
                      <p:cNvPicPr/>
                      <p:nvPr/>
                    </p:nvPicPr>
                    <p:blipFill>
                      <a:blip r:embed="rId4"/>
                      <a:stretch>
                        <a:fillRect/>
                      </a:stretch>
                    </p:blipFill>
                    <p:spPr>
                      <a:xfrm>
                        <a:off x="837883" y="2704465"/>
                        <a:ext cx="1828800" cy="777240"/>
                      </a:xfrm>
                      <a:prstGeom prst="rect">
                        <a:avLst/>
                      </a:prstGeom>
                    </p:spPr>
                  </p:pic>
                </p:oleObj>
              </mc:Fallback>
            </mc:AlternateContent>
          </a:graphicData>
        </a:graphic>
      </p:graphicFrame>
      <p:graphicFrame>
        <p:nvGraphicFramePr>
          <p:cNvPr id="11" name="Object 10"/>
          <p:cNvGraphicFramePr/>
          <p:nvPr/>
        </p:nvGraphicFramePr>
        <p:xfrm>
          <a:off x="4035108" y="2704465"/>
          <a:ext cx="1828800" cy="777240"/>
        </p:xfrm>
        <a:graphic>
          <a:graphicData uri="http://schemas.openxmlformats.org/presentationml/2006/ole">
            <mc:AlternateContent xmlns:mc="http://schemas.openxmlformats.org/markup-compatibility/2006">
              <mc:Choice xmlns:v="urn:schemas-microsoft-com:vml" Requires="v">
                <p:oleObj spid="_x0000_s20596" r:id="rId5" imgW="800100" imgH="304800" progId="Equation.DSMT4">
                  <p:embed/>
                </p:oleObj>
              </mc:Choice>
              <mc:Fallback>
                <p:oleObj r:id="rId5" imgW="800100" imgH="304800" progId="Equation.DSMT4">
                  <p:embed/>
                  <p:pic>
                    <p:nvPicPr>
                      <p:cNvPr id="0" name="Picture 9"/>
                      <p:cNvPicPr/>
                      <p:nvPr/>
                    </p:nvPicPr>
                    <p:blipFill>
                      <a:blip r:embed="rId6"/>
                      <a:stretch>
                        <a:fillRect/>
                      </a:stretch>
                    </p:blipFill>
                    <p:spPr>
                      <a:xfrm>
                        <a:off x="4035108" y="2704465"/>
                        <a:ext cx="1828800" cy="777240"/>
                      </a:xfrm>
                      <a:prstGeom prst="rect">
                        <a:avLst/>
                      </a:prstGeom>
                    </p:spPr>
                  </p:pic>
                </p:oleObj>
              </mc:Fallback>
            </mc:AlternateContent>
          </a:graphicData>
        </a:graphic>
      </p:graphicFrame>
      <p:graphicFrame>
        <p:nvGraphicFramePr>
          <p:cNvPr id="15" name="Object 14"/>
          <p:cNvGraphicFramePr/>
          <p:nvPr/>
        </p:nvGraphicFramePr>
        <p:xfrm>
          <a:off x="7205663" y="2704465"/>
          <a:ext cx="1828800" cy="777240"/>
        </p:xfrm>
        <a:graphic>
          <a:graphicData uri="http://schemas.openxmlformats.org/presentationml/2006/ole">
            <mc:AlternateContent xmlns:mc="http://schemas.openxmlformats.org/markup-compatibility/2006">
              <mc:Choice xmlns:v="urn:schemas-microsoft-com:vml" Requires="v">
                <p:oleObj spid="_x0000_s20597" r:id="rId7" imgW="800100" imgH="304800" progId="Equation.DSMT4">
                  <p:embed/>
                </p:oleObj>
              </mc:Choice>
              <mc:Fallback>
                <p:oleObj r:id="rId7" imgW="800100" imgH="304800" progId="Equation.DSMT4">
                  <p:embed/>
                  <p:pic>
                    <p:nvPicPr>
                      <p:cNvPr id="0" name="Picture 9"/>
                      <p:cNvPicPr/>
                      <p:nvPr/>
                    </p:nvPicPr>
                    <p:blipFill>
                      <a:blip r:embed="rId8"/>
                      <a:stretch>
                        <a:fillRect/>
                      </a:stretch>
                    </p:blipFill>
                    <p:spPr>
                      <a:xfrm>
                        <a:off x="7205663" y="2704465"/>
                        <a:ext cx="1828800" cy="777240"/>
                      </a:xfrm>
                      <a:prstGeom prst="rect">
                        <a:avLst/>
                      </a:prstGeom>
                    </p:spPr>
                  </p:pic>
                </p:oleObj>
              </mc:Fallback>
            </mc:AlternateContent>
          </a:graphicData>
        </a:graphic>
      </p:graphicFrame>
      <p:graphicFrame>
        <p:nvGraphicFramePr>
          <p:cNvPr id="17" name="Object 16"/>
          <p:cNvGraphicFramePr/>
          <p:nvPr/>
        </p:nvGraphicFramePr>
        <p:xfrm>
          <a:off x="10023793" y="2673350"/>
          <a:ext cx="1973580" cy="777240"/>
        </p:xfrm>
        <a:graphic>
          <a:graphicData uri="http://schemas.openxmlformats.org/presentationml/2006/ole">
            <mc:AlternateContent xmlns:mc="http://schemas.openxmlformats.org/markup-compatibility/2006">
              <mc:Choice xmlns:v="urn:schemas-microsoft-com:vml" Requires="v">
                <p:oleObj spid="_x0000_s20598" r:id="rId9" imgW="862965" imgH="304800" progId="Equation.DSMT4">
                  <p:embed/>
                </p:oleObj>
              </mc:Choice>
              <mc:Fallback>
                <p:oleObj r:id="rId9" imgW="862965" imgH="304800" progId="Equation.DSMT4">
                  <p:embed/>
                  <p:pic>
                    <p:nvPicPr>
                      <p:cNvPr id="0" name="Picture 9"/>
                      <p:cNvPicPr/>
                      <p:nvPr/>
                    </p:nvPicPr>
                    <p:blipFill>
                      <a:blip r:embed="rId10"/>
                      <a:stretch>
                        <a:fillRect/>
                      </a:stretch>
                    </p:blipFill>
                    <p:spPr>
                      <a:xfrm>
                        <a:off x="10023793" y="2673350"/>
                        <a:ext cx="1973580" cy="777240"/>
                      </a:xfrm>
                      <a:prstGeom prst="rect">
                        <a:avLst/>
                      </a:prstGeom>
                    </p:spPr>
                  </p:pic>
                </p:oleObj>
              </mc:Fallback>
            </mc:AlternateContent>
          </a:graphicData>
        </a:graphic>
      </p:graphicFrame>
      <p:sp>
        <p:nvSpPr>
          <p:cNvPr id="4" name="Action Button: Home 3">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500"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500"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500"/>
                                        <p:tgtEl>
                                          <p:spTgt spid="3">
                                            <p:txEl>
                                              <p:pRg st="1" end="1"/>
                                            </p:txEl>
                                          </p:spTgt>
                                        </p:tgtEl>
                                      </p:cBhvr>
                                    </p:animEffect>
                                  </p:childTnLst>
                                </p:cTn>
                              </p:par>
                              <p:par>
                                <p:cTn id="23" presetID="55" presetClass="entr" presetSubtype="0" fill="hold" nodeType="withEffect">
                                  <p:stCondLst>
                                    <p:cond delay="0"/>
                                  </p:stCondLst>
                                  <p:childTnLst>
                                    <p:set>
                                      <p:cBhvr>
                                        <p:cTn id="24" dur="500"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ppt_w*0.7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animEffect transition="in" filter="fade">
                                      <p:cBhvr>
                                        <p:cTn id="27" dur="500"/>
                                        <p:tgtEl>
                                          <p:spTgt spid="8"/>
                                        </p:tgtEl>
                                      </p:cBhvr>
                                    </p:animEffect>
                                  </p:childTnLst>
                                </p:cTn>
                              </p:par>
                              <p:par>
                                <p:cTn id="28" presetID="55" presetClass="entr" presetSubtype="0" fill="hold" nodeType="withEffect">
                                  <p:stCondLst>
                                    <p:cond delay="0"/>
                                  </p:stCondLst>
                                  <p:childTnLst>
                                    <p:set>
                                      <p:cBhvr>
                                        <p:cTn id="29" dur="500"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0.70"/>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animEffect transition="in" filter="fade">
                                      <p:cBhvr>
                                        <p:cTn id="32" dur="500"/>
                                        <p:tgtEl>
                                          <p:spTgt spid="11"/>
                                        </p:tgtEl>
                                      </p:cBhvr>
                                    </p:animEffect>
                                  </p:childTnLst>
                                </p:cTn>
                              </p:par>
                              <p:par>
                                <p:cTn id="33" presetID="55" presetClass="entr" presetSubtype="0" fill="hold" nodeType="withEffect">
                                  <p:stCondLst>
                                    <p:cond delay="0"/>
                                  </p:stCondLst>
                                  <p:childTnLst>
                                    <p:set>
                                      <p:cBhvr>
                                        <p:cTn id="34" dur="500"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ppt_w*0.70"/>
                                          </p:val>
                                        </p:tav>
                                        <p:tav tm="100000">
                                          <p:val>
                                            <p:strVal val="#ppt_w"/>
                                          </p:val>
                                        </p:tav>
                                      </p:tavLst>
                                    </p:anim>
                                    <p:anim calcmode="lin" valueType="num">
                                      <p:cBhvr>
                                        <p:cTn id="36" dur="500" fill="hold"/>
                                        <p:tgtEl>
                                          <p:spTgt spid="15"/>
                                        </p:tgtEl>
                                        <p:attrNameLst>
                                          <p:attrName>ppt_h</p:attrName>
                                        </p:attrNameLst>
                                      </p:cBhvr>
                                      <p:tavLst>
                                        <p:tav tm="0">
                                          <p:val>
                                            <p:strVal val="#ppt_h"/>
                                          </p:val>
                                        </p:tav>
                                        <p:tav tm="100000">
                                          <p:val>
                                            <p:strVal val="#ppt_h"/>
                                          </p:val>
                                        </p:tav>
                                      </p:tavLst>
                                    </p:anim>
                                    <p:animEffect transition="in" filter="fade">
                                      <p:cBhvr>
                                        <p:cTn id="37" dur="500"/>
                                        <p:tgtEl>
                                          <p:spTgt spid="15"/>
                                        </p:tgtEl>
                                      </p:cBhvr>
                                    </p:animEffect>
                                  </p:childTnLst>
                                </p:cTn>
                              </p:par>
                              <p:par>
                                <p:cTn id="38" presetID="55" presetClass="entr" presetSubtype="0" fill="hold" nodeType="withEffect">
                                  <p:stCondLst>
                                    <p:cond delay="0"/>
                                  </p:stCondLst>
                                  <p:childTnLst>
                                    <p:set>
                                      <p:cBhvr>
                                        <p:cTn id="39" dur="500"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17.</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có bán kính đáy bằng a, diện tích toàn phần bằng          . Chiều cao của hình trụ bằng:</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847344" y="2001521"/>
          <a:ext cx="572135" cy="452120"/>
        </p:xfrm>
        <a:graphic>
          <a:graphicData uri="http://schemas.openxmlformats.org/presentationml/2006/ole">
            <mc:AlternateContent xmlns:mc="http://schemas.openxmlformats.org/markup-compatibility/2006">
              <mc:Choice xmlns:v="urn:schemas-microsoft-com:vml" Requires="v">
                <p:oleObj spid="_x0000_s21647" r:id="rId3" imgW="215900" imgH="177165" progId="Equation.DSMT4">
                  <p:embed/>
                </p:oleObj>
              </mc:Choice>
              <mc:Fallback>
                <p:oleObj r:id="rId3" imgW="215900" imgH="177165" progId="Equation.DSMT4">
                  <p:embed/>
                  <p:pic>
                    <p:nvPicPr>
                      <p:cNvPr id="0" name="Picture 4"/>
                      <p:cNvPicPr/>
                      <p:nvPr/>
                    </p:nvPicPr>
                    <p:blipFill>
                      <a:blip r:embed="rId4"/>
                      <a:stretch>
                        <a:fillRect/>
                      </a:stretch>
                    </p:blipFill>
                    <p:spPr>
                      <a:xfrm>
                        <a:off x="847344" y="2001521"/>
                        <a:ext cx="572135" cy="452120"/>
                      </a:xfrm>
                      <a:prstGeom prst="rect">
                        <a:avLst/>
                      </a:prstGeom>
                    </p:spPr>
                  </p:pic>
                </p:oleObj>
              </mc:Fallback>
            </mc:AlternateContent>
          </a:graphicData>
        </a:graphic>
      </p:graphicFrame>
      <p:sp>
        <p:nvSpPr>
          <p:cNvPr id="19" name="Oval 18"/>
          <p:cNvSpPr/>
          <p:nvPr/>
        </p:nvSpPr>
        <p:spPr>
          <a:xfrm>
            <a:off x="6123305" y="193929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5" name="Object 4"/>
          <p:cNvGraphicFramePr/>
          <p:nvPr/>
        </p:nvGraphicFramePr>
        <p:xfrm>
          <a:off x="2387600" y="1071245"/>
          <a:ext cx="1097280" cy="579120"/>
        </p:xfrm>
        <a:graphic>
          <a:graphicData uri="http://schemas.openxmlformats.org/presentationml/2006/ole">
            <mc:AlternateContent xmlns:mc="http://schemas.openxmlformats.org/markup-compatibility/2006">
              <mc:Choice xmlns:v="urn:schemas-microsoft-com:vml" Requires="v">
                <p:oleObj spid="_x0000_s21648" r:id="rId5" imgW="1046480" imgH="595630" progId="Equation.DSMT4">
                  <p:embed/>
                </p:oleObj>
              </mc:Choice>
              <mc:Fallback>
                <p:oleObj r:id="rId5" imgW="1046480" imgH="595630" progId="Equation.DSMT4">
                  <p:embed/>
                  <p:pic>
                    <p:nvPicPr>
                      <p:cNvPr id="0" name="Picture 5"/>
                      <p:cNvPicPr/>
                      <p:nvPr/>
                    </p:nvPicPr>
                    <p:blipFill>
                      <a:blip r:embed="rId6"/>
                      <a:stretch>
                        <a:fillRect/>
                      </a:stretch>
                    </p:blipFill>
                    <p:spPr>
                      <a:xfrm>
                        <a:off x="2387600" y="1071245"/>
                        <a:ext cx="1097280" cy="579120"/>
                      </a:xfrm>
                      <a:prstGeom prst="rect">
                        <a:avLst/>
                      </a:prstGeom>
                    </p:spPr>
                  </p:pic>
                </p:oleObj>
              </mc:Fallback>
            </mc:AlternateContent>
          </a:graphicData>
        </a:graphic>
      </p:graphicFrame>
      <p:graphicFrame>
        <p:nvGraphicFramePr>
          <p:cNvPr id="8" name="Object 7"/>
          <p:cNvGraphicFramePr/>
          <p:nvPr/>
        </p:nvGraphicFramePr>
        <p:xfrm>
          <a:off x="3690874" y="1986916"/>
          <a:ext cx="572135" cy="452120"/>
        </p:xfrm>
        <a:graphic>
          <a:graphicData uri="http://schemas.openxmlformats.org/presentationml/2006/ole">
            <mc:AlternateContent xmlns:mc="http://schemas.openxmlformats.org/markup-compatibility/2006">
              <mc:Choice xmlns:v="urn:schemas-microsoft-com:vml" Requires="v">
                <p:oleObj spid="_x0000_s21649" r:id="rId7" imgW="215900" imgH="177165" progId="Equation.DSMT4">
                  <p:embed/>
                </p:oleObj>
              </mc:Choice>
              <mc:Fallback>
                <p:oleObj r:id="rId7" imgW="215900" imgH="177165" progId="Equation.DSMT4">
                  <p:embed/>
                  <p:pic>
                    <p:nvPicPr>
                      <p:cNvPr id="0" name="Picture 4"/>
                      <p:cNvPicPr/>
                      <p:nvPr/>
                    </p:nvPicPr>
                    <p:blipFill>
                      <a:blip r:embed="rId8"/>
                      <a:stretch>
                        <a:fillRect/>
                      </a:stretch>
                    </p:blipFill>
                    <p:spPr>
                      <a:xfrm>
                        <a:off x="3690874" y="1986916"/>
                        <a:ext cx="572135" cy="452120"/>
                      </a:xfrm>
                      <a:prstGeom prst="rect">
                        <a:avLst/>
                      </a:prstGeom>
                    </p:spPr>
                  </p:pic>
                </p:oleObj>
              </mc:Fallback>
            </mc:AlternateContent>
          </a:graphicData>
        </a:graphic>
      </p:graphicFrame>
      <p:graphicFrame>
        <p:nvGraphicFramePr>
          <p:cNvPr id="12" name="Object 11"/>
          <p:cNvGraphicFramePr/>
          <p:nvPr/>
        </p:nvGraphicFramePr>
        <p:xfrm>
          <a:off x="6643624" y="2002156"/>
          <a:ext cx="572135" cy="452120"/>
        </p:xfrm>
        <a:graphic>
          <a:graphicData uri="http://schemas.openxmlformats.org/presentationml/2006/ole">
            <mc:AlternateContent xmlns:mc="http://schemas.openxmlformats.org/markup-compatibility/2006">
              <mc:Choice xmlns:v="urn:schemas-microsoft-com:vml" Requires="v">
                <p:oleObj spid="_x0000_s21650" r:id="rId9" imgW="215900" imgH="177165" progId="Equation.DSMT4">
                  <p:embed/>
                </p:oleObj>
              </mc:Choice>
              <mc:Fallback>
                <p:oleObj r:id="rId9" imgW="215900" imgH="177165" progId="Equation.DSMT4">
                  <p:embed/>
                  <p:pic>
                    <p:nvPicPr>
                      <p:cNvPr id="0" name="Picture 4"/>
                      <p:cNvPicPr/>
                      <p:nvPr/>
                    </p:nvPicPr>
                    <p:blipFill>
                      <a:blip r:embed="rId10"/>
                      <a:stretch>
                        <a:fillRect/>
                      </a:stretch>
                    </p:blipFill>
                    <p:spPr>
                      <a:xfrm>
                        <a:off x="6643624" y="2002156"/>
                        <a:ext cx="572135" cy="452120"/>
                      </a:xfrm>
                      <a:prstGeom prst="rect">
                        <a:avLst/>
                      </a:prstGeom>
                    </p:spPr>
                  </p:pic>
                </p:oleObj>
              </mc:Fallback>
            </mc:AlternateContent>
          </a:graphicData>
        </a:graphic>
      </p:graphicFrame>
      <p:graphicFrame>
        <p:nvGraphicFramePr>
          <p:cNvPr id="17" name="Object 16"/>
          <p:cNvGraphicFramePr/>
          <p:nvPr/>
        </p:nvGraphicFramePr>
        <p:xfrm>
          <a:off x="9067419" y="2002156"/>
          <a:ext cx="572135" cy="452120"/>
        </p:xfrm>
        <a:graphic>
          <a:graphicData uri="http://schemas.openxmlformats.org/presentationml/2006/ole">
            <mc:AlternateContent xmlns:mc="http://schemas.openxmlformats.org/markup-compatibility/2006">
              <mc:Choice xmlns:v="urn:schemas-microsoft-com:vml" Requires="v">
                <p:oleObj spid="_x0000_s21651" r:id="rId11" imgW="215900" imgH="177165" progId="Equation.DSMT4">
                  <p:embed/>
                </p:oleObj>
              </mc:Choice>
              <mc:Fallback>
                <p:oleObj r:id="rId11" imgW="215900" imgH="177165" progId="Equation.DSMT4">
                  <p:embed/>
                  <p:pic>
                    <p:nvPicPr>
                      <p:cNvPr id="0" name="Picture 4"/>
                      <p:cNvPicPr/>
                      <p:nvPr/>
                    </p:nvPicPr>
                    <p:blipFill>
                      <a:blip r:embed="rId12"/>
                      <a:stretch>
                        <a:fillRect/>
                      </a:stretch>
                    </p:blipFill>
                    <p:spPr>
                      <a:xfrm>
                        <a:off x="9067419" y="2002156"/>
                        <a:ext cx="572135" cy="452120"/>
                      </a:xfrm>
                      <a:prstGeom prst="rect">
                        <a:avLst/>
                      </a:prstGeom>
                    </p:spPr>
                  </p:pic>
                </p:oleObj>
              </mc:Fallback>
            </mc:AlternateContent>
          </a:graphicData>
        </a:graphic>
      </p:graphicFrame>
      <p:sp>
        <p:nvSpPr>
          <p:cNvPr id="2" name="Action Button: Home 1">
            <a:hlinkClick r:id="rId1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1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par>
                                <p:cTn id="22" presetID="55" presetClass="entr" presetSubtype="0" fill="hold" nodeType="withEffect">
                                  <p:stCondLst>
                                    <p:cond delay="0"/>
                                  </p:stCondLst>
                                  <p:childTnLst>
                                    <p:set>
                                      <p:cBhvr>
                                        <p:cTn id="23" dur="500"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0.7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par>
                                <p:cTn id="27" presetID="55" presetClass="entr" presetSubtype="0" fill="hold" nodeType="withEffect">
                                  <p:stCondLst>
                                    <p:cond delay="0"/>
                                  </p:stCondLst>
                                  <p:childTnLst>
                                    <p:set>
                                      <p:cBhvr>
                                        <p:cTn id="28" dur="500"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0.7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5" presetClass="entr" presetSubtype="0" fill="hold" nodeType="withEffect">
                                  <p:stCondLst>
                                    <p:cond delay="0"/>
                                  </p:stCondLst>
                                  <p:childTnLst>
                                    <p:set>
                                      <p:cBhvr>
                                        <p:cTn id="33" dur="500"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ppt_w*0.7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Effect transition="in" filter="fade">
                                      <p:cBhvr>
                                        <p:cTn id="36" dur="500"/>
                                        <p:tgtEl>
                                          <p:spTgt spid="12"/>
                                        </p:tgtEl>
                                      </p:cBhvr>
                                    </p:animEffect>
                                  </p:childTnLst>
                                </p:cTn>
                              </p:par>
                              <p:par>
                                <p:cTn id="37" presetID="55" presetClass="entr" presetSubtype="0" fill="hold" nodeType="withEffect">
                                  <p:stCondLst>
                                    <p:cond delay="0"/>
                                  </p:stCondLst>
                                  <p:childTnLst>
                                    <p:set>
                                      <p:cBhvr>
                                        <p:cTn id="38" dur="500"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strVal val="#ppt_w*0.7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18.</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có diện tích xung quanh bằng        và bán kính đáy bằng a. Độ dài đường sinh của hình trụ đã cho bằng:</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870839" y="1764031"/>
          <a:ext cx="437515" cy="1102360"/>
        </p:xfrm>
        <a:graphic>
          <a:graphicData uri="http://schemas.openxmlformats.org/presentationml/2006/ole">
            <mc:AlternateContent xmlns:mc="http://schemas.openxmlformats.org/markup-compatibility/2006">
              <mc:Choice xmlns:v="urn:schemas-microsoft-com:vml" Requires="v">
                <p:oleObj spid="_x0000_s22671" r:id="rId3" imgW="165100" imgH="431800" progId="Equation.DSMT4">
                  <p:embed/>
                </p:oleObj>
              </mc:Choice>
              <mc:Fallback>
                <p:oleObj r:id="rId3" imgW="165100" imgH="431800" progId="Equation.DSMT4">
                  <p:embed/>
                  <p:pic>
                    <p:nvPicPr>
                      <p:cNvPr id="0" name="Picture 4"/>
                      <p:cNvPicPr/>
                      <p:nvPr/>
                    </p:nvPicPr>
                    <p:blipFill>
                      <a:blip r:embed="rId4"/>
                      <a:stretch>
                        <a:fillRect/>
                      </a:stretch>
                    </p:blipFill>
                    <p:spPr>
                      <a:xfrm>
                        <a:off x="870839" y="1764031"/>
                        <a:ext cx="437515" cy="1102360"/>
                      </a:xfrm>
                      <a:prstGeom prst="rect">
                        <a:avLst/>
                      </a:prstGeom>
                    </p:spPr>
                  </p:pic>
                </p:oleObj>
              </mc:Fallback>
            </mc:AlternateContent>
          </a:graphicData>
        </a:graphic>
      </p:graphicFrame>
      <p:sp>
        <p:nvSpPr>
          <p:cNvPr id="19" name="Oval 18"/>
          <p:cNvSpPr/>
          <p:nvPr/>
        </p:nvSpPr>
        <p:spPr>
          <a:xfrm>
            <a:off x="3189605" y="192024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5" name="Object 4"/>
          <p:cNvGraphicFramePr/>
          <p:nvPr/>
        </p:nvGraphicFramePr>
        <p:xfrm>
          <a:off x="9728835" y="418148"/>
          <a:ext cx="813816" cy="539496"/>
        </p:xfrm>
        <a:graphic>
          <a:graphicData uri="http://schemas.openxmlformats.org/presentationml/2006/ole">
            <mc:AlternateContent xmlns:mc="http://schemas.openxmlformats.org/markup-compatibility/2006">
              <mc:Choice xmlns:v="urn:schemas-microsoft-com:vml" Requires="v">
                <p:oleObj spid="_x0000_s22672" r:id="rId5" imgW="381000" imgH="215900" progId="Equation.DSMT4">
                  <p:embed/>
                </p:oleObj>
              </mc:Choice>
              <mc:Fallback>
                <p:oleObj r:id="rId5" imgW="381000" imgH="215900" progId="Equation.DSMT4">
                  <p:embed/>
                  <p:pic>
                    <p:nvPicPr>
                      <p:cNvPr id="0" name="Picture 5"/>
                      <p:cNvPicPr/>
                      <p:nvPr/>
                    </p:nvPicPr>
                    <p:blipFill>
                      <a:blip r:embed="rId6"/>
                      <a:stretch>
                        <a:fillRect/>
                      </a:stretch>
                    </p:blipFill>
                    <p:spPr>
                      <a:xfrm>
                        <a:off x="9728835" y="418148"/>
                        <a:ext cx="813816" cy="539496"/>
                      </a:xfrm>
                      <a:prstGeom prst="rect">
                        <a:avLst/>
                      </a:prstGeom>
                    </p:spPr>
                  </p:pic>
                </p:oleObj>
              </mc:Fallback>
            </mc:AlternateContent>
          </a:graphicData>
        </a:graphic>
      </p:graphicFrame>
      <p:graphicFrame>
        <p:nvGraphicFramePr>
          <p:cNvPr id="8" name="Object 7"/>
          <p:cNvGraphicFramePr/>
          <p:nvPr/>
        </p:nvGraphicFramePr>
        <p:xfrm>
          <a:off x="3733419" y="2018349"/>
          <a:ext cx="370205" cy="389255"/>
        </p:xfrm>
        <a:graphic>
          <a:graphicData uri="http://schemas.openxmlformats.org/presentationml/2006/ole">
            <mc:AlternateContent xmlns:mc="http://schemas.openxmlformats.org/markup-compatibility/2006">
              <mc:Choice xmlns:v="urn:schemas-microsoft-com:vml" Requires="v">
                <p:oleObj spid="_x0000_s22673" r:id="rId7" imgW="139700" imgH="152400" progId="Equation.DSMT4">
                  <p:embed/>
                </p:oleObj>
              </mc:Choice>
              <mc:Fallback>
                <p:oleObj r:id="rId7" imgW="139700" imgH="152400" progId="Equation.DSMT4">
                  <p:embed/>
                  <p:pic>
                    <p:nvPicPr>
                      <p:cNvPr id="0" name="Picture 4"/>
                      <p:cNvPicPr/>
                      <p:nvPr/>
                    </p:nvPicPr>
                    <p:blipFill>
                      <a:blip r:embed="rId8"/>
                      <a:stretch>
                        <a:fillRect/>
                      </a:stretch>
                    </p:blipFill>
                    <p:spPr>
                      <a:xfrm>
                        <a:off x="3733419" y="2018349"/>
                        <a:ext cx="370205" cy="389255"/>
                      </a:xfrm>
                      <a:prstGeom prst="rect">
                        <a:avLst/>
                      </a:prstGeom>
                    </p:spPr>
                  </p:pic>
                </p:oleObj>
              </mc:Fallback>
            </mc:AlternateContent>
          </a:graphicData>
        </a:graphic>
      </p:graphicFrame>
      <p:graphicFrame>
        <p:nvGraphicFramePr>
          <p:cNvPr id="12" name="Object 11"/>
          <p:cNvGraphicFramePr/>
          <p:nvPr/>
        </p:nvGraphicFramePr>
        <p:xfrm>
          <a:off x="6530912" y="1832294"/>
          <a:ext cx="875030" cy="616585"/>
        </p:xfrm>
        <a:graphic>
          <a:graphicData uri="http://schemas.openxmlformats.org/presentationml/2006/ole">
            <mc:AlternateContent xmlns:mc="http://schemas.openxmlformats.org/markup-compatibility/2006">
              <mc:Choice xmlns:v="urn:schemas-microsoft-com:vml" Requires="v">
                <p:oleObj spid="_x0000_s22674" r:id="rId9" imgW="330200" imgH="241300" progId="Equation.DSMT4">
                  <p:embed/>
                </p:oleObj>
              </mc:Choice>
              <mc:Fallback>
                <p:oleObj r:id="rId9" imgW="330200" imgH="241300" progId="Equation.DSMT4">
                  <p:embed/>
                  <p:pic>
                    <p:nvPicPr>
                      <p:cNvPr id="0" name="Picture 4"/>
                      <p:cNvPicPr/>
                      <p:nvPr/>
                    </p:nvPicPr>
                    <p:blipFill>
                      <a:blip r:embed="rId10"/>
                      <a:stretch>
                        <a:fillRect/>
                      </a:stretch>
                    </p:blipFill>
                    <p:spPr>
                      <a:xfrm>
                        <a:off x="6530912" y="1832294"/>
                        <a:ext cx="875030" cy="616585"/>
                      </a:xfrm>
                      <a:prstGeom prst="rect">
                        <a:avLst/>
                      </a:prstGeom>
                    </p:spPr>
                  </p:pic>
                </p:oleObj>
              </mc:Fallback>
            </mc:AlternateContent>
          </a:graphicData>
        </a:graphic>
      </p:graphicFrame>
      <p:graphicFrame>
        <p:nvGraphicFramePr>
          <p:cNvPr id="17" name="Object 16"/>
          <p:cNvGraphicFramePr/>
          <p:nvPr/>
        </p:nvGraphicFramePr>
        <p:xfrm>
          <a:off x="9140444" y="2002156"/>
          <a:ext cx="572135" cy="452120"/>
        </p:xfrm>
        <a:graphic>
          <a:graphicData uri="http://schemas.openxmlformats.org/presentationml/2006/ole">
            <mc:AlternateContent xmlns:mc="http://schemas.openxmlformats.org/markup-compatibility/2006">
              <mc:Choice xmlns:v="urn:schemas-microsoft-com:vml" Requires="v">
                <p:oleObj spid="_x0000_s22675" r:id="rId11" imgW="215900" imgH="177165" progId="Equation.DSMT4">
                  <p:embed/>
                </p:oleObj>
              </mc:Choice>
              <mc:Fallback>
                <p:oleObj r:id="rId11" imgW="215900" imgH="177165" progId="Equation.DSMT4">
                  <p:embed/>
                  <p:pic>
                    <p:nvPicPr>
                      <p:cNvPr id="0" name="Picture 4"/>
                      <p:cNvPicPr/>
                      <p:nvPr/>
                    </p:nvPicPr>
                    <p:blipFill>
                      <a:blip r:embed="rId12"/>
                      <a:stretch>
                        <a:fillRect/>
                      </a:stretch>
                    </p:blipFill>
                    <p:spPr>
                      <a:xfrm>
                        <a:off x="9140444" y="2002156"/>
                        <a:ext cx="572135" cy="452120"/>
                      </a:xfrm>
                      <a:prstGeom prst="rect">
                        <a:avLst/>
                      </a:prstGeom>
                    </p:spPr>
                  </p:pic>
                </p:oleObj>
              </mc:Fallback>
            </mc:AlternateContent>
          </a:graphicData>
        </a:graphic>
      </p:graphicFrame>
      <p:sp>
        <p:nvSpPr>
          <p:cNvPr id="2" name="Action Button: Home 1">
            <a:hlinkClick r:id="rId1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1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par>
                                <p:cTn id="22" presetID="55" presetClass="entr" presetSubtype="0" fill="hold" nodeType="withEffect">
                                  <p:stCondLst>
                                    <p:cond delay="0"/>
                                  </p:stCondLst>
                                  <p:childTnLst>
                                    <p:set>
                                      <p:cBhvr>
                                        <p:cTn id="23" dur="500"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0.7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par>
                                <p:cTn id="27" presetID="55" presetClass="entr" presetSubtype="0" fill="hold" nodeType="withEffect">
                                  <p:stCondLst>
                                    <p:cond delay="0"/>
                                  </p:stCondLst>
                                  <p:childTnLst>
                                    <p:set>
                                      <p:cBhvr>
                                        <p:cTn id="28" dur="500"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0.7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5" presetClass="entr" presetSubtype="0" fill="hold" nodeType="withEffect">
                                  <p:stCondLst>
                                    <p:cond delay="0"/>
                                  </p:stCondLst>
                                  <p:childTnLst>
                                    <p:set>
                                      <p:cBhvr>
                                        <p:cTn id="33" dur="500"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ppt_w*0.7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Effect transition="in" filter="fade">
                                      <p:cBhvr>
                                        <p:cTn id="36" dur="500"/>
                                        <p:tgtEl>
                                          <p:spTgt spid="12"/>
                                        </p:tgtEl>
                                      </p:cBhvr>
                                    </p:animEffect>
                                  </p:childTnLst>
                                </p:cTn>
                              </p:par>
                              <p:par>
                                <p:cTn id="37" presetID="55" presetClass="entr" presetSubtype="0" fill="hold" nodeType="withEffect">
                                  <p:stCondLst>
                                    <p:cond delay="0"/>
                                  </p:stCondLst>
                                  <p:childTnLst>
                                    <p:set>
                                      <p:cBhvr>
                                        <p:cTn id="38" dur="500"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strVal val="#ppt_w*0.7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19.</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Một khối trụ có thể tích bằng       . Nếu chiều cao khối trụ tăng lên năm lần và giữ nguyên bán kính đáy thì được khối trụ mới có diện tích xung quanh bằng       . Bán kính đáy của khối trụ ban đầu là:</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898779" y="3371533"/>
          <a:ext cx="1177925" cy="452755"/>
        </p:xfrm>
        <a:graphic>
          <a:graphicData uri="http://schemas.openxmlformats.org/presentationml/2006/ole">
            <mc:AlternateContent xmlns:mc="http://schemas.openxmlformats.org/markup-compatibility/2006">
              <mc:Choice xmlns:v="urn:schemas-microsoft-com:vml" Requires="v">
                <p:oleObj spid="_x0000_s23723" r:id="rId3" imgW="444500" imgH="177165" progId="Equation.DSMT4">
                  <p:embed/>
                </p:oleObj>
              </mc:Choice>
              <mc:Fallback>
                <p:oleObj r:id="rId3" imgW="444500" imgH="177165" progId="Equation.DSMT4">
                  <p:embed/>
                  <p:pic>
                    <p:nvPicPr>
                      <p:cNvPr id="0" name="Picture 4"/>
                      <p:cNvPicPr/>
                      <p:nvPr/>
                    </p:nvPicPr>
                    <p:blipFill>
                      <a:blip r:embed="rId4"/>
                      <a:stretch>
                        <a:fillRect/>
                      </a:stretch>
                    </p:blipFill>
                    <p:spPr>
                      <a:xfrm>
                        <a:off x="898779" y="3371533"/>
                        <a:ext cx="1177925" cy="452755"/>
                      </a:xfrm>
                      <a:prstGeom prst="rect">
                        <a:avLst/>
                      </a:prstGeom>
                    </p:spPr>
                  </p:pic>
                </p:oleObj>
              </mc:Fallback>
            </mc:AlternateContent>
          </a:graphicData>
        </a:graphic>
      </p:graphicFrame>
      <p:sp>
        <p:nvSpPr>
          <p:cNvPr id="19" name="Oval 18"/>
          <p:cNvSpPr/>
          <p:nvPr/>
        </p:nvSpPr>
        <p:spPr>
          <a:xfrm>
            <a:off x="6136640" y="329565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5" name="Object 4"/>
          <p:cNvGraphicFramePr/>
          <p:nvPr/>
        </p:nvGraphicFramePr>
        <p:xfrm>
          <a:off x="7186486" y="494539"/>
          <a:ext cx="677545" cy="442595"/>
        </p:xfrm>
        <a:graphic>
          <a:graphicData uri="http://schemas.openxmlformats.org/presentationml/2006/ole">
            <mc:AlternateContent xmlns:mc="http://schemas.openxmlformats.org/markup-compatibility/2006">
              <mc:Choice xmlns:v="urn:schemas-microsoft-com:vml" Requires="v">
                <p:oleObj spid="_x0000_s23724" r:id="rId5" imgW="316865" imgH="177165" progId="Equation.DSMT4">
                  <p:embed/>
                </p:oleObj>
              </mc:Choice>
              <mc:Fallback>
                <p:oleObj r:id="rId5" imgW="316865" imgH="177165" progId="Equation.DSMT4">
                  <p:embed/>
                  <p:pic>
                    <p:nvPicPr>
                      <p:cNvPr id="0" name="Picture 5"/>
                      <p:cNvPicPr/>
                      <p:nvPr/>
                    </p:nvPicPr>
                    <p:blipFill>
                      <a:blip r:embed="rId6"/>
                      <a:stretch>
                        <a:fillRect/>
                      </a:stretch>
                    </p:blipFill>
                    <p:spPr>
                      <a:xfrm>
                        <a:off x="7186486" y="494539"/>
                        <a:ext cx="677545" cy="442595"/>
                      </a:xfrm>
                      <a:prstGeom prst="rect">
                        <a:avLst/>
                      </a:prstGeom>
                    </p:spPr>
                  </p:pic>
                </p:oleObj>
              </mc:Fallback>
            </mc:AlternateContent>
          </a:graphicData>
        </a:graphic>
      </p:graphicFrame>
      <p:graphicFrame>
        <p:nvGraphicFramePr>
          <p:cNvPr id="2" name="Object 1"/>
          <p:cNvGraphicFramePr/>
          <p:nvPr/>
        </p:nvGraphicFramePr>
        <p:xfrm>
          <a:off x="7271576" y="1890904"/>
          <a:ext cx="677545" cy="442595"/>
        </p:xfrm>
        <a:graphic>
          <a:graphicData uri="http://schemas.openxmlformats.org/presentationml/2006/ole">
            <mc:AlternateContent xmlns:mc="http://schemas.openxmlformats.org/markup-compatibility/2006">
              <mc:Choice xmlns:v="urn:schemas-microsoft-com:vml" Requires="v">
                <p:oleObj spid="_x0000_s23725" r:id="rId7" imgW="316865" imgH="177165" progId="Equation.DSMT4">
                  <p:embed/>
                </p:oleObj>
              </mc:Choice>
              <mc:Fallback>
                <p:oleObj r:id="rId7" imgW="316865" imgH="177165" progId="Equation.DSMT4">
                  <p:embed/>
                  <p:pic>
                    <p:nvPicPr>
                      <p:cNvPr id="0" name="Picture 5"/>
                      <p:cNvPicPr/>
                      <p:nvPr/>
                    </p:nvPicPr>
                    <p:blipFill>
                      <a:blip r:embed="rId6"/>
                      <a:stretch>
                        <a:fillRect/>
                      </a:stretch>
                    </p:blipFill>
                    <p:spPr>
                      <a:xfrm>
                        <a:off x="7271576" y="1890904"/>
                        <a:ext cx="677545" cy="442595"/>
                      </a:xfrm>
                      <a:prstGeom prst="rect">
                        <a:avLst/>
                      </a:prstGeom>
                    </p:spPr>
                  </p:pic>
                </p:oleObj>
              </mc:Fallback>
            </mc:AlternateContent>
          </a:graphicData>
        </a:graphic>
      </p:graphicFrame>
      <p:graphicFrame>
        <p:nvGraphicFramePr>
          <p:cNvPr id="7" name="Object 6"/>
          <p:cNvGraphicFramePr/>
          <p:nvPr/>
        </p:nvGraphicFramePr>
        <p:xfrm>
          <a:off x="3719449" y="3371533"/>
          <a:ext cx="1177925" cy="452755"/>
        </p:xfrm>
        <a:graphic>
          <a:graphicData uri="http://schemas.openxmlformats.org/presentationml/2006/ole">
            <mc:AlternateContent xmlns:mc="http://schemas.openxmlformats.org/markup-compatibility/2006">
              <mc:Choice xmlns:v="urn:schemas-microsoft-com:vml" Requires="v">
                <p:oleObj spid="_x0000_s23726" r:id="rId8" imgW="444500" imgH="177165" progId="Equation.DSMT4">
                  <p:embed/>
                </p:oleObj>
              </mc:Choice>
              <mc:Fallback>
                <p:oleObj r:id="rId8" imgW="444500" imgH="177165" progId="Equation.DSMT4">
                  <p:embed/>
                  <p:pic>
                    <p:nvPicPr>
                      <p:cNvPr id="0" name="Picture 4"/>
                      <p:cNvPicPr/>
                      <p:nvPr/>
                    </p:nvPicPr>
                    <p:blipFill>
                      <a:blip r:embed="rId9"/>
                      <a:stretch>
                        <a:fillRect/>
                      </a:stretch>
                    </p:blipFill>
                    <p:spPr>
                      <a:xfrm>
                        <a:off x="3719449" y="3371533"/>
                        <a:ext cx="1177925" cy="452755"/>
                      </a:xfrm>
                      <a:prstGeom prst="rect">
                        <a:avLst/>
                      </a:prstGeom>
                    </p:spPr>
                  </p:pic>
                </p:oleObj>
              </mc:Fallback>
            </mc:AlternateContent>
          </a:graphicData>
        </a:graphic>
      </p:graphicFrame>
      <p:graphicFrame>
        <p:nvGraphicFramePr>
          <p:cNvPr id="10" name="Object 9"/>
          <p:cNvGraphicFramePr/>
          <p:nvPr/>
        </p:nvGraphicFramePr>
        <p:xfrm>
          <a:off x="6763004" y="3371533"/>
          <a:ext cx="975995" cy="452755"/>
        </p:xfrm>
        <a:graphic>
          <a:graphicData uri="http://schemas.openxmlformats.org/presentationml/2006/ole">
            <mc:AlternateContent xmlns:mc="http://schemas.openxmlformats.org/markup-compatibility/2006">
              <mc:Choice xmlns:v="urn:schemas-microsoft-com:vml" Requires="v">
                <p:oleObj spid="_x0000_s23727" r:id="rId10" imgW="368300" imgH="177165" progId="Equation.DSMT4">
                  <p:embed/>
                </p:oleObj>
              </mc:Choice>
              <mc:Fallback>
                <p:oleObj r:id="rId10" imgW="368300" imgH="177165" progId="Equation.DSMT4">
                  <p:embed/>
                  <p:pic>
                    <p:nvPicPr>
                      <p:cNvPr id="0" name="Picture 4"/>
                      <p:cNvPicPr/>
                      <p:nvPr/>
                    </p:nvPicPr>
                    <p:blipFill>
                      <a:blip r:embed="rId11"/>
                      <a:stretch>
                        <a:fillRect/>
                      </a:stretch>
                    </p:blipFill>
                    <p:spPr>
                      <a:xfrm>
                        <a:off x="6763004" y="3371533"/>
                        <a:ext cx="975995" cy="452755"/>
                      </a:xfrm>
                      <a:prstGeom prst="rect">
                        <a:avLst/>
                      </a:prstGeom>
                    </p:spPr>
                  </p:pic>
                </p:oleObj>
              </mc:Fallback>
            </mc:AlternateContent>
          </a:graphicData>
        </a:graphic>
      </p:graphicFrame>
      <p:graphicFrame>
        <p:nvGraphicFramePr>
          <p:cNvPr id="14" name="Object 13"/>
          <p:cNvGraphicFramePr/>
          <p:nvPr/>
        </p:nvGraphicFramePr>
        <p:xfrm>
          <a:off x="9283954" y="3386773"/>
          <a:ext cx="975995" cy="422275"/>
        </p:xfrm>
        <a:graphic>
          <a:graphicData uri="http://schemas.openxmlformats.org/presentationml/2006/ole">
            <mc:AlternateContent xmlns:mc="http://schemas.openxmlformats.org/markup-compatibility/2006">
              <mc:Choice xmlns:v="urn:schemas-microsoft-com:vml" Requires="v">
                <p:oleObj spid="_x0000_s23728" r:id="rId12" imgW="368300" imgH="165100" progId="Equation.DSMT4">
                  <p:embed/>
                </p:oleObj>
              </mc:Choice>
              <mc:Fallback>
                <p:oleObj r:id="rId12" imgW="368300" imgH="165100" progId="Equation.DSMT4">
                  <p:embed/>
                  <p:pic>
                    <p:nvPicPr>
                      <p:cNvPr id="0" name="Picture 4"/>
                      <p:cNvPicPr/>
                      <p:nvPr/>
                    </p:nvPicPr>
                    <p:blipFill>
                      <a:blip r:embed="rId13"/>
                      <a:stretch>
                        <a:fillRect/>
                      </a:stretch>
                    </p:blipFill>
                    <p:spPr>
                      <a:xfrm>
                        <a:off x="9283954" y="3386773"/>
                        <a:ext cx="975995" cy="422275"/>
                      </a:xfrm>
                      <a:prstGeom prst="rect">
                        <a:avLst/>
                      </a:prstGeom>
                    </p:spPr>
                  </p:pic>
                </p:oleObj>
              </mc:Fallback>
            </mc:AlternateContent>
          </a:graphicData>
        </a:graphic>
      </p:graphicFrame>
      <p:sp>
        <p:nvSpPr>
          <p:cNvPr id="8" name="Action Button: Home 7">
            <a:hlinkClick r:id="rId14"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15"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500"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500"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500"/>
                                        <p:tgtEl>
                                          <p:spTgt spid="3">
                                            <p:txEl>
                                              <p:pRg st="1" end="1"/>
                                            </p:txEl>
                                          </p:spTgt>
                                        </p:tgtEl>
                                      </p:cBhvr>
                                    </p:animEffect>
                                  </p:childTnLst>
                                </p:cTn>
                              </p:par>
                              <p:par>
                                <p:cTn id="27" presetID="55" presetClass="entr" presetSubtype="0" fill="hold" nodeType="withEffect">
                                  <p:stCondLst>
                                    <p:cond delay="0"/>
                                  </p:stCondLst>
                                  <p:childTnLst>
                                    <p:set>
                                      <p:cBhvr>
                                        <p:cTn id="28" dur="500"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strVal val="#ppt_w*0.70"/>
                                          </p:val>
                                        </p:tav>
                                        <p:tav tm="100000">
                                          <p:val>
                                            <p:strVal val="#ppt_w"/>
                                          </p:val>
                                        </p:tav>
                                      </p:tavLst>
                                    </p:anim>
                                    <p:anim calcmode="lin" valueType="num">
                                      <p:cBhvr>
                                        <p:cTn id="30" dur="500" fill="hold"/>
                                        <p:tgtEl>
                                          <p:spTgt spid="15"/>
                                        </p:tgtEl>
                                        <p:attrNameLst>
                                          <p:attrName>ppt_h</p:attrName>
                                        </p:attrNameLst>
                                      </p:cBhvr>
                                      <p:tavLst>
                                        <p:tav tm="0">
                                          <p:val>
                                            <p:strVal val="#ppt_h"/>
                                          </p:val>
                                        </p:tav>
                                        <p:tav tm="100000">
                                          <p:val>
                                            <p:strVal val="#ppt_h"/>
                                          </p:val>
                                        </p:tav>
                                      </p:tavLst>
                                    </p:anim>
                                    <p:animEffect transition="in" filter="fade">
                                      <p:cBhvr>
                                        <p:cTn id="31" dur="500"/>
                                        <p:tgtEl>
                                          <p:spTgt spid="15"/>
                                        </p:tgtEl>
                                      </p:cBhvr>
                                    </p:animEffect>
                                  </p:childTnLst>
                                </p:cTn>
                              </p:par>
                              <p:par>
                                <p:cTn id="32" presetID="55" presetClass="entr" presetSubtype="0" fill="hold" nodeType="withEffect">
                                  <p:stCondLst>
                                    <p:cond delay="0"/>
                                  </p:stCondLst>
                                  <p:childTnLst>
                                    <p:set>
                                      <p:cBhvr>
                                        <p:cTn id="33" dur="500"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0.7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Effect transition="in" filter="fade">
                                      <p:cBhvr>
                                        <p:cTn id="36" dur="500"/>
                                        <p:tgtEl>
                                          <p:spTgt spid="7"/>
                                        </p:tgtEl>
                                      </p:cBhvr>
                                    </p:animEffect>
                                  </p:childTnLst>
                                </p:cTn>
                              </p:par>
                              <p:par>
                                <p:cTn id="37" presetID="55" presetClass="entr" presetSubtype="0" fill="hold" nodeType="withEffect">
                                  <p:stCondLst>
                                    <p:cond delay="0"/>
                                  </p:stCondLst>
                                  <p:childTnLst>
                                    <p:set>
                                      <p:cBhvr>
                                        <p:cTn id="38" dur="500"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0.7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5" presetClass="entr" presetSubtype="0" fill="hold" nodeType="withEffect">
                                  <p:stCondLst>
                                    <p:cond delay="0"/>
                                  </p:stCondLst>
                                  <p:childTnLst>
                                    <p:set>
                                      <p:cBhvr>
                                        <p:cTn id="43" dur="500"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strVal val="#ppt_w*0.70"/>
                                          </p:val>
                                        </p:tav>
                                        <p:tav tm="100000">
                                          <p:val>
                                            <p:strVal val="#ppt_w"/>
                                          </p:val>
                                        </p:tav>
                                      </p:tavLst>
                                    </p:anim>
                                    <p:anim calcmode="lin" valueType="num">
                                      <p:cBhvr>
                                        <p:cTn id="45" dur="500" fill="hold"/>
                                        <p:tgtEl>
                                          <p:spTgt spid="14"/>
                                        </p:tgtEl>
                                        <p:attrNameLst>
                                          <p:attrName>ppt_h</p:attrName>
                                        </p:attrNameLst>
                                      </p:cBhvr>
                                      <p:tavLst>
                                        <p:tav tm="0">
                                          <p:val>
                                            <p:strVal val="#ppt_h"/>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20.</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Một hình trụ có bán kính đáy bằng với chiều cao của nó. Biết thể tích của khối trụ đó bằng      , tính chiều cao  của hình trụ </a:t>
            </a:r>
            <a:r>
              <a:rPr lang="en-US" sz="3300" b="1" i="1">
                <a:solidFill>
                  <a:srgbClr val="002060"/>
                </a:solidFill>
                <a:latin typeface="Times New Roman" panose="02020603050405020304" charset="0"/>
                <a:cs typeface="Times New Roman" panose="02020603050405020304" charset="0"/>
              </a:rPr>
              <a:t>h</a:t>
            </a:r>
            <a:r>
              <a:rPr lang="en-US" sz="3000" b="1">
                <a:solidFill>
                  <a:srgbClr val="002060"/>
                </a:solidFill>
                <a:latin typeface="Arial" panose="020B0604020202020204" pitchFamily="34" charset="0"/>
                <a:cs typeface="Arial" panose="020B0604020202020204" pitchFamily="34" charset="0"/>
              </a:rPr>
              <a:t>:</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300" b="1" i="1">
                <a:solidFill>
                  <a:srgbClr val="002060"/>
                </a:solidFill>
                <a:latin typeface="Times New Roman" panose="02020603050405020304" charset="0"/>
                <a:cs typeface="Times New Roman" panose="02020603050405020304" charset="0"/>
              </a:rPr>
              <a:t>h = 2</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graphicFrame>
        <p:nvGraphicFramePr>
          <p:cNvPr id="15" name="Object 14"/>
          <p:cNvGraphicFramePr/>
          <p:nvPr/>
        </p:nvGraphicFramePr>
        <p:xfrm>
          <a:off x="3839464" y="2678431"/>
          <a:ext cx="1581785" cy="617220"/>
        </p:xfrm>
        <a:graphic>
          <a:graphicData uri="http://schemas.openxmlformats.org/presentationml/2006/ole">
            <mc:AlternateContent xmlns:mc="http://schemas.openxmlformats.org/markup-compatibility/2006">
              <mc:Choice xmlns:v="urn:schemas-microsoft-com:vml" Requires="v">
                <p:oleObj spid="_x0000_s24691" r:id="rId3" imgW="596900" imgH="241300" progId="Equation.DSMT4">
                  <p:embed/>
                </p:oleObj>
              </mc:Choice>
              <mc:Fallback>
                <p:oleObj r:id="rId3" imgW="596900" imgH="241300" progId="Equation.DSMT4">
                  <p:embed/>
                  <p:pic>
                    <p:nvPicPr>
                      <p:cNvPr id="0" name="Picture 4"/>
                      <p:cNvPicPr/>
                      <p:nvPr/>
                    </p:nvPicPr>
                    <p:blipFill>
                      <a:blip r:embed="rId4"/>
                      <a:stretch>
                        <a:fillRect/>
                      </a:stretch>
                    </p:blipFill>
                    <p:spPr>
                      <a:xfrm>
                        <a:off x="3839464" y="2678431"/>
                        <a:ext cx="1581785" cy="617220"/>
                      </a:xfrm>
                      <a:prstGeom prst="rect">
                        <a:avLst/>
                      </a:prstGeom>
                    </p:spPr>
                  </p:pic>
                </p:oleObj>
              </mc:Fallback>
            </mc:AlternateContent>
          </a:graphicData>
        </a:graphic>
      </p:graphicFrame>
      <p:sp>
        <p:nvSpPr>
          <p:cNvPr id="19" name="Oval 18"/>
          <p:cNvSpPr/>
          <p:nvPr/>
        </p:nvSpPr>
        <p:spPr>
          <a:xfrm>
            <a:off x="332740" y="276733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5" name="Object 4"/>
          <p:cNvGraphicFramePr/>
          <p:nvPr/>
        </p:nvGraphicFramePr>
        <p:xfrm>
          <a:off x="7198551" y="1180974"/>
          <a:ext cx="516255" cy="442595"/>
        </p:xfrm>
        <a:graphic>
          <a:graphicData uri="http://schemas.openxmlformats.org/presentationml/2006/ole">
            <mc:AlternateContent xmlns:mc="http://schemas.openxmlformats.org/markup-compatibility/2006">
              <mc:Choice xmlns:v="urn:schemas-microsoft-com:vml" Requires="v">
                <p:oleObj spid="_x0000_s24692" r:id="rId5" imgW="241300" imgH="177165" progId="Equation.DSMT4">
                  <p:embed/>
                </p:oleObj>
              </mc:Choice>
              <mc:Fallback>
                <p:oleObj r:id="rId5" imgW="241300" imgH="177165" progId="Equation.DSMT4">
                  <p:embed/>
                  <p:pic>
                    <p:nvPicPr>
                      <p:cNvPr id="0" name="Picture 5"/>
                      <p:cNvPicPr/>
                      <p:nvPr/>
                    </p:nvPicPr>
                    <p:blipFill>
                      <a:blip r:embed="rId6"/>
                      <a:stretch>
                        <a:fillRect/>
                      </a:stretch>
                    </p:blipFill>
                    <p:spPr>
                      <a:xfrm>
                        <a:off x="7198551" y="1180974"/>
                        <a:ext cx="516255" cy="442595"/>
                      </a:xfrm>
                      <a:prstGeom prst="rect">
                        <a:avLst/>
                      </a:prstGeom>
                    </p:spPr>
                  </p:pic>
                </p:oleObj>
              </mc:Fallback>
            </mc:AlternateContent>
          </a:graphicData>
        </a:graphic>
      </p:graphicFrame>
      <p:graphicFrame>
        <p:nvGraphicFramePr>
          <p:cNvPr id="8" name="Object 7"/>
          <p:cNvGraphicFramePr/>
          <p:nvPr/>
        </p:nvGraphicFramePr>
        <p:xfrm>
          <a:off x="6722364" y="2679066"/>
          <a:ext cx="1581785" cy="617220"/>
        </p:xfrm>
        <a:graphic>
          <a:graphicData uri="http://schemas.openxmlformats.org/presentationml/2006/ole">
            <mc:AlternateContent xmlns:mc="http://schemas.openxmlformats.org/markup-compatibility/2006">
              <mc:Choice xmlns:v="urn:schemas-microsoft-com:vml" Requires="v">
                <p:oleObj spid="_x0000_s24693" r:id="rId7" imgW="596900" imgH="241300" progId="Equation.DSMT4">
                  <p:embed/>
                </p:oleObj>
              </mc:Choice>
              <mc:Fallback>
                <p:oleObj r:id="rId7" imgW="596900" imgH="241300" progId="Equation.DSMT4">
                  <p:embed/>
                  <p:pic>
                    <p:nvPicPr>
                      <p:cNvPr id="0" name="Picture 4"/>
                      <p:cNvPicPr/>
                      <p:nvPr/>
                    </p:nvPicPr>
                    <p:blipFill>
                      <a:blip r:embed="rId8"/>
                      <a:stretch>
                        <a:fillRect/>
                      </a:stretch>
                    </p:blipFill>
                    <p:spPr>
                      <a:xfrm>
                        <a:off x="6722364" y="2679066"/>
                        <a:ext cx="1581785" cy="617220"/>
                      </a:xfrm>
                      <a:prstGeom prst="rect">
                        <a:avLst/>
                      </a:prstGeom>
                    </p:spPr>
                  </p:pic>
                </p:oleObj>
              </mc:Fallback>
            </mc:AlternateContent>
          </a:graphicData>
        </a:graphic>
      </p:graphicFrame>
      <p:graphicFrame>
        <p:nvGraphicFramePr>
          <p:cNvPr id="12" name="Object 11"/>
          <p:cNvGraphicFramePr/>
          <p:nvPr/>
        </p:nvGraphicFramePr>
        <p:xfrm>
          <a:off x="9876092" y="2679066"/>
          <a:ext cx="1346200" cy="617220"/>
        </p:xfrm>
        <a:graphic>
          <a:graphicData uri="http://schemas.openxmlformats.org/presentationml/2006/ole">
            <mc:AlternateContent xmlns:mc="http://schemas.openxmlformats.org/markup-compatibility/2006">
              <mc:Choice xmlns:v="urn:schemas-microsoft-com:vml" Requires="v">
                <p:oleObj spid="_x0000_s24694" r:id="rId9" imgW="508000" imgH="241300" progId="Equation.DSMT4">
                  <p:embed/>
                </p:oleObj>
              </mc:Choice>
              <mc:Fallback>
                <p:oleObj r:id="rId9" imgW="508000" imgH="241300" progId="Equation.DSMT4">
                  <p:embed/>
                  <p:pic>
                    <p:nvPicPr>
                      <p:cNvPr id="0" name="Picture 4"/>
                      <p:cNvPicPr/>
                      <p:nvPr/>
                    </p:nvPicPr>
                    <p:blipFill>
                      <a:blip r:embed="rId10"/>
                      <a:stretch>
                        <a:fillRect/>
                      </a:stretch>
                    </p:blipFill>
                    <p:spPr>
                      <a:xfrm>
                        <a:off x="9876092" y="2679066"/>
                        <a:ext cx="1346200" cy="617220"/>
                      </a:xfrm>
                      <a:prstGeom prst="rect">
                        <a:avLst/>
                      </a:prstGeom>
                    </p:spPr>
                  </p:pic>
                </p:oleObj>
              </mc:Fallback>
            </mc:AlternateContent>
          </a:graphicData>
        </a:graphic>
      </p:graphicFrame>
      <p:sp>
        <p:nvSpPr>
          <p:cNvPr id="2" name="Action Button: Home 1">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par>
                                <p:cTn id="22" presetID="55" presetClass="entr" presetSubtype="0" fill="hold" nodeType="withEffect">
                                  <p:stCondLst>
                                    <p:cond delay="0"/>
                                  </p:stCondLst>
                                  <p:childTnLst>
                                    <p:set>
                                      <p:cBhvr>
                                        <p:cTn id="23" dur="500"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0.7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par>
                                <p:cTn id="27" presetID="55" presetClass="entr" presetSubtype="0" fill="hold" nodeType="withEffect">
                                  <p:stCondLst>
                                    <p:cond delay="0"/>
                                  </p:stCondLst>
                                  <p:childTnLst>
                                    <p:set>
                                      <p:cBhvr>
                                        <p:cTn id="28" dur="500"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0.7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5" presetClass="entr" presetSubtype="0" fill="hold" nodeType="withEffect">
                                  <p:stCondLst>
                                    <p:cond delay="0"/>
                                  </p:stCondLst>
                                  <p:childTnLst>
                                    <p:set>
                                      <p:cBhvr>
                                        <p:cTn id="33" dur="500"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ppt_w*0.7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21.</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có bán kính đáy bằng </a:t>
            </a:r>
            <a:r>
              <a:rPr lang="en-US" sz="3300" b="1" i="1">
                <a:solidFill>
                  <a:srgbClr val="002060"/>
                </a:solidFill>
                <a:latin typeface="Times New Roman" panose="02020603050405020304" charset="0"/>
                <a:cs typeface="Times New Roman" panose="02020603050405020304" charset="0"/>
              </a:rPr>
              <a:t>R</a:t>
            </a:r>
            <a:r>
              <a:rPr lang="en-US" sz="3000" b="1">
                <a:solidFill>
                  <a:srgbClr val="002060"/>
                </a:solidFill>
                <a:latin typeface="Arial" panose="020B0604020202020204" pitchFamily="34" charset="0"/>
                <a:cs typeface="Arial" panose="020B0604020202020204" pitchFamily="34" charset="0"/>
              </a:rPr>
              <a:t>, chiều cao </a:t>
            </a:r>
            <a:br>
              <a:rPr lang="en-US" sz="3000" b="1">
                <a:solidFill>
                  <a:srgbClr val="002060"/>
                </a:solidFill>
                <a:latin typeface="Arial" panose="020B0604020202020204" pitchFamily="34" charset="0"/>
                <a:cs typeface="Arial" panose="020B0604020202020204" pitchFamily="34" charset="0"/>
              </a:rPr>
            </a:br>
            <a:r>
              <a:rPr lang="en-US" sz="3000" b="1">
                <a:solidFill>
                  <a:srgbClr val="002060"/>
                </a:solidFill>
                <a:latin typeface="Arial" panose="020B0604020202020204" pitchFamily="34" charset="0"/>
                <a:cs typeface="Arial" panose="020B0604020202020204" pitchFamily="34" charset="0"/>
              </a:rPr>
              <a:t>bằng </a:t>
            </a:r>
            <a:r>
              <a:rPr lang="en-US" sz="3300" b="1" i="1">
                <a:solidFill>
                  <a:srgbClr val="002060"/>
                </a:solidFill>
                <a:latin typeface="Times New Roman" panose="02020603050405020304" charset="0"/>
                <a:cs typeface="Times New Roman" panose="02020603050405020304" charset="0"/>
              </a:rPr>
              <a:t>h</a:t>
            </a:r>
            <a:r>
              <a:rPr lang="en-US" sz="3000" b="1">
                <a:solidFill>
                  <a:srgbClr val="002060"/>
                </a:solidFill>
                <a:latin typeface="Arial" panose="020B0604020202020204" pitchFamily="34" charset="0"/>
                <a:cs typeface="Arial" panose="020B0604020202020204" pitchFamily="34" charset="0"/>
              </a:rPr>
              <a:t>. Biết rằng hình trụ đó có diện tích toàn phần gấp đôi diện tích xung quanh. Mệnh đề nào sau đây đúng?</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9323705" y="269176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p:nvPr/>
        </p:nvGraphicFramePr>
        <p:xfrm>
          <a:off x="861695" y="2627630"/>
          <a:ext cx="1461770" cy="633095"/>
        </p:xfrm>
        <a:graphic>
          <a:graphicData uri="http://schemas.openxmlformats.org/presentationml/2006/ole">
            <mc:AlternateContent xmlns:mc="http://schemas.openxmlformats.org/markup-compatibility/2006">
              <mc:Choice xmlns:v="urn:schemas-microsoft-com:vml" Requires="v">
                <p:oleObj spid="_x0000_s25715" r:id="rId3" imgW="622300" imgH="241300" progId="Equation.DSMT4">
                  <p:embed/>
                </p:oleObj>
              </mc:Choice>
              <mc:Fallback>
                <p:oleObj r:id="rId3" imgW="622300" imgH="241300" progId="Equation.DSMT4">
                  <p:embed/>
                  <p:pic>
                    <p:nvPicPr>
                      <p:cNvPr id="0" name="Picture 3"/>
                      <p:cNvPicPr/>
                      <p:nvPr/>
                    </p:nvPicPr>
                    <p:blipFill>
                      <a:blip r:embed="rId4"/>
                      <a:stretch>
                        <a:fillRect/>
                      </a:stretch>
                    </p:blipFill>
                    <p:spPr>
                      <a:xfrm>
                        <a:off x="861695" y="2627630"/>
                        <a:ext cx="1461770" cy="633095"/>
                      </a:xfrm>
                      <a:prstGeom prst="rect">
                        <a:avLst/>
                      </a:prstGeom>
                    </p:spPr>
                  </p:pic>
                </p:oleObj>
              </mc:Fallback>
            </mc:AlternateContent>
          </a:graphicData>
        </a:graphic>
      </p:graphicFrame>
      <p:graphicFrame>
        <p:nvGraphicFramePr>
          <p:cNvPr id="13" name="Object 12"/>
          <p:cNvGraphicFramePr/>
          <p:nvPr/>
        </p:nvGraphicFramePr>
        <p:xfrm>
          <a:off x="3630930" y="2753995"/>
          <a:ext cx="1193800" cy="465455"/>
        </p:xfrm>
        <a:graphic>
          <a:graphicData uri="http://schemas.openxmlformats.org/presentationml/2006/ole">
            <mc:AlternateContent xmlns:mc="http://schemas.openxmlformats.org/markup-compatibility/2006">
              <mc:Choice xmlns:v="urn:schemas-microsoft-com:vml" Requires="v">
                <p:oleObj spid="_x0000_s25716" r:id="rId5" imgW="508000" imgH="177165" progId="Equation.DSMT4">
                  <p:embed/>
                </p:oleObj>
              </mc:Choice>
              <mc:Fallback>
                <p:oleObj r:id="rId5" imgW="508000" imgH="177165" progId="Equation.DSMT4">
                  <p:embed/>
                  <p:pic>
                    <p:nvPicPr>
                      <p:cNvPr id="0" name="Picture 3"/>
                      <p:cNvPicPr/>
                      <p:nvPr/>
                    </p:nvPicPr>
                    <p:blipFill>
                      <a:blip r:embed="rId6"/>
                      <a:stretch>
                        <a:fillRect/>
                      </a:stretch>
                    </p:blipFill>
                    <p:spPr>
                      <a:xfrm>
                        <a:off x="3630930" y="2753995"/>
                        <a:ext cx="1193800" cy="465455"/>
                      </a:xfrm>
                      <a:prstGeom prst="rect">
                        <a:avLst/>
                      </a:prstGeom>
                    </p:spPr>
                  </p:pic>
                </p:oleObj>
              </mc:Fallback>
            </mc:AlternateContent>
          </a:graphicData>
        </a:graphic>
      </p:graphicFrame>
      <p:graphicFrame>
        <p:nvGraphicFramePr>
          <p:cNvPr id="17" name="Object 16"/>
          <p:cNvGraphicFramePr/>
          <p:nvPr/>
        </p:nvGraphicFramePr>
        <p:xfrm>
          <a:off x="6817360" y="2755265"/>
          <a:ext cx="1193800" cy="465455"/>
        </p:xfrm>
        <a:graphic>
          <a:graphicData uri="http://schemas.openxmlformats.org/presentationml/2006/ole">
            <mc:AlternateContent xmlns:mc="http://schemas.openxmlformats.org/markup-compatibility/2006">
              <mc:Choice xmlns:v="urn:schemas-microsoft-com:vml" Requires="v">
                <p:oleObj spid="_x0000_s25717" r:id="rId7" imgW="508000" imgH="177165" progId="Equation.DSMT4">
                  <p:embed/>
                </p:oleObj>
              </mc:Choice>
              <mc:Fallback>
                <p:oleObj r:id="rId7" imgW="508000" imgH="177165" progId="Equation.DSMT4">
                  <p:embed/>
                  <p:pic>
                    <p:nvPicPr>
                      <p:cNvPr id="0" name="Picture 3"/>
                      <p:cNvPicPr/>
                      <p:nvPr/>
                    </p:nvPicPr>
                    <p:blipFill>
                      <a:blip r:embed="rId8"/>
                      <a:stretch>
                        <a:fillRect/>
                      </a:stretch>
                    </p:blipFill>
                    <p:spPr>
                      <a:xfrm>
                        <a:off x="6817360" y="2755265"/>
                        <a:ext cx="1193800" cy="465455"/>
                      </a:xfrm>
                      <a:prstGeom prst="rect">
                        <a:avLst/>
                      </a:prstGeom>
                    </p:spPr>
                  </p:pic>
                </p:oleObj>
              </mc:Fallback>
            </mc:AlternateContent>
          </a:graphicData>
        </a:graphic>
      </p:graphicFrame>
      <p:graphicFrame>
        <p:nvGraphicFramePr>
          <p:cNvPr id="21" name="Object 20"/>
          <p:cNvGraphicFramePr/>
          <p:nvPr/>
        </p:nvGraphicFramePr>
        <p:xfrm>
          <a:off x="9929495" y="2755265"/>
          <a:ext cx="1014730" cy="465455"/>
        </p:xfrm>
        <a:graphic>
          <a:graphicData uri="http://schemas.openxmlformats.org/presentationml/2006/ole">
            <mc:AlternateContent xmlns:mc="http://schemas.openxmlformats.org/markup-compatibility/2006">
              <mc:Choice xmlns:v="urn:schemas-microsoft-com:vml" Requires="v">
                <p:oleObj spid="_x0000_s25718" r:id="rId9" imgW="431800" imgH="177165" progId="Equation.DSMT4">
                  <p:embed/>
                </p:oleObj>
              </mc:Choice>
              <mc:Fallback>
                <p:oleObj r:id="rId9" imgW="431800" imgH="177165" progId="Equation.DSMT4">
                  <p:embed/>
                  <p:pic>
                    <p:nvPicPr>
                      <p:cNvPr id="0" name="Picture 3"/>
                      <p:cNvPicPr/>
                      <p:nvPr/>
                    </p:nvPicPr>
                    <p:blipFill>
                      <a:blip r:embed="rId10"/>
                      <a:stretch>
                        <a:fillRect/>
                      </a:stretch>
                    </p:blipFill>
                    <p:spPr>
                      <a:xfrm>
                        <a:off x="9929495" y="2755265"/>
                        <a:ext cx="1014730" cy="465455"/>
                      </a:xfrm>
                      <a:prstGeom prst="rect">
                        <a:avLst/>
                      </a:prstGeom>
                    </p:spPr>
                  </p:pic>
                </p:oleObj>
              </mc:Fallback>
            </mc:AlternateContent>
          </a:graphicData>
        </a:graphic>
      </p:graphicFrame>
      <p:sp>
        <p:nvSpPr>
          <p:cNvPr id="5" name="Action Button: Home 4">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0.7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par>
                                <p:cTn id="22" presetID="55" presetClass="entr" presetSubtype="0" fill="hold" nodeType="withEffect">
                                  <p:stCondLst>
                                    <p:cond delay="0"/>
                                  </p:stCondLst>
                                  <p:childTnLst>
                                    <p:set>
                                      <p:cBhvr>
                                        <p:cTn id="23" dur="500"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ppt_w*0.70"/>
                                          </p:val>
                                        </p:tav>
                                        <p:tav tm="100000">
                                          <p:val>
                                            <p:strVal val="#ppt_w"/>
                                          </p:val>
                                        </p:tav>
                                      </p:tavLst>
                                    </p:anim>
                                    <p:anim calcmode="lin" valueType="num">
                                      <p:cBhvr>
                                        <p:cTn id="25" dur="500" fill="hold"/>
                                        <p:tgtEl>
                                          <p:spTgt spid="13"/>
                                        </p:tgtEl>
                                        <p:attrNameLst>
                                          <p:attrName>ppt_h</p:attrName>
                                        </p:attrNameLst>
                                      </p:cBhvr>
                                      <p:tavLst>
                                        <p:tav tm="0">
                                          <p:val>
                                            <p:strVal val="#ppt_h"/>
                                          </p:val>
                                        </p:tav>
                                        <p:tav tm="100000">
                                          <p:val>
                                            <p:strVal val="#ppt_h"/>
                                          </p:val>
                                        </p:tav>
                                      </p:tavLst>
                                    </p:anim>
                                    <p:animEffect transition="in" filter="fade">
                                      <p:cBhvr>
                                        <p:cTn id="26" dur="500"/>
                                        <p:tgtEl>
                                          <p:spTgt spid="13"/>
                                        </p:tgtEl>
                                      </p:cBhvr>
                                    </p:animEffect>
                                  </p:childTnLst>
                                </p:cTn>
                              </p:par>
                              <p:par>
                                <p:cTn id="27" presetID="55" presetClass="entr" presetSubtype="0" fill="hold" nodeType="withEffect">
                                  <p:stCondLst>
                                    <p:cond delay="0"/>
                                  </p:stCondLst>
                                  <p:childTnLst>
                                    <p:set>
                                      <p:cBhvr>
                                        <p:cTn id="28" dur="500"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strVal val="#ppt_w*0.70"/>
                                          </p:val>
                                        </p:tav>
                                        <p:tav tm="100000">
                                          <p:val>
                                            <p:strVal val="#ppt_w"/>
                                          </p:val>
                                        </p:tav>
                                      </p:tavLst>
                                    </p:anim>
                                    <p:anim calcmode="lin" valueType="num">
                                      <p:cBhvr>
                                        <p:cTn id="30" dur="500" fill="hold"/>
                                        <p:tgtEl>
                                          <p:spTgt spid="17"/>
                                        </p:tgtEl>
                                        <p:attrNameLst>
                                          <p:attrName>ppt_h</p:attrName>
                                        </p:attrNameLst>
                                      </p:cBhvr>
                                      <p:tavLst>
                                        <p:tav tm="0">
                                          <p:val>
                                            <p:strVal val="#ppt_h"/>
                                          </p:val>
                                        </p:tav>
                                        <p:tav tm="100000">
                                          <p:val>
                                            <p:strVal val="#ppt_h"/>
                                          </p:val>
                                        </p:tav>
                                      </p:tavLst>
                                    </p:anim>
                                    <p:animEffect transition="in" filter="fade">
                                      <p:cBhvr>
                                        <p:cTn id="31" dur="500"/>
                                        <p:tgtEl>
                                          <p:spTgt spid="17"/>
                                        </p:tgtEl>
                                      </p:cBhvr>
                                    </p:animEffect>
                                  </p:childTnLst>
                                </p:cTn>
                              </p:par>
                              <p:par>
                                <p:cTn id="32" presetID="55" presetClass="entr" presetSubtype="0" fill="hold" nodeType="withEffect">
                                  <p:stCondLst>
                                    <p:cond delay="0"/>
                                  </p:stCondLst>
                                  <p:childTnLst>
                                    <p:set>
                                      <p:cBhvr>
                                        <p:cTn id="33" dur="500"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strVal val="#ppt_w*0.70"/>
                                          </p:val>
                                        </p:tav>
                                        <p:tav tm="100000">
                                          <p:val>
                                            <p:strVal val="#ppt_w"/>
                                          </p:val>
                                        </p:tav>
                                      </p:tavLst>
                                    </p:anim>
                                    <p:anim calcmode="lin" valueType="num">
                                      <p:cBhvr>
                                        <p:cTn id="35" dur="500" fill="hold"/>
                                        <p:tgtEl>
                                          <p:spTgt spid="21"/>
                                        </p:tgtEl>
                                        <p:attrNameLst>
                                          <p:attrName>ppt_h</p:attrName>
                                        </p:attrNameLst>
                                      </p:cBhvr>
                                      <p:tavLst>
                                        <p:tav tm="0">
                                          <p:val>
                                            <p:strVal val="#ppt_h"/>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22.</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có diện tích xung quanh bằng         và có độ dài đường sinh bằng đường kính của đường tròn đáy. Tính bán kính </a:t>
            </a:r>
            <a:r>
              <a:rPr lang="en-US" sz="3300" b="1" i="1">
                <a:solidFill>
                  <a:srgbClr val="002060"/>
                </a:solidFill>
                <a:latin typeface="Times New Roman" panose="02020603050405020304" charset="0"/>
                <a:cs typeface="Times New Roman" panose="02020603050405020304" charset="0"/>
              </a:rPr>
              <a:t>r</a:t>
            </a:r>
            <a:r>
              <a:rPr lang="en-US" sz="3000" b="1">
                <a:solidFill>
                  <a:srgbClr val="002060"/>
                </a:solidFill>
                <a:latin typeface="Arial" panose="020B0604020202020204" pitchFamily="34" charset="0"/>
                <a:cs typeface="Arial" panose="020B0604020202020204" pitchFamily="34" charset="0"/>
              </a:rPr>
              <a:t> của đường tròn đáy:</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3085465" y="273558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p:nvPr/>
        </p:nvGraphicFramePr>
        <p:xfrm>
          <a:off x="803275" y="2631440"/>
          <a:ext cx="1432560" cy="633095"/>
        </p:xfrm>
        <a:graphic>
          <a:graphicData uri="http://schemas.openxmlformats.org/presentationml/2006/ole">
            <mc:AlternateContent xmlns:mc="http://schemas.openxmlformats.org/markup-compatibility/2006">
              <mc:Choice xmlns:v="urn:schemas-microsoft-com:vml" Requires="v">
                <p:oleObj spid="_x0000_s26767" r:id="rId3" imgW="609600" imgH="241300" progId="Equation.DSMT4">
                  <p:embed/>
                </p:oleObj>
              </mc:Choice>
              <mc:Fallback>
                <p:oleObj r:id="rId3" imgW="609600" imgH="241300" progId="Equation.DSMT4">
                  <p:embed/>
                  <p:pic>
                    <p:nvPicPr>
                      <p:cNvPr id="0" name="Picture 3"/>
                      <p:cNvPicPr/>
                      <p:nvPr/>
                    </p:nvPicPr>
                    <p:blipFill>
                      <a:blip r:embed="rId4"/>
                      <a:stretch>
                        <a:fillRect/>
                      </a:stretch>
                    </p:blipFill>
                    <p:spPr>
                      <a:xfrm>
                        <a:off x="803275" y="2631440"/>
                        <a:ext cx="1432560" cy="633095"/>
                      </a:xfrm>
                      <a:prstGeom prst="rect">
                        <a:avLst/>
                      </a:prstGeom>
                    </p:spPr>
                  </p:pic>
                </p:oleObj>
              </mc:Fallback>
            </mc:AlternateContent>
          </a:graphicData>
        </a:graphic>
      </p:graphicFrame>
      <p:graphicFrame>
        <p:nvGraphicFramePr>
          <p:cNvPr id="13" name="Object 12"/>
          <p:cNvGraphicFramePr/>
          <p:nvPr/>
        </p:nvGraphicFramePr>
        <p:xfrm>
          <a:off x="3584575" y="2310765"/>
          <a:ext cx="1432560" cy="1235075"/>
        </p:xfrm>
        <a:graphic>
          <a:graphicData uri="http://schemas.openxmlformats.org/presentationml/2006/ole">
            <mc:AlternateContent xmlns:mc="http://schemas.openxmlformats.org/markup-compatibility/2006">
              <mc:Choice xmlns:v="urn:schemas-microsoft-com:vml" Requires="v">
                <p:oleObj spid="_x0000_s26768" r:id="rId5" imgW="609600" imgH="469900" progId="Equation.DSMT4">
                  <p:embed/>
                </p:oleObj>
              </mc:Choice>
              <mc:Fallback>
                <p:oleObj r:id="rId5" imgW="609600" imgH="469900" progId="Equation.DSMT4">
                  <p:embed/>
                  <p:pic>
                    <p:nvPicPr>
                      <p:cNvPr id="0" name="Picture 3"/>
                      <p:cNvPicPr/>
                      <p:nvPr/>
                    </p:nvPicPr>
                    <p:blipFill>
                      <a:blip r:embed="rId6"/>
                      <a:stretch>
                        <a:fillRect/>
                      </a:stretch>
                    </p:blipFill>
                    <p:spPr>
                      <a:xfrm>
                        <a:off x="3584575" y="2310765"/>
                        <a:ext cx="1432560" cy="1235075"/>
                      </a:xfrm>
                      <a:prstGeom prst="rect">
                        <a:avLst/>
                      </a:prstGeom>
                    </p:spPr>
                  </p:pic>
                </p:oleObj>
              </mc:Fallback>
            </mc:AlternateContent>
          </a:graphicData>
        </a:graphic>
      </p:graphicFrame>
      <p:graphicFrame>
        <p:nvGraphicFramePr>
          <p:cNvPr id="5" name="Object 4"/>
          <p:cNvGraphicFramePr/>
          <p:nvPr/>
        </p:nvGraphicFramePr>
        <p:xfrm>
          <a:off x="9796463" y="509905"/>
          <a:ext cx="744855" cy="465455"/>
        </p:xfrm>
        <a:graphic>
          <a:graphicData uri="http://schemas.openxmlformats.org/presentationml/2006/ole">
            <mc:AlternateContent xmlns:mc="http://schemas.openxmlformats.org/markup-compatibility/2006">
              <mc:Choice xmlns:v="urn:schemas-microsoft-com:vml" Requires="v">
                <p:oleObj spid="_x0000_s26769" r:id="rId7" imgW="316865" imgH="177165" progId="Equation.DSMT4">
                  <p:embed/>
                </p:oleObj>
              </mc:Choice>
              <mc:Fallback>
                <p:oleObj r:id="rId7" imgW="316865" imgH="177165" progId="Equation.DSMT4">
                  <p:embed/>
                  <p:pic>
                    <p:nvPicPr>
                      <p:cNvPr id="0" name="Picture 3"/>
                      <p:cNvPicPr/>
                      <p:nvPr/>
                    </p:nvPicPr>
                    <p:blipFill>
                      <a:blip r:embed="rId8"/>
                      <a:stretch>
                        <a:fillRect/>
                      </a:stretch>
                    </p:blipFill>
                    <p:spPr>
                      <a:xfrm>
                        <a:off x="9796463" y="509905"/>
                        <a:ext cx="744855" cy="465455"/>
                      </a:xfrm>
                      <a:prstGeom prst="rect">
                        <a:avLst/>
                      </a:prstGeom>
                    </p:spPr>
                  </p:pic>
                </p:oleObj>
              </mc:Fallback>
            </mc:AlternateContent>
          </a:graphicData>
        </a:graphic>
      </p:graphicFrame>
      <p:graphicFrame>
        <p:nvGraphicFramePr>
          <p:cNvPr id="7" name="Object 6"/>
          <p:cNvGraphicFramePr/>
          <p:nvPr/>
        </p:nvGraphicFramePr>
        <p:xfrm>
          <a:off x="6771958" y="2310765"/>
          <a:ext cx="1701165" cy="1235075"/>
        </p:xfrm>
        <a:graphic>
          <a:graphicData uri="http://schemas.openxmlformats.org/presentationml/2006/ole">
            <mc:AlternateContent xmlns:mc="http://schemas.openxmlformats.org/markup-compatibility/2006">
              <mc:Choice xmlns:v="urn:schemas-microsoft-com:vml" Requires="v">
                <p:oleObj spid="_x0000_s26770" r:id="rId9" imgW="723900" imgH="469900" progId="Equation.DSMT4">
                  <p:embed/>
                </p:oleObj>
              </mc:Choice>
              <mc:Fallback>
                <p:oleObj r:id="rId9" imgW="723900" imgH="469900" progId="Equation.DSMT4">
                  <p:embed/>
                  <p:pic>
                    <p:nvPicPr>
                      <p:cNvPr id="0" name="Picture 3"/>
                      <p:cNvPicPr/>
                      <p:nvPr/>
                    </p:nvPicPr>
                    <p:blipFill>
                      <a:blip r:embed="rId10"/>
                      <a:stretch>
                        <a:fillRect/>
                      </a:stretch>
                    </p:blipFill>
                    <p:spPr>
                      <a:xfrm>
                        <a:off x="6771958" y="2310765"/>
                        <a:ext cx="1701165" cy="1235075"/>
                      </a:xfrm>
                      <a:prstGeom prst="rect">
                        <a:avLst/>
                      </a:prstGeom>
                    </p:spPr>
                  </p:pic>
                </p:oleObj>
              </mc:Fallback>
            </mc:AlternateContent>
          </a:graphicData>
        </a:graphic>
      </p:graphicFrame>
      <p:graphicFrame>
        <p:nvGraphicFramePr>
          <p:cNvPr id="9" name="Object 8"/>
          <p:cNvGraphicFramePr/>
          <p:nvPr/>
        </p:nvGraphicFramePr>
        <p:xfrm>
          <a:off x="9825673" y="2739073"/>
          <a:ext cx="865505" cy="466090"/>
        </p:xfrm>
        <a:graphic>
          <a:graphicData uri="http://schemas.openxmlformats.org/presentationml/2006/ole">
            <mc:AlternateContent xmlns:mc="http://schemas.openxmlformats.org/markup-compatibility/2006">
              <mc:Choice xmlns:v="urn:schemas-microsoft-com:vml" Requires="v">
                <p:oleObj spid="_x0000_s26771" r:id="rId11" imgW="368300" imgH="177165" progId="Equation.DSMT4">
                  <p:embed/>
                </p:oleObj>
              </mc:Choice>
              <mc:Fallback>
                <p:oleObj r:id="rId11" imgW="368300" imgH="177165" progId="Equation.DSMT4">
                  <p:embed/>
                  <p:pic>
                    <p:nvPicPr>
                      <p:cNvPr id="0" name="Picture 3"/>
                      <p:cNvPicPr/>
                      <p:nvPr/>
                    </p:nvPicPr>
                    <p:blipFill>
                      <a:blip r:embed="rId12"/>
                      <a:stretch>
                        <a:fillRect/>
                      </a:stretch>
                    </p:blipFill>
                    <p:spPr>
                      <a:xfrm>
                        <a:off x="9825673" y="2739073"/>
                        <a:ext cx="865505" cy="466090"/>
                      </a:xfrm>
                      <a:prstGeom prst="rect">
                        <a:avLst/>
                      </a:prstGeom>
                    </p:spPr>
                  </p:pic>
                </p:oleObj>
              </mc:Fallback>
            </mc:AlternateContent>
          </a:graphicData>
        </a:graphic>
      </p:graphicFrame>
      <p:sp>
        <p:nvSpPr>
          <p:cNvPr id="11" name="Action Button: Home 10">
            <a:hlinkClick r:id="rId1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1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par>
                                <p:cTn id="22" presetID="55" presetClass="entr" presetSubtype="0" fill="hold" nodeType="withEffect">
                                  <p:stCondLst>
                                    <p:cond delay="0"/>
                                  </p:stCondLst>
                                  <p:childTnLst>
                                    <p:set>
                                      <p:cBhvr>
                                        <p:cTn id="23" dur="500"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7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Effect transition="in" filter="fade">
                                      <p:cBhvr>
                                        <p:cTn id="26" dur="500"/>
                                        <p:tgtEl>
                                          <p:spTgt spid="2"/>
                                        </p:tgtEl>
                                      </p:cBhvr>
                                    </p:animEffect>
                                  </p:childTnLst>
                                </p:cTn>
                              </p:par>
                              <p:par>
                                <p:cTn id="27" presetID="55" presetClass="entr" presetSubtype="0" fill="hold" nodeType="withEffect">
                                  <p:stCondLst>
                                    <p:cond delay="0"/>
                                  </p:stCondLst>
                                  <p:childTnLst>
                                    <p:set>
                                      <p:cBhvr>
                                        <p:cTn id="28" dur="500"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strVal val="#ppt_w*0.7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animEffect transition="in" filter="fade">
                                      <p:cBhvr>
                                        <p:cTn id="31" dur="500"/>
                                        <p:tgtEl>
                                          <p:spTgt spid="13"/>
                                        </p:tgtEl>
                                      </p:cBhvr>
                                    </p:animEffect>
                                  </p:childTnLst>
                                </p:cTn>
                              </p:par>
                              <p:par>
                                <p:cTn id="32" presetID="55" presetClass="entr" presetSubtype="0" fill="hold" nodeType="withEffect">
                                  <p:stCondLst>
                                    <p:cond delay="0"/>
                                  </p:stCondLst>
                                  <p:childTnLst>
                                    <p:set>
                                      <p:cBhvr>
                                        <p:cTn id="33" dur="500"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0.7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Effect transition="in" filter="fade">
                                      <p:cBhvr>
                                        <p:cTn id="36" dur="500"/>
                                        <p:tgtEl>
                                          <p:spTgt spid="7"/>
                                        </p:tgtEl>
                                      </p:cBhvr>
                                    </p:animEffect>
                                  </p:childTnLst>
                                </p:cTn>
                              </p:par>
                              <p:par>
                                <p:cTn id="37" presetID="55" presetClass="entr" presetSubtype="0" fill="hold" nodeType="withEffect">
                                  <p:stCondLst>
                                    <p:cond delay="0"/>
                                  </p:stCondLst>
                                  <p:childTnLst>
                                    <p:set>
                                      <p:cBhvr>
                                        <p:cTn id="38" dur="500"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ppt_w*0.70"/>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23.</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có tỉ số diện tích xung quanh và diện tích toàn phần bằng    . Biết thể tích khối trụ bằng     . Bán kính đáy của hình trụ là:</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2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3085465" y="273558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p:nvPr/>
        </p:nvGraphicFramePr>
        <p:xfrm>
          <a:off x="797560" y="2529205"/>
          <a:ext cx="596900" cy="633095"/>
        </p:xfrm>
        <a:graphic>
          <a:graphicData uri="http://schemas.openxmlformats.org/presentationml/2006/ole">
            <mc:AlternateContent xmlns:mc="http://schemas.openxmlformats.org/markup-compatibility/2006">
              <mc:Choice xmlns:v="urn:schemas-microsoft-com:vml" Requires="v">
                <p:oleObj spid="_x0000_s27791" r:id="rId3" imgW="254000" imgH="241300" progId="Equation.DSMT4">
                  <p:embed/>
                </p:oleObj>
              </mc:Choice>
              <mc:Fallback>
                <p:oleObj r:id="rId3" imgW="254000" imgH="241300" progId="Equation.DSMT4">
                  <p:embed/>
                  <p:pic>
                    <p:nvPicPr>
                      <p:cNvPr id="0" name="Picture 3"/>
                      <p:cNvPicPr/>
                      <p:nvPr/>
                    </p:nvPicPr>
                    <p:blipFill>
                      <a:blip r:embed="rId4"/>
                      <a:stretch>
                        <a:fillRect/>
                      </a:stretch>
                    </p:blipFill>
                    <p:spPr>
                      <a:xfrm>
                        <a:off x="797560" y="2529205"/>
                        <a:ext cx="596900" cy="633095"/>
                      </a:xfrm>
                      <a:prstGeom prst="rect">
                        <a:avLst/>
                      </a:prstGeom>
                    </p:spPr>
                  </p:pic>
                </p:oleObj>
              </mc:Fallback>
            </mc:AlternateContent>
          </a:graphicData>
        </a:graphic>
      </p:graphicFrame>
      <p:graphicFrame>
        <p:nvGraphicFramePr>
          <p:cNvPr id="5" name="Object 4"/>
          <p:cNvGraphicFramePr/>
          <p:nvPr/>
        </p:nvGraphicFramePr>
        <p:xfrm>
          <a:off x="3255328" y="881380"/>
          <a:ext cx="358775" cy="1134745"/>
        </p:xfrm>
        <a:graphic>
          <a:graphicData uri="http://schemas.openxmlformats.org/presentationml/2006/ole">
            <mc:AlternateContent xmlns:mc="http://schemas.openxmlformats.org/markup-compatibility/2006">
              <mc:Choice xmlns:v="urn:schemas-microsoft-com:vml" Requires="v">
                <p:oleObj spid="_x0000_s27792" r:id="rId5" imgW="152400" imgH="431800" progId="Equation.DSMT4">
                  <p:embed/>
                </p:oleObj>
              </mc:Choice>
              <mc:Fallback>
                <p:oleObj r:id="rId5" imgW="152400" imgH="431800" progId="Equation.DSMT4">
                  <p:embed/>
                  <p:pic>
                    <p:nvPicPr>
                      <p:cNvPr id="0" name="Picture 3"/>
                      <p:cNvPicPr/>
                      <p:nvPr/>
                    </p:nvPicPr>
                    <p:blipFill>
                      <a:blip r:embed="rId6"/>
                      <a:stretch>
                        <a:fillRect/>
                      </a:stretch>
                    </p:blipFill>
                    <p:spPr>
                      <a:xfrm>
                        <a:off x="3255328" y="881380"/>
                        <a:ext cx="358775" cy="1134745"/>
                      </a:xfrm>
                      <a:prstGeom prst="rect">
                        <a:avLst/>
                      </a:prstGeom>
                    </p:spPr>
                  </p:pic>
                </p:oleObj>
              </mc:Fallback>
            </mc:AlternateContent>
          </a:graphicData>
        </a:graphic>
      </p:graphicFrame>
      <p:graphicFrame>
        <p:nvGraphicFramePr>
          <p:cNvPr id="7" name="Object 6"/>
          <p:cNvGraphicFramePr/>
          <p:nvPr/>
        </p:nvGraphicFramePr>
        <p:xfrm>
          <a:off x="6801486" y="2680653"/>
          <a:ext cx="298450" cy="466090"/>
        </p:xfrm>
        <a:graphic>
          <a:graphicData uri="http://schemas.openxmlformats.org/presentationml/2006/ole">
            <mc:AlternateContent xmlns:mc="http://schemas.openxmlformats.org/markup-compatibility/2006">
              <mc:Choice xmlns:v="urn:schemas-microsoft-com:vml" Requires="v">
                <p:oleObj spid="_x0000_s27793" r:id="rId7" imgW="127000" imgH="177165" progId="Equation.DSMT4">
                  <p:embed/>
                </p:oleObj>
              </mc:Choice>
              <mc:Fallback>
                <p:oleObj r:id="rId7" imgW="127000" imgH="177165" progId="Equation.DSMT4">
                  <p:embed/>
                  <p:pic>
                    <p:nvPicPr>
                      <p:cNvPr id="0" name="Picture 3"/>
                      <p:cNvPicPr/>
                      <p:nvPr/>
                    </p:nvPicPr>
                    <p:blipFill>
                      <a:blip r:embed="rId8"/>
                      <a:stretch>
                        <a:fillRect/>
                      </a:stretch>
                    </p:blipFill>
                    <p:spPr>
                      <a:xfrm>
                        <a:off x="6801486" y="2680653"/>
                        <a:ext cx="298450" cy="466090"/>
                      </a:xfrm>
                      <a:prstGeom prst="rect">
                        <a:avLst/>
                      </a:prstGeom>
                    </p:spPr>
                  </p:pic>
                </p:oleObj>
              </mc:Fallback>
            </mc:AlternateContent>
          </a:graphicData>
        </a:graphic>
      </p:graphicFrame>
      <p:graphicFrame>
        <p:nvGraphicFramePr>
          <p:cNvPr id="9" name="Object 8"/>
          <p:cNvGraphicFramePr/>
          <p:nvPr/>
        </p:nvGraphicFramePr>
        <p:xfrm>
          <a:off x="9784716" y="2522856"/>
          <a:ext cx="596900" cy="635635"/>
        </p:xfrm>
        <a:graphic>
          <a:graphicData uri="http://schemas.openxmlformats.org/presentationml/2006/ole">
            <mc:AlternateContent xmlns:mc="http://schemas.openxmlformats.org/markup-compatibility/2006">
              <mc:Choice xmlns:v="urn:schemas-microsoft-com:vml" Requires="v">
                <p:oleObj spid="_x0000_s27794" r:id="rId9" imgW="254000" imgH="241300" progId="Equation.DSMT4">
                  <p:embed/>
                </p:oleObj>
              </mc:Choice>
              <mc:Fallback>
                <p:oleObj r:id="rId9" imgW="254000" imgH="241300" progId="Equation.DSMT4">
                  <p:embed/>
                  <p:pic>
                    <p:nvPicPr>
                      <p:cNvPr id="0" name="Picture 3"/>
                      <p:cNvPicPr/>
                      <p:nvPr/>
                    </p:nvPicPr>
                    <p:blipFill>
                      <a:blip r:embed="rId10"/>
                      <a:stretch>
                        <a:fillRect/>
                      </a:stretch>
                    </p:blipFill>
                    <p:spPr>
                      <a:xfrm>
                        <a:off x="9784716" y="2522856"/>
                        <a:ext cx="596900" cy="635635"/>
                      </a:xfrm>
                      <a:prstGeom prst="rect">
                        <a:avLst/>
                      </a:prstGeom>
                    </p:spPr>
                  </p:pic>
                </p:oleObj>
              </mc:Fallback>
            </mc:AlternateContent>
          </a:graphicData>
        </a:graphic>
      </p:graphicFrame>
      <p:graphicFrame>
        <p:nvGraphicFramePr>
          <p:cNvPr id="11" name="Object 10"/>
          <p:cNvGraphicFramePr/>
          <p:nvPr/>
        </p:nvGraphicFramePr>
        <p:xfrm>
          <a:off x="8614410" y="1166495"/>
          <a:ext cx="537210" cy="481965"/>
        </p:xfrm>
        <a:graphic>
          <a:graphicData uri="http://schemas.openxmlformats.org/presentationml/2006/ole">
            <mc:AlternateContent xmlns:mc="http://schemas.openxmlformats.org/markup-compatibility/2006">
              <mc:Choice xmlns:v="urn:schemas-microsoft-com:vml" Requires="v">
                <p:oleObj spid="_x0000_s27795" r:id="rId11" imgW="358775" imgH="1134745" progId="Equation.DSMT4">
                  <p:embed/>
                </p:oleObj>
              </mc:Choice>
              <mc:Fallback>
                <p:oleObj r:id="rId11" imgW="358775" imgH="1134745" progId="Equation.DSMT4">
                  <p:embed/>
                  <p:pic>
                    <p:nvPicPr>
                      <p:cNvPr id="0" name="Picture 3"/>
                      <p:cNvPicPr/>
                      <p:nvPr/>
                    </p:nvPicPr>
                    <p:blipFill>
                      <a:blip r:embed="rId12"/>
                      <a:stretch>
                        <a:fillRect/>
                      </a:stretch>
                    </p:blipFill>
                    <p:spPr>
                      <a:xfrm>
                        <a:off x="8614410" y="1166495"/>
                        <a:ext cx="537210" cy="481965"/>
                      </a:xfrm>
                      <a:prstGeom prst="rect">
                        <a:avLst/>
                      </a:prstGeom>
                    </p:spPr>
                  </p:pic>
                </p:oleObj>
              </mc:Fallback>
            </mc:AlternateContent>
          </a:graphicData>
        </a:graphic>
      </p:graphicFrame>
      <p:sp>
        <p:nvSpPr>
          <p:cNvPr id="13" name="Action Button: Home 12">
            <a:hlinkClick r:id="rId1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1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500"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500"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500"/>
                                        <p:tgtEl>
                                          <p:spTgt spid="3">
                                            <p:txEl>
                                              <p:pRg st="1" end="1"/>
                                            </p:txEl>
                                          </p:spTgt>
                                        </p:tgtEl>
                                      </p:cBhvr>
                                    </p:animEffect>
                                  </p:childTnLst>
                                </p:cTn>
                              </p:par>
                              <p:par>
                                <p:cTn id="27" presetID="55" presetClass="entr" presetSubtype="0" fill="hold" nodeType="withEffect">
                                  <p:stCondLst>
                                    <p:cond delay="0"/>
                                  </p:stCondLst>
                                  <p:childTnLst>
                                    <p:set>
                                      <p:cBhvr>
                                        <p:cTn id="28" dur="500"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strVal val="#ppt_w*0.7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animEffect transition="in" filter="fade">
                                      <p:cBhvr>
                                        <p:cTn id="31" dur="500"/>
                                        <p:tgtEl>
                                          <p:spTgt spid="2"/>
                                        </p:tgtEl>
                                      </p:cBhvr>
                                    </p:animEffect>
                                  </p:childTnLst>
                                </p:cTn>
                              </p:par>
                              <p:par>
                                <p:cTn id="32" presetID="55" presetClass="entr" presetSubtype="0" fill="hold" nodeType="withEffect">
                                  <p:stCondLst>
                                    <p:cond delay="0"/>
                                  </p:stCondLst>
                                  <p:childTnLst>
                                    <p:set>
                                      <p:cBhvr>
                                        <p:cTn id="33" dur="500"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0.7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Effect transition="in" filter="fade">
                                      <p:cBhvr>
                                        <p:cTn id="36" dur="500"/>
                                        <p:tgtEl>
                                          <p:spTgt spid="7"/>
                                        </p:tgtEl>
                                      </p:cBhvr>
                                    </p:animEffect>
                                  </p:childTnLst>
                                </p:cTn>
                              </p:par>
                              <p:par>
                                <p:cTn id="37" presetID="55" presetClass="entr" presetSubtype="0" fill="hold" nodeType="withEffect">
                                  <p:stCondLst>
                                    <p:cond delay="0"/>
                                  </p:stCondLst>
                                  <p:childTnLst>
                                    <p:set>
                                      <p:cBhvr>
                                        <p:cTn id="38" dur="500"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ppt_w*0.70"/>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500"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24.</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Thiết diện qua trục của một hình trụ là hình vuông cạnh 2a. Gọi    và    lần lượt là diện tích xung quanh, diện tích toàn phần của hình trụ. Chọn kết luận đúng trong các kết luận sau.:</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3700145" y="331152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p:nvPr/>
        </p:nvGraphicFramePr>
        <p:xfrm>
          <a:off x="815023" y="3282315"/>
          <a:ext cx="1463040" cy="633095"/>
        </p:xfrm>
        <a:graphic>
          <a:graphicData uri="http://schemas.openxmlformats.org/presentationml/2006/ole">
            <mc:AlternateContent xmlns:mc="http://schemas.openxmlformats.org/markup-compatibility/2006">
              <mc:Choice xmlns:v="urn:schemas-microsoft-com:vml" Requires="v">
                <p:oleObj spid="_x0000_s28843" r:id="rId3" imgW="698500" imgH="241300" progId="Equation.DSMT4">
                  <p:embed/>
                </p:oleObj>
              </mc:Choice>
              <mc:Fallback>
                <p:oleObj r:id="rId3" imgW="698500" imgH="241300" progId="Equation.DSMT4">
                  <p:embed/>
                  <p:pic>
                    <p:nvPicPr>
                      <p:cNvPr id="0" name="Picture 3"/>
                      <p:cNvPicPr/>
                      <p:nvPr/>
                    </p:nvPicPr>
                    <p:blipFill>
                      <a:blip r:embed="rId4"/>
                      <a:stretch>
                        <a:fillRect/>
                      </a:stretch>
                    </p:blipFill>
                    <p:spPr>
                      <a:xfrm>
                        <a:off x="815023" y="3282315"/>
                        <a:ext cx="1463040" cy="633095"/>
                      </a:xfrm>
                      <a:prstGeom prst="rect">
                        <a:avLst/>
                      </a:prstGeom>
                    </p:spPr>
                  </p:pic>
                </p:oleObj>
              </mc:Fallback>
            </mc:AlternateContent>
          </a:graphicData>
        </a:graphic>
      </p:graphicFrame>
      <p:graphicFrame>
        <p:nvGraphicFramePr>
          <p:cNvPr id="5" name="Object 4"/>
          <p:cNvGraphicFramePr/>
          <p:nvPr/>
        </p:nvGraphicFramePr>
        <p:xfrm>
          <a:off x="2706688" y="1128395"/>
          <a:ext cx="448945" cy="634365"/>
        </p:xfrm>
        <a:graphic>
          <a:graphicData uri="http://schemas.openxmlformats.org/presentationml/2006/ole">
            <mc:AlternateContent xmlns:mc="http://schemas.openxmlformats.org/markup-compatibility/2006">
              <mc:Choice xmlns:v="urn:schemas-microsoft-com:vml" Requires="v">
                <p:oleObj spid="_x0000_s28844" r:id="rId5" imgW="190500" imgH="241300" progId="Equation.DSMT4">
                  <p:embed/>
                </p:oleObj>
              </mc:Choice>
              <mc:Fallback>
                <p:oleObj r:id="rId5" imgW="190500" imgH="241300" progId="Equation.DSMT4">
                  <p:embed/>
                  <p:pic>
                    <p:nvPicPr>
                      <p:cNvPr id="0" name="Picture 3"/>
                      <p:cNvPicPr/>
                      <p:nvPr/>
                    </p:nvPicPr>
                    <p:blipFill>
                      <a:blip r:embed="rId6"/>
                      <a:stretch>
                        <a:fillRect/>
                      </a:stretch>
                    </p:blipFill>
                    <p:spPr>
                      <a:xfrm>
                        <a:off x="2706688" y="1128395"/>
                        <a:ext cx="448945" cy="634365"/>
                      </a:xfrm>
                      <a:prstGeom prst="rect">
                        <a:avLst/>
                      </a:prstGeom>
                    </p:spPr>
                  </p:pic>
                </p:oleObj>
              </mc:Fallback>
            </mc:AlternateContent>
          </a:graphicData>
        </a:graphic>
      </p:graphicFrame>
      <p:graphicFrame>
        <p:nvGraphicFramePr>
          <p:cNvPr id="13" name="Object 12"/>
          <p:cNvGraphicFramePr/>
          <p:nvPr/>
        </p:nvGraphicFramePr>
        <p:xfrm>
          <a:off x="3540443" y="1113790"/>
          <a:ext cx="479425" cy="634365"/>
        </p:xfrm>
        <a:graphic>
          <a:graphicData uri="http://schemas.openxmlformats.org/presentationml/2006/ole">
            <mc:AlternateContent xmlns:mc="http://schemas.openxmlformats.org/markup-compatibility/2006">
              <mc:Choice xmlns:v="urn:schemas-microsoft-com:vml" Requires="v">
                <p:oleObj spid="_x0000_s28845" r:id="rId7" imgW="203200" imgH="241300" progId="Equation.DSMT4">
                  <p:embed/>
                </p:oleObj>
              </mc:Choice>
              <mc:Fallback>
                <p:oleObj r:id="rId7" imgW="203200" imgH="241300" progId="Equation.DSMT4">
                  <p:embed/>
                  <p:pic>
                    <p:nvPicPr>
                      <p:cNvPr id="0" name="Picture 3"/>
                      <p:cNvPicPr/>
                      <p:nvPr/>
                    </p:nvPicPr>
                    <p:blipFill>
                      <a:blip r:embed="rId8"/>
                      <a:stretch>
                        <a:fillRect/>
                      </a:stretch>
                    </p:blipFill>
                    <p:spPr>
                      <a:xfrm>
                        <a:off x="3540443" y="1113790"/>
                        <a:ext cx="479425" cy="634365"/>
                      </a:xfrm>
                      <a:prstGeom prst="rect">
                        <a:avLst/>
                      </a:prstGeom>
                    </p:spPr>
                  </p:pic>
                </p:oleObj>
              </mc:Fallback>
            </mc:AlternateContent>
          </a:graphicData>
        </a:graphic>
      </p:graphicFrame>
      <p:graphicFrame>
        <p:nvGraphicFramePr>
          <p:cNvPr id="15" name="Object 14"/>
          <p:cNvGraphicFramePr/>
          <p:nvPr/>
        </p:nvGraphicFramePr>
        <p:xfrm>
          <a:off x="4228783" y="3282315"/>
          <a:ext cx="1463040" cy="633095"/>
        </p:xfrm>
        <a:graphic>
          <a:graphicData uri="http://schemas.openxmlformats.org/presentationml/2006/ole">
            <mc:AlternateContent xmlns:mc="http://schemas.openxmlformats.org/markup-compatibility/2006">
              <mc:Choice xmlns:v="urn:schemas-microsoft-com:vml" Requires="v">
                <p:oleObj spid="_x0000_s28846" r:id="rId9" imgW="698500" imgH="241300" progId="Equation.DSMT4">
                  <p:embed/>
                </p:oleObj>
              </mc:Choice>
              <mc:Fallback>
                <p:oleObj r:id="rId9" imgW="698500" imgH="241300" progId="Equation.DSMT4">
                  <p:embed/>
                  <p:pic>
                    <p:nvPicPr>
                      <p:cNvPr id="0" name="Picture 3"/>
                      <p:cNvPicPr/>
                      <p:nvPr/>
                    </p:nvPicPr>
                    <p:blipFill>
                      <a:blip r:embed="rId10"/>
                      <a:stretch>
                        <a:fillRect/>
                      </a:stretch>
                    </p:blipFill>
                    <p:spPr>
                      <a:xfrm>
                        <a:off x="4228783" y="3282315"/>
                        <a:ext cx="1463040" cy="633095"/>
                      </a:xfrm>
                      <a:prstGeom prst="rect">
                        <a:avLst/>
                      </a:prstGeom>
                    </p:spPr>
                  </p:pic>
                </p:oleObj>
              </mc:Fallback>
            </mc:AlternateContent>
          </a:graphicData>
        </a:graphic>
      </p:graphicFrame>
      <p:graphicFrame>
        <p:nvGraphicFramePr>
          <p:cNvPr id="17" name="Object 16"/>
          <p:cNvGraphicFramePr/>
          <p:nvPr/>
        </p:nvGraphicFramePr>
        <p:xfrm>
          <a:off x="6762116" y="3282315"/>
          <a:ext cx="1276985" cy="633095"/>
        </p:xfrm>
        <a:graphic>
          <a:graphicData uri="http://schemas.openxmlformats.org/presentationml/2006/ole">
            <mc:AlternateContent xmlns:mc="http://schemas.openxmlformats.org/markup-compatibility/2006">
              <mc:Choice xmlns:v="urn:schemas-microsoft-com:vml" Requires="v">
                <p:oleObj spid="_x0000_s28847" r:id="rId11" imgW="609600" imgH="241300" progId="Equation.DSMT4">
                  <p:embed/>
                </p:oleObj>
              </mc:Choice>
              <mc:Fallback>
                <p:oleObj r:id="rId11" imgW="609600" imgH="241300" progId="Equation.DSMT4">
                  <p:embed/>
                  <p:pic>
                    <p:nvPicPr>
                      <p:cNvPr id="0" name="Picture 3"/>
                      <p:cNvPicPr/>
                      <p:nvPr/>
                    </p:nvPicPr>
                    <p:blipFill>
                      <a:blip r:embed="rId12"/>
                      <a:stretch>
                        <a:fillRect/>
                      </a:stretch>
                    </p:blipFill>
                    <p:spPr>
                      <a:xfrm>
                        <a:off x="6762116" y="3282315"/>
                        <a:ext cx="1276985" cy="633095"/>
                      </a:xfrm>
                      <a:prstGeom prst="rect">
                        <a:avLst/>
                      </a:prstGeom>
                    </p:spPr>
                  </p:pic>
                </p:oleObj>
              </mc:Fallback>
            </mc:AlternateContent>
          </a:graphicData>
        </a:graphic>
      </p:graphicFrame>
      <p:graphicFrame>
        <p:nvGraphicFramePr>
          <p:cNvPr id="20" name="Object 19"/>
          <p:cNvGraphicFramePr/>
          <p:nvPr/>
        </p:nvGraphicFramePr>
        <p:xfrm>
          <a:off x="9986963" y="3228975"/>
          <a:ext cx="1463040" cy="633095"/>
        </p:xfrm>
        <a:graphic>
          <a:graphicData uri="http://schemas.openxmlformats.org/presentationml/2006/ole">
            <mc:AlternateContent xmlns:mc="http://schemas.openxmlformats.org/markup-compatibility/2006">
              <mc:Choice xmlns:v="urn:schemas-microsoft-com:vml" Requires="v">
                <p:oleObj spid="_x0000_s28848" r:id="rId13" imgW="698500" imgH="241300" progId="Equation.DSMT4">
                  <p:embed/>
                </p:oleObj>
              </mc:Choice>
              <mc:Fallback>
                <p:oleObj r:id="rId13" imgW="698500" imgH="241300" progId="Equation.DSMT4">
                  <p:embed/>
                  <p:pic>
                    <p:nvPicPr>
                      <p:cNvPr id="0" name="Picture 3"/>
                      <p:cNvPicPr/>
                      <p:nvPr/>
                    </p:nvPicPr>
                    <p:blipFill>
                      <a:blip r:embed="rId14"/>
                      <a:stretch>
                        <a:fillRect/>
                      </a:stretch>
                    </p:blipFill>
                    <p:spPr>
                      <a:xfrm>
                        <a:off x="9986963" y="3228975"/>
                        <a:ext cx="1463040" cy="633095"/>
                      </a:xfrm>
                      <a:prstGeom prst="rect">
                        <a:avLst/>
                      </a:prstGeom>
                    </p:spPr>
                  </p:pic>
                </p:oleObj>
              </mc:Fallback>
            </mc:AlternateContent>
          </a:graphicData>
        </a:graphic>
      </p:graphicFrame>
      <p:sp>
        <p:nvSpPr>
          <p:cNvPr id="7" name="Action Button: Home 6">
            <a:hlinkClick r:id="rId15"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16"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500"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500"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500"/>
                                        <p:tgtEl>
                                          <p:spTgt spid="3">
                                            <p:txEl>
                                              <p:pRg st="1" end="1"/>
                                            </p:txEl>
                                          </p:spTgt>
                                        </p:tgtEl>
                                      </p:cBhvr>
                                    </p:animEffect>
                                  </p:childTnLst>
                                </p:cTn>
                              </p:par>
                              <p:par>
                                <p:cTn id="27" presetID="55" presetClass="entr" presetSubtype="0" fill="hold" nodeType="withEffect">
                                  <p:stCondLst>
                                    <p:cond delay="0"/>
                                  </p:stCondLst>
                                  <p:childTnLst>
                                    <p:set>
                                      <p:cBhvr>
                                        <p:cTn id="28" dur="500"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strVal val="#ppt_w*0.7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animEffect transition="in" filter="fade">
                                      <p:cBhvr>
                                        <p:cTn id="31" dur="500"/>
                                        <p:tgtEl>
                                          <p:spTgt spid="2"/>
                                        </p:tgtEl>
                                      </p:cBhvr>
                                    </p:animEffect>
                                  </p:childTnLst>
                                </p:cTn>
                              </p:par>
                              <p:par>
                                <p:cTn id="32" presetID="55" presetClass="entr" presetSubtype="0" fill="hold" nodeType="withEffect">
                                  <p:stCondLst>
                                    <p:cond delay="0"/>
                                  </p:stCondLst>
                                  <p:childTnLst>
                                    <p:set>
                                      <p:cBhvr>
                                        <p:cTn id="33" dur="500"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par>
                                <p:cTn id="37" presetID="55" presetClass="entr" presetSubtype="0" fill="hold" nodeType="withEffect">
                                  <p:stCondLst>
                                    <p:cond delay="0"/>
                                  </p:stCondLst>
                                  <p:childTnLst>
                                    <p:set>
                                      <p:cBhvr>
                                        <p:cTn id="38" dur="500"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strVal val="#ppt_w*0.7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animEffect transition="in" filter="fade">
                                      <p:cBhvr>
                                        <p:cTn id="41" dur="500"/>
                                        <p:tgtEl>
                                          <p:spTgt spid="17"/>
                                        </p:tgtEl>
                                      </p:cBhvr>
                                    </p:animEffect>
                                  </p:childTnLst>
                                </p:cTn>
                              </p:par>
                              <p:par>
                                <p:cTn id="42" presetID="55" presetClass="entr" presetSubtype="0" fill="hold" nodeType="withEffect">
                                  <p:stCondLst>
                                    <p:cond delay="0"/>
                                  </p:stCondLst>
                                  <p:childTnLst>
                                    <p:set>
                                      <p:cBhvr>
                                        <p:cTn id="43" dur="500"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strVal val="#ppt_w*0.70"/>
                                          </p:val>
                                        </p:tav>
                                        <p:tav tm="100000">
                                          <p:val>
                                            <p:strVal val="#ppt_w"/>
                                          </p:val>
                                        </p:tav>
                                      </p:tavLst>
                                    </p:anim>
                                    <p:anim calcmode="lin" valueType="num">
                                      <p:cBhvr>
                                        <p:cTn id="45" dur="500" fill="hold"/>
                                        <p:tgtEl>
                                          <p:spTgt spid="20"/>
                                        </p:tgtEl>
                                        <p:attrNameLst>
                                          <p:attrName>ppt_h</p:attrName>
                                        </p:attrNameLst>
                                      </p:cBhvr>
                                      <p:tavLst>
                                        <p:tav tm="0">
                                          <p:val>
                                            <p:strVal val="#ppt_h"/>
                                          </p:val>
                                        </p:tav>
                                        <p:tav tm="100000">
                                          <p:val>
                                            <p:strVal val="#ppt_h"/>
                                          </p:val>
                                        </p:tav>
                                      </p:tavLst>
                                    </p:anim>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25.</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Một khối trụ (T) có thể tích bằng                và có đường sinh gấp ba lấn bán kính đáy. Độ dài đường sinh của </a:t>
            </a:r>
            <a:r>
              <a:rPr lang="en-US" sz="3000" b="1">
                <a:solidFill>
                  <a:srgbClr val="002060"/>
                </a:solidFill>
                <a:latin typeface="Arial" panose="020B0604020202020204" pitchFamily="34" charset="0"/>
                <a:cs typeface="Arial" panose="020B0604020202020204" pitchFamily="34" charset="0"/>
                <a:sym typeface="+mn-ea"/>
              </a:rPr>
              <a:t>(T)</a:t>
            </a:r>
            <a:r>
              <a:rPr lang="en-US" sz="3000" b="1">
                <a:solidFill>
                  <a:srgbClr val="002060"/>
                </a:solidFill>
                <a:latin typeface="Arial" panose="020B0604020202020204" pitchFamily="34" charset="0"/>
                <a:cs typeface="Arial" panose="020B0604020202020204" pitchFamily="34" charset="0"/>
              </a:rPr>
              <a:t> là</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12 cm.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3 cm.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6 cm.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9 cm.  </a:t>
            </a:r>
          </a:p>
        </p:txBody>
      </p:sp>
      <p:sp>
        <p:nvSpPr>
          <p:cNvPr id="19" name="Oval 18"/>
          <p:cNvSpPr/>
          <p:nvPr/>
        </p:nvSpPr>
        <p:spPr>
          <a:xfrm>
            <a:off x="9639300" y="192786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5" name="Object 4"/>
          <p:cNvGraphicFramePr/>
          <p:nvPr/>
        </p:nvGraphicFramePr>
        <p:xfrm>
          <a:off x="7719061" y="359728"/>
          <a:ext cx="1736090" cy="801370"/>
        </p:xfrm>
        <a:graphic>
          <a:graphicData uri="http://schemas.openxmlformats.org/presentationml/2006/ole">
            <mc:AlternateContent xmlns:mc="http://schemas.openxmlformats.org/markup-compatibility/2006">
              <mc:Choice xmlns:v="urn:schemas-microsoft-com:vml" Requires="v">
                <p:oleObj spid="_x0000_s29727" r:id="rId3" imgW="736600" imgH="304800" progId="Equation.DSMT4">
                  <p:embed/>
                </p:oleObj>
              </mc:Choice>
              <mc:Fallback>
                <p:oleObj r:id="rId3" imgW="736600" imgH="304800" progId="Equation.DSMT4">
                  <p:embed/>
                  <p:pic>
                    <p:nvPicPr>
                      <p:cNvPr id="0" name="Picture 3"/>
                      <p:cNvPicPr/>
                      <p:nvPr/>
                    </p:nvPicPr>
                    <p:blipFill>
                      <a:blip r:embed="rId4"/>
                      <a:stretch>
                        <a:fillRect/>
                      </a:stretch>
                    </p:blipFill>
                    <p:spPr>
                      <a:xfrm>
                        <a:off x="7719061" y="359728"/>
                        <a:ext cx="1736090" cy="801370"/>
                      </a:xfrm>
                      <a:prstGeom prst="rect">
                        <a:avLst/>
                      </a:prstGeom>
                    </p:spPr>
                  </p:pic>
                </p:oleObj>
              </mc:Fallback>
            </mc:AlternateContent>
          </a:graphicData>
        </a:graphic>
      </p:graphicFrame>
      <p:sp>
        <p:nvSpPr>
          <p:cNvPr id="2" name="Action Button: Home 1">
            <a:hlinkClick r:id="rId5"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6"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335" y="1812925"/>
            <a:ext cx="2499360" cy="2846705"/>
          </a:xfrm>
          <a:prstGeom prst="rect">
            <a:avLst/>
          </a:prstGeom>
        </p:spPr>
      </p:pic>
      <p:sp>
        <p:nvSpPr>
          <p:cNvPr id="3" name="Content Placeholder 2"/>
          <p:cNvSpPr>
            <a:spLocks noGrp="1"/>
          </p:cNvSpPr>
          <p:nvPr>
            <p:ph idx="1"/>
          </p:nvPr>
        </p:nvSpPr>
        <p:spPr>
          <a:xfrm>
            <a:off x="187960" y="116840"/>
            <a:ext cx="9731375" cy="6767195"/>
          </a:xfrm>
        </p:spPr>
        <p:txBody>
          <a:bodyPr>
            <a:normAutofit/>
          </a:bodyPr>
          <a:lstStyle/>
          <a:p>
            <a:pPr marL="0" indent="0" fontAlgn="auto">
              <a:lnSpc>
                <a:spcPct val="100000"/>
              </a:lnSpc>
              <a:spcBef>
                <a:spcPts val="0"/>
              </a:spcBef>
              <a:spcAft>
                <a:spcPts val="0"/>
              </a:spcAft>
              <a:buNone/>
            </a:pPr>
            <a:r>
              <a:rPr lang="en-US" sz="3000">
                <a:cs typeface="Arial" panose="020B0604020202020204" pitchFamily="34" charset="0"/>
              </a:rPr>
              <a:t> </a:t>
            </a:r>
            <a:r>
              <a:rPr lang="en-US" sz="3000">
                <a:solidFill>
                  <a:srgbClr val="050BE1"/>
                </a:solidFill>
                <a:cs typeface="Arial" panose="020B0604020202020204" pitchFamily="34" charset="0"/>
                <a:sym typeface="Wingdings 2" panose="05020102010507070707" charset="0"/>
              </a:rPr>
              <a:t></a:t>
            </a:r>
            <a:r>
              <a:rPr lang="en-US" sz="3000">
                <a:solidFill>
                  <a:srgbClr val="050BE1"/>
                </a:solidFill>
                <a:latin typeface="Arial" panose="020B0604020202020204" pitchFamily="34" charset="0"/>
                <a:cs typeface="Arial" panose="020B0604020202020204" pitchFamily="34" charset="0"/>
              </a:rPr>
              <a:t>Hình trụ tròn xoay:</a:t>
            </a:r>
            <a:endParaRPr lang="en-US" sz="3000">
              <a:latin typeface="Arial" panose="020B0604020202020204" pitchFamily="34" charset="0"/>
              <a:cs typeface="Arial" panose="020B0604020202020204" pitchFamily="34" charset="0"/>
            </a:endParaRPr>
          </a:p>
          <a:p>
            <a:pPr marL="0" indent="0" algn="just" fontAlgn="auto">
              <a:lnSpc>
                <a:spcPct val="100000"/>
              </a:lnSpc>
              <a:spcBef>
                <a:spcPts val="0"/>
              </a:spcBef>
              <a:spcAft>
                <a:spcPts val="0"/>
              </a:spcAft>
              <a:buNone/>
            </a:pPr>
            <a:r>
              <a:rPr lang="en-US" sz="3000">
                <a:latin typeface="Arial" panose="020B0604020202020204" pitchFamily="34" charset="0"/>
                <a:cs typeface="Arial" panose="020B0604020202020204" pitchFamily="34" charset="0"/>
              </a:rPr>
              <a:t>	Khi quay hình chữ nhật </a:t>
            </a:r>
            <a:r>
              <a:rPr lang="en-US" sz="3000">
                <a:solidFill>
                  <a:srgbClr val="050BE1"/>
                </a:solidFill>
                <a:latin typeface="Arial" panose="020B0604020202020204" pitchFamily="34" charset="0"/>
                <a:cs typeface="Arial" panose="020B0604020202020204" pitchFamily="34" charset="0"/>
              </a:rPr>
              <a:t>ABCD</a:t>
            </a:r>
            <a:r>
              <a:rPr lang="en-US" sz="3000">
                <a:latin typeface="Arial" panose="020B0604020202020204" pitchFamily="34" charset="0"/>
                <a:cs typeface="Arial" panose="020B0604020202020204" pitchFamily="34" charset="0"/>
              </a:rPr>
              <a:t> xung quanh đường thẳng chứa một cạnh, chẳng hạn cạnh </a:t>
            </a:r>
            <a:r>
              <a:rPr lang="en-US" sz="3000">
                <a:solidFill>
                  <a:srgbClr val="050BE1"/>
                </a:solidFill>
                <a:latin typeface="Arial" panose="020B0604020202020204" pitchFamily="34" charset="0"/>
                <a:cs typeface="Arial" panose="020B0604020202020204" pitchFamily="34" charset="0"/>
              </a:rPr>
              <a:t>AB</a:t>
            </a:r>
            <a:r>
              <a:rPr lang="en-US" sz="3000">
                <a:latin typeface="Arial" panose="020B0604020202020204" pitchFamily="34" charset="0"/>
                <a:cs typeface="Arial" panose="020B0604020202020204" pitchFamily="34" charset="0"/>
              </a:rPr>
              <a:t> thì đường gấp khúc tạo thành một hình, hình đó được gọi là hình trụ tròn xoay hay gọi tắt là hình trụ. </a:t>
            </a:r>
          </a:p>
          <a:p>
            <a:pPr algn="just" fontAlgn="auto">
              <a:lnSpc>
                <a:spcPct val="100000"/>
              </a:lnSpc>
              <a:spcBef>
                <a:spcPts val="0"/>
              </a:spcBef>
              <a:spcAft>
                <a:spcPts val="0"/>
              </a:spcAft>
              <a:buFont typeface="Arial" panose="020B0604020202020204" pitchFamily="34" charset="0"/>
              <a:buChar char="•"/>
            </a:pPr>
            <a:r>
              <a:rPr lang="en-US" sz="3000">
                <a:latin typeface="Arial" panose="020B0604020202020204" pitchFamily="34" charset="0"/>
                <a:cs typeface="Arial" panose="020B0604020202020204" pitchFamily="34" charset="0"/>
              </a:rPr>
              <a:t>Đường thẳng </a:t>
            </a:r>
            <a:r>
              <a:rPr lang="en-US" sz="3000">
                <a:solidFill>
                  <a:srgbClr val="050BE1"/>
                </a:solidFill>
                <a:latin typeface="Arial" panose="020B0604020202020204" pitchFamily="34" charset="0"/>
                <a:cs typeface="Arial" panose="020B0604020202020204" pitchFamily="34" charset="0"/>
              </a:rPr>
              <a:t>AB</a:t>
            </a:r>
            <a:r>
              <a:rPr lang="en-US" sz="3000">
                <a:latin typeface="Arial" panose="020B0604020202020204" pitchFamily="34" charset="0"/>
                <a:cs typeface="Arial" panose="020B0604020202020204" pitchFamily="34" charset="0"/>
              </a:rPr>
              <a:t> được gọi là trục.</a:t>
            </a:r>
          </a:p>
          <a:p>
            <a:pPr algn="just" fontAlgn="auto">
              <a:lnSpc>
                <a:spcPct val="100000"/>
              </a:lnSpc>
              <a:spcBef>
                <a:spcPts val="0"/>
              </a:spcBef>
              <a:spcAft>
                <a:spcPts val="0"/>
              </a:spcAft>
              <a:buFont typeface="Arial" panose="020B0604020202020204" pitchFamily="34" charset="0"/>
              <a:buChar char="•"/>
            </a:pPr>
            <a:r>
              <a:rPr lang="en-US" sz="3000">
                <a:latin typeface="Arial" panose="020B0604020202020204" pitchFamily="34" charset="0"/>
                <a:cs typeface="Arial" panose="020B0604020202020204" pitchFamily="34" charset="0"/>
              </a:rPr>
              <a:t>Đoạn thẳng </a:t>
            </a:r>
            <a:r>
              <a:rPr lang="en-US" sz="3000">
                <a:solidFill>
                  <a:srgbClr val="050BE1"/>
                </a:solidFill>
                <a:latin typeface="Arial" panose="020B0604020202020204" pitchFamily="34" charset="0"/>
                <a:cs typeface="Arial" panose="020B0604020202020204" pitchFamily="34" charset="0"/>
              </a:rPr>
              <a:t>CD</a:t>
            </a:r>
            <a:r>
              <a:rPr lang="en-US" sz="3000">
                <a:latin typeface="Arial" panose="020B0604020202020204" pitchFamily="34" charset="0"/>
                <a:cs typeface="Arial" panose="020B0604020202020204" pitchFamily="34" charset="0"/>
              </a:rPr>
              <a:t> được gọi là độ dài đường sinh.</a:t>
            </a:r>
          </a:p>
          <a:p>
            <a:pPr algn="just" fontAlgn="auto">
              <a:lnSpc>
                <a:spcPct val="100000"/>
              </a:lnSpc>
              <a:spcBef>
                <a:spcPts val="0"/>
              </a:spcBef>
              <a:spcAft>
                <a:spcPts val="0"/>
              </a:spcAft>
              <a:buFont typeface="Arial" panose="020B0604020202020204" pitchFamily="34" charset="0"/>
              <a:buChar char="•"/>
            </a:pPr>
            <a:r>
              <a:rPr lang="en-US" sz="3000">
                <a:latin typeface="Arial" panose="020B0604020202020204" pitchFamily="34" charset="0"/>
                <a:cs typeface="Arial" panose="020B0604020202020204" pitchFamily="34" charset="0"/>
              </a:rPr>
              <a:t>Độ dài đoạn thẳng </a:t>
            </a:r>
            <a:r>
              <a:rPr lang="en-US" sz="3000">
                <a:solidFill>
                  <a:srgbClr val="050BE1"/>
                </a:solidFill>
                <a:latin typeface="Arial" panose="020B0604020202020204" pitchFamily="34" charset="0"/>
                <a:cs typeface="Arial" panose="020B0604020202020204" pitchFamily="34" charset="0"/>
              </a:rPr>
              <a:t>AB = CD = </a:t>
            </a:r>
            <a:r>
              <a:rPr lang="en-US" sz="3300" i="1">
                <a:solidFill>
                  <a:srgbClr val="050BE1"/>
                </a:solidFill>
                <a:latin typeface="Times New Roman" panose="02020603050405020304" charset="0"/>
                <a:cs typeface="Times New Roman" panose="02020603050405020304" charset="0"/>
              </a:rPr>
              <a:t>h</a:t>
            </a:r>
            <a:r>
              <a:rPr lang="en-US" sz="3000">
                <a:latin typeface="Arial" panose="020B0604020202020204" pitchFamily="34" charset="0"/>
                <a:cs typeface="Arial" panose="020B0604020202020204" pitchFamily="34" charset="0"/>
              </a:rPr>
              <a:t> được gọi là chiều cao của hình trụ.</a:t>
            </a:r>
          </a:p>
          <a:p>
            <a:pPr algn="just" fontAlgn="auto">
              <a:lnSpc>
                <a:spcPct val="100000"/>
              </a:lnSpc>
              <a:spcBef>
                <a:spcPts val="0"/>
              </a:spcBef>
              <a:spcAft>
                <a:spcPts val="0"/>
              </a:spcAft>
              <a:buFont typeface="Arial" panose="020B0604020202020204" pitchFamily="34" charset="0"/>
              <a:buChar char="•"/>
            </a:pPr>
            <a:r>
              <a:rPr lang="en-US" sz="3000">
                <a:latin typeface="Arial" panose="020B0604020202020204" pitchFamily="34" charset="0"/>
                <a:cs typeface="Arial" panose="020B0604020202020204" pitchFamily="34" charset="0"/>
              </a:rPr>
              <a:t>Hình tròn tâm </a:t>
            </a:r>
            <a:r>
              <a:rPr lang="en-US" sz="3000">
                <a:solidFill>
                  <a:srgbClr val="050BE1"/>
                </a:solidFill>
                <a:latin typeface="Arial" panose="020B0604020202020204" pitchFamily="34" charset="0"/>
                <a:cs typeface="Arial" panose="020B0604020202020204" pitchFamily="34" charset="0"/>
              </a:rPr>
              <a:t>A</a:t>
            </a:r>
            <a:r>
              <a:rPr lang="en-US" sz="3000">
                <a:latin typeface="Arial" panose="020B0604020202020204" pitchFamily="34" charset="0"/>
                <a:cs typeface="Arial" panose="020B0604020202020204" pitchFamily="34" charset="0"/>
              </a:rPr>
              <a:t>, bán kính </a:t>
            </a:r>
            <a:r>
              <a:rPr lang="en-US" sz="3300" i="1">
                <a:solidFill>
                  <a:srgbClr val="050BE1"/>
                </a:solidFill>
                <a:latin typeface="Times New Roman" panose="02020603050405020304" charset="0"/>
                <a:cs typeface="Times New Roman" panose="02020603050405020304" charset="0"/>
              </a:rPr>
              <a:t>r</a:t>
            </a:r>
            <a:r>
              <a:rPr lang="en-US" sz="3000">
                <a:solidFill>
                  <a:srgbClr val="050BE1"/>
                </a:solidFill>
                <a:latin typeface="Arial" panose="020B0604020202020204" pitchFamily="34" charset="0"/>
                <a:cs typeface="Arial" panose="020B0604020202020204" pitchFamily="34" charset="0"/>
              </a:rPr>
              <a:t> = AD</a:t>
            </a:r>
            <a:r>
              <a:rPr lang="en-US" sz="3000">
                <a:latin typeface="Arial" panose="020B0604020202020204" pitchFamily="34" charset="0"/>
                <a:cs typeface="Arial" panose="020B0604020202020204" pitchFamily="34" charset="0"/>
              </a:rPr>
              <a:t> và hình tròn tâm </a:t>
            </a:r>
            <a:r>
              <a:rPr lang="en-US" sz="3000">
                <a:solidFill>
                  <a:srgbClr val="050BE1"/>
                </a:solidFill>
                <a:latin typeface="Arial" panose="020B0604020202020204" pitchFamily="34" charset="0"/>
                <a:cs typeface="Arial" panose="020B0604020202020204" pitchFamily="34" charset="0"/>
              </a:rPr>
              <a:t>B</a:t>
            </a:r>
            <a:r>
              <a:rPr lang="en-US" sz="3000">
                <a:latin typeface="Arial" panose="020B0604020202020204" pitchFamily="34" charset="0"/>
                <a:cs typeface="Arial" panose="020B0604020202020204" pitchFamily="34" charset="0"/>
              </a:rPr>
              <a:t>, bán kính </a:t>
            </a:r>
            <a:r>
              <a:rPr lang="en-US" sz="3300" i="1">
                <a:solidFill>
                  <a:srgbClr val="050BE1"/>
                </a:solidFill>
                <a:latin typeface="Times New Roman" panose="02020603050405020304" charset="0"/>
                <a:cs typeface="Times New Roman" panose="02020603050405020304" charset="0"/>
              </a:rPr>
              <a:t>r</a:t>
            </a:r>
            <a:r>
              <a:rPr lang="en-US" sz="3000">
                <a:solidFill>
                  <a:srgbClr val="050BE1"/>
                </a:solidFill>
                <a:latin typeface="Arial" panose="020B0604020202020204" pitchFamily="34" charset="0"/>
                <a:cs typeface="Arial" panose="020B0604020202020204" pitchFamily="34" charset="0"/>
              </a:rPr>
              <a:t> = BC</a:t>
            </a:r>
            <a:r>
              <a:rPr lang="en-US" sz="3000">
                <a:latin typeface="Arial" panose="020B0604020202020204" pitchFamily="34" charset="0"/>
                <a:cs typeface="Arial" panose="020B0604020202020204" pitchFamily="34" charset="0"/>
              </a:rPr>
              <a:t> được gọi là 2 đáy của hình trụ.</a:t>
            </a:r>
          </a:p>
          <a:p>
            <a:pPr algn="just" fontAlgn="auto">
              <a:lnSpc>
                <a:spcPct val="100000"/>
              </a:lnSpc>
              <a:spcBef>
                <a:spcPts val="0"/>
              </a:spcBef>
              <a:spcAft>
                <a:spcPts val="0"/>
              </a:spcAft>
              <a:buFont typeface="Arial" panose="020B0604020202020204" pitchFamily="34" charset="0"/>
              <a:buChar char="•"/>
            </a:pPr>
            <a:r>
              <a:rPr lang="en-US" sz="3000">
                <a:latin typeface="Arial" panose="020B0604020202020204" pitchFamily="34" charset="0"/>
                <a:cs typeface="Arial" panose="020B0604020202020204" pitchFamily="34" charset="0"/>
              </a:rPr>
              <a:t>Khối trụ tròn xoay, gọi tắt là khối trụ, là phần không gian giới hạn bởi hình trụ tròn xoay kể cả hình trụ.</a:t>
            </a:r>
          </a:p>
        </p:txBody>
      </p:sp>
      <p:sp>
        <p:nvSpPr>
          <p:cNvPr id="5" name="Action Button: Home 4">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500"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500"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500"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500"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500"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500"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5"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26.</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Một hình trụ có diện tích đáy bằng              . Khoảng cách giữa trục và đường sinh của mặt xung quanh hình trụ đó bằng</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4 m.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3 m.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2 m.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1 m.  </a:t>
            </a:r>
          </a:p>
        </p:txBody>
      </p:sp>
      <p:sp>
        <p:nvSpPr>
          <p:cNvPr id="19" name="Oval 18"/>
          <p:cNvSpPr/>
          <p:nvPr/>
        </p:nvSpPr>
        <p:spPr>
          <a:xfrm>
            <a:off x="5816600" y="262001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5" name="Object 4"/>
          <p:cNvGraphicFramePr/>
          <p:nvPr/>
        </p:nvGraphicFramePr>
        <p:xfrm>
          <a:off x="8116889" y="359728"/>
          <a:ext cx="1377315" cy="801370"/>
        </p:xfrm>
        <a:graphic>
          <a:graphicData uri="http://schemas.openxmlformats.org/presentationml/2006/ole">
            <mc:AlternateContent xmlns:mc="http://schemas.openxmlformats.org/markup-compatibility/2006">
              <mc:Choice xmlns:v="urn:schemas-microsoft-com:vml" Requires="v">
                <p:oleObj spid="_x0000_s30751" r:id="rId3" imgW="584200" imgH="304800" progId="Equation.DSMT4">
                  <p:embed/>
                </p:oleObj>
              </mc:Choice>
              <mc:Fallback>
                <p:oleObj r:id="rId3" imgW="584200" imgH="304800" progId="Equation.DSMT4">
                  <p:embed/>
                  <p:pic>
                    <p:nvPicPr>
                      <p:cNvPr id="0" name="Picture 3"/>
                      <p:cNvPicPr/>
                      <p:nvPr/>
                    </p:nvPicPr>
                    <p:blipFill>
                      <a:blip r:embed="rId4"/>
                      <a:stretch>
                        <a:fillRect/>
                      </a:stretch>
                    </p:blipFill>
                    <p:spPr>
                      <a:xfrm>
                        <a:off x="8116889" y="359728"/>
                        <a:ext cx="1377315" cy="801370"/>
                      </a:xfrm>
                      <a:prstGeom prst="rect">
                        <a:avLst/>
                      </a:prstGeom>
                    </p:spPr>
                  </p:pic>
                </p:oleObj>
              </mc:Fallback>
            </mc:AlternateContent>
          </a:graphicData>
        </a:graphic>
      </p:graphicFrame>
      <p:sp>
        <p:nvSpPr>
          <p:cNvPr id="2" name="Action Button: Home 1">
            <a:hlinkClick r:id="rId5"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6"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500"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27.</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Tính thể tích của khối trụ biết chu vi đáy của hình trụ đó bằng             và thiết diện đi qua trục là một hình chữ nhật có độ dài đường chéo bằng  10 cm:</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9496425" y="267779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5" name="Object 4"/>
          <p:cNvGraphicFramePr/>
          <p:nvPr/>
        </p:nvGraphicFramePr>
        <p:xfrm>
          <a:off x="1906589" y="1081405"/>
          <a:ext cx="1377315" cy="701675"/>
        </p:xfrm>
        <a:graphic>
          <a:graphicData uri="http://schemas.openxmlformats.org/presentationml/2006/ole">
            <mc:AlternateContent xmlns:mc="http://schemas.openxmlformats.org/markup-compatibility/2006">
              <mc:Choice xmlns:v="urn:schemas-microsoft-com:vml" Requires="v">
                <p:oleObj spid="_x0000_s31887" r:id="rId3" imgW="584200" imgH="266700" progId="Equation.DSMT4">
                  <p:embed/>
                </p:oleObj>
              </mc:Choice>
              <mc:Fallback>
                <p:oleObj r:id="rId3" imgW="584200" imgH="266700" progId="Equation.DSMT4">
                  <p:embed/>
                  <p:pic>
                    <p:nvPicPr>
                      <p:cNvPr id="0" name="Picture 3"/>
                      <p:cNvPicPr/>
                      <p:nvPr/>
                    </p:nvPicPr>
                    <p:blipFill>
                      <a:blip r:embed="rId4"/>
                      <a:stretch>
                        <a:fillRect/>
                      </a:stretch>
                    </p:blipFill>
                    <p:spPr>
                      <a:xfrm>
                        <a:off x="1906589" y="1081405"/>
                        <a:ext cx="1377315" cy="701675"/>
                      </a:xfrm>
                      <a:prstGeom prst="rect">
                        <a:avLst/>
                      </a:prstGeom>
                    </p:spPr>
                  </p:pic>
                </p:oleObj>
              </mc:Fallback>
            </mc:AlternateContent>
          </a:graphicData>
        </a:graphic>
      </p:graphicFrame>
      <p:graphicFrame>
        <p:nvGraphicFramePr>
          <p:cNvPr id="2" name="Object 1"/>
          <p:cNvGraphicFramePr/>
          <p:nvPr/>
        </p:nvGraphicFramePr>
        <p:xfrm>
          <a:off x="800100" y="2562225"/>
          <a:ext cx="2560320" cy="731520"/>
        </p:xfrm>
        <a:graphic>
          <a:graphicData uri="http://schemas.openxmlformats.org/presentationml/2006/ole">
            <mc:AlternateContent xmlns:mc="http://schemas.openxmlformats.org/markup-compatibility/2006">
              <mc:Choice xmlns:v="urn:schemas-microsoft-com:vml" Requires="v">
                <p:oleObj spid="_x0000_s31888" r:id="rId5" imgW="1193800" imgH="304800" progId="Equation.DSMT4">
                  <p:embed/>
                </p:oleObj>
              </mc:Choice>
              <mc:Fallback>
                <p:oleObj r:id="rId5" imgW="1193800" imgH="304800" progId="Equation.DSMT4">
                  <p:embed/>
                  <p:pic>
                    <p:nvPicPr>
                      <p:cNvPr id="0" name="Picture 3"/>
                      <p:cNvPicPr/>
                      <p:nvPr/>
                    </p:nvPicPr>
                    <p:blipFill>
                      <a:blip r:embed="rId6"/>
                      <a:stretch>
                        <a:fillRect/>
                      </a:stretch>
                    </p:blipFill>
                    <p:spPr>
                      <a:xfrm>
                        <a:off x="800100" y="2562225"/>
                        <a:ext cx="2560320" cy="731520"/>
                      </a:xfrm>
                      <a:prstGeom prst="rect">
                        <a:avLst/>
                      </a:prstGeom>
                    </p:spPr>
                  </p:pic>
                </p:oleObj>
              </mc:Fallback>
            </mc:AlternateContent>
          </a:graphicData>
        </a:graphic>
      </p:graphicFrame>
      <p:graphicFrame>
        <p:nvGraphicFramePr>
          <p:cNvPr id="10" name="Object 9"/>
          <p:cNvGraphicFramePr/>
          <p:nvPr/>
        </p:nvGraphicFramePr>
        <p:xfrm>
          <a:off x="4491990" y="2576195"/>
          <a:ext cx="1579880" cy="731520"/>
        </p:xfrm>
        <a:graphic>
          <a:graphicData uri="http://schemas.openxmlformats.org/presentationml/2006/ole">
            <mc:AlternateContent xmlns:mc="http://schemas.openxmlformats.org/markup-compatibility/2006">
              <mc:Choice xmlns:v="urn:schemas-microsoft-com:vml" Requires="v">
                <p:oleObj spid="_x0000_s31889" r:id="rId7" imgW="736600" imgH="304800" progId="Equation.DSMT4">
                  <p:embed/>
                </p:oleObj>
              </mc:Choice>
              <mc:Fallback>
                <p:oleObj r:id="rId7" imgW="736600" imgH="304800" progId="Equation.DSMT4">
                  <p:embed/>
                  <p:pic>
                    <p:nvPicPr>
                      <p:cNvPr id="0" name="Picture 3"/>
                      <p:cNvPicPr/>
                      <p:nvPr/>
                    </p:nvPicPr>
                    <p:blipFill>
                      <a:blip r:embed="rId8"/>
                      <a:stretch>
                        <a:fillRect/>
                      </a:stretch>
                    </p:blipFill>
                    <p:spPr>
                      <a:xfrm>
                        <a:off x="4491990" y="2576195"/>
                        <a:ext cx="1579880" cy="731520"/>
                      </a:xfrm>
                      <a:prstGeom prst="rect">
                        <a:avLst/>
                      </a:prstGeom>
                    </p:spPr>
                  </p:pic>
                </p:oleObj>
              </mc:Fallback>
            </mc:AlternateContent>
          </a:graphicData>
        </a:graphic>
      </p:graphicFrame>
      <p:graphicFrame>
        <p:nvGraphicFramePr>
          <p:cNvPr id="12" name="Object 11"/>
          <p:cNvGraphicFramePr/>
          <p:nvPr/>
        </p:nvGraphicFramePr>
        <p:xfrm>
          <a:off x="7611110" y="2576195"/>
          <a:ext cx="1579880" cy="731520"/>
        </p:xfrm>
        <a:graphic>
          <a:graphicData uri="http://schemas.openxmlformats.org/presentationml/2006/ole">
            <mc:AlternateContent xmlns:mc="http://schemas.openxmlformats.org/markup-compatibility/2006">
              <mc:Choice xmlns:v="urn:schemas-microsoft-com:vml" Requires="v">
                <p:oleObj spid="_x0000_s31890" r:id="rId9" imgW="736600" imgH="304800" progId="Equation.DSMT4">
                  <p:embed/>
                </p:oleObj>
              </mc:Choice>
              <mc:Fallback>
                <p:oleObj r:id="rId9" imgW="736600" imgH="304800" progId="Equation.DSMT4">
                  <p:embed/>
                  <p:pic>
                    <p:nvPicPr>
                      <p:cNvPr id="0" name="Picture 3"/>
                      <p:cNvPicPr/>
                      <p:nvPr/>
                    </p:nvPicPr>
                    <p:blipFill>
                      <a:blip r:embed="rId10"/>
                      <a:stretch>
                        <a:fillRect/>
                      </a:stretch>
                    </p:blipFill>
                    <p:spPr>
                      <a:xfrm>
                        <a:off x="7611110" y="2576195"/>
                        <a:ext cx="1579880" cy="731520"/>
                      </a:xfrm>
                      <a:prstGeom prst="rect">
                        <a:avLst/>
                      </a:prstGeom>
                    </p:spPr>
                  </p:pic>
                </p:oleObj>
              </mc:Fallback>
            </mc:AlternateContent>
          </a:graphicData>
        </a:graphic>
      </p:graphicFrame>
      <p:graphicFrame>
        <p:nvGraphicFramePr>
          <p:cNvPr id="14" name="Object 13"/>
          <p:cNvGraphicFramePr/>
          <p:nvPr/>
        </p:nvGraphicFramePr>
        <p:xfrm>
          <a:off x="9963785" y="2576195"/>
          <a:ext cx="1579880" cy="731520"/>
        </p:xfrm>
        <a:graphic>
          <a:graphicData uri="http://schemas.openxmlformats.org/presentationml/2006/ole">
            <mc:AlternateContent xmlns:mc="http://schemas.openxmlformats.org/markup-compatibility/2006">
              <mc:Choice xmlns:v="urn:schemas-microsoft-com:vml" Requires="v">
                <p:oleObj spid="_x0000_s31891" r:id="rId11" imgW="736600" imgH="304800" progId="Equation.DSMT4">
                  <p:embed/>
                </p:oleObj>
              </mc:Choice>
              <mc:Fallback>
                <p:oleObj r:id="rId11" imgW="736600" imgH="304800" progId="Equation.DSMT4">
                  <p:embed/>
                  <p:pic>
                    <p:nvPicPr>
                      <p:cNvPr id="0" name="Picture 3"/>
                      <p:cNvPicPr/>
                      <p:nvPr/>
                    </p:nvPicPr>
                    <p:blipFill>
                      <a:blip r:embed="rId12"/>
                      <a:stretch>
                        <a:fillRect/>
                      </a:stretch>
                    </p:blipFill>
                    <p:spPr>
                      <a:xfrm>
                        <a:off x="9963785" y="2576195"/>
                        <a:ext cx="1579880" cy="731520"/>
                      </a:xfrm>
                      <a:prstGeom prst="rect">
                        <a:avLst/>
                      </a:prstGeom>
                    </p:spPr>
                  </p:pic>
                </p:oleObj>
              </mc:Fallback>
            </mc:AlternateContent>
          </a:graphicData>
        </a:graphic>
      </p:graphicFrame>
      <p:sp>
        <p:nvSpPr>
          <p:cNvPr id="7" name="Action Button: Home 6">
            <a:hlinkClick r:id="rId1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1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par>
                                <p:cTn id="22" presetID="55" presetClass="entr" presetSubtype="0" fill="hold" nodeType="withEffect">
                                  <p:stCondLst>
                                    <p:cond delay="0"/>
                                  </p:stCondLst>
                                  <p:childTnLst>
                                    <p:set>
                                      <p:cBhvr>
                                        <p:cTn id="23" dur="500"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7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Effect transition="in" filter="fade">
                                      <p:cBhvr>
                                        <p:cTn id="26" dur="500"/>
                                        <p:tgtEl>
                                          <p:spTgt spid="2"/>
                                        </p:tgtEl>
                                      </p:cBhvr>
                                    </p:animEffect>
                                  </p:childTnLst>
                                </p:cTn>
                              </p:par>
                              <p:par>
                                <p:cTn id="27" presetID="55" presetClass="entr" presetSubtype="0"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strVal val="#ppt_w*0.70"/>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animEffect transition="in" filter="fade">
                                      <p:cBhvr>
                                        <p:cTn id="31" dur="500"/>
                                        <p:tgtEl>
                                          <p:spTgt spid="10"/>
                                        </p:tgtEl>
                                      </p:cBhvr>
                                    </p:animEffect>
                                  </p:childTnLst>
                                </p:cTn>
                              </p:par>
                              <p:par>
                                <p:cTn id="32" presetID="55" presetClass="entr" presetSubtype="0" fill="hold" nodeType="withEffect">
                                  <p:stCondLst>
                                    <p:cond delay="0"/>
                                  </p:stCondLst>
                                  <p:childTnLst>
                                    <p:set>
                                      <p:cBhvr>
                                        <p:cTn id="33" dur="500"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ppt_w*0.7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Effect transition="in" filter="fade">
                                      <p:cBhvr>
                                        <p:cTn id="36" dur="500"/>
                                        <p:tgtEl>
                                          <p:spTgt spid="12"/>
                                        </p:tgtEl>
                                      </p:cBhvr>
                                    </p:animEffect>
                                  </p:childTnLst>
                                </p:cTn>
                              </p:par>
                              <p:par>
                                <p:cTn id="37" presetID="55" presetClass="entr" presetSubtype="0" fill="hold" nodeType="withEffect">
                                  <p:stCondLst>
                                    <p:cond delay="0"/>
                                  </p:stCondLst>
                                  <p:childTnLst>
                                    <p:set>
                                      <p:cBhvr>
                                        <p:cTn id="38" dur="500"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ppt_w*0.7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28.</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chữ nhật  ABCD có AD = 3AB. Gọi      là thể tích của khối trụ tạo thành khi cho hình chữ nhật quay xung quanh cạnh AB,      là thể tích khối trụ tạo thành khi cho hình chữ nhật quay xung quanh cạnh AD. Tính tỉ số       .</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9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3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3989705" y="332041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5" name="Object 4"/>
          <p:cNvGraphicFramePr/>
          <p:nvPr/>
        </p:nvGraphicFramePr>
        <p:xfrm>
          <a:off x="9919972" y="447675"/>
          <a:ext cx="417830" cy="635635"/>
        </p:xfrm>
        <a:graphic>
          <a:graphicData uri="http://schemas.openxmlformats.org/presentationml/2006/ole">
            <mc:AlternateContent xmlns:mc="http://schemas.openxmlformats.org/markup-compatibility/2006">
              <mc:Choice xmlns:v="urn:schemas-microsoft-com:vml" Requires="v">
                <p:oleObj spid="_x0000_s32911" r:id="rId3" imgW="177165" imgH="241300" progId="Equation.DSMT4">
                  <p:embed/>
                </p:oleObj>
              </mc:Choice>
              <mc:Fallback>
                <p:oleObj r:id="rId3" imgW="177165" imgH="241300" progId="Equation.DSMT4">
                  <p:embed/>
                  <p:pic>
                    <p:nvPicPr>
                      <p:cNvPr id="0" name="Picture 3"/>
                      <p:cNvPicPr/>
                      <p:nvPr/>
                    </p:nvPicPr>
                    <p:blipFill>
                      <a:blip r:embed="rId4"/>
                      <a:stretch>
                        <a:fillRect/>
                      </a:stretch>
                    </p:blipFill>
                    <p:spPr>
                      <a:xfrm>
                        <a:off x="9919972" y="447675"/>
                        <a:ext cx="417830" cy="635635"/>
                      </a:xfrm>
                      <a:prstGeom prst="rect">
                        <a:avLst/>
                      </a:prstGeom>
                    </p:spPr>
                  </p:pic>
                </p:oleObj>
              </mc:Fallback>
            </mc:AlternateContent>
          </a:graphicData>
        </a:graphic>
      </p:graphicFrame>
      <p:graphicFrame>
        <p:nvGraphicFramePr>
          <p:cNvPr id="12" name="Object 11"/>
          <p:cNvGraphicFramePr/>
          <p:nvPr/>
        </p:nvGraphicFramePr>
        <p:xfrm>
          <a:off x="7653338" y="3170555"/>
          <a:ext cx="327025" cy="1036320"/>
        </p:xfrm>
        <a:graphic>
          <a:graphicData uri="http://schemas.openxmlformats.org/presentationml/2006/ole">
            <mc:AlternateContent xmlns:mc="http://schemas.openxmlformats.org/markup-compatibility/2006">
              <mc:Choice xmlns:v="urn:schemas-microsoft-com:vml" Requires="v">
                <p:oleObj spid="_x0000_s32912" r:id="rId5" imgW="152400" imgH="431800" progId="Equation.DSMT4">
                  <p:embed/>
                </p:oleObj>
              </mc:Choice>
              <mc:Fallback>
                <p:oleObj r:id="rId5" imgW="152400" imgH="431800" progId="Equation.DSMT4">
                  <p:embed/>
                  <p:pic>
                    <p:nvPicPr>
                      <p:cNvPr id="0" name="Picture 3"/>
                      <p:cNvPicPr/>
                      <p:nvPr/>
                    </p:nvPicPr>
                    <p:blipFill>
                      <a:blip r:embed="rId6"/>
                      <a:stretch>
                        <a:fillRect/>
                      </a:stretch>
                    </p:blipFill>
                    <p:spPr>
                      <a:xfrm>
                        <a:off x="7653338" y="3170555"/>
                        <a:ext cx="327025" cy="1036320"/>
                      </a:xfrm>
                      <a:prstGeom prst="rect">
                        <a:avLst/>
                      </a:prstGeom>
                    </p:spPr>
                  </p:pic>
                </p:oleObj>
              </mc:Fallback>
            </mc:AlternateContent>
          </a:graphicData>
        </a:graphic>
      </p:graphicFrame>
      <p:graphicFrame>
        <p:nvGraphicFramePr>
          <p:cNvPr id="7" name="Object 6"/>
          <p:cNvGraphicFramePr/>
          <p:nvPr/>
        </p:nvGraphicFramePr>
        <p:xfrm>
          <a:off x="3360422" y="1800225"/>
          <a:ext cx="420624" cy="640080"/>
        </p:xfrm>
        <a:graphic>
          <a:graphicData uri="http://schemas.openxmlformats.org/presentationml/2006/ole">
            <mc:AlternateContent xmlns:mc="http://schemas.openxmlformats.org/markup-compatibility/2006">
              <mc:Choice xmlns:v="urn:schemas-microsoft-com:vml" Requires="v">
                <p:oleObj spid="_x0000_s32913" r:id="rId7" imgW="417830" imgH="635635" progId="Equation.DSMT4">
                  <p:embed/>
                </p:oleObj>
              </mc:Choice>
              <mc:Fallback>
                <p:oleObj r:id="rId7" imgW="417830" imgH="635635" progId="Equation.DSMT4">
                  <p:embed/>
                  <p:pic>
                    <p:nvPicPr>
                      <p:cNvPr id="0" name="Picture 3"/>
                      <p:cNvPicPr/>
                      <p:nvPr/>
                    </p:nvPicPr>
                    <p:blipFill>
                      <a:blip r:embed="rId8"/>
                      <a:stretch>
                        <a:fillRect/>
                      </a:stretch>
                    </p:blipFill>
                    <p:spPr>
                      <a:xfrm>
                        <a:off x="3360422" y="1800225"/>
                        <a:ext cx="420624" cy="640080"/>
                      </a:xfrm>
                      <a:prstGeom prst="rect">
                        <a:avLst/>
                      </a:prstGeom>
                    </p:spPr>
                  </p:pic>
                </p:oleObj>
              </mc:Fallback>
            </mc:AlternateContent>
          </a:graphicData>
        </a:graphic>
      </p:graphicFrame>
      <p:graphicFrame>
        <p:nvGraphicFramePr>
          <p:cNvPr id="16" name="Object 15"/>
          <p:cNvGraphicFramePr/>
          <p:nvPr/>
        </p:nvGraphicFramePr>
        <p:xfrm>
          <a:off x="8921562" y="2356485"/>
          <a:ext cx="548640" cy="1097280"/>
        </p:xfrm>
        <a:graphic>
          <a:graphicData uri="http://schemas.openxmlformats.org/presentationml/2006/ole">
            <mc:AlternateContent xmlns:mc="http://schemas.openxmlformats.org/markup-compatibility/2006">
              <mc:Choice xmlns:v="urn:schemas-microsoft-com:vml" Requires="v">
                <p:oleObj spid="_x0000_s32914" r:id="rId9" imgW="228600" imgH="469900" progId="Equation.DSMT4">
                  <p:embed/>
                </p:oleObj>
              </mc:Choice>
              <mc:Fallback>
                <p:oleObj r:id="rId9" imgW="228600" imgH="469900" progId="Equation.DSMT4">
                  <p:embed/>
                  <p:pic>
                    <p:nvPicPr>
                      <p:cNvPr id="0" name="Picture 3"/>
                      <p:cNvPicPr/>
                      <p:nvPr/>
                    </p:nvPicPr>
                    <p:blipFill>
                      <a:blip r:embed="rId10"/>
                      <a:stretch>
                        <a:fillRect/>
                      </a:stretch>
                    </p:blipFill>
                    <p:spPr>
                      <a:xfrm>
                        <a:off x="8921562" y="2356485"/>
                        <a:ext cx="548640" cy="1097280"/>
                      </a:xfrm>
                      <a:prstGeom prst="rect">
                        <a:avLst/>
                      </a:prstGeom>
                    </p:spPr>
                  </p:pic>
                </p:oleObj>
              </mc:Fallback>
            </mc:AlternateContent>
          </a:graphicData>
        </a:graphic>
      </p:graphicFrame>
      <p:graphicFrame>
        <p:nvGraphicFramePr>
          <p:cNvPr id="18" name="Object 17"/>
          <p:cNvGraphicFramePr/>
          <p:nvPr/>
        </p:nvGraphicFramePr>
        <p:xfrm>
          <a:off x="9965373" y="3136900"/>
          <a:ext cx="327025" cy="1036320"/>
        </p:xfrm>
        <a:graphic>
          <a:graphicData uri="http://schemas.openxmlformats.org/presentationml/2006/ole">
            <mc:AlternateContent xmlns:mc="http://schemas.openxmlformats.org/markup-compatibility/2006">
              <mc:Choice xmlns:v="urn:schemas-microsoft-com:vml" Requires="v">
                <p:oleObj spid="_x0000_s32915" r:id="rId11" imgW="152400" imgH="431800" progId="Equation.DSMT4">
                  <p:embed/>
                </p:oleObj>
              </mc:Choice>
              <mc:Fallback>
                <p:oleObj r:id="rId11" imgW="152400" imgH="431800" progId="Equation.DSMT4">
                  <p:embed/>
                  <p:pic>
                    <p:nvPicPr>
                      <p:cNvPr id="0" name="Picture 3"/>
                      <p:cNvPicPr/>
                      <p:nvPr/>
                    </p:nvPicPr>
                    <p:blipFill>
                      <a:blip r:embed="rId12"/>
                      <a:stretch>
                        <a:fillRect/>
                      </a:stretch>
                    </p:blipFill>
                    <p:spPr>
                      <a:xfrm>
                        <a:off x="9965373" y="3136900"/>
                        <a:ext cx="327025" cy="1036320"/>
                      </a:xfrm>
                      <a:prstGeom prst="rect">
                        <a:avLst/>
                      </a:prstGeom>
                    </p:spPr>
                  </p:pic>
                </p:oleObj>
              </mc:Fallback>
            </mc:AlternateContent>
          </a:graphicData>
        </a:graphic>
      </p:graphicFrame>
      <p:sp>
        <p:nvSpPr>
          <p:cNvPr id="2" name="Action Button: Home 1">
            <a:hlinkClick r:id="rId1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1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500"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500"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500"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1" dur="500"/>
                                        <p:tgtEl>
                                          <p:spTgt spid="3">
                                            <p:txEl>
                                              <p:pRg st="1" end="1"/>
                                            </p:txEl>
                                          </p:spTgt>
                                        </p:tgtEl>
                                      </p:cBhvr>
                                    </p:animEffect>
                                  </p:childTnLst>
                                </p:cTn>
                              </p:par>
                              <p:par>
                                <p:cTn id="32" presetID="55" presetClass="entr" presetSubtype="0" fill="hold" nodeType="withEffect">
                                  <p:stCondLst>
                                    <p:cond delay="0"/>
                                  </p:stCondLst>
                                  <p:childTnLst>
                                    <p:set>
                                      <p:cBhvr>
                                        <p:cTn id="33" dur="500"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ppt_w*0.7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Effect transition="in" filter="fade">
                                      <p:cBhvr>
                                        <p:cTn id="36" dur="500"/>
                                        <p:tgtEl>
                                          <p:spTgt spid="12"/>
                                        </p:tgtEl>
                                      </p:cBhvr>
                                    </p:animEffect>
                                  </p:childTnLst>
                                </p:cTn>
                              </p:par>
                              <p:par>
                                <p:cTn id="37" presetID="55" presetClass="entr" presetSubtype="0" fill="hold" nodeType="withEffect">
                                  <p:stCondLst>
                                    <p:cond delay="0"/>
                                  </p:stCondLst>
                                  <p:childTnLst>
                                    <p:set>
                                      <p:cBhvr>
                                        <p:cTn id="38" dur="500"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strVal val="#ppt_w*0.7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29.</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có thiết diện qua trục là một hình vuông cạnh a. Thể tích khối trụ là.</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332740" y="193738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7" name="Object 6"/>
          <p:cNvGraphicFramePr/>
          <p:nvPr/>
        </p:nvGraphicFramePr>
        <p:xfrm>
          <a:off x="829310" y="1760855"/>
          <a:ext cx="839470" cy="1086485"/>
        </p:xfrm>
        <a:graphic>
          <a:graphicData uri="http://schemas.openxmlformats.org/presentationml/2006/ole">
            <mc:AlternateContent xmlns:mc="http://schemas.openxmlformats.org/markup-compatibility/2006">
              <mc:Choice xmlns:v="urn:schemas-microsoft-com:vml" Requires="v">
                <p:oleObj spid="_x0000_s33907" r:id="rId3" imgW="330200" imgH="444500" progId="Equation.DSMT4">
                  <p:embed/>
                </p:oleObj>
              </mc:Choice>
              <mc:Fallback>
                <p:oleObj r:id="rId3" imgW="330200" imgH="444500" progId="Equation.DSMT4">
                  <p:embed/>
                  <p:pic>
                    <p:nvPicPr>
                      <p:cNvPr id="0" name="Picture 3"/>
                      <p:cNvPicPr/>
                      <p:nvPr/>
                    </p:nvPicPr>
                    <p:blipFill>
                      <a:blip r:embed="rId4"/>
                      <a:stretch>
                        <a:fillRect/>
                      </a:stretch>
                    </p:blipFill>
                    <p:spPr>
                      <a:xfrm>
                        <a:off x="829310" y="1760855"/>
                        <a:ext cx="839470" cy="1086485"/>
                      </a:xfrm>
                      <a:prstGeom prst="rect">
                        <a:avLst/>
                      </a:prstGeom>
                    </p:spPr>
                  </p:pic>
                </p:oleObj>
              </mc:Fallback>
            </mc:AlternateContent>
          </a:graphicData>
        </a:graphic>
      </p:graphicFrame>
      <p:graphicFrame>
        <p:nvGraphicFramePr>
          <p:cNvPr id="2" name="Object 1"/>
          <p:cNvGraphicFramePr/>
          <p:nvPr/>
        </p:nvGraphicFramePr>
        <p:xfrm>
          <a:off x="4518660" y="1760855"/>
          <a:ext cx="839470" cy="1086485"/>
        </p:xfrm>
        <a:graphic>
          <a:graphicData uri="http://schemas.openxmlformats.org/presentationml/2006/ole">
            <mc:AlternateContent xmlns:mc="http://schemas.openxmlformats.org/markup-compatibility/2006">
              <mc:Choice xmlns:v="urn:schemas-microsoft-com:vml" Requires="v">
                <p:oleObj spid="_x0000_s33908" r:id="rId5" imgW="330200" imgH="444500" progId="Equation.DSMT4">
                  <p:embed/>
                </p:oleObj>
              </mc:Choice>
              <mc:Fallback>
                <p:oleObj r:id="rId5" imgW="330200" imgH="444500" progId="Equation.DSMT4">
                  <p:embed/>
                  <p:pic>
                    <p:nvPicPr>
                      <p:cNvPr id="0" name="Picture 3"/>
                      <p:cNvPicPr/>
                      <p:nvPr/>
                    </p:nvPicPr>
                    <p:blipFill>
                      <a:blip r:embed="rId6"/>
                      <a:stretch>
                        <a:fillRect/>
                      </a:stretch>
                    </p:blipFill>
                    <p:spPr>
                      <a:xfrm>
                        <a:off x="4518660" y="1760855"/>
                        <a:ext cx="839470" cy="1086485"/>
                      </a:xfrm>
                      <a:prstGeom prst="rect">
                        <a:avLst/>
                      </a:prstGeom>
                    </p:spPr>
                  </p:pic>
                </p:oleObj>
              </mc:Fallback>
            </mc:AlternateContent>
          </a:graphicData>
        </a:graphic>
      </p:graphicFrame>
      <p:graphicFrame>
        <p:nvGraphicFramePr>
          <p:cNvPr id="9" name="Object 8"/>
          <p:cNvGraphicFramePr/>
          <p:nvPr/>
        </p:nvGraphicFramePr>
        <p:xfrm>
          <a:off x="7734935" y="1760855"/>
          <a:ext cx="839470" cy="1086485"/>
        </p:xfrm>
        <a:graphic>
          <a:graphicData uri="http://schemas.openxmlformats.org/presentationml/2006/ole">
            <mc:AlternateContent xmlns:mc="http://schemas.openxmlformats.org/markup-compatibility/2006">
              <mc:Choice xmlns:v="urn:schemas-microsoft-com:vml" Requires="v">
                <p:oleObj spid="_x0000_s33909" r:id="rId7" imgW="330200" imgH="444500" progId="Equation.DSMT4">
                  <p:embed/>
                </p:oleObj>
              </mc:Choice>
              <mc:Fallback>
                <p:oleObj r:id="rId7" imgW="330200" imgH="444500" progId="Equation.DSMT4">
                  <p:embed/>
                  <p:pic>
                    <p:nvPicPr>
                      <p:cNvPr id="0" name="Picture 3"/>
                      <p:cNvPicPr/>
                      <p:nvPr/>
                    </p:nvPicPr>
                    <p:blipFill>
                      <a:blip r:embed="rId8"/>
                      <a:stretch>
                        <a:fillRect/>
                      </a:stretch>
                    </p:blipFill>
                    <p:spPr>
                      <a:xfrm>
                        <a:off x="7734935" y="1760855"/>
                        <a:ext cx="839470" cy="1086485"/>
                      </a:xfrm>
                      <a:prstGeom prst="rect">
                        <a:avLst/>
                      </a:prstGeom>
                    </p:spPr>
                  </p:pic>
                </p:oleObj>
              </mc:Fallback>
            </mc:AlternateContent>
          </a:graphicData>
        </a:graphic>
      </p:graphicFrame>
      <p:graphicFrame>
        <p:nvGraphicFramePr>
          <p:cNvPr id="11" name="Object 10"/>
          <p:cNvGraphicFramePr/>
          <p:nvPr/>
        </p:nvGraphicFramePr>
        <p:xfrm>
          <a:off x="10013950" y="1937385"/>
          <a:ext cx="742950" cy="528955"/>
        </p:xfrm>
        <a:graphic>
          <a:graphicData uri="http://schemas.openxmlformats.org/presentationml/2006/ole">
            <mc:AlternateContent xmlns:mc="http://schemas.openxmlformats.org/markup-compatibility/2006">
              <mc:Choice xmlns:v="urn:schemas-microsoft-com:vml" Requires="v">
                <p:oleObj spid="_x0000_s33910" r:id="rId9" imgW="292100" imgH="215900" progId="Equation.DSMT4">
                  <p:embed/>
                </p:oleObj>
              </mc:Choice>
              <mc:Fallback>
                <p:oleObj r:id="rId9" imgW="292100" imgH="215900" progId="Equation.DSMT4">
                  <p:embed/>
                  <p:pic>
                    <p:nvPicPr>
                      <p:cNvPr id="0" name="Picture 3"/>
                      <p:cNvPicPr/>
                      <p:nvPr/>
                    </p:nvPicPr>
                    <p:blipFill>
                      <a:blip r:embed="rId10"/>
                      <a:stretch>
                        <a:fillRect/>
                      </a:stretch>
                    </p:blipFill>
                    <p:spPr>
                      <a:xfrm>
                        <a:off x="10013950" y="1937385"/>
                        <a:ext cx="742950" cy="528955"/>
                      </a:xfrm>
                      <a:prstGeom prst="rect">
                        <a:avLst/>
                      </a:prstGeom>
                    </p:spPr>
                  </p:pic>
                </p:oleObj>
              </mc:Fallback>
            </mc:AlternateContent>
          </a:graphicData>
        </a:graphic>
      </p:graphicFrame>
      <p:sp>
        <p:nvSpPr>
          <p:cNvPr id="5" name="Action Button: Home 4">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7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Effect transition="in" filter="fade">
                                      <p:cBhvr>
                                        <p:cTn id="21" dur="500"/>
                                        <p:tgtEl>
                                          <p:spTgt spid="7"/>
                                        </p:tgtEl>
                                      </p:cBhvr>
                                    </p:animEffect>
                                  </p:childTnLst>
                                </p:cTn>
                              </p:par>
                              <p:par>
                                <p:cTn id="22" presetID="55" presetClass="entr" presetSubtype="0" fill="hold" nodeType="withEffect">
                                  <p:stCondLst>
                                    <p:cond delay="0"/>
                                  </p:stCondLst>
                                  <p:childTnLst>
                                    <p:set>
                                      <p:cBhvr>
                                        <p:cTn id="23" dur="500"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7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Effect transition="in" filter="fade">
                                      <p:cBhvr>
                                        <p:cTn id="26" dur="500"/>
                                        <p:tgtEl>
                                          <p:spTgt spid="2"/>
                                        </p:tgtEl>
                                      </p:cBhvr>
                                    </p:animEffect>
                                  </p:childTnLst>
                                </p:cTn>
                              </p:par>
                              <p:par>
                                <p:cTn id="27" presetID="55" presetClass="entr" presetSubtype="0" fill="hold" nodeType="withEffect">
                                  <p:stCondLst>
                                    <p:cond delay="0"/>
                                  </p:stCondLst>
                                  <p:childTnLst>
                                    <p:set>
                                      <p:cBhvr>
                                        <p:cTn id="28" dur="500"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par>
                                <p:cTn id="32" presetID="55" presetClass="entr" presetSubtype="0" fill="hold" nodeType="withEffect">
                                  <p:stCondLst>
                                    <p:cond delay="0"/>
                                  </p:stCondLst>
                                  <p:childTnLst>
                                    <p:set>
                                      <p:cBhvr>
                                        <p:cTn id="33" dur="500"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ppt_w*0.70"/>
                                          </p:val>
                                        </p:tav>
                                        <p:tav tm="100000">
                                          <p:val>
                                            <p:strVal val="#ppt_w"/>
                                          </p:val>
                                        </p:tav>
                                      </p:tavLst>
                                    </p:anim>
                                    <p:anim calcmode="lin" valueType="num">
                                      <p:cBhvr>
                                        <p:cTn id="35" dur="500" fill="hold"/>
                                        <p:tgtEl>
                                          <p:spTgt spid="11"/>
                                        </p:tgtEl>
                                        <p:attrNameLst>
                                          <p:attrName>ppt_h</p:attrName>
                                        </p:attrNameLst>
                                      </p:cBhvr>
                                      <p:tavLst>
                                        <p:tav tm="0">
                                          <p:val>
                                            <p:strVal val="#ppt_h"/>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30.</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Một khối trụ có thiết diện qua trục là một hình vuông. Biết diện tích xung quanh của khối trụ bằng        . Thể tích V của khối trụ bằng.</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9481820" y="264922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7" name="Object 6"/>
          <p:cNvGraphicFramePr/>
          <p:nvPr/>
        </p:nvGraphicFramePr>
        <p:xfrm>
          <a:off x="8428038" y="1174433"/>
          <a:ext cx="805815" cy="433070"/>
        </p:xfrm>
        <a:graphic>
          <a:graphicData uri="http://schemas.openxmlformats.org/presentationml/2006/ole">
            <mc:AlternateContent xmlns:mc="http://schemas.openxmlformats.org/markup-compatibility/2006">
              <mc:Choice xmlns:v="urn:schemas-microsoft-com:vml" Requires="v">
                <p:oleObj spid="_x0000_s34959" r:id="rId3" imgW="316865" imgH="177165" progId="Equation.DSMT4">
                  <p:embed/>
                </p:oleObj>
              </mc:Choice>
              <mc:Fallback>
                <p:oleObj r:id="rId3" imgW="316865" imgH="177165" progId="Equation.DSMT4">
                  <p:embed/>
                  <p:pic>
                    <p:nvPicPr>
                      <p:cNvPr id="0" name="Picture 3"/>
                      <p:cNvPicPr/>
                      <p:nvPr/>
                    </p:nvPicPr>
                    <p:blipFill>
                      <a:blip r:embed="rId4"/>
                      <a:stretch>
                        <a:fillRect/>
                      </a:stretch>
                    </p:blipFill>
                    <p:spPr>
                      <a:xfrm>
                        <a:off x="8428038" y="1174433"/>
                        <a:ext cx="805815" cy="433070"/>
                      </a:xfrm>
                      <a:prstGeom prst="rect">
                        <a:avLst/>
                      </a:prstGeom>
                    </p:spPr>
                  </p:pic>
                </p:oleObj>
              </mc:Fallback>
            </mc:AlternateContent>
          </a:graphicData>
        </a:graphic>
      </p:graphicFrame>
      <p:graphicFrame>
        <p:nvGraphicFramePr>
          <p:cNvPr id="2" name="Object 1"/>
          <p:cNvGraphicFramePr/>
          <p:nvPr/>
        </p:nvGraphicFramePr>
        <p:xfrm>
          <a:off x="823278" y="2696528"/>
          <a:ext cx="805815" cy="433070"/>
        </p:xfrm>
        <a:graphic>
          <a:graphicData uri="http://schemas.openxmlformats.org/presentationml/2006/ole">
            <mc:AlternateContent xmlns:mc="http://schemas.openxmlformats.org/markup-compatibility/2006">
              <mc:Choice xmlns:v="urn:schemas-microsoft-com:vml" Requires="v">
                <p:oleObj spid="_x0000_s34960" r:id="rId5" imgW="316865" imgH="177165" progId="Equation.DSMT4">
                  <p:embed/>
                </p:oleObj>
              </mc:Choice>
              <mc:Fallback>
                <p:oleObj r:id="rId5" imgW="316865" imgH="177165" progId="Equation.DSMT4">
                  <p:embed/>
                  <p:pic>
                    <p:nvPicPr>
                      <p:cNvPr id="0" name="Picture 3"/>
                      <p:cNvPicPr/>
                      <p:nvPr/>
                    </p:nvPicPr>
                    <p:blipFill>
                      <a:blip r:embed="rId6"/>
                      <a:stretch>
                        <a:fillRect/>
                      </a:stretch>
                    </p:blipFill>
                    <p:spPr>
                      <a:xfrm>
                        <a:off x="823278" y="2696528"/>
                        <a:ext cx="805815" cy="433070"/>
                      </a:xfrm>
                      <a:prstGeom prst="rect">
                        <a:avLst/>
                      </a:prstGeom>
                    </p:spPr>
                  </p:pic>
                </p:oleObj>
              </mc:Fallback>
            </mc:AlternateContent>
          </a:graphicData>
        </a:graphic>
      </p:graphicFrame>
      <p:graphicFrame>
        <p:nvGraphicFramePr>
          <p:cNvPr id="5" name="Object 4"/>
          <p:cNvGraphicFramePr/>
          <p:nvPr/>
        </p:nvGraphicFramePr>
        <p:xfrm>
          <a:off x="4069398" y="2696528"/>
          <a:ext cx="805815" cy="433070"/>
        </p:xfrm>
        <a:graphic>
          <a:graphicData uri="http://schemas.openxmlformats.org/presentationml/2006/ole">
            <mc:AlternateContent xmlns:mc="http://schemas.openxmlformats.org/markup-compatibility/2006">
              <mc:Choice xmlns:v="urn:schemas-microsoft-com:vml" Requires="v">
                <p:oleObj spid="_x0000_s34961" r:id="rId7" imgW="316865" imgH="177165" progId="Equation.DSMT4">
                  <p:embed/>
                </p:oleObj>
              </mc:Choice>
              <mc:Fallback>
                <p:oleObj r:id="rId7" imgW="316865" imgH="177165" progId="Equation.DSMT4">
                  <p:embed/>
                  <p:pic>
                    <p:nvPicPr>
                      <p:cNvPr id="0" name="Picture 3"/>
                      <p:cNvPicPr/>
                      <p:nvPr/>
                    </p:nvPicPr>
                    <p:blipFill>
                      <a:blip r:embed="rId8"/>
                      <a:stretch>
                        <a:fillRect/>
                      </a:stretch>
                    </p:blipFill>
                    <p:spPr>
                      <a:xfrm>
                        <a:off x="4069398" y="2696528"/>
                        <a:ext cx="805815" cy="433070"/>
                      </a:xfrm>
                      <a:prstGeom prst="rect">
                        <a:avLst/>
                      </a:prstGeom>
                    </p:spPr>
                  </p:pic>
                </p:oleObj>
              </mc:Fallback>
            </mc:AlternateContent>
          </a:graphicData>
        </a:graphic>
      </p:graphicFrame>
      <p:graphicFrame>
        <p:nvGraphicFramePr>
          <p:cNvPr id="12" name="Object 11"/>
          <p:cNvGraphicFramePr/>
          <p:nvPr/>
        </p:nvGraphicFramePr>
        <p:xfrm>
          <a:off x="7297103" y="2696528"/>
          <a:ext cx="614045" cy="433070"/>
        </p:xfrm>
        <a:graphic>
          <a:graphicData uri="http://schemas.openxmlformats.org/presentationml/2006/ole">
            <mc:AlternateContent xmlns:mc="http://schemas.openxmlformats.org/markup-compatibility/2006">
              <mc:Choice xmlns:v="urn:schemas-microsoft-com:vml" Requires="v">
                <p:oleObj spid="_x0000_s34962" r:id="rId9" imgW="241300" imgH="177165" progId="Equation.DSMT4">
                  <p:embed/>
                </p:oleObj>
              </mc:Choice>
              <mc:Fallback>
                <p:oleObj r:id="rId9" imgW="241300" imgH="177165" progId="Equation.DSMT4">
                  <p:embed/>
                  <p:pic>
                    <p:nvPicPr>
                      <p:cNvPr id="0" name="Picture 3"/>
                      <p:cNvPicPr/>
                      <p:nvPr/>
                    </p:nvPicPr>
                    <p:blipFill>
                      <a:blip r:embed="rId10"/>
                      <a:stretch>
                        <a:fillRect/>
                      </a:stretch>
                    </p:blipFill>
                    <p:spPr>
                      <a:xfrm>
                        <a:off x="7297103" y="2696528"/>
                        <a:ext cx="614045" cy="433070"/>
                      </a:xfrm>
                      <a:prstGeom prst="rect">
                        <a:avLst/>
                      </a:prstGeom>
                    </p:spPr>
                  </p:pic>
                </p:oleObj>
              </mc:Fallback>
            </mc:AlternateContent>
          </a:graphicData>
        </a:graphic>
      </p:graphicFrame>
      <p:graphicFrame>
        <p:nvGraphicFramePr>
          <p:cNvPr id="15" name="Object 14"/>
          <p:cNvGraphicFramePr/>
          <p:nvPr/>
        </p:nvGraphicFramePr>
        <p:xfrm>
          <a:off x="10010458" y="2696528"/>
          <a:ext cx="805815" cy="433070"/>
        </p:xfrm>
        <a:graphic>
          <a:graphicData uri="http://schemas.openxmlformats.org/presentationml/2006/ole">
            <mc:AlternateContent xmlns:mc="http://schemas.openxmlformats.org/markup-compatibility/2006">
              <mc:Choice xmlns:v="urn:schemas-microsoft-com:vml" Requires="v">
                <p:oleObj spid="_x0000_s34963" r:id="rId11" imgW="316865" imgH="177165" progId="Equation.DSMT4">
                  <p:embed/>
                </p:oleObj>
              </mc:Choice>
              <mc:Fallback>
                <p:oleObj r:id="rId11" imgW="316865" imgH="177165" progId="Equation.DSMT4">
                  <p:embed/>
                  <p:pic>
                    <p:nvPicPr>
                      <p:cNvPr id="0" name="Picture 3"/>
                      <p:cNvPicPr/>
                      <p:nvPr/>
                    </p:nvPicPr>
                    <p:blipFill>
                      <a:blip r:embed="rId12"/>
                      <a:stretch>
                        <a:fillRect/>
                      </a:stretch>
                    </p:blipFill>
                    <p:spPr>
                      <a:xfrm>
                        <a:off x="10010458" y="2696528"/>
                        <a:ext cx="805815" cy="433070"/>
                      </a:xfrm>
                      <a:prstGeom prst="rect">
                        <a:avLst/>
                      </a:prstGeom>
                    </p:spPr>
                  </p:pic>
                </p:oleObj>
              </mc:Fallback>
            </mc:AlternateContent>
          </a:graphicData>
        </a:graphic>
      </p:graphicFrame>
      <p:sp>
        <p:nvSpPr>
          <p:cNvPr id="9" name="Action Button: Home 8">
            <a:hlinkClick r:id="rId1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1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par>
                                <p:cTn id="22" presetID="55" presetClass="entr" presetSubtype="0" fill="hold" nodeType="withEffect">
                                  <p:stCondLst>
                                    <p:cond delay="0"/>
                                  </p:stCondLst>
                                  <p:childTnLst>
                                    <p:set>
                                      <p:cBhvr>
                                        <p:cTn id="23" dur="500"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7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Effect transition="in" filter="fade">
                                      <p:cBhvr>
                                        <p:cTn id="26" dur="500"/>
                                        <p:tgtEl>
                                          <p:spTgt spid="2"/>
                                        </p:tgtEl>
                                      </p:cBhvr>
                                    </p:animEffect>
                                  </p:childTnLst>
                                </p:cTn>
                              </p:par>
                              <p:par>
                                <p:cTn id="27" presetID="55" presetClass="entr" presetSubtype="0" fill="hold" nodeType="withEffect">
                                  <p:stCondLst>
                                    <p:cond delay="0"/>
                                  </p:stCondLst>
                                  <p:childTnLst>
                                    <p:set>
                                      <p:cBhvr>
                                        <p:cTn id="28" dur="500"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strVal val="#ppt_w*0.70"/>
                                          </p:val>
                                        </p:tav>
                                        <p:tav tm="100000">
                                          <p:val>
                                            <p:strVal val="#ppt_w"/>
                                          </p:val>
                                        </p:tav>
                                      </p:tavLst>
                                    </p:anim>
                                    <p:anim calcmode="lin" valueType="num">
                                      <p:cBhvr>
                                        <p:cTn id="30" dur="500" fill="hold"/>
                                        <p:tgtEl>
                                          <p:spTgt spid="5"/>
                                        </p:tgtEl>
                                        <p:attrNameLst>
                                          <p:attrName>ppt_h</p:attrName>
                                        </p:attrNameLst>
                                      </p:cBhvr>
                                      <p:tavLst>
                                        <p:tav tm="0">
                                          <p:val>
                                            <p:strVal val="#ppt_h"/>
                                          </p:val>
                                        </p:tav>
                                        <p:tav tm="100000">
                                          <p:val>
                                            <p:strVal val="#ppt_h"/>
                                          </p:val>
                                        </p:tav>
                                      </p:tavLst>
                                    </p:anim>
                                    <p:animEffect transition="in" filter="fade">
                                      <p:cBhvr>
                                        <p:cTn id="31" dur="500"/>
                                        <p:tgtEl>
                                          <p:spTgt spid="5"/>
                                        </p:tgtEl>
                                      </p:cBhvr>
                                    </p:animEffect>
                                  </p:childTnLst>
                                </p:cTn>
                              </p:par>
                              <p:par>
                                <p:cTn id="32" presetID="55" presetClass="entr" presetSubtype="0" fill="hold" nodeType="withEffect">
                                  <p:stCondLst>
                                    <p:cond delay="0"/>
                                  </p:stCondLst>
                                  <p:childTnLst>
                                    <p:set>
                                      <p:cBhvr>
                                        <p:cTn id="33" dur="500"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ppt_w*0.70"/>
                                          </p:val>
                                        </p:tav>
                                        <p:tav tm="100000">
                                          <p:val>
                                            <p:strVal val="#ppt_w"/>
                                          </p:val>
                                        </p:tav>
                                      </p:tavLst>
                                    </p:anim>
                                    <p:anim calcmode="lin" valueType="num">
                                      <p:cBhvr>
                                        <p:cTn id="35" dur="500" fill="hold"/>
                                        <p:tgtEl>
                                          <p:spTgt spid="12"/>
                                        </p:tgtEl>
                                        <p:attrNameLst>
                                          <p:attrName>ppt_h</p:attrName>
                                        </p:attrNameLst>
                                      </p:cBhvr>
                                      <p:tavLst>
                                        <p:tav tm="0">
                                          <p:val>
                                            <p:strVal val="#ppt_h"/>
                                          </p:val>
                                        </p:tav>
                                        <p:tav tm="100000">
                                          <p:val>
                                            <p:strVal val="#ppt_h"/>
                                          </p:val>
                                        </p:tav>
                                      </p:tavLst>
                                    </p:anim>
                                    <p:animEffect transition="in" filter="fade">
                                      <p:cBhvr>
                                        <p:cTn id="36" dur="500"/>
                                        <p:tgtEl>
                                          <p:spTgt spid="12"/>
                                        </p:tgtEl>
                                      </p:cBhvr>
                                    </p:animEffect>
                                  </p:childTnLst>
                                </p:cTn>
                              </p:par>
                              <p:par>
                                <p:cTn id="37" presetID="55" presetClass="entr" presetSubtype="0" fill="hold" nodeType="withEffect">
                                  <p:stCondLst>
                                    <p:cond delay="0"/>
                                  </p:stCondLst>
                                  <p:childTnLst>
                                    <p:set>
                                      <p:cBhvr>
                                        <p:cTn id="38" dur="500"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strVal val="#ppt_w*0.70"/>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31.</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lập phương ABCD.A'B'C'D' có cạnh bằng a. Gọi S là diện tích xung quanh của hình trụ có hai đường tròn đáy ngoại tiếp hai hình vuông ABCD và A'B'C'D'. Tính S.</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9481820" y="264922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p:nvPr/>
        </p:nvGraphicFramePr>
        <p:xfrm>
          <a:off x="782955" y="2574291"/>
          <a:ext cx="1188720" cy="589915"/>
        </p:xfrm>
        <a:graphic>
          <a:graphicData uri="http://schemas.openxmlformats.org/presentationml/2006/ole">
            <mc:AlternateContent xmlns:mc="http://schemas.openxmlformats.org/markup-compatibility/2006">
              <mc:Choice xmlns:v="urn:schemas-microsoft-com:vml" Requires="v">
                <p:oleObj spid="_x0000_s35955" r:id="rId3" imgW="520700" imgH="241300" progId="Equation.DSMT4">
                  <p:embed/>
                </p:oleObj>
              </mc:Choice>
              <mc:Fallback>
                <p:oleObj r:id="rId3" imgW="520700" imgH="241300" progId="Equation.DSMT4">
                  <p:embed/>
                  <p:pic>
                    <p:nvPicPr>
                      <p:cNvPr id="0" name="Picture 3"/>
                      <p:cNvPicPr/>
                      <p:nvPr/>
                    </p:nvPicPr>
                    <p:blipFill>
                      <a:blip r:embed="rId4"/>
                      <a:stretch>
                        <a:fillRect/>
                      </a:stretch>
                    </p:blipFill>
                    <p:spPr>
                      <a:xfrm>
                        <a:off x="782955" y="2574291"/>
                        <a:ext cx="1188720" cy="589915"/>
                      </a:xfrm>
                      <a:prstGeom prst="rect">
                        <a:avLst/>
                      </a:prstGeom>
                    </p:spPr>
                  </p:pic>
                </p:oleObj>
              </mc:Fallback>
            </mc:AlternateContent>
          </a:graphicData>
        </a:graphic>
      </p:graphicFrame>
      <p:graphicFrame>
        <p:nvGraphicFramePr>
          <p:cNvPr id="9" name="Object 8"/>
          <p:cNvGraphicFramePr/>
          <p:nvPr/>
        </p:nvGraphicFramePr>
        <p:xfrm>
          <a:off x="4015740" y="2383473"/>
          <a:ext cx="1245870" cy="1149350"/>
        </p:xfrm>
        <a:graphic>
          <a:graphicData uri="http://schemas.openxmlformats.org/presentationml/2006/ole">
            <mc:AlternateContent xmlns:mc="http://schemas.openxmlformats.org/markup-compatibility/2006">
              <mc:Choice xmlns:v="urn:schemas-microsoft-com:vml" Requires="v">
                <p:oleObj spid="_x0000_s35956" r:id="rId5" imgW="545465" imgH="469900" progId="Equation.DSMT4">
                  <p:embed/>
                </p:oleObj>
              </mc:Choice>
              <mc:Fallback>
                <p:oleObj r:id="rId5" imgW="545465" imgH="469900" progId="Equation.DSMT4">
                  <p:embed/>
                  <p:pic>
                    <p:nvPicPr>
                      <p:cNvPr id="0" name="Picture 3"/>
                      <p:cNvPicPr/>
                      <p:nvPr/>
                    </p:nvPicPr>
                    <p:blipFill>
                      <a:blip r:embed="rId6"/>
                      <a:stretch>
                        <a:fillRect/>
                      </a:stretch>
                    </p:blipFill>
                    <p:spPr>
                      <a:xfrm>
                        <a:off x="4015740" y="2383473"/>
                        <a:ext cx="1245870" cy="1149350"/>
                      </a:xfrm>
                      <a:prstGeom prst="rect">
                        <a:avLst/>
                      </a:prstGeom>
                    </p:spPr>
                  </p:pic>
                </p:oleObj>
              </mc:Fallback>
            </mc:AlternateContent>
          </a:graphicData>
        </a:graphic>
      </p:graphicFrame>
      <p:graphicFrame>
        <p:nvGraphicFramePr>
          <p:cNvPr id="11" name="Object 10"/>
          <p:cNvGraphicFramePr/>
          <p:nvPr/>
        </p:nvGraphicFramePr>
        <p:xfrm>
          <a:off x="7506653" y="2605406"/>
          <a:ext cx="667385" cy="528955"/>
        </p:xfrm>
        <a:graphic>
          <a:graphicData uri="http://schemas.openxmlformats.org/presentationml/2006/ole">
            <mc:AlternateContent xmlns:mc="http://schemas.openxmlformats.org/markup-compatibility/2006">
              <mc:Choice xmlns:v="urn:schemas-microsoft-com:vml" Requires="v">
                <p:oleObj spid="_x0000_s35957" r:id="rId7" imgW="292100" imgH="215900" progId="Equation.DSMT4">
                  <p:embed/>
                </p:oleObj>
              </mc:Choice>
              <mc:Fallback>
                <p:oleObj r:id="rId7" imgW="292100" imgH="215900" progId="Equation.DSMT4">
                  <p:embed/>
                  <p:pic>
                    <p:nvPicPr>
                      <p:cNvPr id="0" name="Picture 3"/>
                      <p:cNvPicPr/>
                      <p:nvPr/>
                    </p:nvPicPr>
                    <p:blipFill>
                      <a:blip r:embed="rId8"/>
                      <a:stretch>
                        <a:fillRect/>
                      </a:stretch>
                    </p:blipFill>
                    <p:spPr>
                      <a:xfrm>
                        <a:off x="7506653" y="2605406"/>
                        <a:ext cx="667385" cy="528955"/>
                      </a:xfrm>
                      <a:prstGeom prst="rect">
                        <a:avLst/>
                      </a:prstGeom>
                    </p:spPr>
                  </p:pic>
                </p:oleObj>
              </mc:Fallback>
            </mc:AlternateContent>
          </a:graphicData>
        </a:graphic>
      </p:graphicFrame>
      <p:graphicFrame>
        <p:nvGraphicFramePr>
          <p:cNvPr id="17" name="Object 16"/>
          <p:cNvGraphicFramePr/>
          <p:nvPr/>
        </p:nvGraphicFramePr>
        <p:xfrm>
          <a:off x="10193020" y="2545716"/>
          <a:ext cx="1188720" cy="589915"/>
        </p:xfrm>
        <a:graphic>
          <a:graphicData uri="http://schemas.openxmlformats.org/presentationml/2006/ole">
            <mc:AlternateContent xmlns:mc="http://schemas.openxmlformats.org/markup-compatibility/2006">
              <mc:Choice xmlns:v="urn:schemas-microsoft-com:vml" Requires="v">
                <p:oleObj spid="_x0000_s35958" r:id="rId9" imgW="520700" imgH="241300" progId="Equation.DSMT4">
                  <p:embed/>
                </p:oleObj>
              </mc:Choice>
              <mc:Fallback>
                <p:oleObj r:id="rId9" imgW="520700" imgH="241300" progId="Equation.DSMT4">
                  <p:embed/>
                  <p:pic>
                    <p:nvPicPr>
                      <p:cNvPr id="0" name="Picture 3"/>
                      <p:cNvPicPr/>
                      <p:nvPr/>
                    </p:nvPicPr>
                    <p:blipFill>
                      <a:blip r:embed="rId10"/>
                      <a:stretch>
                        <a:fillRect/>
                      </a:stretch>
                    </p:blipFill>
                    <p:spPr>
                      <a:xfrm>
                        <a:off x="10193020" y="2545716"/>
                        <a:ext cx="1188720" cy="589915"/>
                      </a:xfrm>
                      <a:prstGeom prst="rect">
                        <a:avLst/>
                      </a:prstGeom>
                    </p:spPr>
                  </p:pic>
                </p:oleObj>
              </mc:Fallback>
            </mc:AlternateContent>
          </a:graphicData>
        </a:graphic>
      </p:graphicFrame>
      <p:sp>
        <p:nvSpPr>
          <p:cNvPr id="5" name="Action Button: Home 4">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0.7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par>
                                <p:cTn id="22" presetID="55" presetClass="entr" presetSubtype="0" fill="hold" nodeType="withEffect">
                                  <p:stCondLst>
                                    <p:cond delay="0"/>
                                  </p:stCondLst>
                                  <p:childTnLst>
                                    <p:set>
                                      <p:cBhvr>
                                        <p:cTn id="23" dur="500"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par>
                                <p:cTn id="27" presetID="55" presetClass="entr" presetSubtype="0" fill="hold" nodeType="withEffect">
                                  <p:stCondLst>
                                    <p:cond delay="0"/>
                                  </p:stCondLst>
                                  <p:childTnLst>
                                    <p:set>
                                      <p:cBhvr>
                                        <p:cTn id="28" dur="500"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strVal val="#ppt_w*0.7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animEffect transition="in" filter="fade">
                                      <p:cBhvr>
                                        <p:cTn id="31" dur="500"/>
                                        <p:tgtEl>
                                          <p:spTgt spid="11"/>
                                        </p:tgtEl>
                                      </p:cBhvr>
                                    </p:animEffect>
                                  </p:childTnLst>
                                </p:cTn>
                              </p:par>
                              <p:par>
                                <p:cTn id="32" presetID="55" presetClass="entr" presetSubtype="0" fill="hold" nodeType="withEffect">
                                  <p:stCondLst>
                                    <p:cond delay="0"/>
                                  </p:stCondLst>
                                  <p:childTnLst>
                                    <p:set>
                                      <p:cBhvr>
                                        <p:cTn id="33" dur="500"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strVal val="#ppt_w*0.70"/>
                                          </p:val>
                                        </p:tav>
                                        <p:tav tm="100000">
                                          <p:val>
                                            <p:strVal val="#ppt_w"/>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32.</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trụ ngoại tiếp hình lập phương cạnh a. Diện tích xung quanh hình trụ là.</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9481820" y="195707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p:nvPr/>
        </p:nvGraphicFramePr>
        <p:xfrm>
          <a:off x="864553" y="1898651"/>
          <a:ext cx="667385" cy="528955"/>
        </p:xfrm>
        <a:graphic>
          <a:graphicData uri="http://schemas.openxmlformats.org/presentationml/2006/ole">
            <mc:AlternateContent xmlns:mc="http://schemas.openxmlformats.org/markup-compatibility/2006">
              <mc:Choice xmlns:v="urn:schemas-microsoft-com:vml" Requires="v">
                <p:oleObj spid="_x0000_s36979" r:id="rId3" imgW="292100" imgH="215900" progId="Equation.DSMT4">
                  <p:embed/>
                </p:oleObj>
              </mc:Choice>
              <mc:Fallback>
                <p:oleObj r:id="rId3" imgW="292100" imgH="215900" progId="Equation.DSMT4">
                  <p:embed/>
                  <p:pic>
                    <p:nvPicPr>
                      <p:cNvPr id="0" name="Picture 3"/>
                      <p:cNvPicPr/>
                      <p:nvPr/>
                    </p:nvPicPr>
                    <p:blipFill>
                      <a:blip r:embed="rId4"/>
                      <a:stretch>
                        <a:fillRect/>
                      </a:stretch>
                    </p:blipFill>
                    <p:spPr>
                      <a:xfrm>
                        <a:off x="864553" y="1898651"/>
                        <a:ext cx="667385" cy="528955"/>
                      </a:xfrm>
                      <a:prstGeom prst="rect">
                        <a:avLst/>
                      </a:prstGeom>
                    </p:spPr>
                  </p:pic>
                </p:oleObj>
              </mc:Fallback>
            </mc:AlternateContent>
          </a:graphicData>
        </a:graphic>
      </p:graphicFrame>
      <p:graphicFrame>
        <p:nvGraphicFramePr>
          <p:cNvPr id="9" name="Object 8"/>
          <p:cNvGraphicFramePr/>
          <p:nvPr/>
        </p:nvGraphicFramePr>
        <p:xfrm>
          <a:off x="4046855" y="1719263"/>
          <a:ext cx="1245870" cy="1149350"/>
        </p:xfrm>
        <a:graphic>
          <a:graphicData uri="http://schemas.openxmlformats.org/presentationml/2006/ole">
            <mc:AlternateContent xmlns:mc="http://schemas.openxmlformats.org/markup-compatibility/2006">
              <mc:Choice xmlns:v="urn:schemas-microsoft-com:vml" Requires="v">
                <p:oleObj spid="_x0000_s36980" r:id="rId5" imgW="545465" imgH="469900" progId="Equation.DSMT4">
                  <p:embed/>
                </p:oleObj>
              </mc:Choice>
              <mc:Fallback>
                <p:oleObj r:id="rId5" imgW="545465" imgH="469900" progId="Equation.DSMT4">
                  <p:embed/>
                  <p:pic>
                    <p:nvPicPr>
                      <p:cNvPr id="0" name="Picture 3"/>
                      <p:cNvPicPr/>
                      <p:nvPr/>
                    </p:nvPicPr>
                    <p:blipFill>
                      <a:blip r:embed="rId6"/>
                      <a:stretch>
                        <a:fillRect/>
                      </a:stretch>
                    </p:blipFill>
                    <p:spPr>
                      <a:xfrm>
                        <a:off x="4046855" y="1719263"/>
                        <a:ext cx="1245870" cy="1149350"/>
                      </a:xfrm>
                      <a:prstGeom prst="rect">
                        <a:avLst/>
                      </a:prstGeom>
                    </p:spPr>
                  </p:pic>
                </p:oleObj>
              </mc:Fallback>
            </mc:AlternateContent>
          </a:graphicData>
        </a:graphic>
      </p:graphicFrame>
      <p:graphicFrame>
        <p:nvGraphicFramePr>
          <p:cNvPr id="11" name="Object 10"/>
          <p:cNvGraphicFramePr/>
          <p:nvPr/>
        </p:nvGraphicFramePr>
        <p:xfrm>
          <a:off x="7271703" y="1897698"/>
          <a:ext cx="870585" cy="529590"/>
        </p:xfrm>
        <a:graphic>
          <a:graphicData uri="http://schemas.openxmlformats.org/presentationml/2006/ole">
            <mc:AlternateContent xmlns:mc="http://schemas.openxmlformats.org/markup-compatibility/2006">
              <mc:Choice xmlns:v="urn:schemas-microsoft-com:vml" Requires="v">
                <p:oleObj spid="_x0000_s36981" r:id="rId7" imgW="381000" imgH="215900" progId="Equation.DSMT4">
                  <p:embed/>
                </p:oleObj>
              </mc:Choice>
              <mc:Fallback>
                <p:oleObj r:id="rId7" imgW="381000" imgH="215900" progId="Equation.DSMT4">
                  <p:embed/>
                  <p:pic>
                    <p:nvPicPr>
                      <p:cNvPr id="0" name="Picture 3"/>
                      <p:cNvPicPr/>
                      <p:nvPr/>
                    </p:nvPicPr>
                    <p:blipFill>
                      <a:blip r:embed="rId8"/>
                      <a:stretch>
                        <a:fillRect/>
                      </a:stretch>
                    </p:blipFill>
                    <p:spPr>
                      <a:xfrm>
                        <a:off x="7271703" y="1897698"/>
                        <a:ext cx="870585" cy="529590"/>
                      </a:xfrm>
                      <a:prstGeom prst="rect">
                        <a:avLst/>
                      </a:prstGeom>
                    </p:spPr>
                  </p:pic>
                </p:oleObj>
              </mc:Fallback>
            </mc:AlternateContent>
          </a:graphicData>
        </a:graphic>
      </p:graphicFrame>
      <p:graphicFrame>
        <p:nvGraphicFramePr>
          <p:cNvPr id="17" name="Object 16"/>
          <p:cNvGraphicFramePr/>
          <p:nvPr/>
        </p:nvGraphicFramePr>
        <p:xfrm>
          <a:off x="10010775" y="1852296"/>
          <a:ext cx="1188720" cy="589915"/>
        </p:xfrm>
        <a:graphic>
          <a:graphicData uri="http://schemas.openxmlformats.org/presentationml/2006/ole">
            <mc:AlternateContent xmlns:mc="http://schemas.openxmlformats.org/markup-compatibility/2006">
              <mc:Choice xmlns:v="urn:schemas-microsoft-com:vml" Requires="v">
                <p:oleObj spid="_x0000_s36982" r:id="rId9" imgW="520700" imgH="241300" progId="Equation.DSMT4">
                  <p:embed/>
                </p:oleObj>
              </mc:Choice>
              <mc:Fallback>
                <p:oleObj r:id="rId9" imgW="520700" imgH="241300" progId="Equation.DSMT4">
                  <p:embed/>
                  <p:pic>
                    <p:nvPicPr>
                      <p:cNvPr id="0" name="Picture 3"/>
                      <p:cNvPicPr/>
                      <p:nvPr/>
                    </p:nvPicPr>
                    <p:blipFill>
                      <a:blip r:embed="rId10"/>
                      <a:stretch>
                        <a:fillRect/>
                      </a:stretch>
                    </p:blipFill>
                    <p:spPr>
                      <a:xfrm>
                        <a:off x="10010775" y="1852296"/>
                        <a:ext cx="1188720" cy="589915"/>
                      </a:xfrm>
                      <a:prstGeom prst="rect">
                        <a:avLst/>
                      </a:prstGeom>
                    </p:spPr>
                  </p:pic>
                </p:oleObj>
              </mc:Fallback>
            </mc:AlternateContent>
          </a:graphicData>
        </a:graphic>
      </p:graphicFrame>
      <p:sp>
        <p:nvSpPr>
          <p:cNvPr id="5" name="Action Button: Home 4">
            <a:hlinkClick r:id="rId11"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12"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0.7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par>
                                <p:cTn id="22" presetID="55" presetClass="entr" presetSubtype="0" fill="hold" nodeType="withEffect">
                                  <p:stCondLst>
                                    <p:cond delay="0"/>
                                  </p:stCondLst>
                                  <p:childTnLst>
                                    <p:set>
                                      <p:cBhvr>
                                        <p:cTn id="23" dur="500"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par>
                                <p:cTn id="27" presetID="55" presetClass="entr" presetSubtype="0" fill="hold" nodeType="withEffect">
                                  <p:stCondLst>
                                    <p:cond delay="0"/>
                                  </p:stCondLst>
                                  <p:childTnLst>
                                    <p:set>
                                      <p:cBhvr>
                                        <p:cTn id="28" dur="500"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strVal val="#ppt_w*0.7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animEffect transition="in" filter="fade">
                                      <p:cBhvr>
                                        <p:cTn id="31" dur="500"/>
                                        <p:tgtEl>
                                          <p:spTgt spid="11"/>
                                        </p:tgtEl>
                                      </p:cBhvr>
                                    </p:animEffect>
                                  </p:childTnLst>
                                </p:cTn>
                              </p:par>
                              <p:par>
                                <p:cTn id="32" presetID="55" presetClass="entr" presetSubtype="0" fill="hold" nodeType="withEffect">
                                  <p:stCondLst>
                                    <p:cond delay="0"/>
                                  </p:stCondLst>
                                  <p:childTnLst>
                                    <p:set>
                                      <p:cBhvr>
                                        <p:cTn id="33" dur="500"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strVal val="#ppt_w*0.70"/>
                                          </p:val>
                                        </p:tav>
                                        <p:tav tm="100000">
                                          <p:val>
                                            <p:strVal val="#ppt_w"/>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33.</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Cho hình lập phương có cạnh bằng 40cm và một hình trụ có hai đáy là hai hình tròn nội tiếp hai mặt đối diện hình lập phương. Gọi         lần lượt là diện tích toàn phần của hình lập phương và diện tích toàn phần của hình trụ. Tính </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4022090" y="334962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p:nvPr/>
        </p:nvGraphicFramePr>
        <p:xfrm>
          <a:off x="3442336" y="1835786"/>
          <a:ext cx="957580" cy="592455"/>
        </p:xfrm>
        <a:graphic>
          <a:graphicData uri="http://schemas.openxmlformats.org/presentationml/2006/ole">
            <mc:AlternateContent xmlns:mc="http://schemas.openxmlformats.org/markup-compatibility/2006">
              <mc:Choice xmlns:v="urn:schemas-microsoft-com:vml" Requires="v">
                <p:oleObj spid="_x0000_s38059" r:id="rId3" imgW="419100" imgH="241300" progId="Equation.DSMT4">
                  <p:embed/>
                </p:oleObj>
              </mc:Choice>
              <mc:Fallback>
                <p:oleObj r:id="rId3" imgW="419100" imgH="241300" progId="Equation.DSMT4">
                  <p:embed/>
                  <p:pic>
                    <p:nvPicPr>
                      <p:cNvPr id="0" name="Picture 3"/>
                      <p:cNvPicPr/>
                      <p:nvPr/>
                    </p:nvPicPr>
                    <p:blipFill>
                      <a:blip r:embed="rId4"/>
                      <a:stretch>
                        <a:fillRect/>
                      </a:stretch>
                    </p:blipFill>
                    <p:spPr>
                      <a:xfrm>
                        <a:off x="3442336" y="1835786"/>
                        <a:ext cx="957580" cy="592455"/>
                      </a:xfrm>
                      <a:prstGeom prst="rect">
                        <a:avLst/>
                      </a:prstGeom>
                    </p:spPr>
                  </p:pic>
                </p:oleObj>
              </mc:Fallback>
            </mc:AlternateContent>
          </a:graphicData>
        </a:graphic>
      </p:graphicFrame>
      <p:graphicFrame>
        <p:nvGraphicFramePr>
          <p:cNvPr id="17" name="Object 16"/>
          <p:cNvGraphicFramePr/>
          <p:nvPr/>
        </p:nvGraphicFramePr>
        <p:xfrm>
          <a:off x="832485" y="3299461"/>
          <a:ext cx="2609850" cy="652145"/>
        </p:xfrm>
        <a:graphic>
          <a:graphicData uri="http://schemas.openxmlformats.org/presentationml/2006/ole">
            <mc:AlternateContent xmlns:mc="http://schemas.openxmlformats.org/markup-compatibility/2006">
              <mc:Choice xmlns:v="urn:schemas-microsoft-com:vml" Requires="v">
                <p:oleObj spid="_x0000_s38060" r:id="rId5" imgW="1143000" imgH="266700" progId="Equation.DSMT4">
                  <p:embed/>
                </p:oleObj>
              </mc:Choice>
              <mc:Fallback>
                <p:oleObj r:id="rId5" imgW="1143000" imgH="266700" progId="Equation.DSMT4">
                  <p:embed/>
                  <p:pic>
                    <p:nvPicPr>
                      <p:cNvPr id="0" name="Picture 3"/>
                      <p:cNvPicPr/>
                      <p:nvPr/>
                    </p:nvPicPr>
                    <p:blipFill>
                      <a:blip r:embed="rId6"/>
                      <a:stretch>
                        <a:fillRect/>
                      </a:stretch>
                    </p:blipFill>
                    <p:spPr>
                      <a:xfrm>
                        <a:off x="832485" y="3299461"/>
                        <a:ext cx="2609850" cy="652145"/>
                      </a:xfrm>
                      <a:prstGeom prst="rect">
                        <a:avLst/>
                      </a:prstGeom>
                    </p:spPr>
                  </p:pic>
                </p:oleObj>
              </mc:Fallback>
            </mc:AlternateContent>
          </a:graphicData>
        </a:graphic>
      </p:graphicFrame>
      <p:graphicFrame>
        <p:nvGraphicFramePr>
          <p:cNvPr id="5" name="Object 4"/>
          <p:cNvGraphicFramePr/>
          <p:nvPr/>
        </p:nvGraphicFramePr>
        <p:xfrm>
          <a:off x="10017444" y="2486661"/>
          <a:ext cx="1828165" cy="592455"/>
        </p:xfrm>
        <a:graphic>
          <a:graphicData uri="http://schemas.openxmlformats.org/presentationml/2006/ole">
            <mc:AlternateContent xmlns:mc="http://schemas.openxmlformats.org/markup-compatibility/2006">
              <mc:Choice xmlns:v="urn:schemas-microsoft-com:vml" Requires="v">
                <p:oleObj spid="_x0000_s38061" r:id="rId7" imgW="800100" imgH="241300" progId="Equation.DSMT4">
                  <p:embed/>
                </p:oleObj>
              </mc:Choice>
              <mc:Fallback>
                <p:oleObj r:id="rId7" imgW="800100" imgH="241300" progId="Equation.DSMT4">
                  <p:embed/>
                  <p:pic>
                    <p:nvPicPr>
                      <p:cNvPr id="0" name="Picture 3"/>
                      <p:cNvPicPr/>
                      <p:nvPr/>
                    </p:nvPicPr>
                    <p:blipFill>
                      <a:blip r:embed="rId8"/>
                      <a:stretch>
                        <a:fillRect/>
                      </a:stretch>
                    </p:blipFill>
                    <p:spPr>
                      <a:xfrm>
                        <a:off x="10017444" y="2486661"/>
                        <a:ext cx="1828165" cy="592455"/>
                      </a:xfrm>
                      <a:prstGeom prst="rect">
                        <a:avLst/>
                      </a:prstGeom>
                    </p:spPr>
                  </p:pic>
                </p:oleObj>
              </mc:Fallback>
            </mc:AlternateContent>
          </a:graphicData>
        </a:graphic>
      </p:graphicFrame>
      <p:pic>
        <p:nvPicPr>
          <p:cNvPr id="7" name="Hình ảnh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7913370" y="2918460"/>
            <a:ext cx="3327056" cy="3291840"/>
          </a:xfrm>
          <a:prstGeom prst="rect">
            <a:avLst/>
          </a:prstGeom>
          <a:noFill/>
          <a:ln>
            <a:noFill/>
          </a:ln>
        </p:spPr>
      </p:pic>
      <p:graphicFrame>
        <p:nvGraphicFramePr>
          <p:cNvPr id="12" name="Object 11"/>
          <p:cNvGraphicFramePr/>
          <p:nvPr/>
        </p:nvGraphicFramePr>
        <p:xfrm>
          <a:off x="4498975" y="3299461"/>
          <a:ext cx="2609850" cy="652145"/>
        </p:xfrm>
        <a:graphic>
          <a:graphicData uri="http://schemas.openxmlformats.org/presentationml/2006/ole">
            <mc:AlternateContent xmlns:mc="http://schemas.openxmlformats.org/markup-compatibility/2006">
              <mc:Choice xmlns:v="urn:schemas-microsoft-com:vml" Requires="v">
                <p:oleObj spid="_x0000_s38062" r:id="rId10" imgW="1143000" imgH="266700" progId="Equation.DSMT4">
                  <p:embed/>
                </p:oleObj>
              </mc:Choice>
              <mc:Fallback>
                <p:oleObj r:id="rId10" imgW="1143000" imgH="266700" progId="Equation.DSMT4">
                  <p:embed/>
                  <p:pic>
                    <p:nvPicPr>
                      <p:cNvPr id="0" name="Picture 3"/>
                      <p:cNvPicPr/>
                      <p:nvPr/>
                    </p:nvPicPr>
                    <p:blipFill>
                      <a:blip r:embed="rId11"/>
                      <a:stretch>
                        <a:fillRect/>
                      </a:stretch>
                    </p:blipFill>
                    <p:spPr>
                      <a:xfrm>
                        <a:off x="4498975" y="3299461"/>
                        <a:ext cx="2609850" cy="652145"/>
                      </a:xfrm>
                      <a:prstGeom prst="rect">
                        <a:avLst/>
                      </a:prstGeom>
                    </p:spPr>
                  </p:pic>
                </p:oleObj>
              </mc:Fallback>
            </mc:AlternateContent>
          </a:graphicData>
        </a:graphic>
      </p:graphicFrame>
      <p:graphicFrame>
        <p:nvGraphicFramePr>
          <p:cNvPr id="15" name="Object 14"/>
          <p:cNvGraphicFramePr/>
          <p:nvPr/>
        </p:nvGraphicFramePr>
        <p:xfrm>
          <a:off x="786765" y="4083686"/>
          <a:ext cx="2811780" cy="652145"/>
        </p:xfrm>
        <a:graphic>
          <a:graphicData uri="http://schemas.openxmlformats.org/presentationml/2006/ole">
            <mc:AlternateContent xmlns:mc="http://schemas.openxmlformats.org/markup-compatibility/2006">
              <mc:Choice xmlns:v="urn:schemas-microsoft-com:vml" Requires="v">
                <p:oleObj spid="_x0000_s38063" r:id="rId12" imgW="1231265" imgH="266700" progId="Equation.DSMT4">
                  <p:embed/>
                </p:oleObj>
              </mc:Choice>
              <mc:Fallback>
                <p:oleObj r:id="rId12" imgW="1231265" imgH="266700" progId="Equation.DSMT4">
                  <p:embed/>
                  <p:pic>
                    <p:nvPicPr>
                      <p:cNvPr id="0" name="Picture 3"/>
                      <p:cNvPicPr/>
                      <p:nvPr/>
                    </p:nvPicPr>
                    <p:blipFill>
                      <a:blip r:embed="rId13"/>
                      <a:stretch>
                        <a:fillRect/>
                      </a:stretch>
                    </p:blipFill>
                    <p:spPr>
                      <a:xfrm>
                        <a:off x="786765" y="4083686"/>
                        <a:ext cx="2811780" cy="652145"/>
                      </a:xfrm>
                      <a:prstGeom prst="rect">
                        <a:avLst/>
                      </a:prstGeom>
                    </p:spPr>
                  </p:pic>
                </p:oleObj>
              </mc:Fallback>
            </mc:AlternateContent>
          </a:graphicData>
        </a:graphic>
      </p:graphicFrame>
      <p:graphicFrame>
        <p:nvGraphicFramePr>
          <p:cNvPr id="20" name="Object 19"/>
          <p:cNvGraphicFramePr/>
          <p:nvPr/>
        </p:nvGraphicFramePr>
        <p:xfrm>
          <a:off x="4445000" y="4112896"/>
          <a:ext cx="2811780" cy="652145"/>
        </p:xfrm>
        <a:graphic>
          <a:graphicData uri="http://schemas.openxmlformats.org/presentationml/2006/ole">
            <mc:AlternateContent xmlns:mc="http://schemas.openxmlformats.org/markup-compatibility/2006">
              <mc:Choice xmlns:v="urn:schemas-microsoft-com:vml" Requires="v">
                <p:oleObj spid="_x0000_s38064" r:id="rId14" imgW="1231265" imgH="266700" progId="Equation.DSMT4">
                  <p:embed/>
                </p:oleObj>
              </mc:Choice>
              <mc:Fallback>
                <p:oleObj r:id="rId14" imgW="1231265" imgH="266700" progId="Equation.DSMT4">
                  <p:embed/>
                  <p:pic>
                    <p:nvPicPr>
                      <p:cNvPr id="0" name="Picture 3"/>
                      <p:cNvPicPr/>
                      <p:nvPr/>
                    </p:nvPicPr>
                    <p:blipFill>
                      <a:blip r:embed="rId15"/>
                      <a:stretch>
                        <a:fillRect/>
                      </a:stretch>
                    </p:blipFill>
                    <p:spPr>
                      <a:xfrm>
                        <a:off x="4445000" y="4112896"/>
                        <a:ext cx="2811780" cy="652145"/>
                      </a:xfrm>
                      <a:prstGeom prst="rect">
                        <a:avLst/>
                      </a:prstGeom>
                    </p:spPr>
                  </p:pic>
                </p:oleObj>
              </mc:Fallback>
            </mc:AlternateContent>
          </a:graphicData>
        </a:graphic>
      </p:graphicFrame>
      <p:sp>
        <p:nvSpPr>
          <p:cNvPr id="8" name="Action Button: Home 7">
            <a:hlinkClick r:id="rId16"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17"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000" fill="hold">
                                          <p:stCondLst>
                                            <p:cond delay="0"/>
                                          </p:stCondLst>
                                        </p:cTn>
                                        <p:tgtEl>
                                          <p:spTgt spid="7"/>
                                        </p:tgtEl>
                                        <p:attrNameLst>
                                          <p:attrName>style.visibility</p:attrName>
                                        </p:attrNameLst>
                                      </p:cBhvr>
                                      <p:to>
                                        <p:strVal val="visible"/>
                                      </p:to>
                                    </p:set>
                                    <p:animEffect transition="in" filter="box(in)">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500"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1" dur="500"/>
                                        <p:tgtEl>
                                          <p:spTgt spid="3">
                                            <p:txEl>
                                              <p:pRg st="1" end="1"/>
                                            </p:txEl>
                                          </p:spTgt>
                                        </p:tgtEl>
                                      </p:cBhvr>
                                    </p:animEffect>
                                  </p:childTnLst>
                                </p:cTn>
                              </p:par>
                              <p:par>
                                <p:cTn id="32" presetID="55" presetClass="entr" presetSubtype="0" fill="hold" nodeType="withEffect">
                                  <p:stCondLst>
                                    <p:cond delay="0"/>
                                  </p:stCondLst>
                                  <p:childTnLst>
                                    <p:set>
                                      <p:cBhvr>
                                        <p:cTn id="33" dur="500"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6" dur="500"/>
                                        <p:tgtEl>
                                          <p:spTgt spid="3">
                                            <p:txEl>
                                              <p:pRg st="2" end="2"/>
                                            </p:txEl>
                                          </p:spTgt>
                                        </p:tgtEl>
                                      </p:cBhvr>
                                    </p:animEffect>
                                  </p:childTnLst>
                                </p:cTn>
                              </p:par>
                              <p:par>
                                <p:cTn id="37" presetID="55" presetClass="entr" presetSubtype="0" fill="hold" nodeType="withEffect">
                                  <p:stCondLst>
                                    <p:cond delay="0"/>
                                  </p:stCondLst>
                                  <p:childTnLst>
                                    <p:set>
                                      <p:cBhvr>
                                        <p:cTn id="38" dur="500"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strVal val="#ppt_w*0.7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animEffect transition="in" filter="fade">
                                      <p:cBhvr>
                                        <p:cTn id="41" dur="500"/>
                                        <p:tgtEl>
                                          <p:spTgt spid="17"/>
                                        </p:tgtEl>
                                      </p:cBhvr>
                                    </p:animEffect>
                                  </p:childTnLst>
                                </p:cTn>
                              </p:par>
                              <p:par>
                                <p:cTn id="42" presetID="55" presetClass="entr" presetSubtype="0" fill="hold" nodeType="withEffect">
                                  <p:stCondLst>
                                    <p:cond delay="0"/>
                                  </p:stCondLst>
                                  <p:childTnLst>
                                    <p:set>
                                      <p:cBhvr>
                                        <p:cTn id="43" dur="500"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ppt_w*0.70"/>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animEffect transition="in" filter="fade">
                                      <p:cBhvr>
                                        <p:cTn id="46" dur="500"/>
                                        <p:tgtEl>
                                          <p:spTgt spid="12"/>
                                        </p:tgtEl>
                                      </p:cBhvr>
                                    </p:animEffect>
                                  </p:childTnLst>
                                </p:cTn>
                              </p:par>
                              <p:par>
                                <p:cTn id="47" presetID="55" presetClass="entr" presetSubtype="0" fill="hold" nodeType="withEffect">
                                  <p:stCondLst>
                                    <p:cond delay="0"/>
                                  </p:stCondLst>
                                  <p:childTnLst>
                                    <p:set>
                                      <p:cBhvr>
                                        <p:cTn id="48" dur="500"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ppt_w*0.70"/>
                                          </p:val>
                                        </p:tav>
                                        <p:tav tm="100000">
                                          <p:val>
                                            <p:strVal val="#ppt_w"/>
                                          </p:val>
                                        </p:tav>
                                      </p:tavLst>
                                    </p:anim>
                                    <p:anim calcmode="lin" valueType="num">
                                      <p:cBhvr>
                                        <p:cTn id="50" dur="500" fill="hold"/>
                                        <p:tgtEl>
                                          <p:spTgt spid="15"/>
                                        </p:tgtEl>
                                        <p:attrNameLst>
                                          <p:attrName>ppt_h</p:attrName>
                                        </p:attrNameLst>
                                      </p:cBhvr>
                                      <p:tavLst>
                                        <p:tav tm="0">
                                          <p:val>
                                            <p:strVal val="#ppt_h"/>
                                          </p:val>
                                        </p:tav>
                                        <p:tav tm="100000">
                                          <p:val>
                                            <p:strVal val="#ppt_h"/>
                                          </p:val>
                                        </p:tav>
                                      </p:tavLst>
                                    </p:anim>
                                    <p:animEffect transition="in" filter="fade">
                                      <p:cBhvr>
                                        <p:cTn id="51" dur="500"/>
                                        <p:tgtEl>
                                          <p:spTgt spid="15"/>
                                        </p:tgtEl>
                                      </p:cBhvr>
                                    </p:animEffect>
                                  </p:childTnLst>
                                </p:cTn>
                              </p:par>
                              <p:par>
                                <p:cTn id="52" presetID="55" presetClass="entr" presetSubtype="0" fill="hold" nodeType="withEffect">
                                  <p:stCondLst>
                                    <p:cond delay="0"/>
                                  </p:stCondLst>
                                  <p:childTnLst>
                                    <p:set>
                                      <p:cBhvr>
                                        <p:cTn id="53" dur="500"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strVal val="#ppt_w*0.70"/>
                                          </p:val>
                                        </p:tav>
                                        <p:tav tm="100000">
                                          <p:val>
                                            <p:strVal val="#ppt_w"/>
                                          </p:val>
                                        </p:tav>
                                      </p:tavLst>
                                    </p:anim>
                                    <p:anim calcmode="lin" valueType="num">
                                      <p:cBhvr>
                                        <p:cTn id="55" dur="500" fill="hold"/>
                                        <p:tgtEl>
                                          <p:spTgt spid="20"/>
                                        </p:tgtEl>
                                        <p:attrNameLst>
                                          <p:attrName>ppt_h</p:attrName>
                                        </p:attrNameLst>
                                      </p:cBhvr>
                                      <p:tavLst>
                                        <p:tav tm="0">
                                          <p:val>
                                            <p:strVal val="#ppt_h"/>
                                          </p:val>
                                        </p:tav>
                                        <p:tav tm="100000">
                                          <p:val>
                                            <p:strVal val="#ppt_h"/>
                                          </p:val>
                                        </p:tav>
                                      </p:tavLst>
                                    </p:anim>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a:solidFill>
                  <a:srgbClr val="FF0000"/>
                </a:solidFill>
                <a:latin typeface="Arial" panose="020B0604020202020204" pitchFamily="34" charset="0"/>
                <a:cs typeface="Arial" panose="020B0604020202020204" pitchFamily="34" charset="0"/>
              </a:rPr>
              <a:t>Câu 34.</a:t>
            </a:r>
            <a:r>
              <a:rPr lang="en-US" sz="3000" b="1">
                <a:latin typeface="Arial" panose="020B0604020202020204" pitchFamily="34" charset="0"/>
                <a:cs typeface="Arial" panose="020B0604020202020204" pitchFamily="34" charset="0"/>
              </a:rPr>
              <a:t> </a:t>
            </a:r>
            <a:r>
              <a:rPr lang="en-US" sz="3000" b="1">
                <a:solidFill>
                  <a:srgbClr val="002060"/>
                </a:solidFill>
                <a:latin typeface="Arial" panose="020B0604020202020204" pitchFamily="34" charset="0"/>
                <a:cs typeface="Arial" panose="020B0604020202020204" pitchFamily="34" charset="0"/>
              </a:rPr>
              <a:t>Hình lăng trụ đứng ABC.A'B'C', đáy là tam giác ABC vuông tại A, có AB = a, BC = 2a, góc giữa AC' và mặt phẳng đáy bằng     . Hình trụ ngoại tiếp hình lăng trụ </a:t>
            </a:r>
            <a:r>
              <a:rPr lang="en-US" sz="3000" b="1">
                <a:solidFill>
                  <a:srgbClr val="002060"/>
                </a:solidFill>
                <a:latin typeface="Arial" panose="020B0604020202020204" pitchFamily="34" charset="0"/>
                <a:cs typeface="Arial" panose="020B0604020202020204" pitchFamily="34" charset="0"/>
                <a:sym typeface="+mn-ea"/>
              </a:rPr>
              <a:t>ABC.A'B'C'</a:t>
            </a:r>
            <a:r>
              <a:rPr lang="en-US" sz="3000" b="1">
                <a:solidFill>
                  <a:srgbClr val="002060"/>
                </a:solidFill>
                <a:latin typeface="Arial" panose="020B0604020202020204" pitchFamily="34" charset="0"/>
                <a:cs typeface="Arial" panose="020B0604020202020204" pitchFamily="34" charset="0"/>
              </a:rPr>
              <a:t>có diện tích toàn phần là </a:t>
            </a:r>
          </a:p>
          <a:p>
            <a:pPr marL="0" indent="0" fontAlgn="auto">
              <a:lnSpc>
                <a:spcPct val="150000"/>
              </a:lnSpc>
              <a:buNone/>
            </a:pPr>
            <a:r>
              <a:rPr lang="en-US" sz="3000" b="1">
                <a:solidFill>
                  <a:srgbClr val="3131FF"/>
                </a:solidFill>
                <a:latin typeface="Arial" panose="020B0604020202020204" pitchFamily="34" charset="0"/>
                <a:cs typeface="Arial" panose="020B0604020202020204" pitchFamily="34" charset="0"/>
              </a:rPr>
              <a:t>A.</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B.</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C. </a:t>
            </a:r>
            <a:r>
              <a:rPr lang="en-US" sz="3000" b="1">
                <a:solidFill>
                  <a:srgbClr val="002060"/>
                </a:solidFill>
                <a:latin typeface="Arial" panose="020B0604020202020204" pitchFamily="34" charset="0"/>
                <a:cs typeface="Arial" panose="020B0604020202020204" pitchFamily="34" charset="0"/>
              </a:rPr>
              <a:t>	        		</a:t>
            </a:r>
            <a:r>
              <a:rPr lang="en-US" sz="3000" b="1">
                <a:solidFill>
                  <a:srgbClr val="3131FF"/>
                </a:solidFill>
                <a:latin typeface="Arial" panose="020B0604020202020204" pitchFamily="34" charset="0"/>
                <a:cs typeface="Arial" panose="020B0604020202020204" pitchFamily="34" charset="0"/>
              </a:rPr>
              <a:t>D.</a:t>
            </a:r>
            <a:r>
              <a:rPr lang="en-US" sz="3000" b="1">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9437370" y="332041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7" name="Object 16"/>
          <p:cNvGraphicFramePr/>
          <p:nvPr/>
        </p:nvGraphicFramePr>
        <p:xfrm>
          <a:off x="786448" y="3258503"/>
          <a:ext cx="1304925" cy="590550"/>
        </p:xfrm>
        <a:graphic>
          <a:graphicData uri="http://schemas.openxmlformats.org/presentationml/2006/ole">
            <mc:AlternateContent xmlns:mc="http://schemas.openxmlformats.org/markup-compatibility/2006">
              <mc:Choice xmlns:v="urn:schemas-microsoft-com:vml" Requires="v">
                <p:oleObj spid="_x0000_s39055" r:id="rId3" imgW="571500" imgH="241300" progId="Equation.DSMT4">
                  <p:embed/>
                </p:oleObj>
              </mc:Choice>
              <mc:Fallback>
                <p:oleObj r:id="rId3" imgW="571500" imgH="241300" progId="Equation.DSMT4">
                  <p:embed/>
                  <p:pic>
                    <p:nvPicPr>
                      <p:cNvPr id="0" name="Picture 3"/>
                      <p:cNvPicPr/>
                      <p:nvPr/>
                    </p:nvPicPr>
                    <p:blipFill>
                      <a:blip r:embed="rId4"/>
                      <a:stretch>
                        <a:fillRect/>
                      </a:stretch>
                    </p:blipFill>
                    <p:spPr>
                      <a:xfrm>
                        <a:off x="786448" y="3258503"/>
                        <a:ext cx="1304925" cy="590550"/>
                      </a:xfrm>
                      <a:prstGeom prst="rect">
                        <a:avLst/>
                      </a:prstGeom>
                    </p:spPr>
                  </p:pic>
                </p:oleObj>
              </mc:Fallback>
            </mc:AlternateContent>
          </a:graphicData>
        </a:graphic>
      </p:graphicFrame>
      <p:graphicFrame>
        <p:nvGraphicFramePr>
          <p:cNvPr id="5" name="Object 4"/>
          <p:cNvGraphicFramePr/>
          <p:nvPr/>
        </p:nvGraphicFramePr>
        <p:xfrm>
          <a:off x="2128521" y="1814196"/>
          <a:ext cx="580390" cy="530225"/>
        </p:xfrm>
        <a:graphic>
          <a:graphicData uri="http://schemas.openxmlformats.org/presentationml/2006/ole">
            <mc:AlternateContent xmlns:mc="http://schemas.openxmlformats.org/markup-compatibility/2006">
              <mc:Choice xmlns:v="urn:schemas-microsoft-com:vml" Requires="v">
                <p:oleObj spid="_x0000_s39056" r:id="rId5" imgW="254000" imgH="215900" progId="Equation.DSMT4">
                  <p:embed/>
                </p:oleObj>
              </mc:Choice>
              <mc:Fallback>
                <p:oleObj r:id="rId5" imgW="254000" imgH="215900" progId="Equation.DSMT4">
                  <p:embed/>
                  <p:pic>
                    <p:nvPicPr>
                      <p:cNvPr id="0" name="Picture 3"/>
                      <p:cNvPicPr/>
                      <p:nvPr/>
                    </p:nvPicPr>
                    <p:blipFill>
                      <a:blip r:embed="rId6"/>
                      <a:stretch>
                        <a:fillRect/>
                      </a:stretch>
                    </p:blipFill>
                    <p:spPr>
                      <a:xfrm>
                        <a:off x="2128521" y="1814196"/>
                        <a:ext cx="580390" cy="530225"/>
                      </a:xfrm>
                      <a:prstGeom prst="rect">
                        <a:avLst/>
                      </a:prstGeom>
                    </p:spPr>
                  </p:pic>
                </p:oleObj>
              </mc:Fallback>
            </mc:AlternateContent>
          </a:graphicData>
        </a:graphic>
      </p:graphicFrame>
      <p:graphicFrame>
        <p:nvGraphicFramePr>
          <p:cNvPr id="8" name="Object 7"/>
          <p:cNvGraphicFramePr/>
          <p:nvPr/>
        </p:nvGraphicFramePr>
        <p:xfrm>
          <a:off x="4025901" y="3288983"/>
          <a:ext cx="869950" cy="529590"/>
        </p:xfrm>
        <a:graphic>
          <a:graphicData uri="http://schemas.openxmlformats.org/presentationml/2006/ole">
            <mc:AlternateContent xmlns:mc="http://schemas.openxmlformats.org/markup-compatibility/2006">
              <mc:Choice xmlns:v="urn:schemas-microsoft-com:vml" Requires="v">
                <p:oleObj spid="_x0000_s39057" r:id="rId7" imgW="381000" imgH="215900" progId="Equation.DSMT4">
                  <p:embed/>
                </p:oleObj>
              </mc:Choice>
              <mc:Fallback>
                <p:oleObj r:id="rId7" imgW="381000" imgH="215900" progId="Equation.DSMT4">
                  <p:embed/>
                  <p:pic>
                    <p:nvPicPr>
                      <p:cNvPr id="0" name="Picture 3"/>
                      <p:cNvPicPr/>
                      <p:nvPr/>
                    </p:nvPicPr>
                    <p:blipFill>
                      <a:blip r:embed="rId8"/>
                      <a:stretch>
                        <a:fillRect/>
                      </a:stretch>
                    </p:blipFill>
                    <p:spPr>
                      <a:xfrm>
                        <a:off x="4025901" y="3288983"/>
                        <a:ext cx="869950" cy="529590"/>
                      </a:xfrm>
                      <a:prstGeom prst="rect">
                        <a:avLst/>
                      </a:prstGeom>
                    </p:spPr>
                  </p:pic>
                </p:oleObj>
              </mc:Fallback>
            </mc:AlternateContent>
          </a:graphicData>
        </a:graphic>
      </p:graphicFrame>
      <p:graphicFrame>
        <p:nvGraphicFramePr>
          <p:cNvPr id="10" name="Object 9"/>
          <p:cNvGraphicFramePr/>
          <p:nvPr/>
        </p:nvGraphicFramePr>
        <p:xfrm>
          <a:off x="10099676" y="3258503"/>
          <a:ext cx="869950" cy="529590"/>
        </p:xfrm>
        <a:graphic>
          <a:graphicData uri="http://schemas.openxmlformats.org/presentationml/2006/ole">
            <mc:AlternateContent xmlns:mc="http://schemas.openxmlformats.org/markup-compatibility/2006">
              <mc:Choice xmlns:v="urn:schemas-microsoft-com:vml" Requires="v">
                <p:oleObj spid="_x0000_s39058" r:id="rId9" imgW="381000" imgH="215900" progId="Equation.DSMT4">
                  <p:embed/>
                </p:oleObj>
              </mc:Choice>
              <mc:Fallback>
                <p:oleObj r:id="rId9" imgW="381000" imgH="215900" progId="Equation.DSMT4">
                  <p:embed/>
                  <p:pic>
                    <p:nvPicPr>
                      <p:cNvPr id="0" name="Picture 3"/>
                      <p:cNvPicPr/>
                      <p:nvPr/>
                    </p:nvPicPr>
                    <p:blipFill>
                      <a:blip r:embed="rId10"/>
                      <a:stretch>
                        <a:fillRect/>
                      </a:stretch>
                    </p:blipFill>
                    <p:spPr>
                      <a:xfrm>
                        <a:off x="10099676" y="3258503"/>
                        <a:ext cx="869950" cy="529590"/>
                      </a:xfrm>
                      <a:prstGeom prst="rect">
                        <a:avLst/>
                      </a:prstGeom>
                    </p:spPr>
                  </p:pic>
                </p:oleObj>
              </mc:Fallback>
            </mc:AlternateContent>
          </a:graphicData>
        </a:graphic>
      </p:graphicFrame>
      <p:graphicFrame>
        <p:nvGraphicFramePr>
          <p:cNvPr id="14" name="Object 13"/>
          <p:cNvGraphicFramePr/>
          <p:nvPr/>
        </p:nvGraphicFramePr>
        <p:xfrm>
          <a:off x="7332346" y="3288983"/>
          <a:ext cx="869950" cy="529590"/>
        </p:xfrm>
        <a:graphic>
          <a:graphicData uri="http://schemas.openxmlformats.org/presentationml/2006/ole">
            <mc:AlternateContent xmlns:mc="http://schemas.openxmlformats.org/markup-compatibility/2006">
              <mc:Choice xmlns:v="urn:schemas-microsoft-com:vml" Requires="v">
                <p:oleObj spid="_x0000_s39059" r:id="rId11" imgW="381000" imgH="215900" progId="Equation.DSMT4">
                  <p:embed/>
                </p:oleObj>
              </mc:Choice>
              <mc:Fallback>
                <p:oleObj r:id="rId11" imgW="381000" imgH="215900" progId="Equation.DSMT4">
                  <p:embed/>
                  <p:pic>
                    <p:nvPicPr>
                      <p:cNvPr id="0" name="Picture 3"/>
                      <p:cNvPicPr/>
                      <p:nvPr/>
                    </p:nvPicPr>
                    <p:blipFill>
                      <a:blip r:embed="rId12"/>
                      <a:stretch>
                        <a:fillRect/>
                      </a:stretch>
                    </p:blipFill>
                    <p:spPr>
                      <a:xfrm>
                        <a:off x="7332346" y="3288983"/>
                        <a:ext cx="869950" cy="529590"/>
                      </a:xfrm>
                      <a:prstGeom prst="rect">
                        <a:avLst/>
                      </a:prstGeom>
                    </p:spPr>
                  </p:pic>
                </p:oleObj>
              </mc:Fallback>
            </mc:AlternateContent>
          </a:graphicData>
        </a:graphic>
      </p:graphicFrame>
      <p:sp>
        <p:nvSpPr>
          <p:cNvPr id="2" name="Action Button: Home 1">
            <a:hlinkClick r:id="rId1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1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500"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par>
                                <p:cTn id="22" presetID="55" presetClass="entr" presetSubtype="0" fill="hold" nodeType="withEffect">
                                  <p:stCondLst>
                                    <p:cond delay="0"/>
                                  </p:stCondLst>
                                  <p:childTnLst>
                                    <p:set>
                                      <p:cBhvr>
                                        <p:cTn id="23" dur="500"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0.70"/>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animEffect transition="in" filter="fade">
                                      <p:cBhvr>
                                        <p:cTn id="26" dur="500"/>
                                        <p:tgtEl>
                                          <p:spTgt spid="17"/>
                                        </p:tgtEl>
                                      </p:cBhvr>
                                    </p:animEffect>
                                  </p:childTnLst>
                                </p:cTn>
                              </p:par>
                              <p:par>
                                <p:cTn id="27" presetID="55" presetClass="entr" presetSubtype="0" fill="hold" nodeType="withEffect">
                                  <p:stCondLst>
                                    <p:cond delay="0"/>
                                  </p:stCondLst>
                                  <p:childTnLst>
                                    <p:set>
                                      <p:cBhvr>
                                        <p:cTn id="28" dur="500"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0.7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5" presetClass="entr" presetSubtype="0" fill="hold" nodeType="withEffect">
                                  <p:stCondLst>
                                    <p:cond delay="0"/>
                                  </p:stCondLst>
                                  <p:childTnLst>
                                    <p:set>
                                      <p:cBhvr>
                                        <p:cTn id="33" dur="500"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ppt_w*0.70"/>
                                          </p:val>
                                        </p:tav>
                                        <p:tav tm="100000">
                                          <p:val>
                                            <p:strVal val="#ppt_w"/>
                                          </p:val>
                                        </p:tav>
                                      </p:tavLst>
                                    </p:anim>
                                    <p:anim calcmode="lin" valueType="num">
                                      <p:cBhvr>
                                        <p:cTn id="35" dur="500" fill="hold"/>
                                        <p:tgtEl>
                                          <p:spTgt spid="10"/>
                                        </p:tgtEl>
                                        <p:attrNameLst>
                                          <p:attrName>ppt_h</p:attrName>
                                        </p:attrNameLst>
                                      </p:cBhvr>
                                      <p:tavLst>
                                        <p:tav tm="0">
                                          <p:val>
                                            <p:strVal val="#ppt_h"/>
                                          </p:val>
                                        </p:tav>
                                        <p:tav tm="100000">
                                          <p:val>
                                            <p:strVal val="#ppt_h"/>
                                          </p:val>
                                        </p:tav>
                                      </p:tavLst>
                                    </p:anim>
                                    <p:animEffect transition="in" filter="fade">
                                      <p:cBhvr>
                                        <p:cTn id="36" dur="500"/>
                                        <p:tgtEl>
                                          <p:spTgt spid="10"/>
                                        </p:tgtEl>
                                      </p:cBhvr>
                                    </p:animEffect>
                                  </p:childTnLst>
                                </p:cTn>
                              </p:par>
                              <p:par>
                                <p:cTn id="37" presetID="55" presetClass="entr" presetSubtype="0" fill="hold" nodeType="withEffect">
                                  <p:stCondLst>
                                    <p:cond delay="0"/>
                                  </p:stCondLst>
                                  <p:childTnLst>
                                    <p:set>
                                      <p:cBhvr>
                                        <p:cTn id="38" dur="500"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ppt_w*0.7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740" y="257810"/>
            <a:ext cx="11525885" cy="5165090"/>
          </a:xfrm>
        </p:spPr>
        <p:txBody>
          <a:bodyPr>
            <a:normAutofit/>
          </a:bodyPr>
          <a:lstStyle/>
          <a:p>
            <a:pPr marL="0" indent="0" fontAlgn="auto">
              <a:lnSpc>
                <a:spcPct val="150000"/>
              </a:lnSpc>
              <a:buNone/>
            </a:pPr>
            <a:r>
              <a:rPr lang="en-US" sz="3000" b="1" dirty="0" err="1">
                <a:solidFill>
                  <a:srgbClr val="FF0000"/>
                </a:solidFill>
                <a:latin typeface="Arial" panose="020B0604020202020204" pitchFamily="34" charset="0"/>
                <a:cs typeface="Arial" panose="020B0604020202020204" pitchFamily="34" charset="0"/>
              </a:rPr>
              <a:t>Câu</a:t>
            </a:r>
            <a:r>
              <a:rPr lang="en-US" sz="3000" b="1" dirty="0">
                <a:solidFill>
                  <a:srgbClr val="FF0000"/>
                </a:solidFill>
                <a:latin typeface="Arial" panose="020B0604020202020204" pitchFamily="34" charset="0"/>
                <a:cs typeface="Arial" panose="020B0604020202020204" pitchFamily="34" charset="0"/>
              </a:rPr>
              <a:t> 35.</a:t>
            </a:r>
            <a:r>
              <a:rPr lang="en-US" sz="3000" b="1" dirty="0">
                <a:latin typeface="Arial" panose="020B0604020202020204" pitchFamily="34" charset="0"/>
                <a:cs typeface="Arial" panose="020B0604020202020204" pitchFamily="34" charset="0"/>
              </a:rPr>
              <a:t> </a:t>
            </a:r>
            <a:r>
              <a:rPr lang="en-US" sz="3000" b="1" dirty="0">
                <a:solidFill>
                  <a:srgbClr val="002060"/>
                </a:solidFill>
                <a:latin typeface="Arial" panose="020B0604020202020204" pitchFamily="34" charset="0"/>
                <a:cs typeface="Arial" panose="020B0604020202020204" pitchFamily="34" charset="0"/>
              </a:rPr>
              <a:t>Cho </a:t>
            </a:r>
            <a:r>
              <a:rPr lang="en-US" sz="3000" b="1" dirty="0" err="1">
                <a:solidFill>
                  <a:srgbClr val="002060"/>
                </a:solidFill>
                <a:latin typeface="Arial" panose="020B0604020202020204" pitchFamily="34" charset="0"/>
                <a:cs typeface="Arial" panose="020B0604020202020204" pitchFamily="34" charset="0"/>
              </a:rPr>
              <a:t>hình</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chữ</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nhật</a:t>
            </a:r>
            <a:r>
              <a:rPr lang="en-US" sz="3000" b="1" dirty="0">
                <a:solidFill>
                  <a:srgbClr val="002060"/>
                </a:solidFill>
                <a:latin typeface="Arial" panose="020B0604020202020204" pitchFamily="34" charset="0"/>
                <a:cs typeface="Arial" panose="020B0604020202020204" pitchFamily="34" charset="0"/>
              </a:rPr>
              <a:t> ABCD </a:t>
            </a:r>
            <a:r>
              <a:rPr lang="en-US" sz="3000" b="1" dirty="0" err="1">
                <a:solidFill>
                  <a:srgbClr val="002060"/>
                </a:solidFill>
                <a:latin typeface="Arial" panose="020B0604020202020204" pitchFamily="34" charset="0"/>
                <a:cs typeface="Arial" panose="020B0604020202020204" pitchFamily="34" charset="0"/>
              </a:rPr>
              <a:t>có</a:t>
            </a:r>
            <a:r>
              <a:rPr lang="en-US" sz="3000" b="1" dirty="0">
                <a:solidFill>
                  <a:srgbClr val="002060"/>
                </a:solidFill>
                <a:latin typeface="Arial" panose="020B0604020202020204" pitchFamily="34" charset="0"/>
                <a:cs typeface="Arial" panose="020B0604020202020204" pitchFamily="34" charset="0"/>
              </a:rPr>
              <a:t> AB = 3, BC = 4. </a:t>
            </a:r>
            <a:r>
              <a:rPr lang="en-US" sz="3000" b="1" dirty="0" err="1">
                <a:solidFill>
                  <a:srgbClr val="002060"/>
                </a:solidFill>
                <a:latin typeface="Arial" panose="020B0604020202020204" pitchFamily="34" charset="0"/>
                <a:cs typeface="Arial" panose="020B0604020202020204" pitchFamily="34" charset="0"/>
              </a:rPr>
              <a:t>Gọi</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lần</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lượt</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là</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thể</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tích</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của</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các</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khối</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trụ</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sinh</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ra</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khi</a:t>
            </a:r>
            <a:r>
              <a:rPr lang="en-US" sz="3000" b="1" dirty="0">
                <a:solidFill>
                  <a:srgbClr val="002060"/>
                </a:solidFill>
                <a:latin typeface="Arial" panose="020B0604020202020204" pitchFamily="34" charset="0"/>
                <a:cs typeface="Arial" panose="020B0604020202020204" pitchFamily="34" charset="0"/>
              </a:rPr>
              <a:t> quay </a:t>
            </a:r>
            <a:r>
              <a:rPr lang="en-US" sz="3000" b="1" dirty="0" err="1">
                <a:solidFill>
                  <a:srgbClr val="002060"/>
                </a:solidFill>
                <a:latin typeface="Arial" panose="020B0604020202020204" pitchFamily="34" charset="0"/>
                <a:cs typeface="Arial" panose="020B0604020202020204" pitchFamily="34" charset="0"/>
              </a:rPr>
              <a:t>hình</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chữ</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nhật</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quanh</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trục</a:t>
            </a:r>
            <a:r>
              <a:rPr lang="en-US" sz="3000" b="1" dirty="0">
                <a:solidFill>
                  <a:srgbClr val="002060"/>
                </a:solidFill>
                <a:latin typeface="Arial" panose="020B0604020202020204" pitchFamily="34" charset="0"/>
                <a:cs typeface="Arial" panose="020B0604020202020204" pitchFamily="34" charset="0"/>
              </a:rPr>
              <a:t> AB </a:t>
            </a:r>
            <a:r>
              <a:rPr lang="en-US" sz="3000" b="1" dirty="0" err="1">
                <a:solidFill>
                  <a:srgbClr val="002060"/>
                </a:solidFill>
                <a:latin typeface="Arial" panose="020B0604020202020204" pitchFamily="34" charset="0"/>
                <a:cs typeface="Arial" panose="020B0604020202020204" pitchFamily="34" charset="0"/>
              </a:rPr>
              <a:t>và</a:t>
            </a:r>
            <a:r>
              <a:rPr lang="en-US" sz="3000" b="1" dirty="0">
                <a:solidFill>
                  <a:srgbClr val="002060"/>
                </a:solidFill>
                <a:latin typeface="Arial" panose="020B0604020202020204" pitchFamily="34" charset="0"/>
                <a:cs typeface="Arial" panose="020B0604020202020204" pitchFamily="34" charset="0"/>
              </a:rPr>
              <a:t> BC . </a:t>
            </a:r>
            <a:r>
              <a:rPr lang="en-US" sz="3000" b="1" dirty="0" err="1">
                <a:solidFill>
                  <a:srgbClr val="002060"/>
                </a:solidFill>
                <a:latin typeface="Arial" panose="020B0604020202020204" pitchFamily="34" charset="0"/>
                <a:cs typeface="Arial" panose="020B0604020202020204" pitchFamily="34" charset="0"/>
              </a:rPr>
              <a:t>Khi</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đó</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tỉ</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số</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bằng</a:t>
            </a:r>
            <a:r>
              <a:rPr lang="en-US" sz="3000" b="1" dirty="0">
                <a:solidFill>
                  <a:srgbClr val="002060"/>
                </a:solidFill>
                <a:latin typeface="Arial" panose="020B0604020202020204" pitchFamily="34" charset="0"/>
                <a:cs typeface="Arial" panose="020B0604020202020204" pitchFamily="34" charset="0"/>
              </a:rPr>
              <a:t> </a:t>
            </a:r>
          </a:p>
          <a:p>
            <a:pPr marL="0" indent="0" fontAlgn="auto">
              <a:lnSpc>
                <a:spcPct val="150000"/>
              </a:lnSpc>
              <a:buNone/>
            </a:pPr>
            <a:r>
              <a:rPr lang="en-US" sz="3000" b="1" dirty="0">
                <a:solidFill>
                  <a:srgbClr val="3131FF"/>
                </a:solidFill>
                <a:latin typeface="Arial" panose="020B0604020202020204" pitchFamily="34" charset="0"/>
                <a:cs typeface="Arial" panose="020B0604020202020204" pitchFamily="34" charset="0"/>
              </a:rPr>
              <a:t>A.</a:t>
            </a:r>
            <a:r>
              <a:rPr lang="en-US" sz="3000" b="1" dirty="0">
                <a:solidFill>
                  <a:srgbClr val="002060"/>
                </a:solidFill>
                <a:latin typeface="Arial" panose="020B0604020202020204" pitchFamily="34" charset="0"/>
                <a:cs typeface="Arial" panose="020B0604020202020204" pitchFamily="34" charset="0"/>
              </a:rPr>
              <a:t>               	    </a:t>
            </a:r>
            <a:r>
              <a:rPr lang="en-US" sz="3000" b="1" dirty="0">
                <a:solidFill>
                  <a:srgbClr val="3131FF"/>
                </a:solidFill>
                <a:latin typeface="Arial" panose="020B0604020202020204" pitchFamily="34" charset="0"/>
                <a:cs typeface="Arial" panose="020B0604020202020204" pitchFamily="34" charset="0"/>
              </a:rPr>
              <a:t>B.</a:t>
            </a:r>
            <a:r>
              <a:rPr lang="en-US" sz="3000" b="1" dirty="0">
                <a:solidFill>
                  <a:srgbClr val="002060"/>
                </a:solidFill>
                <a:latin typeface="Arial" panose="020B0604020202020204" pitchFamily="34" charset="0"/>
                <a:cs typeface="Arial" panose="020B0604020202020204" pitchFamily="34" charset="0"/>
              </a:rPr>
              <a:t>  		  	</a:t>
            </a:r>
            <a:r>
              <a:rPr lang="en-US" sz="3000" b="1" dirty="0">
                <a:solidFill>
                  <a:srgbClr val="3131FF"/>
                </a:solidFill>
                <a:latin typeface="Arial" panose="020B0604020202020204" pitchFamily="34" charset="0"/>
                <a:cs typeface="Arial" panose="020B0604020202020204" pitchFamily="34" charset="0"/>
              </a:rPr>
              <a:t>C. </a:t>
            </a:r>
            <a:r>
              <a:rPr lang="en-US" sz="3000" b="1" dirty="0">
                <a:solidFill>
                  <a:srgbClr val="002060"/>
                </a:solidFill>
                <a:latin typeface="Arial" panose="020B0604020202020204" pitchFamily="34" charset="0"/>
                <a:cs typeface="Arial" panose="020B0604020202020204" pitchFamily="34" charset="0"/>
              </a:rPr>
              <a:t>	        		</a:t>
            </a:r>
            <a:r>
              <a:rPr lang="en-US" sz="3000" b="1" dirty="0">
                <a:solidFill>
                  <a:srgbClr val="3131FF"/>
                </a:solidFill>
                <a:latin typeface="Arial" panose="020B0604020202020204" pitchFamily="34" charset="0"/>
                <a:cs typeface="Arial" panose="020B0604020202020204" pitchFamily="34" charset="0"/>
              </a:rPr>
              <a:t>D.</a:t>
            </a:r>
            <a:r>
              <a:rPr lang="en-US" sz="3000" b="1" dirty="0">
                <a:solidFill>
                  <a:srgbClr val="002060"/>
                </a:solidFill>
                <a:latin typeface="Arial" panose="020B0604020202020204" pitchFamily="34" charset="0"/>
                <a:cs typeface="Arial" panose="020B0604020202020204" pitchFamily="34" charset="0"/>
              </a:rPr>
              <a:t>   </a:t>
            </a:r>
          </a:p>
        </p:txBody>
      </p:sp>
      <p:sp>
        <p:nvSpPr>
          <p:cNvPr id="19" name="Oval 18"/>
          <p:cNvSpPr/>
          <p:nvPr/>
        </p:nvSpPr>
        <p:spPr>
          <a:xfrm>
            <a:off x="332740" y="268986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7" name="Object 16"/>
          <p:cNvGraphicFramePr/>
          <p:nvPr/>
        </p:nvGraphicFramePr>
        <p:xfrm>
          <a:off x="917893" y="2469833"/>
          <a:ext cx="348615" cy="1059180"/>
        </p:xfrm>
        <a:graphic>
          <a:graphicData uri="http://schemas.openxmlformats.org/presentationml/2006/ole">
            <mc:AlternateContent xmlns:mc="http://schemas.openxmlformats.org/markup-compatibility/2006">
              <mc:Choice xmlns:v="urn:schemas-microsoft-com:vml" Requires="v">
                <p:oleObj spid="_x0000_s1195" r:id="rId3" imgW="152400" imgH="431800" progId="Equation.DSMT4">
                  <p:embed/>
                </p:oleObj>
              </mc:Choice>
              <mc:Fallback>
                <p:oleObj r:id="rId3" imgW="152400" imgH="431800" progId="Equation.DSMT4">
                  <p:embed/>
                  <p:pic>
                    <p:nvPicPr>
                      <p:cNvPr id="0" name="Picture 3"/>
                      <p:cNvPicPr/>
                      <p:nvPr/>
                    </p:nvPicPr>
                    <p:blipFill>
                      <a:blip r:embed="rId4"/>
                      <a:stretch>
                        <a:fillRect/>
                      </a:stretch>
                    </p:blipFill>
                    <p:spPr>
                      <a:xfrm>
                        <a:off x="917893" y="2469833"/>
                        <a:ext cx="348615" cy="1059180"/>
                      </a:xfrm>
                      <a:prstGeom prst="rect">
                        <a:avLst/>
                      </a:prstGeom>
                    </p:spPr>
                  </p:pic>
                </p:oleObj>
              </mc:Fallback>
            </mc:AlternateContent>
          </a:graphicData>
        </a:graphic>
      </p:graphicFrame>
      <p:graphicFrame>
        <p:nvGraphicFramePr>
          <p:cNvPr id="5" name="Object 4"/>
          <p:cNvGraphicFramePr/>
          <p:nvPr/>
        </p:nvGraphicFramePr>
        <p:xfrm>
          <a:off x="10603866" y="467043"/>
          <a:ext cx="986790" cy="593090"/>
        </p:xfrm>
        <a:graphic>
          <a:graphicData uri="http://schemas.openxmlformats.org/presentationml/2006/ole">
            <mc:AlternateContent xmlns:mc="http://schemas.openxmlformats.org/markup-compatibility/2006">
              <mc:Choice xmlns:v="urn:schemas-microsoft-com:vml" Requires="v">
                <p:oleObj spid="_x0000_s1196" r:id="rId5" imgW="431800" imgH="241300" progId="Equation.DSMT4">
                  <p:embed/>
                </p:oleObj>
              </mc:Choice>
              <mc:Fallback>
                <p:oleObj r:id="rId5" imgW="431800" imgH="241300" progId="Equation.DSMT4">
                  <p:embed/>
                  <p:pic>
                    <p:nvPicPr>
                      <p:cNvPr id="0" name="Picture 3"/>
                      <p:cNvPicPr/>
                      <p:nvPr/>
                    </p:nvPicPr>
                    <p:blipFill>
                      <a:blip r:embed="rId6"/>
                      <a:stretch>
                        <a:fillRect/>
                      </a:stretch>
                    </p:blipFill>
                    <p:spPr>
                      <a:xfrm>
                        <a:off x="10603866" y="467043"/>
                        <a:ext cx="986790" cy="593090"/>
                      </a:xfrm>
                      <a:prstGeom prst="rect">
                        <a:avLst/>
                      </a:prstGeom>
                    </p:spPr>
                  </p:pic>
                </p:oleObj>
              </mc:Fallback>
            </mc:AlternateContent>
          </a:graphicData>
        </a:graphic>
      </p:graphicFrame>
      <p:graphicFrame>
        <p:nvGraphicFramePr>
          <p:cNvPr id="2" name="Object 1"/>
          <p:cNvGraphicFramePr/>
          <p:nvPr/>
        </p:nvGraphicFramePr>
        <p:xfrm>
          <a:off x="8724584" y="1664335"/>
          <a:ext cx="581025" cy="1155065"/>
        </p:xfrm>
        <a:graphic>
          <a:graphicData uri="http://schemas.openxmlformats.org/presentationml/2006/ole">
            <mc:AlternateContent xmlns:mc="http://schemas.openxmlformats.org/markup-compatibility/2006">
              <mc:Choice xmlns:v="urn:schemas-microsoft-com:vml" Requires="v">
                <p:oleObj spid="_x0000_s1197" r:id="rId7" imgW="254000" imgH="469900" progId="Equation.DSMT4">
                  <p:embed/>
                </p:oleObj>
              </mc:Choice>
              <mc:Fallback>
                <p:oleObj r:id="rId7" imgW="254000" imgH="469900" progId="Equation.DSMT4">
                  <p:embed/>
                  <p:pic>
                    <p:nvPicPr>
                      <p:cNvPr id="0" name="Picture 3"/>
                      <p:cNvPicPr/>
                      <p:nvPr/>
                    </p:nvPicPr>
                    <p:blipFill>
                      <a:blip r:embed="rId8"/>
                      <a:stretch>
                        <a:fillRect/>
                      </a:stretch>
                    </p:blipFill>
                    <p:spPr>
                      <a:xfrm>
                        <a:off x="8724584" y="1664335"/>
                        <a:ext cx="581025" cy="1155065"/>
                      </a:xfrm>
                      <a:prstGeom prst="rect">
                        <a:avLst/>
                      </a:prstGeom>
                    </p:spPr>
                  </p:pic>
                </p:oleObj>
              </mc:Fallback>
            </mc:AlternateContent>
          </a:graphicData>
        </a:graphic>
      </p:graphicFrame>
      <p:graphicFrame>
        <p:nvGraphicFramePr>
          <p:cNvPr id="7" name="Object 6"/>
          <p:cNvGraphicFramePr/>
          <p:nvPr/>
        </p:nvGraphicFramePr>
        <p:xfrm>
          <a:off x="4077018" y="2424748"/>
          <a:ext cx="348615" cy="1059180"/>
        </p:xfrm>
        <a:graphic>
          <a:graphicData uri="http://schemas.openxmlformats.org/presentationml/2006/ole">
            <mc:AlternateContent xmlns:mc="http://schemas.openxmlformats.org/markup-compatibility/2006">
              <mc:Choice xmlns:v="urn:schemas-microsoft-com:vml" Requires="v">
                <p:oleObj spid="_x0000_s1198" r:id="rId9" imgW="152400" imgH="431800" progId="Equation.DSMT4">
                  <p:embed/>
                </p:oleObj>
              </mc:Choice>
              <mc:Fallback>
                <p:oleObj r:id="rId9" imgW="152400" imgH="431800" progId="Equation.DSMT4">
                  <p:embed/>
                  <p:pic>
                    <p:nvPicPr>
                      <p:cNvPr id="0" name="Picture 3"/>
                      <p:cNvPicPr/>
                      <p:nvPr/>
                    </p:nvPicPr>
                    <p:blipFill>
                      <a:blip r:embed="rId10"/>
                      <a:stretch>
                        <a:fillRect/>
                      </a:stretch>
                    </p:blipFill>
                    <p:spPr>
                      <a:xfrm>
                        <a:off x="4077018" y="2424748"/>
                        <a:ext cx="348615" cy="1059180"/>
                      </a:xfrm>
                      <a:prstGeom prst="rect">
                        <a:avLst/>
                      </a:prstGeom>
                    </p:spPr>
                  </p:pic>
                </p:oleObj>
              </mc:Fallback>
            </mc:AlternateContent>
          </a:graphicData>
        </a:graphic>
      </p:graphicFrame>
      <p:graphicFrame>
        <p:nvGraphicFramePr>
          <p:cNvPr id="13" name="Object 12"/>
          <p:cNvGraphicFramePr/>
          <p:nvPr/>
        </p:nvGraphicFramePr>
        <p:xfrm>
          <a:off x="7359016" y="2427288"/>
          <a:ext cx="523240" cy="1059180"/>
        </p:xfrm>
        <a:graphic>
          <a:graphicData uri="http://schemas.openxmlformats.org/presentationml/2006/ole">
            <mc:AlternateContent xmlns:mc="http://schemas.openxmlformats.org/markup-compatibility/2006">
              <mc:Choice xmlns:v="urn:schemas-microsoft-com:vml" Requires="v">
                <p:oleObj spid="_x0000_s1199" r:id="rId11" imgW="228600" imgH="431800" progId="Equation.DSMT4">
                  <p:embed/>
                </p:oleObj>
              </mc:Choice>
              <mc:Fallback>
                <p:oleObj r:id="rId11" imgW="228600" imgH="431800" progId="Equation.DSMT4">
                  <p:embed/>
                  <p:pic>
                    <p:nvPicPr>
                      <p:cNvPr id="0" name="Picture 3"/>
                      <p:cNvPicPr/>
                      <p:nvPr/>
                    </p:nvPicPr>
                    <p:blipFill>
                      <a:blip r:embed="rId12"/>
                      <a:stretch>
                        <a:fillRect/>
                      </a:stretch>
                    </p:blipFill>
                    <p:spPr>
                      <a:xfrm>
                        <a:off x="7359016" y="2427288"/>
                        <a:ext cx="523240" cy="1059180"/>
                      </a:xfrm>
                      <a:prstGeom prst="rect">
                        <a:avLst/>
                      </a:prstGeom>
                    </p:spPr>
                  </p:pic>
                </p:oleObj>
              </mc:Fallback>
            </mc:AlternateContent>
          </a:graphicData>
        </a:graphic>
      </p:graphicFrame>
      <p:graphicFrame>
        <p:nvGraphicFramePr>
          <p:cNvPr id="16" name="Object 15"/>
          <p:cNvGraphicFramePr/>
          <p:nvPr/>
        </p:nvGraphicFramePr>
        <p:xfrm>
          <a:off x="10010141" y="2427288"/>
          <a:ext cx="523240" cy="1059180"/>
        </p:xfrm>
        <a:graphic>
          <a:graphicData uri="http://schemas.openxmlformats.org/presentationml/2006/ole">
            <mc:AlternateContent xmlns:mc="http://schemas.openxmlformats.org/markup-compatibility/2006">
              <mc:Choice xmlns:v="urn:schemas-microsoft-com:vml" Requires="v">
                <p:oleObj spid="_x0000_s1200" r:id="rId13" imgW="228600" imgH="431800" progId="Equation.DSMT4">
                  <p:embed/>
                </p:oleObj>
              </mc:Choice>
              <mc:Fallback>
                <p:oleObj r:id="rId13" imgW="228600" imgH="431800" progId="Equation.DSMT4">
                  <p:embed/>
                  <p:pic>
                    <p:nvPicPr>
                      <p:cNvPr id="0" name="Picture 3"/>
                      <p:cNvPicPr/>
                      <p:nvPr/>
                    </p:nvPicPr>
                    <p:blipFill>
                      <a:blip r:embed="rId14"/>
                      <a:stretch>
                        <a:fillRect/>
                      </a:stretch>
                    </p:blipFill>
                    <p:spPr>
                      <a:xfrm>
                        <a:off x="10010141" y="2427288"/>
                        <a:ext cx="523240" cy="1059180"/>
                      </a:xfrm>
                      <a:prstGeom prst="rect">
                        <a:avLst/>
                      </a:prstGeom>
                    </p:spPr>
                  </p:pic>
                </p:oleObj>
              </mc:Fallback>
            </mc:AlternateContent>
          </a:graphicData>
        </a:graphic>
      </p:graphicFrame>
      <p:sp>
        <p:nvSpPr>
          <p:cNvPr id="8" name="Action Button: Home 7">
            <a:hlinkClick r:id="rId15"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16"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500"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500"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500"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500"/>
                                        <p:tgtEl>
                                          <p:spTgt spid="3">
                                            <p:txEl>
                                              <p:pRg st="1" end="1"/>
                                            </p:txEl>
                                          </p:spTgt>
                                        </p:tgtEl>
                                      </p:cBhvr>
                                    </p:animEffect>
                                  </p:childTnLst>
                                </p:cTn>
                              </p:par>
                              <p:par>
                                <p:cTn id="27" presetID="55" presetClass="entr" presetSubtype="0" fill="hold" nodeType="withEffect">
                                  <p:stCondLst>
                                    <p:cond delay="0"/>
                                  </p:stCondLst>
                                  <p:childTnLst>
                                    <p:set>
                                      <p:cBhvr>
                                        <p:cTn id="28" dur="500"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strVal val="#ppt_w*0.70"/>
                                          </p:val>
                                        </p:tav>
                                        <p:tav tm="100000">
                                          <p:val>
                                            <p:strVal val="#ppt_w"/>
                                          </p:val>
                                        </p:tav>
                                      </p:tavLst>
                                    </p:anim>
                                    <p:anim calcmode="lin" valueType="num">
                                      <p:cBhvr>
                                        <p:cTn id="30" dur="500" fill="hold"/>
                                        <p:tgtEl>
                                          <p:spTgt spid="17"/>
                                        </p:tgtEl>
                                        <p:attrNameLst>
                                          <p:attrName>ppt_h</p:attrName>
                                        </p:attrNameLst>
                                      </p:cBhvr>
                                      <p:tavLst>
                                        <p:tav tm="0">
                                          <p:val>
                                            <p:strVal val="#ppt_h"/>
                                          </p:val>
                                        </p:tav>
                                        <p:tav tm="100000">
                                          <p:val>
                                            <p:strVal val="#ppt_h"/>
                                          </p:val>
                                        </p:tav>
                                      </p:tavLst>
                                    </p:anim>
                                    <p:animEffect transition="in" filter="fade">
                                      <p:cBhvr>
                                        <p:cTn id="31" dur="500"/>
                                        <p:tgtEl>
                                          <p:spTgt spid="17"/>
                                        </p:tgtEl>
                                      </p:cBhvr>
                                    </p:animEffect>
                                  </p:childTnLst>
                                </p:cTn>
                              </p:par>
                              <p:par>
                                <p:cTn id="32" presetID="55" presetClass="entr" presetSubtype="0" fill="hold" nodeType="withEffect">
                                  <p:stCondLst>
                                    <p:cond delay="0"/>
                                  </p:stCondLst>
                                  <p:childTnLst>
                                    <p:set>
                                      <p:cBhvr>
                                        <p:cTn id="33" dur="500"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0.7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Effect transition="in" filter="fade">
                                      <p:cBhvr>
                                        <p:cTn id="36" dur="500"/>
                                        <p:tgtEl>
                                          <p:spTgt spid="7"/>
                                        </p:tgtEl>
                                      </p:cBhvr>
                                    </p:animEffect>
                                  </p:childTnLst>
                                </p:cTn>
                              </p:par>
                              <p:par>
                                <p:cTn id="37" presetID="55" presetClass="entr" presetSubtype="0" fill="hold" nodeType="withEffect">
                                  <p:stCondLst>
                                    <p:cond delay="0"/>
                                  </p:stCondLst>
                                  <p:childTnLst>
                                    <p:set>
                                      <p:cBhvr>
                                        <p:cTn id="38" dur="500"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ppt_w*0.70"/>
                                          </p:val>
                                        </p:tav>
                                        <p:tav tm="100000">
                                          <p:val>
                                            <p:strVal val="#ppt_w"/>
                                          </p:val>
                                        </p:tav>
                                      </p:tavLst>
                                    </p:anim>
                                    <p:anim calcmode="lin" valueType="num">
                                      <p:cBhvr>
                                        <p:cTn id="40" dur="500" fill="hold"/>
                                        <p:tgtEl>
                                          <p:spTgt spid="13"/>
                                        </p:tgtEl>
                                        <p:attrNameLst>
                                          <p:attrName>ppt_h</p:attrName>
                                        </p:attrNameLst>
                                      </p:cBhvr>
                                      <p:tavLst>
                                        <p:tav tm="0">
                                          <p:val>
                                            <p:strVal val="#ppt_h"/>
                                          </p:val>
                                        </p:tav>
                                        <p:tav tm="100000">
                                          <p:val>
                                            <p:strVal val="#ppt_h"/>
                                          </p:val>
                                        </p:tav>
                                      </p:tavLst>
                                    </p:anim>
                                    <p:animEffect transition="in" filter="fade">
                                      <p:cBhvr>
                                        <p:cTn id="41" dur="500"/>
                                        <p:tgtEl>
                                          <p:spTgt spid="13"/>
                                        </p:tgtEl>
                                      </p:cBhvr>
                                    </p:animEffect>
                                  </p:childTnLst>
                                </p:cTn>
                              </p:par>
                              <p:par>
                                <p:cTn id="42" presetID="55" presetClass="entr" presetSubtype="0" fill="hold" nodeType="withEffect">
                                  <p:stCondLst>
                                    <p:cond delay="0"/>
                                  </p:stCondLst>
                                  <p:childTnLst>
                                    <p:set>
                                      <p:cBhvr>
                                        <p:cTn id="43" dur="500"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strVal val="#ppt_w*0.70"/>
                                          </p:val>
                                        </p:tav>
                                        <p:tav tm="100000">
                                          <p:val>
                                            <p:strVal val="#ppt_w"/>
                                          </p:val>
                                        </p:tav>
                                      </p:tavLst>
                                    </p:anim>
                                    <p:anim calcmode="lin" valueType="num">
                                      <p:cBhvr>
                                        <p:cTn id="45" dur="500" fill="hold"/>
                                        <p:tgtEl>
                                          <p:spTgt spid="16"/>
                                        </p:tgtEl>
                                        <p:attrNameLst>
                                          <p:attrName>ppt_h</p:attrName>
                                        </p:attrNameLst>
                                      </p:cBhvr>
                                      <p:tavLst>
                                        <p:tav tm="0">
                                          <p:val>
                                            <p:strVal val="#ppt_h"/>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715" y="683260"/>
            <a:ext cx="9287510" cy="5469890"/>
          </a:xfrm>
        </p:spPr>
        <p:txBody>
          <a:bodyPr>
            <a:normAutofit/>
          </a:bodyPr>
          <a:lstStyle/>
          <a:p>
            <a:pPr marL="0" indent="0">
              <a:buNone/>
            </a:pPr>
            <a:r>
              <a:rPr lang="en-US" sz="3300" b="1">
                <a:solidFill>
                  <a:srgbClr val="0070C0"/>
                </a:solidFill>
                <a:latin typeface="Arial" panose="020B0604020202020204" pitchFamily="34" charset="0"/>
                <a:cs typeface="Arial" panose="020B0604020202020204" pitchFamily="34" charset="0"/>
              </a:rPr>
              <a:t>2. Tính chất: </a:t>
            </a:r>
            <a:endParaRPr lang="en-US">
              <a:cs typeface="Arial" panose="020B0604020202020204" pitchFamily="34" charset="0"/>
            </a:endParaRPr>
          </a:p>
          <a:p>
            <a:pPr marL="0" indent="0">
              <a:buNone/>
            </a:pPr>
            <a:r>
              <a:rPr lang="en-US" sz="3000">
                <a:latin typeface="Arial" panose="020B0604020202020204" pitchFamily="34" charset="0"/>
                <a:cs typeface="Arial" panose="020B0604020202020204" pitchFamily="34" charset="0"/>
              </a:rPr>
              <a:t> </a:t>
            </a:r>
            <a:r>
              <a:rPr lang="en-US" sz="3000">
                <a:solidFill>
                  <a:srgbClr val="050BE1"/>
                </a:solidFill>
                <a:latin typeface="Arial" panose="020B0604020202020204" pitchFamily="34" charset="0"/>
                <a:cs typeface="Arial" panose="020B0604020202020204" pitchFamily="34" charset="0"/>
                <a:sym typeface="Wingdings 2" panose="05020102010507070707" charset="0"/>
              </a:rPr>
              <a:t></a:t>
            </a:r>
            <a:r>
              <a:rPr lang="en-US" sz="3000">
                <a:solidFill>
                  <a:srgbClr val="050BE1"/>
                </a:solidFill>
                <a:latin typeface="Arial" panose="020B0604020202020204" pitchFamily="34" charset="0"/>
                <a:cs typeface="Arial" panose="020B0604020202020204" pitchFamily="34" charset="0"/>
              </a:rPr>
              <a:t> Công thức tính diện tích và thể tích của hình trụ:</a:t>
            </a:r>
            <a:endParaRPr lang="en-US" sz="3000">
              <a:latin typeface="Arial" panose="020B0604020202020204" pitchFamily="34" charset="0"/>
              <a:cs typeface="Arial" panose="020B0604020202020204" pitchFamily="34" charset="0"/>
            </a:endParaRPr>
          </a:p>
          <a:p>
            <a:pPr marL="0" indent="0" algn="just" fontAlgn="auto">
              <a:lnSpc>
                <a:spcPct val="150000"/>
              </a:lnSpc>
              <a:spcBef>
                <a:spcPts val="100"/>
              </a:spcBef>
              <a:spcAft>
                <a:spcPts val="100"/>
              </a:spcAft>
              <a:buNone/>
            </a:pPr>
            <a:r>
              <a:rPr lang="en-US" sz="3000">
                <a:latin typeface="Arial" panose="020B0604020202020204" pitchFamily="34" charset="0"/>
                <a:cs typeface="Arial" panose="020B0604020202020204" pitchFamily="34" charset="0"/>
              </a:rPr>
              <a:t>Cho hình trụ có chiều cao là và bán kính đáy bằng, khi đó:</a:t>
            </a:r>
          </a:p>
          <a:p>
            <a:pPr marL="0" indent="0" algn="just" fontAlgn="auto">
              <a:lnSpc>
                <a:spcPct val="150000"/>
              </a:lnSpc>
              <a:spcBef>
                <a:spcPts val="100"/>
              </a:spcBef>
              <a:spcAft>
                <a:spcPts val="100"/>
              </a:spcAft>
              <a:buNone/>
            </a:pPr>
            <a:r>
              <a:rPr lang="en-US" sz="3000">
                <a:latin typeface="Arial" panose="020B0604020202020204" pitchFamily="34" charset="0"/>
                <a:cs typeface="Arial" panose="020B0604020202020204" pitchFamily="34" charset="0"/>
              </a:rPr>
              <a:t>Diện tích xung quanh của hình trụ: </a:t>
            </a:r>
          </a:p>
          <a:p>
            <a:pPr marL="0" indent="0" algn="just" fontAlgn="auto">
              <a:lnSpc>
                <a:spcPct val="150000"/>
              </a:lnSpc>
              <a:spcBef>
                <a:spcPts val="100"/>
              </a:spcBef>
              <a:spcAft>
                <a:spcPts val="100"/>
              </a:spcAft>
              <a:buNone/>
            </a:pPr>
            <a:r>
              <a:rPr lang="en-US" sz="3000">
                <a:latin typeface="Arial" panose="020B0604020202020204" pitchFamily="34" charset="0"/>
                <a:cs typeface="Arial" panose="020B0604020202020204" pitchFamily="34" charset="0"/>
              </a:rPr>
              <a:t>Diện tích toàn phần của hình trụ: </a:t>
            </a:r>
          </a:p>
          <a:p>
            <a:pPr marL="0" indent="0" algn="just" fontAlgn="auto">
              <a:lnSpc>
                <a:spcPct val="150000"/>
              </a:lnSpc>
              <a:spcBef>
                <a:spcPts val="100"/>
              </a:spcBef>
              <a:spcAft>
                <a:spcPts val="100"/>
              </a:spcAft>
              <a:buNone/>
            </a:pPr>
            <a:endParaRPr lang="en-US" sz="3000">
              <a:latin typeface="Arial" panose="020B0604020202020204" pitchFamily="34" charset="0"/>
              <a:cs typeface="Arial" panose="020B0604020202020204" pitchFamily="34" charset="0"/>
            </a:endParaRPr>
          </a:p>
          <a:p>
            <a:pPr marL="0" indent="0" algn="just" fontAlgn="auto">
              <a:lnSpc>
                <a:spcPct val="150000"/>
              </a:lnSpc>
              <a:spcBef>
                <a:spcPts val="100"/>
              </a:spcBef>
              <a:spcAft>
                <a:spcPts val="100"/>
              </a:spcAft>
              <a:buNone/>
            </a:pPr>
            <a:r>
              <a:rPr lang="en-US" sz="3000">
                <a:latin typeface="Arial" panose="020B0604020202020204" pitchFamily="34" charset="0"/>
                <a:cs typeface="Arial" panose="020B0604020202020204" pitchFamily="34" charset="0"/>
              </a:rPr>
              <a:t>Thể tích khối trụ:  </a:t>
            </a:r>
          </a:p>
        </p:txBody>
      </p:sp>
      <p:pic>
        <p:nvPicPr>
          <p:cNvPr id="4" name="Hình ảnh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200" y="1892300"/>
            <a:ext cx="2499360" cy="2846705"/>
          </a:xfrm>
          <a:prstGeom prst="rect">
            <a:avLst/>
          </a:prstGeom>
        </p:spPr>
      </p:pic>
      <p:graphicFrame>
        <p:nvGraphicFramePr>
          <p:cNvPr id="5" name="Object 4"/>
          <p:cNvGraphicFramePr/>
          <p:nvPr/>
        </p:nvGraphicFramePr>
        <p:xfrm>
          <a:off x="6188075" y="3246120"/>
          <a:ext cx="2454910" cy="750570"/>
        </p:xfrm>
        <a:graphic>
          <a:graphicData uri="http://schemas.openxmlformats.org/presentationml/2006/ole">
            <mc:AlternateContent xmlns:mc="http://schemas.openxmlformats.org/markup-compatibility/2006">
              <mc:Choice xmlns:v="urn:schemas-microsoft-com:vml" Requires="v">
                <p:oleObj spid="_x0000_s2135" r:id="rId4" imgW="850900" imgH="279400" progId="Equation.DSMT4">
                  <p:embed/>
                </p:oleObj>
              </mc:Choice>
              <mc:Fallback>
                <p:oleObj r:id="rId4" imgW="850900" imgH="279400" progId="Equation.DSMT4">
                  <p:embed/>
                  <p:pic>
                    <p:nvPicPr>
                      <p:cNvPr id="0" name="Picture 5"/>
                      <p:cNvPicPr/>
                      <p:nvPr/>
                    </p:nvPicPr>
                    <p:blipFill>
                      <a:blip r:embed="rId5"/>
                      <a:stretch>
                        <a:fillRect/>
                      </a:stretch>
                    </p:blipFill>
                    <p:spPr>
                      <a:xfrm>
                        <a:off x="6188075" y="3246120"/>
                        <a:ext cx="2454910" cy="750570"/>
                      </a:xfrm>
                      <a:prstGeom prst="rect">
                        <a:avLst/>
                      </a:prstGeom>
                    </p:spPr>
                  </p:pic>
                </p:oleObj>
              </mc:Fallback>
            </mc:AlternateContent>
          </a:graphicData>
        </a:graphic>
      </p:graphicFrame>
      <p:graphicFrame>
        <p:nvGraphicFramePr>
          <p:cNvPr id="9" name="Object 8"/>
          <p:cNvGraphicFramePr/>
          <p:nvPr/>
        </p:nvGraphicFramePr>
        <p:xfrm>
          <a:off x="2393633" y="4372928"/>
          <a:ext cx="7036435" cy="887095"/>
        </p:xfrm>
        <a:graphic>
          <a:graphicData uri="http://schemas.openxmlformats.org/presentationml/2006/ole">
            <mc:AlternateContent xmlns:mc="http://schemas.openxmlformats.org/markup-compatibility/2006">
              <mc:Choice xmlns:v="urn:schemas-microsoft-com:vml" Requires="v">
                <p:oleObj spid="_x0000_s2136" r:id="rId6" imgW="2438400" imgH="330200" progId="Equation.DSMT4">
                  <p:embed/>
                </p:oleObj>
              </mc:Choice>
              <mc:Fallback>
                <p:oleObj r:id="rId6" imgW="2438400" imgH="330200" progId="Equation.DSMT4">
                  <p:embed/>
                  <p:pic>
                    <p:nvPicPr>
                      <p:cNvPr id="0" name="Picture 5"/>
                      <p:cNvPicPr/>
                      <p:nvPr/>
                    </p:nvPicPr>
                    <p:blipFill>
                      <a:blip r:embed="rId7"/>
                      <a:stretch>
                        <a:fillRect/>
                      </a:stretch>
                    </p:blipFill>
                    <p:spPr>
                      <a:xfrm>
                        <a:off x="2393633" y="4372928"/>
                        <a:ext cx="7036435" cy="887095"/>
                      </a:xfrm>
                      <a:prstGeom prst="rect">
                        <a:avLst/>
                      </a:prstGeom>
                    </p:spPr>
                  </p:pic>
                </p:oleObj>
              </mc:Fallback>
            </mc:AlternateContent>
          </a:graphicData>
        </a:graphic>
      </p:graphicFrame>
      <p:graphicFrame>
        <p:nvGraphicFramePr>
          <p:cNvPr id="11" name="Object 10"/>
          <p:cNvGraphicFramePr/>
          <p:nvPr/>
        </p:nvGraphicFramePr>
        <p:xfrm>
          <a:off x="3183573" y="5256213"/>
          <a:ext cx="3334385" cy="682625"/>
        </p:xfrm>
        <a:graphic>
          <a:graphicData uri="http://schemas.openxmlformats.org/presentationml/2006/ole">
            <mc:AlternateContent xmlns:mc="http://schemas.openxmlformats.org/markup-compatibility/2006">
              <mc:Choice xmlns:v="urn:schemas-microsoft-com:vml" Requires="v">
                <p:oleObj spid="_x0000_s2137" r:id="rId8" imgW="1155700" imgH="254000" progId="Equation.DSMT4">
                  <p:embed/>
                </p:oleObj>
              </mc:Choice>
              <mc:Fallback>
                <p:oleObj r:id="rId8" imgW="1155700" imgH="254000" progId="Equation.DSMT4">
                  <p:embed/>
                  <p:pic>
                    <p:nvPicPr>
                      <p:cNvPr id="0" name="Picture 5"/>
                      <p:cNvPicPr/>
                      <p:nvPr/>
                    </p:nvPicPr>
                    <p:blipFill>
                      <a:blip r:embed="rId9"/>
                      <a:stretch>
                        <a:fillRect/>
                      </a:stretch>
                    </p:blipFill>
                    <p:spPr>
                      <a:xfrm>
                        <a:off x="3183573" y="5256213"/>
                        <a:ext cx="3334385" cy="682625"/>
                      </a:xfrm>
                      <a:prstGeom prst="rect">
                        <a:avLst/>
                      </a:prstGeom>
                    </p:spPr>
                  </p:pic>
                </p:oleObj>
              </mc:Fallback>
            </mc:AlternateContent>
          </a:graphicData>
        </a:graphic>
      </p:graphicFrame>
      <p:sp>
        <p:nvSpPr>
          <p:cNvPr id="8" name="Action Button: Home 7">
            <a:hlinkClick r:id="rId10"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500"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500"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500"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500"/>
                                        <p:tgtEl>
                                          <p:spTgt spid="3">
                                            <p:txEl>
                                              <p:pRg st="3" end="3"/>
                                            </p:txEl>
                                          </p:spTgt>
                                        </p:tgtEl>
                                      </p:cBhvr>
                                    </p:animEffect>
                                  </p:childTnLst>
                                </p:cTn>
                              </p:par>
                              <p:par>
                                <p:cTn id="36" presetID="55" presetClass="entr" presetSubtype="0" fill="hold" nodeType="withEffect">
                                  <p:stCondLst>
                                    <p:cond delay="0"/>
                                  </p:stCondLst>
                                  <p:childTnLst>
                                    <p:set>
                                      <p:cBhvr>
                                        <p:cTn id="37" dur="500"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strVal val="#ppt_w*0.70"/>
                                          </p:val>
                                        </p:tav>
                                        <p:tav tm="100000">
                                          <p:val>
                                            <p:strVal val="#ppt_w"/>
                                          </p:val>
                                        </p:tav>
                                      </p:tavLst>
                                    </p:anim>
                                    <p:anim calcmode="lin" valueType="num">
                                      <p:cBhvr>
                                        <p:cTn id="39" dur="500" fill="hold"/>
                                        <p:tgtEl>
                                          <p:spTgt spid="5"/>
                                        </p:tgtEl>
                                        <p:attrNameLst>
                                          <p:attrName>ppt_h</p:attrName>
                                        </p:attrNameLst>
                                      </p:cBhvr>
                                      <p:tavLst>
                                        <p:tav tm="0">
                                          <p:val>
                                            <p:strVal val="#ppt_h"/>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500"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7" dur="500"/>
                                        <p:tgtEl>
                                          <p:spTgt spid="3">
                                            <p:txEl>
                                              <p:pRg st="4" end="4"/>
                                            </p:txEl>
                                          </p:spTgt>
                                        </p:tgtEl>
                                      </p:cBhvr>
                                    </p:animEffect>
                                  </p:childTnLst>
                                </p:cTn>
                              </p:par>
                              <p:par>
                                <p:cTn id="48" presetID="55" presetClass="entr" presetSubtype="0" fill="hold" nodeType="withEffect">
                                  <p:stCondLst>
                                    <p:cond delay="0"/>
                                  </p:stCondLst>
                                  <p:childTnLst>
                                    <p:set>
                                      <p:cBhvr>
                                        <p:cTn id="49" dur="500"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strVal val="#ppt_w*0.70"/>
                                          </p:val>
                                        </p:tav>
                                        <p:tav tm="100000">
                                          <p:val>
                                            <p:strVal val="#ppt_w"/>
                                          </p:val>
                                        </p:tav>
                                      </p:tavLst>
                                    </p:anim>
                                    <p:anim calcmode="lin" valueType="num">
                                      <p:cBhvr>
                                        <p:cTn id="51" dur="500" fill="hold"/>
                                        <p:tgtEl>
                                          <p:spTgt spid="9"/>
                                        </p:tgtEl>
                                        <p:attrNameLst>
                                          <p:attrName>ppt_h</p:attrName>
                                        </p:attrNameLst>
                                      </p:cBhvr>
                                      <p:tavLst>
                                        <p:tav tm="0">
                                          <p:val>
                                            <p:strVal val="#ppt_h"/>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500"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8"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9" dur="500"/>
                                        <p:tgtEl>
                                          <p:spTgt spid="3">
                                            <p:txEl>
                                              <p:pRg st="6" end="6"/>
                                            </p:txEl>
                                          </p:spTgt>
                                        </p:tgtEl>
                                      </p:cBhvr>
                                    </p:animEffect>
                                  </p:childTnLst>
                                </p:cTn>
                              </p:par>
                              <p:par>
                                <p:cTn id="60" presetID="55" presetClass="entr" presetSubtype="0" fill="hold" nodeType="withEffect">
                                  <p:stCondLst>
                                    <p:cond delay="0"/>
                                  </p:stCondLst>
                                  <p:childTnLst>
                                    <p:set>
                                      <p:cBhvr>
                                        <p:cTn id="61" dur="500"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strVal val="#ppt_w*0.70"/>
                                          </p:val>
                                        </p:tav>
                                        <p:tav tm="100000">
                                          <p:val>
                                            <p:strVal val="#ppt_w"/>
                                          </p:val>
                                        </p:tav>
                                      </p:tavLst>
                                    </p:anim>
                                    <p:anim calcmode="lin" valueType="num">
                                      <p:cBhvr>
                                        <p:cTn id="63" dur="500" fill="hold"/>
                                        <p:tgtEl>
                                          <p:spTgt spid="11"/>
                                        </p:tgtEl>
                                        <p:attrNameLst>
                                          <p:attrName>ppt_h</p:attrName>
                                        </p:attrNameLst>
                                      </p:cBhvr>
                                      <p:tavLst>
                                        <p:tav tm="0">
                                          <p:val>
                                            <p:strVal val="#ppt_h"/>
                                          </p:val>
                                        </p:tav>
                                        <p:tav tm="100000">
                                          <p:val>
                                            <p:strVal val="#ppt_h"/>
                                          </p:val>
                                        </p:tav>
                                      </p:tavLst>
                                    </p:anim>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87234" y="447461"/>
                <a:ext cx="11263086" cy="2997808"/>
              </a:xfrm>
              <a:prstGeom prst="rect">
                <a:avLst/>
              </a:prstGeom>
            </p:spPr>
            <p:txBody>
              <a:bodyPr wrap="square">
                <a:spAutoFit/>
              </a:bodyPr>
              <a:lstStyle/>
              <a:p>
                <a:pPr marL="630555" indent="-630555" algn="just">
                  <a:lnSpc>
                    <a:spcPct val="115000"/>
                  </a:lnSpc>
                  <a:tabLst>
                    <a:tab pos="1440180" algn="l"/>
                  </a:tabLst>
                </a:pP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36.</a:t>
                </a:r>
                <a:r>
                  <a:rPr lang="en-US" sz="3600" b="1" dirty="0">
                    <a:latin typeface="Arial" panose="020B0604020202020204" pitchFamily="34" charset="0"/>
                    <a:cs typeface="Arial" panose="020B0604020202020204" pitchFamily="34" charset="0"/>
                  </a:rPr>
                  <a:t> </a:t>
                </a:r>
                <a:r>
                  <a:rPr lang="vi-VN" sz="3600" dirty="0" smtClean="0">
                    <a:latin typeface="Times New Roman" panose="02020603050405020304" pitchFamily="18" charset="0"/>
                    <a:ea typeface="Times New Roman" panose="02020603050405020304" pitchFamily="18" charset="0"/>
                  </a:rPr>
                  <a:t>Cho </a:t>
                </a:r>
                <a:r>
                  <a:rPr lang="vi-VN" sz="3600" dirty="0">
                    <a:latin typeface="Times New Roman" panose="02020603050405020304" pitchFamily="18" charset="0"/>
                    <a:ea typeface="Times New Roman" panose="02020603050405020304" pitchFamily="18" charset="0"/>
                  </a:rPr>
                  <a:t>hình lăng trụ tam giác đều </a:t>
                </a:r>
                <a14:m>
                  <m:oMath xmlns:m="http://schemas.openxmlformats.org/officeDocument/2006/math">
                    <m:r>
                      <a:rPr lang="vi-VN" sz="3600" i="1">
                        <a:latin typeface="Cambria Math" panose="02040503050406030204" pitchFamily="18" charset="0"/>
                        <a:ea typeface="Times New Roman" panose="02020603050405020304" pitchFamily="18" charset="0"/>
                      </a:rPr>
                      <m:t>𝐴𝐵𝐶</m:t>
                    </m:r>
                    <m:r>
                      <a:rPr lang="vi-VN" sz="3600" i="1">
                        <a:latin typeface="Cambria Math" panose="02040503050406030204" pitchFamily="18" charset="0"/>
                        <a:ea typeface="Times New Roman" panose="02020603050405020304" pitchFamily="18" charset="0"/>
                      </a:rPr>
                      <m:t>.</m:t>
                    </m:r>
                    <m:sSup>
                      <m:sSupPr>
                        <m:ctrlPr>
                          <a:rPr lang="en-US" sz="3600" i="1">
                            <a:latin typeface="Cambria Math"/>
                            <a:ea typeface="Times New Roman" panose="02020603050405020304" pitchFamily="18" charset="0"/>
                          </a:rPr>
                        </m:ctrlPr>
                      </m:sSupPr>
                      <m:e>
                        <m:r>
                          <a:rPr lang="vi-VN" sz="3600" i="1">
                            <a:latin typeface="Cambria Math" panose="02040503050406030204" pitchFamily="18" charset="0"/>
                            <a:ea typeface="Times New Roman" panose="02020603050405020304" pitchFamily="18" charset="0"/>
                          </a:rPr>
                          <m:t>𝐴</m:t>
                        </m:r>
                      </m:e>
                      <m:sup>
                        <m:r>
                          <a:rPr lang="vi-VN" sz="3600" i="1">
                            <a:latin typeface="Cambria Math" panose="02040503050406030204" pitchFamily="18" charset="0"/>
                            <a:ea typeface="Times New Roman" panose="02020603050405020304" pitchFamily="18" charset="0"/>
                          </a:rPr>
                          <m:t>′</m:t>
                        </m:r>
                      </m:sup>
                    </m:sSup>
                    <m:sSup>
                      <m:sSupPr>
                        <m:ctrlPr>
                          <a:rPr lang="en-US" sz="3600" i="1">
                            <a:latin typeface="Cambria Math"/>
                            <a:ea typeface="Times New Roman" panose="02020603050405020304" pitchFamily="18" charset="0"/>
                          </a:rPr>
                        </m:ctrlPr>
                      </m:sSupPr>
                      <m:e>
                        <m:r>
                          <a:rPr lang="vi-VN" sz="3600" i="1">
                            <a:latin typeface="Cambria Math" panose="02040503050406030204" pitchFamily="18" charset="0"/>
                            <a:ea typeface="Times New Roman" panose="02020603050405020304" pitchFamily="18" charset="0"/>
                          </a:rPr>
                          <m:t>𝐵</m:t>
                        </m:r>
                      </m:e>
                      <m:sup>
                        <m:r>
                          <a:rPr lang="vi-VN" sz="3600" i="1">
                            <a:latin typeface="Cambria Math" panose="02040503050406030204" pitchFamily="18" charset="0"/>
                            <a:ea typeface="Times New Roman" panose="02020603050405020304" pitchFamily="18" charset="0"/>
                          </a:rPr>
                          <m:t>′</m:t>
                        </m:r>
                      </m:sup>
                    </m:sSup>
                    <m:sSup>
                      <m:sSupPr>
                        <m:ctrlPr>
                          <a:rPr lang="en-US" sz="3600" i="1">
                            <a:latin typeface="Cambria Math"/>
                            <a:ea typeface="Times New Roman" panose="02020603050405020304" pitchFamily="18" charset="0"/>
                          </a:rPr>
                        </m:ctrlPr>
                      </m:sSupPr>
                      <m:e>
                        <m:r>
                          <a:rPr lang="vi-VN" sz="3600" i="1">
                            <a:latin typeface="Cambria Math" panose="02040503050406030204" pitchFamily="18" charset="0"/>
                            <a:ea typeface="Times New Roman" panose="02020603050405020304" pitchFamily="18" charset="0"/>
                          </a:rPr>
                          <m:t>𝐶</m:t>
                        </m:r>
                      </m:e>
                      <m:sup>
                        <m:r>
                          <a:rPr lang="vi-VN" sz="3600" i="1">
                            <a:latin typeface="Cambria Math" panose="02040503050406030204" pitchFamily="18" charset="0"/>
                            <a:ea typeface="Times New Roman" panose="02020603050405020304" pitchFamily="18" charset="0"/>
                          </a:rPr>
                          <m:t>′</m:t>
                        </m:r>
                      </m:sup>
                    </m:sSup>
                  </m:oMath>
                </a14:m>
                <a:r>
                  <a:rPr lang="vi-VN" sz="3600" dirty="0">
                    <a:latin typeface="Times New Roman" panose="02020603050405020304" pitchFamily="18" charset="0"/>
                    <a:ea typeface="Times New Roman" panose="02020603050405020304" pitchFamily="18" charset="0"/>
                  </a:rPr>
                  <a:t> có độ dài cạnh đáy bằng </a:t>
                </a:r>
                <a:r>
                  <a:rPr lang="vi-VN" sz="3600" i="1" dirty="0">
                    <a:latin typeface="Times New Roman" panose="02020603050405020304" pitchFamily="18" charset="0"/>
                    <a:ea typeface="Times New Roman" panose="02020603050405020304" pitchFamily="18" charset="0"/>
                  </a:rPr>
                  <a:t>a</a:t>
                </a:r>
                <a:r>
                  <a:rPr lang="vi-VN" sz="3600" dirty="0">
                    <a:latin typeface="Times New Roman" panose="02020603050405020304" pitchFamily="18" charset="0"/>
                    <a:ea typeface="Times New Roman" panose="02020603050405020304" pitchFamily="18" charset="0"/>
                  </a:rPr>
                  <a:t> và chiều cao bằng </a:t>
                </a:r>
                <a:r>
                  <a:rPr lang="vi-VN" sz="3600" i="1" dirty="0">
                    <a:latin typeface="Times New Roman" panose="02020603050405020304" pitchFamily="18" charset="0"/>
                    <a:ea typeface="Times New Roman" panose="02020603050405020304" pitchFamily="18" charset="0"/>
                  </a:rPr>
                  <a:t>h</a:t>
                </a:r>
                <a:r>
                  <a:rPr lang="vi-VN" sz="3600" dirty="0">
                    <a:latin typeface="Times New Roman" panose="02020603050405020304" pitchFamily="18" charset="0"/>
                    <a:ea typeface="Times New Roman" panose="02020603050405020304" pitchFamily="18" charset="0"/>
                  </a:rPr>
                  <a:t>. Tính thể tích </a:t>
                </a:r>
                <a:r>
                  <a:rPr lang="vi-VN" sz="3600" i="1" dirty="0">
                    <a:latin typeface="Times New Roman" panose="02020603050405020304" pitchFamily="18" charset="0"/>
                    <a:ea typeface="Times New Roman" panose="02020603050405020304" pitchFamily="18" charset="0"/>
                  </a:rPr>
                  <a:t>V</a:t>
                </a:r>
                <a:r>
                  <a:rPr lang="vi-VN" sz="3600" dirty="0">
                    <a:latin typeface="Times New Roman" panose="02020603050405020304" pitchFamily="18" charset="0"/>
                    <a:ea typeface="Times New Roman" panose="02020603050405020304" pitchFamily="18" charset="0"/>
                  </a:rPr>
                  <a:t> của khối trụ ngoại tiếp khối lăng trụ đã cho.</a:t>
                </a:r>
                <a:endParaRPr lang="en-US" sz="3600" dirty="0">
                  <a:latin typeface="Times New Roman" panose="02020603050405020304" pitchFamily="18" charset="0"/>
                  <a:ea typeface="Times New Roman" panose="02020603050405020304" pitchFamily="18" charset="0"/>
                </a:endParaRPr>
              </a:p>
              <a:p>
                <a:pPr marL="630555" marR="0" algn="just">
                  <a:lnSpc>
                    <a:spcPct val="115000"/>
                  </a:lnSpc>
                  <a:spcBef>
                    <a:spcPts val="0"/>
                  </a:spcBef>
                  <a:spcAft>
                    <a:spcPts val="0"/>
                  </a:spcAft>
                  <a:tabLst>
                    <a:tab pos="2160270" algn="l"/>
                    <a:tab pos="3599815" algn="l"/>
                    <a:tab pos="5039995" algn="l"/>
                  </a:tabLst>
                </a:pPr>
                <a:r>
                  <a:rPr lang="en-US" sz="36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3600" i="1">
                            <a:solidFill>
                              <a:srgbClr val="000000"/>
                            </a:solidFill>
                            <a:latin typeface="Cambria Math"/>
                            <a:ea typeface="Times New Roman" panose="02020603050405020304" pitchFamily="18" charset="0"/>
                          </a:rPr>
                        </m:ctrlPr>
                      </m:fPr>
                      <m:num>
                        <m:r>
                          <a:rPr lang="vi-VN" sz="3600" i="1">
                            <a:solidFill>
                              <a:srgbClr val="000000"/>
                            </a:solidFill>
                            <a:latin typeface="Cambria Math" panose="02040503050406030204" pitchFamily="18" charset="0"/>
                            <a:ea typeface="Times New Roman" panose="02020603050405020304" pitchFamily="18" charset="0"/>
                          </a:rPr>
                          <m:t>𝜋</m:t>
                        </m:r>
                        <m:sSup>
                          <m:sSupPr>
                            <m:ctrlPr>
                              <a:rPr lang="en-US" sz="3600" i="1">
                                <a:solidFill>
                                  <a:srgbClr val="000000"/>
                                </a:solidFill>
                                <a:latin typeface="Cambria Math"/>
                                <a:ea typeface="Times New Roman" panose="02020603050405020304" pitchFamily="18" charset="0"/>
                              </a:rPr>
                            </m:ctrlPr>
                          </m:sSupPr>
                          <m:e>
                            <m:r>
                              <a:rPr lang="vi-VN" sz="3600" i="1">
                                <a:solidFill>
                                  <a:srgbClr val="000000"/>
                                </a:solidFill>
                                <a:latin typeface="Cambria Math" panose="02040503050406030204" pitchFamily="18" charset="0"/>
                                <a:ea typeface="Times New Roman" panose="02020603050405020304" pitchFamily="18" charset="0"/>
                              </a:rPr>
                              <m:t>𝑎</m:t>
                            </m:r>
                          </m:e>
                          <m:sup>
                            <m:r>
                              <a:rPr lang="vi-VN" sz="3600" i="1">
                                <a:solidFill>
                                  <a:srgbClr val="000000"/>
                                </a:solidFill>
                                <a:latin typeface="Cambria Math" panose="02040503050406030204" pitchFamily="18" charset="0"/>
                                <a:ea typeface="Times New Roman" panose="02020603050405020304" pitchFamily="18" charset="0"/>
                              </a:rPr>
                              <m:t>2</m:t>
                            </m:r>
                          </m:sup>
                        </m:sSup>
                        <m:r>
                          <a:rPr lang="vi-VN" sz="3600" i="1">
                            <a:solidFill>
                              <a:srgbClr val="000000"/>
                            </a:solidFill>
                            <a:latin typeface="Cambria Math" panose="02040503050406030204" pitchFamily="18" charset="0"/>
                            <a:ea typeface="Times New Roman" panose="02020603050405020304" pitchFamily="18" charset="0"/>
                          </a:rPr>
                          <m:t>h</m:t>
                        </m:r>
                      </m:num>
                      <m:den>
                        <m:r>
                          <a:rPr lang="vi-VN" sz="3600" i="1">
                            <a:solidFill>
                              <a:srgbClr val="000000"/>
                            </a:solidFill>
                            <a:latin typeface="Cambria Math" panose="02040503050406030204" pitchFamily="18" charset="0"/>
                            <a:ea typeface="Times New Roman" panose="02020603050405020304" pitchFamily="18" charset="0"/>
                          </a:rPr>
                          <m:t>9</m:t>
                        </m:r>
                      </m:den>
                    </m:f>
                  </m:oMath>
                </a14:m>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r>
                  <a:rPr lang="en-US" sz="36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3600" i="1">
                            <a:solidFill>
                              <a:srgbClr val="000000"/>
                            </a:solidFill>
                            <a:latin typeface="Cambria Math"/>
                            <a:ea typeface="Times New Roman" panose="02020603050405020304" pitchFamily="18" charset="0"/>
                          </a:rPr>
                        </m:ctrlPr>
                      </m:fPr>
                      <m:num>
                        <m:r>
                          <a:rPr lang="vi-VN" sz="3600" i="1">
                            <a:solidFill>
                              <a:srgbClr val="000000"/>
                            </a:solidFill>
                            <a:latin typeface="Cambria Math" panose="02040503050406030204" pitchFamily="18" charset="0"/>
                            <a:ea typeface="Times New Roman" panose="02020603050405020304" pitchFamily="18" charset="0"/>
                          </a:rPr>
                          <m:t>𝜋</m:t>
                        </m:r>
                        <m:sSup>
                          <m:sSupPr>
                            <m:ctrlPr>
                              <a:rPr lang="en-US" sz="3600" i="1">
                                <a:solidFill>
                                  <a:srgbClr val="000000"/>
                                </a:solidFill>
                                <a:latin typeface="Cambria Math"/>
                                <a:ea typeface="Times New Roman" panose="02020603050405020304" pitchFamily="18" charset="0"/>
                              </a:rPr>
                            </m:ctrlPr>
                          </m:sSupPr>
                          <m:e>
                            <m:r>
                              <a:rPr lang="vi-VN" sz="3600" i="1">
                                <a:solidFill>
                                  <a:srgbClr val="000000"/>
                                </a:solidFill>
                                <a:latin typeface="Cambria Math" panose="02040503050406030204" pitchFamily="18" charset="0"/>
                                <a:ea typeface="Times New Roman" panose="02020603050405020304" pitchFamily="18" charset="0"/>
                              </a:rPr>
                              <m:t>𝑎</m:t>
                            </m:r>
                          </m:e>
                          <m:sup>
                            <m:r>
                              <a:rPr lang="vi-VN" sz="3600" i="1">
                                <a:solidFill>
                                  <a:srgbClr val="000000"/>
                                </a:solidFill>
                                <a:latin typeface="Cambria Math" panose="02040503050406030204" pitchFamily="18" charset="0"/>
                                <a:ea typeface="Times New Roman" panose="02020603050405020304" pitchFamily="18" charset="0"/>
                              </a:rPr>
                              <m:t>2</m:t>
                            </m:r>
                          </m:sup>
                        </m:sSup>
                        <m:r>
                          <a:rPr lang="vi-VN" sz="3600" i="1">
                            <a:solidFill>
                              <a:srgbClr val="000000"/>
                            </a:solidFill>
                            <a:latin typeface="Cambria Math" panose="02040503050406030204" pitchFamily="18" charset="0"/>
                            <a:ea typeface="Times New Roman" panose="02020603050405020304" pitchFamily="18" charset="0"/>
                          </a:rPr>
                          <m:t>h</m:t>
                        </m:r>
                      </m:num>
                      <m:den>
                        <m:r>
                          <a:rPr lang="vi-VN" sz="3600" i="1">
                            <a:solidFill>
                              <a:srgbClr val="000000"/>
                            </a:solidFill>
                            <a:latin typeface="Cambria Math" panose="02040503050406030204" pitchFamily="18" charset="0"/>
                            <a:ea typeface="Times New Roman" panose="02020603050405020304" pitchFamily="18" charset="0"/>
                          </a:rPr>
                          <m:t>6</m:t>
                        </m:r>
                      </m:den>
                    </m:f>
                  </m:oMath>
                </a14:m>
                <a:r>
                  <a:rPr lang="en-US" sz="3600" dirty="0">
                    <a:solidFill>
                      <a:srgbClr val="000000"/>
                    </a:solidFill>
                    <a:latin typeface="Times New Roman" panose="02020603050405020304" pitchFamily="18" charset="0"/>
                    <a:ea typeface="Times New Roman" panose="02020603050405020304" pitchFamily="18" charset="0"/>
                  </a:rPr>
                  <a:t>.</a:t>
                </a:r>
                <a:r>
                  <a:rPr lang="en-US" sz="3600" dirty="0">
                    <a:latin typeface="Times New Roman" panose="02020603050405020304" pitchFamily="18" charset="0"/>
                    <a:ea typeface="Times New Roman" panose="02020603050405020304" pitchFamily="18" charset="0"/>
                  </a:rPr>
                  <a:t>	</a:t>
                </a:r>
                <a:r>
                  <a:rPr lang="en-US" sz="3600" b="1" dirty="0">
                    <a:solidFill>
                      <a:srgbClr val="0000FF"/>
                    </a:solidFill>
                    <a:latin typeface="Times New Roman" panose="02020603050405020304" pitchFamily="18" charset="0"/>
                    <a:ea typeface="Times New Roman" panose="02020603050405020304" pitchFamily="18" charset="0"/>
                  </a:rPr>
                  <a:t>    C. </a:t>
                </a:r>
                <a14:m>
                  <m:oMath xmlns:m="http://schemas.openxmlformats.org/officeDocument/2006/math">
                    <m:f>
                      <m:fPr>
                        <m:ctrlPr>
                          <a:rPr lang="en-US" sz="3600" b="1" i="1" smtClean="0">
                            <a:solidFill>
                              <a:schemeClr val="tx1"/>
                            </a:solidFill>
                            <a:latin typeface="Cambria Math"/>
                            <a:ea typeface="Times New Roman" panose="02020603050405020304" pitchFamily="18" charset="0"/>
                          </a:rPr>
                        </m:ctrlPr>
                      </m:fPr>
                      <m:num>
                        <m:r>
                          <a:rPr lang="vi-VN" sz="3600" b="1">
                            <a:solidFill>
                              <a:schemeClr val="tx1"/>
                            </a:solidFill>
                            <a:latin typeface="Cambria Math" panose="02040503050406030204" pitchFamily="18" charset="0"/>
                            <a:ea typeface="Times New Roman" panose="02020603050405020304" pitchFamily="18" charset="0"/>
                          </a:rPr>
                          <m:t>𝜋</m:t>
                        </m:r>
                        <m:sSup>
                          <m:sSupPr>
                            <m:ctrlPr>
                              <a:rPr lang="en-US" sz="3600" b="1" i="1">
                                <a:solidFill>
                                  <a:schemeClr val="tx1"/>
                                </a:solidFill>
                                <a:latin typeface="Cambria Math"/>
                                <a:ea typeface="Times New Roman" panose="02020603050405020304" pitchFamily="18" charset="0"/>
                              </a:rPr>
                            </m:ctrlPr>
                          </m:sSupPr>
                          <m:e>
                            <m:r>
                              <a:rPr lang="vi-VN" sz="3600" b="1">
                                <a:solidFill>
                                  <a:schemeClr val="tx1"/>
                                </a:solidFill>
                                <a:latin typeface="Cambria Math" panose="02040503050406030204" pitchFamily="18" charset="0"/>
                                <a:ea typeface="Times New Roman" panose="02020603050405020304" pitchFamily="18" charset="0"/>
                              </a:rPr>
                              <m:t>𝑎</m:t>
                            </m:r>
                          </m:e>
                          <m:sup>
                            <m:r>
                              <a:rPr lang="vi-VN" sz="3600" b="1">
                                <a:solidFill>
                                  <a:schemeClr val="tx1"/>
                                </a:solidFill>
                                <a:latin typeface="Cambria Math" panose="02040503050406030204" pitchFamily="18" charset="0"/>
                                <a:ea typeface="Times New Roman" panose="02020603050405020304" pitchFamily="18" charset="0"/>
                              </a:rPr>
                              <m:t>2</m:t>
                            </m:r>
                          </m:sup>
                        </m:sSup>
                        <m:r>
                          <a:rPr lang="vi-VN" sz="3600" b="1">
                            <a:solidFill>
                              <a:schemeClr val="tx1"/>
                            </a:solidFill>
                            <a:latin typeface="Cambria Math" panose="02040503050406030204" pitchFamily="18" charset="0"/>
                            <a:ea typeface="Times New Roman" panose="02020603050405020304" pitchFamily="18" charset="0"/>
                          </a:rPr>
                          <m:t>h</m:t>
                        </m:r>
                      </m:num>
                      <m:den>
                        <m:r>
                          <a:rPr lang="vi-VN" sz="3600" b="1">
                            <a:solidFill>
                              <a:schemeClr val="tx1"/>
                            </a:solidFill>
                            <a:latin typeface="Cambria Math" panose="02040503050406030204" pitchFamily="18" charset="0"/>
                            <a:ea typeface="Times New Roman" panose="02020603050405020304" pitchFamily="18" charset="0"/>
                          </a:rPr>
                          <m:t>3</m:t>
                        </m:r>
                      </m:den>
                    </m:f>
                  </m:oMath>
                </a14:m>
                <a:r>
                  <a:rPr lang="en-US" sz="3600" b="1" dirty="0">
                    <a:solidFill>
                      <a:schemeClr val="tx1"/>
                    </a:solidFill>
                    <a:latin typeface="Times New Roman" panose="02020603050405020304" pitchFamily="18" charset="0"/>
                    <a:ea typeface="Times New Roman" panose="02020603050405020304" pitchFamily="18" charset="0"/>
                  </a:rPr>
                  <a:t>.</a:t>
                </a:r>
                <a:r>
                  <a:rPr lang="en-US" sz="3600" dirty="0">
                    <a:latin typeface="Times New Roman" panose="02020603050405020304" pitchFamily="18" charset="0"/>
                    <a:ea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rPr>
                  <a:t>     </a:t>
                </a:r>
                <a:r>
                  <a:rPr lang="en-US" sz="3600" b="1" dirty="0" smtClean="0">
                    <a:solidFill>
                      <a:srgbClr val="0000FF"/>
                    </a:solidFill>
                    <a:latin typeface="Times New Roman" panose="02020603050405020304" pitchFamily="18" charset="0"/>
                    <a:ea typeface="Times New Roman" panose="02020603050405020304" pitchFamily="18" charset="0"/>
                  </a:rPr>
                  <a:t>D</a:t>
                </a:r>
                <a:r>
                  <a:rPr lang="en-US" sz="36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vi-VN" sz="3600" i="1">
                        <a:solidFill>
                          <a:srgbClr val="000000"/>
                        </a:solidFill>
                        <a:latin typeface="Cambria Math" panose="02040503050406030204" pitchFamily="18" charset="0"/>
                        <a:ea typeface="Times New Roman" panose="02020603050405020304" pitchFamily="18" charset="0"/>
                      </a:rPr>
                      <m:t>3</m:t>
                    </m:r>
                    <m:r>
                      <a:rPr lang="vi-VN" sz="3600" i="1">
                        <a:solidFill>
                          <a:srgbClr val="000000"/>
                        </a:solidFill>
                        <a:latin typeface="Cambria Math" panose="02040503050406030204" pitchFamily="18" charset="0"/>
                        <a:ea typeface="Times New Roman" panose="02020603050405020304" pitchFamily="18" charset="0"/>
                      </a:rPr>
                      <m:t>𝜋</m:t>
                    </m:r>
                    <m:sSup>
                      <m:sSupPr>
                        <m:ctrlPr>
                          <a:rPr lang="en-US" sz="3600" i="1">
                            <a:solidFill>
                              <a:srgbClr val="000000"/>
                            </a:solidFill>
                            <a:latin typeface="Cambria Math"/>
                            <a:ea typeface="Times New Roman" panose="02020603050405020304" pitchFamily="18" charset="0"/>
                          </a:rPr>
                        </m:ctrlPr>
                      </m:sSupPr>
                      <m:e>
                        <m:r>
                          <a:rPr lang="vi-VN" sz="3600" i="1">
                            <a:solidFill>
                              <a:srgbClr val="000000"/>
                            </a:solidFill>
                            <a:latin typeface="Cambria Math" panose="02040503050406030204" pitchFamily="18" charset="0"/>
                            <a:ea typeface="Times New Roman" panose="02020603050405020304" pitchFamily="18" charset="0"/>
                          </a:rPr>
                          <m:t>𝑎</m:t>
                        </m:r>
                      </m:e>
                      <m:sup>
                        <m:r>
                          <a:rPr lang="vi-VN" sz="3600" i="1">
                            <a:solidFill>
                              <a:srgbClr val="000000"/>
                            </a:solidFill>
                            <a:latin typeface="Cambria Math" panose="02040503050406030204" pitchFamily="18" charset="0"/>
                            <a:ea typeface="Times New Roman" panose="02020603050405020304" pitchFamily="18" charset="0"/>
                          </a:rPr>
                          <m:t>2</m:t>
                        </m:r>
                      </m:sup>
                    </m:sSup>
                    <m:r>
                      <a:rPr lang="vi-VN" sz="3600" i="1">
                        <a:solidFill>
                          <a:srgbClr val="000000"/>
                        </a:solidFill>
                        <a:latin typeface="Cambria Math" panose="02040503050406030204" pitchFamily="18" charset="0"/>
                        <a:ea typeface="Times New Roman" panose="02020603050405020304" pitchFamily="18" charset="0"/>
                      </a:rPr>
                      <m:t>h</m:t>
                    </m:r>
                  </m:oMath>
                </a14:m>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7234" y="958636"/>
                <a:ext cx="11263086" cy="2997808"/>
              </a:xfrm>
              <a:prstGeom prst="rect">
                <a:avLst/>
              </a:prstGeom>
              <a:blipFill rotWithShape="1">
                <a:blip r:embed="rId2"/>
                <a:stretch>
                  <a:fillRect l="-1678" t="-2033" r="-1624" b="-2033"/>
                </a:stretch>
              </a:blipFill>
            </p:spPr>
            <p:txBody>
              <a:bodyPr/>
              <a:lstStyle/>
              <a:p>
                <a:r>
                  <a:rPr lang="en-US">
                    <a:noFill/>
                  </a:rPr>
                  <a:t> </a:t>
                </a:r>
                <a:endParaRPr lang="en-US">
                  <a:noFill/>
                </a:endParaRPr>
              </a:p>
            </p:txBody>
          </p:sp>
        </mc:Fallback>
      </mc:AlternateContent>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06522" y="322253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BẢNG </a:t>
            </a:r>
            <a:r>
              <a:rPr lang="en-US" sz="2200" smtClean="0">
                <a:latin typeface="Arial" panose="020B0604020202020204" pitchFamily="34" charset="0"/>
                <a:cs typeface="Arial" panose="020B0604020202020204" pitchFamily="34" charset="0"/>
              </a:rPr>
              <a:t>CÂU </a:t>
            </a:r>
            <a:r>
              <a:rPr lang="en-US" sz="2200" dirty="0">
                <a:latin typeface="Arial" panose="020B0604020202020204" pitchFamily="34" charset="0"/>
                <a:cs typeface="Arial" panose="020B0604020202020204" pitchFamily="34" charset="0"/>
              </a:rPr>
              <a:t>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838200" y="131445"/>
            <a:ext cx="10515600" cy="1325563"/>
          </a:xfrm>
        </p:spPr>
        <p:txBody>
          <a:bodyPr>
            <a:normAutofit/>
          </a:bodyPr>
          <a:lstStyle/>
          <a:p>
            <a:r>
              <a:rPr lang="en-US" b="1">
                <a:latin typeface="Arial" panose="020B0604020202020204" pitchFamily="34" charset="0"/>
                <a:cs typeface="Arial" panose="020B0604020202020204" pitchFamily="34" charset="0"/>
                <a:sym typeface="Wingdings 2" panose="05020102010507070707" charset="0"/>
              </a:rPr>
              <a:t> Vận dụng thấp</a:t>
            </a:r>
            <a:r>
              <a:rPr lang="en-US" b="1">
                <a:latin typeface="Arial" panose="020B0604020202020204" pitchFamily="34" charset="0"/>
                <a:cs typeface="Arial" panose="020B0604020202020204" pitchFamily="34" charset="0"/>
              </a:rPr>
              <a:t>: (15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500"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0.7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ldLvl="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31304" y="596897"/>
                <a:ext cx="11396870" cy="3219151"/>
              </a:xfrm>
              <a:prstGeom prst="rect">
                <a:avLst/>
              </a:prstGeom>
            </p:spPr>
            <p:txBody>
              <a:bodyPr wrap="square">
                <a:spAutoFit/>
              </a:bodyPr>
              <a:lstStyle/>
              <a:p>
                <a:pPr marL="629920" marR="0" indent="-629920" algn="just">
                  <a:lnSpc>
                    <a:spcPct val="115000"/>
                  </a:lnSpc>
                  <a:spcBef>
                    <a:spcPts val="600"/>
                  </a:spcBef>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37.</a:t>
                </a:r>
                <a:r>
                  <a:rPr lang="en-US" sz="32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𝑂𝑂</m:t>
                    </m:r>
                    <m:r>
                      <a:rPr lang="en-US" sz="3200" i="1">
                        <a:latin typeface="Cambria Math" panose="02040503050406030204" pitchFamily="18" charset="0"/>
                        <a:ea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𝑎</m:t>
                    </m:r>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𝑃</m:t>
                        </m:r>
                      </m:e>
                    </m:d>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song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𝑎</m:t>
                        </m:r>
                      </m:num>
                      <m:den>
                        <m:r>
                          <a:rPr lang="en-US" sz="3200" i="1">
                            <a:latin typeface="Cambria Math" panose="02040503050406030204" pitchFamily="18" charset="0"/>
                            <a:ea typeface="Times New Roman" panose="02020603050405020304" pitchFamily="18" charset="0"/>
                          </a:rPr>
                          <m:t>2</m:t>
                        </m:r>
                      </m:den>
                    </m:f>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𝑃</m:t>
                        </m:r>
                      </m:e>
                    </m:d>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marL="629920" marR="0" algn="just">
                  <a:lnSpc>
                    <a:spcPct val="115000"/>
                  </a:lnSpc>
                  <a:spcBef>
                    <a:spcPts val="0"/>
                  </a:spcBef>
                  <a:spcAft>
                    <a:spcPts val="0"/>
                  </a:spcAft>
                  <a:tabLst>
                    <a:tab pos="2160270" algn="l"/>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smtClean="0">
                    <a:ea typeface="Times New Roman" panose="02020603050405020304" pitchFamily="18" charset="0"/>
                  </a:rPr>
                  <a:t> </a:t>
                </a:r>
                <a14:m>
                  <m:oMath xmlns:m="http://schemas.openxmlformats.org/officeDocument/2006/math">
                    <m:sSup>
                      <m:sSupPr>
                        <m:ctrlPr>
                          <a:rPr lang="en-US" sz="3200" i="1">
                            <a:latin typeface="Cambria Math"/>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rad>
                      <m:radPr>
                        <m:degHide m:val="on"/>
                        <m:ctrlPr>
                          <a:rPr lang="en-US" sz="3200" i="1">
                            <a:latin typeface="Cambria Math"/>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e>
                    </m:rad>
                  </m:oMath>
                </a14:m>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a:latin typeface="Cambria Math"/>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29920" marR="0" algn="just">
                  <a:lnSpc>
                    <a:spcPct val="115000"/>
                  </a:lnSpc>
                  <a:spcBef>
                    <a:spcPts val="0"/>
                  </a:spcBef>
                  <a:spcAft>
                    <a:spcPts val="0"/>
                  </a:spcAft>
                  <a:tabLst>
                    <a:tab pos="2160270" algn="l"/>
                    <a:tab pos="3599815" algn="l"/>
                    <a:tab pos="5039995" algn="l"/>
                  </a:tabLst>
                </a:pP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2</m:t>
                    </m:r>
                    <m:sSup>
                      <m:sSupPr>
                        <m:ctrlPr>
                          <a:rPr lang="en-US" sz="3200" i="1">
                            <a:latin typeface="Cambria Math"/>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rad>
                      <m:radPr>
                        <m:degHide m:val="on"/>
                        <m:ctrlPr>
                          <a:rPr lang="en-US" sz="3200" i="1">
                            <a:latin typeface="Cambria Math"/>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3</m:t>
                        </m:r>
                      </m:e>
                    </m:rad>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𝜋</m:t>
                    </m:r>
                    <m:sSup>
                      <m:sSupPr>
                        <m:ctrlPr>
                          <a:rPr lang="en-US" sz="3200" i="1">
                            <a:latin typeface="Cambria Math"/>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𝑎</m:t>
                        </m:r>
                      </m:e>
                      <m:sup>
                        <m:r>
                          <a:rPr lang="en-US" sz="3200" i="1">
                            <a:latin typeface="Cambria Math" panose="02040503050406030204" pitchFamily="18" charset="0"/>
                            <a:ea typeface="Times New Roman" panose="02020603050405020304" pitchFamily="18" charset="0"/>
                          </a:rPr>
                          <m:t>2</m:t>
                        </m:r>
                      </m:sup>
                    </m:sSup>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31304" y="596897"/>
                <a:ext cx="11396870" cy="3219151"/>
              </a:xfrm>
              <a:prstGeom prst="rect">
                <a:avLst/>
              </a:prstGeom>
              <a:blipFill rotWithShape="1">
                <a:blip r:embed="rId2"/>
                <a:stretch>
                  <a:fillRect l="-1337" t="-1705" r="-1337" b="-3409"/>
                </a:stretch>
              </a:blipFill>
            </p:spPr>
            <p:txBody>
              <a:bodyPr/>
              <a:lstStyle/>
              <a:p>
                <a:r>
                  <a:rPr lang="en-US">
                    <a:noFill/>
                  </a:rPr>
                  <a:t> </a:t>
                </a:r>
                <a:endParaRPr lang="en-US">
                  <a:noFill/>
                </a:endParaRPr>
              </a:p>
            </p:txBody>
          </p:sp>
        </mc:Fallback>
      </mc:AlternateContent>
      <p:sp>
        <p:nvSpPr>
          <p:cNvPr id="19" name="Oval 18"/>
          <p:cNvSpPr/>
          <p:nvPr/>
        </p:nvSpPr>
        <p:spPr>
          <a:xfrm>
            <a:off x="1039056" y="2550981"/>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7078" y="437096"/>
                <a:ext cx="11383618" cy="2267737"/>
              </a:xfrm>
              <a:prstGeom prst="rect">
                <a:avLst/>
              </a:prstGeom>
            </p:spPr>
            <p:txBody>
              <a:bodyPr wrap="square">
                <a:spAutoFit/>
              </a:bodyPr>
              <a:lstStyle/>
              <a:p>
                <a:pPr marL="629920" marR="0" indent="-629920" algn="just">
                  <a:lnSpc>
                    <a:spcPct val="115000"/>
                  </a:lnSpc>
                  <a:spcBef>
                    <a:spcPts val="60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smtClean="0">
                    <a:solidFill>
                      <a:srgbClr val="FF0000"/>
                    </a:solidFill>
                    <a:latin typeface="Times New Roman" panose="02020603050405020304" pitchFamily="18" charset="0"/>
                    <a:ea typeface="Times New Roman" panose="02020603050405020304" pitchFamily="18" charset="0"/>
                  </a:rPr>
                  <a:t>38. </a:t>
                </a:r>
                <a:r>
                  <a:rPr lang="nl-NL" sz="3000" dirty="0">
                    <a:latin typeface="Times New Roman" panose="02020603050405020304" pitchFamily="18" charset="0"/>
                    <a:ea typeface="Times New Roman" panose="02020603050405020304" pitchFamily="18" charset="0"/>
                  </a:rPr>
                  <a:t>Một hộp sữa hình trụ có thể tích </a:t>
                </a:r>
                <a14:m>
                  <m:oMath xmlns:m="http://schemas.openxmlformats.org/officeDocument/2006/math">
                    <m:r>
                      <a:rPr lang="en-US" sz="3000" i="1">
                        <a:latin typeface="Cambria Math" panose="02040503050406030204" pitchFamily="18" charset="0"/>
                        <a:ea typeface="Times New Roman" panose="02020603050405020304" pitchFamily="18" charset="0"/>
                      </a:rPr>
                      <m:t>𝑉</m:t>
                    </m:r>
                  </m:oMath>
                </a14:m>
                <a:r>
                  <a:rPr lang="nl-NL" sz="3000" dirty="0">
                    <a:latin typeface="Times New Roman" panose="02020603050405020304" pitchFamily="18" charset="0"/>
                    <a:ea typeface="Times New Roman" panose="02020603050405020304" pitchFamily="18" charset="0"/>
                  </a:rPr>
                  <a:t> (không đổi) được làm từ một tấm tôn có diện tích đủ lớn. Nếu hộp sữa chỉ kín một đáy thì để tốn ít vật liệu nhất, hệ thức giữa bán kính đáy </a:t>
                </a:r>
                <a14:m>
                  <m:oMath xmlns:m="http://schemas.openxmlformats.org/officeDocument/2006/math">
                    <m:r>
                      <a:rPr lang="en-US" sz="3000" i="1">
                        <a:latin typeface="Cambria Math" panose="02040503050406030204" pitchFamily="18" charset="0"/>
                        <a:ea typeface="Times New Roman" panose="02020603050405020304" pitchFamily="18" charset="0"/>
                      </a:rPr>
                      <m:t>𝑅</m:t>
                    </m:r>
                  </m:oMath>
                </a14:m>
                <a:r>
                  <a:rPr lang="en-US" sz="3000" dirty="0">
                    <a:latin typeface="Times New Roman" panose="02020603050405020304" pitchFamily="18" charset="0"/>
                    <a:ea typeface="Times New Roman" panose="02020603050405020304" pitchFamily="18" charset="0"/>
                  </a:rPr>
                  <a:t> </a:t>
                </a:r>
                <a:r>
                  <a:rPr lang="nl-NL" sz="3000" dirty="0">
                    <a:latin typeface="Times New Roman" panose="02020603050405020304" pitchFamily="18" charset="0"/>
                    <a:ea typeface="Times New Roman" panose="02020603050405020304" pitchFamily="18" charset="0"/>
                  </a:rPr>
                  <a:t>và đường cao </a:t>
                </a:r>
                <a14:m>
                  <m:oMath xmlns:m="http://schemas.openxmlformats.org/officeDocument/2006/math">
                    <m:r>
                      <a:rPr lang="en-US" sz="3000" i="1">
                        <a:latin typeface="Cambria Math" panose="02040503050406030204" pitchFamily="18" charset="0"/>
                        <a:ea typeface="Times New Roman" panose="02020603050405020304" pitchFamily="18" charset="0"/>
                      </a:rPr>
                      <m:t>h</m:t>
                    </m:r>
                  </m:oMath>
                </a14:m>
                <a:r>
                  <a:rPr lang="nl-NL" sz="3000" dirty="0">
                    <a:latin typeface="Times New Roman" panose="02020603050405020304" pitchFamily="18" charset="0"/>
                    <a:ea typeface="Times New Roman" panose="02020603050405020304" pitchFamily="18" charset="0"/>
                  </a:rPr>
                  <a:t> bằng:</a:t>
                </a:r>
                <a:endParaRPr lang="en-US" sz="3000" dirty="0">
                  <a:latin typeface="Times New Roman" panose="02020603050405020304" pitchFamily="18" charset="0"/>
                  <a:ea typeface="Times New Roman" panose="02020603050405020304" pitchFamily="18" charset="0"/>
                </a:endParaRPr>
              </a:p>
              <a:p>
                <a:pPr marL="629920" marR="0" algn="just">
                  <a:lnSpc>
                    <a:spcPct val="115000"/>
                  </a:lnSpc>
                  <a:spcBef>
                    <a:spcPts val="0"/>
                  </a:spcBef>
                  <a:spcAft>
                    <a:spcPts val="0"/>
                  </a:spcAft>
                  <a:tabLst>
                    <a:tab pos="2160270" algn="l"/>
                    <a:tab pos="3599815" algn="l"/>
                    <a:tab pos="5039995" algn="l"/>
                  </a:tabLst>
                </a:pPr>
                <a:r>
                  <a:rPr lang="nl-NL" sz="30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000" i="1">
                        <a:latin typeface="Cambria Math" panose="02040503050406030204" pitchFamily="18" charset="0"/>
                        <a:ea typeface="Times New Roman" panose="02020603050405020304" pitchFamily="18" charset="0"/>
                      </a:rPr>
                      <m:t>h</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𝑅</m:t>
                    </m:r>
                  </m:oMath>
                </a14:m>
                <a:r>
                  <a:rPr lang="en-US" sz="3000" dirty="0">
                    <a:latin typeface="Times New Roman" panose="02020603050405020304" pitchFamily="18" charset="0"/>
                    <a:ea typeface="Times New Roman" panose="02020603050405020304" pitchFamily="18" charset="0"/>
                  </a:rPr>
                  <a:t>.</a:t>
                </a:r>
                <a:r>
                  <a:rPr lang="nl-NL" sz="3000" dirty="0">
                    <a:latin typeface="Times New Roman" panose="02020603050405020304" pitchFamily="18" charset="0"/>
                    <a:ea typeface="Times New Roman" panose="02020603050405020304" pitchFamily="18" charset="0"/>
                  </a:rPr>
                  <a:t>	</a:t>
                </a:r>
                <a:r>
                  <a:rPr lang="nl-NL" sz="3000" dirty="0" smtClean="0">
                    <a:latin typeface="Times New Roman" panose="02020603050405020304" pitchFamily="18" charset="0"/>
                    <a:ea typeface="Times New Roman" panose="02020603050405020304" pitchFamily="18" charset="0"/>
                  </a:rPr>
                  <a:t>	</a:t>
                </a:r>
                <a:r>
                  <a:rPr lang="nl-NL" sz="3000" b="1" dirty="0" smtClean="0">
                    <a:solidFill>
                      <a:srgbClr val="0000FF"/>
                    </a:solidFill>
                    <a:latin typeface="Times New Roman" panose="02020603050405020304" pitchFamily="18" charset="0"/>
                    <a:ea typeface="Times New Roman" panose="02020603050405020304" pitchFamily="18" charset="0"/>
                  </a:rPr>
                  <a:t>B</a:t>
                </a:r>
                <a:r>
                  <a:rPr lang="nl-NL"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h</m:t>
                    </m:r>
                    <m:r>
                      <a:rPr lang="en-US" sz="3000" i="1">
                        <a:latin typeface="Cambria Math" panose="02040503050406030204" pitchFamily="18" charset="0"/>
                        <a:ea typeface="Times New Roman" panose="02020603050405020304" pitchFamily="18" charset="0"/>
                      </a:rPr>
                      <m:t>=</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2</m:t>
                        </m:r>
                      </m:e>
                    </m:rad>
                    <m:r>
                      <a:rPr lang="en-US" sz="3000" i="1">
                        <a:latin typeface="Cambria Math" panose="02040503050406030204" pitchFamily="18" charset="0"/>
                        <a:ea typeface="Times New Roman" panose="02020603050405020304" pitchFamily="18" charset="0"/>
                      </a:rPr>
                      <m:t>𝑅</m:t>
                    </m:r>
                  </m:oMath>
                </a14:m>
                <a:r>
                  <a:rPr lang="en-US" sz="3000" dirty="0">
                    <a:latin typeface="Times New Roman" panose="02020603050405020304" pitchFamily="18" charset="0"/>
                    <a:ea typeface="Times New Roman" panose="02020603050405020304" pitchFamily="18" charset="0"/>
                  </a:rPr>
                  <a:t>.</a:t>
                </a:r>
                <a:r>
                  <a:rPr lang="nl-NL" sz="3000" dirty="0">
                    <a:latin typeface="Times New Roman" panose="02020603050405020304" pitchFamily="18" charset="0"/>
                    <a:ea typeface="Times New Roman" panose="02020603050405020304" pitchFamily="18" charset="0"/>
                  </a:rPr>
                  <a:t>	</a:t>
                </a:r>
                <a:r>
                  <a:rPr lang="nl-NL" sz="3000" b="1" dirty="0">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000" i="1">
                        <a:latin typeface="Cambria Math" panose="02040503050406030204" pitchFamily="18" charset="0"/>
                        <a:ea typeface="Times New Roman" panose="02020603050405020304" pitchFamily="18" charset="0"/>
                      </a:rPr>
                      <m:t>h</m:t>
                    </m:r>
                    <m:r>
                      <a:rPr lang="en-US" sz="3000" i="1">
                        <a:latin typeface="Cambria Math" panose="02040503050406030204" pitchFamily="18" charset="0"/>
                        <a:ea typeface="Times New Roman" panose="02020603050405020304" pitchFamily="18" charset="0"/>
                      </a:rPr>
                      <m:t>=</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3</m:t>
                        </m:r>
                      </m:e>
                    </m:rad>
                    <m:r>
                      <a:rPr lang="en-US" sz="3000" i="1">
                        <a:latin typeface="Cambria Math" panose="02040503050406030204" pitchFamily="18" charset="0"/>
                        <a:ea typeface="Times New Roman" panose="02020603050405020304" pitchFamily="18" charset="0"/>
                      </a:rPr>
                      <m:t>𝑅</m:t>
                    </m:r>
                  </m:oMath>
                </a14:m>
                <a:r>
                  <a:rPr lang="en-US" sz="3000" dirty="0">
                    <a:latin typeface="Times New Roman" panose="02020603050405020304" pitchFamily="18" charset="0"/>
                    <a:ea typeface="Times New Roman" panose="02020603050405020304" pitchFamily="18" charset="0"/>
                  </a:rPr>
                  <a:t>.</a:t>
                </a:r>
                <a:r>
                  <a:rPr lang="nl-NL" sz="3000" dirty="0">
                    <a:latin typeface="Times New Roman" panose="02020603050405020304" pitchFamily="18" charset="0"/>
                    <a:ea typeface="Times New Roman" panose="02020603050405020304" pitchFamily="18" charset="0"/>
                  </a:rPr>
                  <a:t>	</a:t>
                </a:r>
                <a:r>
                  <a:rPr lang="nl-NL" sz="30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000" i="1">
                        <a:latin typeface="Cambria Math" panose="02040503050406030204" pitchFamily="18" charset="0"/>
                        <a:ea typeface="Times New Roman" panose="02020603050405020304" pitchFamily="18" charset="0"/>
                      </a:rPr>
                      <m:t>h</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2</m:t>
                    </m:r>
                    <m:r>
                      <a:rPr lang="en-US" sz="3000" i="1">
                        <a:latin typeface="Cambria Math" panose="02040503050406030204" pitchFamily="18" charset="0"/>
                        <a:ea typeface="Times New Roman" panose="02020603050405020304" pitchFamily="18" charset="0"/>
                      </a:rPr>
                      <m:t>𝑅</m:t>
                    </m:r>
                  </m:oMath>
                </a14:m>
                <a:r>
                  <a:rPr lang="en-US" sz="3000" dirty="0">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477078" y="437096"/>
                <a:ext cx="11383618" cy="2267737"/>
              </a:xfrm>
              <a:prstGeom prst="rect">
                <a:avLst/>
              </a:prstGeom>
              <a:blipFill rotWithShape="1">
                <a:blip r:embed="rId2"/>
                <a:stretch>
                  <a:fillRect l="-1231" t="-2151" r="-1231" b="-5108"/>
                </a:stretch>
              </a:blipFill>
            </p:spPr>
            <p:txBody>
              <a:bodyPr/>
              <a:lstStyle/>
              <a:p>
                <a:r>
                  <a:rPr lang="en-US">
                    <a:noFill/>
                  </a:rPr>
                  <a:t> </a:t>
                </a:r>
                <a:endParaRPr lang="en-US">
                  <a:noFill/>
                </a:endParaRPr>
              </a:p>
            </p:txBody>
          </p:sp>
        </mc:Fallback>
      </mc:AlternateContent>
      <p:sp>
        <p:nvSpPr>
          <p:cNvPr id="19" name="Oval 18"/>
          <p:cNvSpPr/>
          <p:nvPr/>
        </p:nvSpPr>
        <p:spPr>
          <a:xfrm>
            <a:off x="1199436" y="202071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41465" y="310822"/>
                <a:ext cx="11555895" cy="2513252"/>
              </a:xfrm>
              <a:prstGeom prst="rect">
                <a:avLst/>
              </a:prstGeom>
            </p:spPr>
            <p:txBody>
              <a:bodyPr wrap="square">
                <a:spAutoFit/>
              </a:bodyPr>
              <a:lstStyle/>
              <a:p>
                <a:pPr marL="629920" marR="0" indent="-629920" algn="just">
                  <a:lnSpc>
                    <a:spcPct val="115000"/>
                  </a:lnSpc>
                  <a:spcBef>
                    <a:spcPts val="60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smtClean="0">
                    <a:solidFill>
                      <a:srgbClr val="FF0000"/>
                    </a:solidFill>
                    <a:latin typeface="Times New Roman" panose="02020603050405020304" pitchFamily="18" charset="0"/>
                    <a:ea typeface="Times New Roman" panose="02020603050405020304" pitchFamily="18" charset="0"/>
                  </a:rPr>
                  <a:t>39. </a:t>
                </a:r>
                <a:r>
                  <a:rPr lang="nl-NL" sz="3000" dirty="0">
                    <a:latin typeface="Times New Roman" panose="02020603050405020304" pitchFamily="18" charset="0"/>
                    <a:ea typeface="Times New Roman" panose="02020603050405020304" pitchFamily="18" charset="0"/>
                  </a:rPr>
                  <a:t>Một tấm nhôm hình chữ nhật có hai kích thước là </a:t>
                </a:r>
                <a14:m>
                  <m:oMath xmlns:m="http://schemas.openxmlformats.org/officeDocument/2006/math">
                    <m:r>
                      <a:rPr lang="en-US" sz="3000" i="1">
                        <a:latin typeface="Cambria Math" panose="02040503050406030204" pitchFamily="18" charset="0"/>
                        <a:ea typeface="Times New Roman" panose="02020603050405020304" pitchFamily="18" charset="0"/>
                      </a:rPr>
                      <m:t>𝑎</m:t>
                    </m:r>
                  </m:oMath>
                </a14:m>
                <a:r>
                  <a:rPr lang="nl-NL" sz="3000" dirty="0">
                    <a:latin typeface="Times New Roman" panose="02020603050405020304" pitchFamily="18" charset="0"/>
                    <a:ea typeface="Times New Roman" panose="02020603050405020304" pitchFamily="18" charset="0"/>
                  </a:rPr>
                  <a:t>và </a:t>
                </a:r>
                <a14:m>
                  <m:oMath xmlns:m="http://schemas.openxmlformats.org/officeDocument/2006/math">
                    <m:r>
                      <a:rPr lang="en-US" sz="3000" i="1">
                        <a:latin typeface="Cambria Math" panose="02040503050406030204" pitchFamily="18" charset="0"/>
                        <a:ea typeface="Times New Roman" panose="02020603050405020304" pitchFamily="18" charset="0"/>
                      </a:rPr>
                      <m:t>2</m:t>
                    </m:r>
                    <m:r>
                      <a:rPr lang="en-US" sz="3000" i="1">
                        <a:latin typeface="Cambria Math" panose="02040503050406030204" pitchFamily="18" charset="0"/>
                        <a:ea typeface="Times New Roman" panose="02020603050405020304" pitchFamily="18" charset="0"/>
                      </a:rPr>
                      <m:t>𝑎</m:t>
                    </m:r>
                  </m:oMath>
                </a14:m>
                <a:r>
                  <a:rPr lang="nl-NL" sz="3000" dirty="0">
                    <a:latin typeface="Times New Roman" panose="02020603050405020304" pitchFamily="18" charset="0"/>
                    <a:ea typeface="Times New Roman" panose="02020603050405020304" pitchFamily="18" charset="0"/>
                  </a:rPr>
                  <a:t>(</a:t>
                </a:r>
                <a14:m>
                  <m:oMath xmlns:m="http://schemas.openxmlformats.org/officeDocument/2006/math">
                    <m:r>
                      <a:rPr lang="en-US" sz="3000" i="1">
                        <a:latin typeface="Cambria Math" panose="02040503050406030204" pitchFamily="18" charset="0"/>
                        <a:ea typeface="Times New Roman" panose="02020603050405020304" pitchFamily="18" charset="0"/>
                      </a:rPr>
                      <m:t>𝑎</m:t>
                    </m:r>
                  </m:oMath>
                </a14:m>
                <a:r>
                  <a:rPr lang="nl-NL" sz="3000" dirty="0">
                    <a:latin typeface="Times New Roman" panose="02020603050405020304" pitchFamily="18" charset="0"/>
                    <a:ea typeface="Times New Roman" panose="02020603050405020304" pitchFamily="18" charset="0"/>
                  </a:rPr>
                  <a:t> là độ dài có sẵn). Người ta cuốn tấm nhôm đó thành một hình trụ. Nếu hình trụ được tạo thành có chu vi đáy bằng </a:t>
                </a:r>
                <a14:m>
                  <m:oMath xmlns:m="http://schemas.openxmlformats.org/officeDocument/2006/math">
                    <m:r>
                      <a:rPr lang="en-US" sz="3000" i="1">
                        <a:latin typeface="Cambria Math" panose="02040503050406030204" pitchFamily="18" charset="0"/>
                        <a:ea typeface="Times New Roman" panose="02020603050405020304" pitchFamily="18" charset="0"/>
                      </a:rPr>
                      <m:t>2</m:t>
                    </m:r>
                    <m:r>
                      <a:rPr lang="en-US" sz="3000" i="1">
                        <a:latin typeface="Cambria Math" panose="02040503050406030204" pitchFamily="18" charset="0"/>
                        <a:ea typeface="Times New Roman" panose="02020603050405020304" pitchFamily="18" charset="0"/>
                      </a:rPr>
                      <m:t>𝑎</m:t>
                    </m:r>
                  </m:oMath>
                </a14:m>
                <a:r>
                  <a:rPr lang="en-US" sz="3000" dirty="0">
                    <a:latin typeface="Times New Roman" panose="02020603050405020304" pitchFamily="18" charset="0"/>
                    <a:ea typeface="Times New Roman" panose="02020603050405020304" pitchFamily="18" charset="0"/>
                  </a:rPr>
                  <a:t> </a:t>
                </a:r>
                <a:r>
                  <a:rPr lang="nl-NL" sz="3000" dirty="0">
                    <a:latin typeface="Times New Roman" panose="02020603050405020304" pitchFamily="18" charset="0"/>
                    <a:ea typeface="Times New Roman" panose="02020603050405020304" pitchFamily="18" charset="0"/>
                  </a:rPr>
                  <a:t>thì thể tích của nó bằng:</a:t>
                </a:r>
                <a:endParaRPr lang="en-US" sz="3000" dirty="0">
                  <a:latin typeface="Times New Roman" panose="02020603050405020304" pitchFamily="18" charset="0"/>
                  <a:ea typeface="Times New Roman" panose="02020603050405020304" pitchFamily="18" charset="0"/>
                </a:endParaRPr>
              </a:p>
              <a:p>
                <a:pPr marL="629920" marR="0" algn="just">
                  <a:lnSpc>
                    <a:spcPct val="115000"/>
                  </a:lnSpc>
                  <a:spcBef>
                    <a:spcPts val="0"/>
                  </a:spcBef>
                  <a:spcAft>
                    <a:spcPts val="0"/>
                  </a:spcAft>
                  <a:tabLst>
                    <a:tab pos="2160270" algn="l"/>
                    <a:tab pos="3599815" algn="l"/>
                    <a:tab pos="5039995" algn="l"/>
                  </a:tabLst>
                </a:pPr>
                <a:r>
                  <a:rPr lang="nl-NL" sz="30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3000" i="1">
                            <a:latin typeface="Cambria Math"/>
                            <a:ea typeface="Times New Roman" panose="02020603050405020304" pitchFamily="18" charset="0"/>
                          </a:rPr>
                        </m:ctrlPr>
                      </m:fPr>
                      <m:num>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num>
                      <m:den>
                        <m:r>
                          <a:rPr lang="en-US" sz="3000" i="1">
                            <a:latin typeface="Cambria Math" panose="02040503050406030204" pitchFamily="18" charset="0"/>
                            <a:ea typeface="Times New Roman" panose="02020603050405020304" pitchFamily="18" charset="0"/>
                          </a:rPr>
                          <m:t>𝜋</m:t>
                        </m:r>
                      </m:den>
                    </m:f>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nl-NL" sz="3000" b="1" dirty="0" smtClean="0">
                    <a:solidFill>
                      <a:srgbClr val="0000FF"/>
                    </a:solidFill>
                    <a:latin typeface="Times New Roman" panose="02020603050405020304" pitchFamily="18" charset="0"/>
                    <a:ea typeface="Times New Roman" panose="02020603050405020304" pitchFamily="18" charset="0"/>
                  </a:rPr>
                  <a:t>B</a:t>
                </a:r>
                <a:r>
                  <a:rPr lang="nl-NL"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nl-NL" sz="3000" b="1" dirty="0" smtClean="0">
                    <a:solidFill>
                      <a:srgbClr val="0000FF"/>
                    </a:solidFill>
                    <a:latin typeface="Times New Roman" panose="02020603050405020304" pitchFamily="18" charset="0"/>
                    <a:ea typeface="Times New Roman" panose="02020603050405020304" pitchFamily="18" charset="0"/>
                  </a:rPr>
                  <a:t>C</a:t>
                </a:r>
                <a:r>
                  <a:rPr lang="nl-NL"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num>
                      <m:den>
                        <m:r>
                          <a:rPr lang="en-US" sz="3000" i="1">
                            <a:latin typeface="Cambria Math" panose="02040503050406030204" pitchFamily="18" charset="0"/>
                            <a:ea typeface="Times New Roman" panose="02020603050405020304" pitchFamily="18" charset="0"/>
                          </a:rPr>
                          <m:t>2</m:t>
                        </m:r>
                        <m:r>
                          <a:rPr lang="en-US" sz="3000" i="1">
                            <a:latin typeface="Cambria Math" panose="02040503050406030204" pitchFamily="18" charset="0"/>
                            <a:ea typeface="Times New Roman" panose="02020603050405020304" pitchFamily="18" charset="0"/>
                          </a:rPr>
                          <m:t>𝜋</m:t>
                        </m:r>
                      </m:den>
                    </m:f>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nl-NL" sz="3000" b="1" dirty="0" smtClean="0">
                    <a:solidFill>
                      <a:srgbClr val="0000FF"/>
                    </a:solidFill>
                    <a:latin typeface="Times New Roman" panose="02020603050405020304" pitchFamily="18" charset="0"/>
                    <a:ea typeface="Times New Roman" panose="02020603050405020304" pitchFamily="18" charset="0"/>
                  </a:rPr>
                  <a:t>D</a:t>
                </a:r>
                <a:r>
                  <a:rPr lang="nl-NL"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2</m:t>
                    </m:r>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41465" y="310822"/>
                <a:ext cx="11555895" cy="2513252"/>
              </a:xfrm>
              <a:prstGeom prst="rect">
                <a:avLst/>
              </a:prstGeom>
              <a:blipFill rotWithShape="1">
                <a:blip r:embed="rId2"/>
                <a:stretch>
                  <a:fillRect l="-1213" t="-1942" r="-1266" b="-1456"/>
                </a:stretch>
              </a:blipFill>
            </p:spPr>
            <p:txBody>
              <a:bodyPr/>
              <a:lstStyle/>
              <a:p>
                <a:r>
                  <a:rPr lang="en-US">
                    <a:noFill/>
                  </a:rPr>
                  <a:t> </a:t>
                </a:r>
                <a:endParaRPr lang="en-US">
                  <a:noFill/>
                </a:endParaRPr>
              </a:p>
            </p:txBody>
          </p:sp>
        </mc:Fallback>
      </mc:AlternateContent>
      <p:sp>
        <p:nvSpPr>
          <p:cNvPr id="19" name="Oval 18"/>
          <p:cNvSpPr/>
          <p:nvPr/>
        </p:nvSpPr>
        <p:spPr>
          <a:xfrm>
            <a:off x="1027157" y="2126699"/>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6689617" y="1907036"/>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31444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31304" y="291673"/>
                <a:ext cx="11383618" cy="2262351"/>
              </a:xfrm>
              <a:prstGeom prst="rect">
                <a:avLst/>
              </a:prstGeom>
            </p:spPr>
            <p:txBody>
              <a:bodyPr wrap="square">
                <a:spAutoFit/>
              </a:bodyPr>
              <a:lstStyle/>
              <a:p>
                <a:pPr marL="629920" marR="0" indent="-629920" algn="just">
                  <a:spcBef>
                    <a:spcPts val="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40. </a:t>
                </a:r>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Cho </a:t>
                </a:r>
                <a:r>
                  <a:rPr lang="nl-NL" sz="3000" dirty="0">
                    <a:latin typeface="Times New Roman" panose="02020603050405020304" pitchFamily="18" charset="0"/>
                    <a:ea typeface="Times New Roman" panose="02020603050405020304" pitchFamily="18" charset="0"/>
                    <a:cs typeface="Times New Roman" panose="02020603050405020304" pitchFamily="18" charset="0"/>
                  </a:rPr>
                  <a:t>hình</a:t>
                </a:r>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 lập phương </a:t>
                </a:r>
                <a14:m>
                  <m:oMath xmlns:m="http://schemas.openxmlformats.org/officeDocument/2006/math">
                    <m:r>
                      <a:rPr lang="nl-NL" sz="3000" i="1">
                        <a:latin typeface="Cambria Math" panose="02040503050406030204" pitchFamily="18" charset="0"/>
                        <a:ea typeface="Times New Roman" panose="02020603050405020304" pitchFamily="18" charset="0"/>
                      </a:rPr>
                      <m:t>𝐴𝐵𝐶𝐷</m:t>
                    </m:r>
                    <m:r>
                      <a:rPr lang="nl-NL" sz="3000" i="1">
                        <a:latin typeface="Cambria Math" panose="02040503050406030204" pitchFamily="18" charset="0"/>
                        <a:ea typeface="Times New Roman" panose="02020603050405020304" pitchFamily="18" charset="0"/>
                      </a:rPr>
                      <m:t>.</m:t>
                    </m:r>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𝐴</m:t>
                        </m:r>
                      </m:e>
                      <m:sup>
                        <m:r>
                          <a:rPr lang="nl-NL" sz="3000" i="1">
                            <a:latin typeface="Cambria Math" panose="02040503050406030204" pitchFamily="18" charset="0"/>
                            <a:ea typeface="Times New Roman" panose="02020603050405020304" pitchFamily="18" charset="0"/>
                          </a:rPr>
                          <m:t>′</m:t>
                        </m:r>
                      </m:sup>
                    </m:sSup>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𝐵</m:t>
                        </m:r>
                      </m:e>
                      <m:sup>
                        <m:r>
                          <a:rPr lang="nl-NL" sz="3000" i="1">
                            <a:latin typeface="Cambria Math" panose="02040503050406030204" pitchFamily="18" charset="0"/>
                            <a:ea typeface="Times New Roman" panose="02020603050405020304" pitchFamily="18" charset="0"/>
                          </a:rPr>
                          <m:t>′</m:t>
                        </m:r>
                      </m:sup>
                    </m:sSup>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𝐶</m:t>
                        </m:r>
                      </m:e>
                      <m:sup>
                        <m:r>
                          <a:rPr lang="nl-NL" sz="3000" i="1">
                            <a:latin typeface="Cambria Math" panose="02040503050406030204" pitchFamily="18" charset="0"/>
                            <a:ea typeface="Times New Roman" panose="02020603050405020304" pitchFamily="18" charset="0"/>
                          </a:rPr>
                          <m:t>′</m:t>
                        </m:r>
                      </m:sup>
                    </m:sSup>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𝐷</m:t>
                        </m:r>
                      </m:e>
                      <m:sup>
                        <m:r>
                          <a:rPr lang="nl-NL" sz="3000" i="1">
                            <a:latin typeface="Cambria Math" panose="02040503050406030204" pitchFamily="18" charset="0"/>
                            <a:ea typeface="Times New Roman" panose="02020603050405020304" pitchFamily="18" charset="0"/>
                          </a:rPr>
                          <m:t>′</m:t>
                        </m:r>
                      </m:sup>
                    </m:sSup>
                  </m:oMath>
                </a14:m>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 có đường chéo </a:t>
                </a:r>
                <a:endParaRPr lang="nl-NL" sz="3000" spc="-3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29920" marR="0" indent="-629920" algn="just">
                  <a:spcBef>
                    <a:spcPts val="0"/>
                  </a:spcBef>
                  <a:spcAft>
                    <a:spcPts val="0"/>
                  </a:spcAft>
                  <a:tabLst>
                    <a:tab pos="629920" algn="l"/>
                  </a:tabLst>
                </a:pPr>
                <a14:m>
                  <m:oMath xmlns:m="http://schemas.openxmlformats.org/officeDocument/2006/math">
                    <m:r>
                      <a:rPr lang="nl-NL" sz="3000" i="1">
                        <a:latin typeface="Cambria Math" panose="02040503050406030204" pitchFamily="18" charset="0"/>
                        <a:ea typeface="Times New Roman" panose="02020603050405020304" pitchFamily="18" charset="0"/>
                      </a:rPr>
                      <m:t>𝐵</m:t>
                    </m:r>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𝐷</m:t>
                        </m:r>
                      </m:e>
                      <m:sup>
                        <m:r>
                          <a:rPr lang="nl-NL" sz="3000" i="1">
                            <a:latin typeface="Cambria Math" panose="02040503050406030204" pitchFamily="18" charset="0"/>
                            <a:ea typeface="Times New Roman" panose="02020603050405020304" pitchFamily="18" charset="0"/>
                          </a:rPr>
                          <m:t>′</m:t>
                        </m:r>
                      </m:sup>
                    </m:sSup>
                    <m:r>
                      <a:rPr lang="nl-NL" sz="3000" i="1">
                        <a:latin typeface="Cambria Math" panose="02040503050406030204" pitchFamily="18" charset="0"/>
                        <a:ea typeface="Times New Roman" panose="02020603050405020304" pitchFamily="18" charset="0"/>
                      </a:rPr>
                      <m:t>=</m:t>
                    </m:r>
                    <m:r>
                      <a:rPr lang="nl-NL" sz="3000" i="1">
                        <a:latin typeface="Cambria Math" panose="02040503050406030204" pitchFamily="18" charset="0"/>
                        <a:ea typeface="Times New Roman" panose="02020603050405020304" pitchFamily="18" charset="0"/>
                      </a:rPr>
                      <m:t>𝑥</m:t>
                    </m:r>
                    <m:rad>
                      <m:radPr>
                        <m:degHide m:val="on"/>
                        <m:ctrlPr>
                          <a:rPr lang="en-US" sz="3000" i="1">
                            <a:latin typeface="Cambria Math"/>
                            <a:ea typeface="Times New Roman" panose="02020603050405020304" pitchFamily="18" charset="0"/>
                          </a:rPr>
                        </m:ctrlPr>
                      </m:radPr>
                      <m:deg/>
                      <m:e>
                        <m:r>
                          <a:rPr lang="nl-NL" sz="3000" i="1">
                            <a:latin typeface="Cambria Math" panose="02040503050406030204" pitchFamily="18" charset="0"/>
                            <a:ea typeface="Times New Roman" panose="02020603050405020304" pitchFamily="18" charset="0"/>
                          </a:rPr>
                          <m:t>3</m:t>
                        </m:r>
                      </m:e>
                    </m:rad>
                  </m:oMath>
                </a14:m>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 Gọi </a:t>
                </a:r>
                <a14:m>
                  <m:oMath xmlns:m="http://schemas.openxmlformats.org/officeDocument/2006/math">
                    <m:r>
                      <a:rPr lang="nl-NL" sz="3000" i="1">
                        <a:latin typeface="Cambria Math" panose="02040503050406030204" pitchFamily="18" charset="0"/>
                        <a:ea typeface="Times New Roman" panose="02020603050405020304" pitchFamily="18" charset="0"/>
                      </a:rPr>
                      <m:t>𝑆</m:t>
                    </m:r>
                  </m:oMath>
                </a14:m>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 là diện tích xung quanh của hình trụ có hai đường </a:t>
                </a:r>
                <a:r>
                  <a:rPr lang="nl-NL" sz="3000" spc="-30" dirty="0" smtClean="0">
                    <a:latin typeface="Times New Roman" panose="02020603050405020304" pitchFamily="18" charset="0"/>
                    <a:ea typeface="Times New Roman" panose="02020603050405020304" pitchFamily="18" charset="0"/>
                    <a:cs typeface="Times New Roman" panose="02020603050405020304" pitchFamily="18" charset="0"/>
                  </a:rPr>
                  <a:t>tròn đáy </a:t>
                </a:r>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ngoại tiếp hai hình vuông </a:t>
                </a:r>
                <a14:m>
                  <m:oMath xmlns:m="http://schemas.openxmlformats.org/officeDocument/2006/math">
                    <m:r>
                      <a:rPr lang="nl-NL" sz="3000" i="1">
                        <a:latin typeface="Cambria Math" panose="02040503050406030204" pitchFamily="18" charset="0"/>
                        <a:ea typeface="Times New Roman" panose="02020603050405020304" pitchFamily="18" charset="0"/>
                      </a:rPr>
                      <m:t>𝐴𝐵𝐶𝐷</m:t>
                    </m:r>
                  </m:oMath>
                </a14:m>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𝐴</m:t>
                        </m:r>
                      </m:e>
                      <m:sup>
                        <m:r>
                          <a:rPr lang="nl-NL" sz="3000" i="1">
                            <a:latin typeface="Cambria Math" panose="02040503050406030204" pitchFamily="18" charset="0"/>
                            <a:ea typeface="Times New Roman" panose="02020603050405020304" pitchFamily="18" charset="0"/>
                          </a:rPr>
                          <m:t>′</m:t>
                        </m:r>
                      </m:sup>
                    </m:sSup>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𝐵</m:t>
                        </m:r>
                      </m:e>
                      <m:sup>
                        <m:r>
                          <a:rPr lang="nl-NL" sz="3000" i="1">
                            <a:latin typeface="Cambria Math" panose="02040503050406030204" pitchFamily="18" charset="0"/>
                            <a:ea typeface="Times New Roman" panose="02020603050405020304" pitchFamily="18" charset="0"/>
                          </a:rPr>
                          <m:t>′</m:t>
                        </m:r>
                      </m:sup>
                    </m:sSup>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𝐶</m:t>
                        </m:r>
                      </m:e>
                      <m:sup>
                        <m:r>
                          <a:rPr lang="nl-NL" sz="3000" i="1">
                            <a:latin typeface="Cambria Math" panose="02040503050406030204" pitchFamily="18" charset="0"/>
                            <a:ea typeface="Times New Roman" panose="02020603050405020304" pitchFamily="18" charset="0"/>
                          </a:rPr>
                          <m:t>′</m:t>
                        </m:r>
                      </m:sup>
                    </m:sSup>
                    <m:sSup>
                      <m:sSupPr>
                        <m:ctrlPr>
                          <a:rPr lang="en-US" sz="3000" i="1">
                            <a:latin typeface="Cambria Math"/>
                            <a:ea typeface="Times New Roman" panose="02020603050405020304" pitchFamily="18" charset="0"/>
                          </a:rPr>
                        </m:ctrlPr>
                      </m:sSupPr>
                      <m:e>
                        <m:r>
                          <a:rPr lang="nl-NL" sz="3000" i="1">
                            <a:latin typeface="Cambria Math" panose="02040503050406030204" pitchFamily="18" charset="0"/>
                            <a:ea typeface="Times New Roman" panose="02020603050405020304" pitchFamily="18" charset="0"/>
                          </a:rPr>
                          <m:t>𝐷</m:t>
                        </m:r>
                      </m:e>
                      <m:sup>
                        <m:r>
                          <a:rPr lang="nl-NL" sz="3000" i="1">
                            <a:latin typeface="Cambria Math" panose="02040503050406030204" pitchFamily="18" charset="0"/>
                            <a:ea typeface="Times New Roman" panose="02020603050405020304" pitchFamily="18" charset="0"/>
                          </a:rPr>
                          <m:t>′</m:t>
                        </m:r>
                      </m:sup>
                    </m:sSup>
                  </m:oMath>
                </a14:m>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 Diện tích </a:t>
                </a:r>
                <a14:m>
                  <m:oMath xmlns:m="http://schemas.openxmlformats.org/officeDocument/2006/math">
                    <m:r>
                      <a:rPr lang="nl-NL" sz="3000" i="1">
                        <a:latin typeface="Cambria Math" panose="02040503050406030204" pitchFamily="18" charset="0"/>
                        <a:ea typeface="Times New Roman" panose="02020603050405020304" pitchFamily="18" charset="0"/>
                      </a:rPr>
                      <m:t>𝑆</m:t>
                    </m:r>
                  </m:oMath>
                </a14:m>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 là.</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635000" algn="l"/>
                    <a:tab pos="2222500" algn="l"/>
                    <a:tab pos="3810000" algn="l"/>
                    <a:tab pos="5397500" algn="l"/>
                  </a:tabLst>
                </a:pPr>
                <a:r>
                  <a:rPr lang="nl-NL" sz="3000" b="1" spc="-30" dirty="0">
                    <a:latin typeface="Times New Roman" panose="02020603050405020304" pitchFamily="18" charset="0"/>
                    <a:ea typeface="Times New Roman" panose="02020603050405020304" pitchFamily="18" charset="0"/>
                    <a:cs typeface="Times New Roman" panose="02020603050405020304" pitchFamily="18" charset="0"/>
                  </a:rPr>
                  <a:t>	</a:t>
                </a:r>
                <a:r>
                  <a:rPr lang="nl-NL" sz="3000" b="1" spc="-30"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A.</a:t>
                </a:r>
                <a:r>
                  <a:rPr lang="nl-NL" sz="3000" b="1" spc="-3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r>
                          <a:rPr lang="nl-NL" sz="3000" b="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nl-NL" sz="3000" b="0" i="1">
                                <a:latin typeface="Cambria Math" panose="02040503050406030204" pitchFamily="18" charset="0"/>
                                <a:ea typeface="Times New Roman" panose="02020603050405020304" pitchFamily="18" charset="0"/>
                              </a:rPr>
                              <m:t>𝑥</m:t>
                            </m:r>
                          </m:e>
                          <m:sup>
                            <m:r>
                              <a:rPr lang="nl-NL" sz="3000" b="0" i="1">
                                <a:latin typeface="Cambria Math" panose="02040503050406030204" pitchFamily="18" charset="0"/>
                                <a:ea typeface="Times New Roman" panose="02020603050405020304" pitchFamily="18" charset="0"/>
                              </a:rPr>
                              <m:t>2</m:t>
                            </m:r>
                          </m:sup>
                        </m:sSup>
                        <m:rad>
                          <m:radPr>
                            <m:degHide m:val="on"/>
                            <m:ctrlPr>
                              <a:rPr lang="en-US" sz="3000" i="1">
                                <a:latin typeface="Cambria Math"/>
                                <a:ea typeface="Times New Roman" panose="02020603050405020304" pitchFamily="18" charset="0"/>
                              </a:rPr>
                            </m:ctrlPr>
                          </m:radPr>
                          <m:deg/>
                          <m:e>
                            <m:r>
                              <a:rPr lang="nl-NL" sz="3000" b="0" i="1">
                                <a:latin typeface="Cambria Math" panose="02040503050406030204" pitchFamily="18" charset="0"/>
                                <a:ea typeface="Times New Roman" panose="02020603050405020304" pitchFamily="18" charset="0"/>
                              </a:rPr>
                              <m:t>2</m:t>
                            </m:r>
                          </m:e>
                        </m:rad>
                      </m:num>
                      <m:den>
                        <m:r>
                          <a:rPr lang="nl-NL" sz="3000" b="0" i="1">
                            <a:latin typeface="Cambria Math" panose="02040503050406030204" pitchFamily="18" charset="0"/>
                            <a:ea typeface="Times New Roman" panose="02020603050405020304" pitchFamily="18" charset="0"/>
                          </a:rPr>
                          <m:t>2</m:t>
                        </m:r>
                      </m:den>
                    </m:f>
                  </m:oMath>
                </a14:m>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a:t>
                </a:r>
                <a:r>
                  <a:rPr lang="nl-NL" sz="3000" b="1" spc="-30" dirty="0">
                    <a:latin typeface="Times New Roman" panose="02020603050405020304" pitchFamily="18" charset="0"/>
                    <a:ea typeface="Times New Roman" panose="02020603050405020304" pitchFamily="18" charset="0"/>
                    <a:cs typeface="Times New Roman" panose="02020603050405020304" pitchFamily="18" charset="0"/>
                  </a:rPr>
                  <a:t>	</a:t>
                </a:r>
                <a:r>
                  <a:rPr lang="nl-NL" sz="3000" b="1" spc="-3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3000" b="1" spc="-30" dirty="0" smtClean="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B</a:t>
                </a:r>
                <a:r>
                  <a:rPr lang="nl-NL" sz="3000" b="1" spc="-30"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000" b="1" spc="-3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000" b="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nl-NL" sz="3000" b="0" i="1">
                            <a:latin typeface="Cambria Math" panose="02040503050406030204" pitchFamily="18" charset="0"/>
                            <a:ea typeface="Times New Roman" panose="02020603050405020304" pitchFamily="18" charset="0"/>
                          </a:rPr>
                          <m:t>𝑥</m:t>
                        </m:r>
                      </m:e>
                      <m:sup>
                        <m:r>
                          <a:rPr lang="nl-NL" sz="3000" b="0" i="1">
                            <a:latin typeface="Cambria Math" panose="02040503050406030204" pitchFamily="18" charset="0"/>
                            <a:ea typeface="Times New Roman" panose="02020603050405020304" pitchFamily="18" charset="0"/>
                          </a:rPr>
                          <m:t>2</m:t>
                        </m:r>
                      </m:sup>
                    </m:sSup>
                    <m:rad>
                      <m:radPr>
                        <m:degHide m:val="on"/>
                        <m:ctrlPr>
                          <a:rPr lang="en-US" sz="3000" i="1">
                            <a:latin typeface="Cambria Math"/>
                            <a:ea typeface="Times New Roman" panose="02020603050405020304" pitchFamily="18" charset="0"/>
                          </a:rPr>
                        </m:ctrlPr>
                      </m:radPr>
                      <m:deg/>
                      <m:e>
                        <m:r>
                          <a:rPr lang="nl-NL" sz="3000" b="0" i="1">
                            <a:latin typeface="Cambria Math" panose="02040503050406030204" pitchFamily="18" charset="0"/>
                            <a:ea typeface="Times New Roman" panose="02020603050405020304" pitchFamily="18" charset="0"/>
                          </a:rPr>
                          <m:t>3</m:t>
                        </m:r>
                      </m:e>
                    </m:rad>
                  </m:oMath>
                </a14:m>
                <a:r>
                  <a:rPr lang="nl-NL" sz="3000" spc="-3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3000" b="1" dirty="0" smtClean="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C</a:t>
                </a:r>
                <a:r>
                  <a:rPr lang="nl-NL"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000" b="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nl-NL" sz="3000" b="0" i="1">
                            <a:latin typeface="Cambria Math" panose="02040503050406030204" pitchFamily="18" charset="0"/>
                            <a:ea typeface="Times New Roman" panose="02020603050405020304" pitchFamily="18" charset="0"/>
                          </a:rPr>
                          <m:t>𝑥</m:t>
                        </m:r>
                      </m:e>
                      <m:sup>
                        <m:r>
                          <a:rPr lang="nl-NL" sz="3000" b="0" i="1">
                            <a:latin typeface="Cambria Math" panose="02040503050406030204" pitchFamily="18" charset="0"/>
                            <a:ea typeface="Times New Roman" panose="02020603050405020304" pitchFamily="18" charset="0"/>
                          </a:rPr>
                          <m:t>2</m:t>
                        </m:r>
                      </m:sup>
                    </m:sSup>
                    <m:rad>
                      <m:radPr>
                        <m:degHide m:val="on"/>
                        <m:ctrlPr>
                          <a:rPr lang="en-US" sz="3000" i="1">
                            <a:latin typeface="Cambria Math"/>
                            <a:ea typeface="Times New Roman" panose="02020603050405020304" pitchFamily="18" charset="0"/>
                          </a:rPr>
                        </m:ctrlPr>
                      </m:radPr>
                      <m:deg/>
                      <m:e>
                        <m:r>
                          <a:rPr lang="nl-NL" sz="3000" b="0" i="1">
                            <a:latin typeface="Cambria Math" panose="02040503050406030204" pitchFamily="18" charset="0"/>
                            <a:ea typeface="Times New Roman" panose="02020603050405020304" pitchFamily="18" charset="0"/>
                          </a:rPr>
                          <m:t>2</m:t>
                        </m:r>
                      </m:e>
                    </m:rad>
                  </m:oMath>
                </a14:m>
                <a:r>
                  <a:rPr lang="nl-NL"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3000" b="1" spc="-30" dirty="0" smtClean="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D</a:t>
                </a:r>
                <a:r>
                  <a:rPr lang="nl-NL" sz="3000" b="1" spc="-30"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000" b="1" spc="-3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000" b="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nl-NL" sz="3000" b="0" i="1">
                            <a:latin typeface="Cambria Math" panose="02040503050406030204" pitchFamily="18" charset="0"/>
                            <a:ea typeface="Times New Roman" panose="02020603050405020304" pitchFamily="18" charset="0"/>
                          </a:rPr>
                          <m:t>𝑥</m:t>
                        </m:r>
                      </m:e>
                      <m:sup>
                        <m:r>
                          <a:rPr lang="nl-NL" sz="3000" b="0" i="1">
                            <a:latin typeface="Cambria Math" panose="02040503050406030204" pitchFamily="18" charset="0"/>
                            <a:ea typeface="Times New Roman" panose="02020603050405020304" pitchFamily="18" charset="0"/>
                          </a:rPr>
                          <m:t>2</m:t>
                        </m:r>
                      </m:sup>
                    </m:sSup>
                  </m:oMath>
                </a14:m>
                <a:r>
                  <a:rPr lang="nl-NL" sz="3000" spc="-3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1304" y="291673"/>
                <a:ext cx="11383618" cy="2262351"/>
              </a:xfrm>
              <a:prstGeom prst="rect">
                <a:avLst/>
              </a:prstGeom>
              <a:blipFill rotWithShape="1">
                <a:blip r:embed="rId5"/>
                <a:stretch>
                  <a:fillRect l="-1231" t="-3504" r="-1231" b="-2695"/>
                </a:stretch>
              </a:blipFill>
            </p:spPr>
            <p:txBody>
              <a:bodyPr/>
              <a:lstStyle/>
              <a:p>
                <a:r>
                  <a:rPr lang="en-US">
                    <a:noFill/>
                  </a:rPr>
                  <a:t> </a:t>
                </a:r>
                <a:endParaRPr lang="en-US">
                  <a:noFill/>
                </a:endParaRP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4312" y="373991"/>
                <a:ext cx="11226027" cy="2405210"/>
              </a:xfrm>
              <a:prstGeom prst="rect">
                <a:avLst/>
              </a:prstGeom>
            </p:spPr>
            <p:txBody>
              <a:bodyPr wrap="square">
                <a:spAutoFit/>
              </a:bodyPr>
              <a:lstStyle/>
              <a:p>
                <a:pPr marL="629920" marR="0" indent="-629920" algn="just">
                  <a:lnSpc>
                    <a:spcPct val="115000"/>
                  </a:lnSpc>
                  <a:spcBef>
                    <a:spcPts val="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41.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lăng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𝑎</m:t>
                    </m:r>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xoay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lăng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xoay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p>
              <a:p>
                <a:pPr marL="629920" marR="0" algn="just">
                  <a:spcBef>
                    <a:spcPts val="0"/>
                  </a:spcBef>
                  <a:spcAft>
                    <a:spcPts val="0"/>
                  </a:spcAft>
                  <a:tabLst>
                    <a:tab pos="629920" algn="l"/>
                    <a:tab pos="2160270" algn="l"/>
                    <a:tab pos="3599815" algn="l"/>
                    <a:tab pos="5039995" algn="l"/>
                  </a:tabLst>
                </a:pP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effectLst/>
                            <a:latin typeface="Cambria Math"/>
                            <a:ea typeface="Calibri" panose="020F0502020204030204" pitchFamily="34" charset="0"/>
                            <a:cs typeface="Calibri" panose="020F0502020204030204" pitchFamily="34" charset="0"/>
                          </a:rPr>
                        </m:ctrlPr>
                      </m:fPr>
                      <m:num>
                        <m:r>
                          <a:rPr lang="en-US" sz="3000" i="1">
                            <a:effectLst/>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effectLst/>
                                <a:latin typeface="Cambria Math"/>
                                <a:ea typeface="Calibri" panose="020F0502020204030204" pitchFamily="34" charset="0"/>
                                <a:cs typeface="Calibri" panose="020F0502020204030204" pitchFamily="34" charset="0"/>
                              </a:rPr>
                            </m:ctrlPr>
                          </m:sSupPr>
                          <m:e>
                            <m:r>
                              <a:rPr lang="en-US" sz="3000" i="1">
                                <a:effectLst/>
                                <a:latin typeface="Cambria Math" panose="02040503050406030204" pitchFamily="18" charset="0"/>
                                <a:ea typeface="Calibri" panose="020F0502020204030204" pitchFamily="34" charset="0"/>
                                <a:cs typeface="Calibri" panose="020F0502020204030204" pitchFamily="34" charset="0"/>
                              </a:rPr>
                              <m:t>𝑎</m:t>
                            </m:r>
                          </m:e>
                          <m:sup>
                            <m:r>
                              <a:rPr lang="en-US" sz="3000" i="1">
                                <a:effectLst/>
                                <a:latin typeface="Cambria Math" panose="02040503050406030204" pitchFamily="18" charset="0"/>
                                <a:ea typeface="Calibri" panose="020F0502020204030204" pitchFamily="34" charset="0"/>
                                <a:cs typeface="Calibri" panose="020F0502020204030204" pitchFamily="34" charset="0"/>
                              </a:rPr>
                              <m:t>3</m:t>
                            </m:r>
                          </m:sup>
                        </m:sSup>
                      </m:num>
                      <m:den>
                        <m:r>
                          <a:rPr lang="en-US" sz="3000" i="1">
                            <a:effectLst/>
                            <a:latin typeface="Cambria Math" panose="02040503050406030204" pitchFamily="18" charset="0"/>
                            <a:ea typeface="Calibri" panose="020F0502020204030204" pitchFamily="34" charset="0"/>
                            <a:cs typeface="Calibri" panose="020F0502020204030204" pitchFamily="34" charset="0"/>
                          </a:rPr>
                          <m:t>9</m:t>
                        </m:r>
                      </m:den>
                    </m:f>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effectLst/>
                            <a:latin typeface="Cambria Math"/>
                            <a:ea typeface="Calibri" panose="020F0502020204030204" pitchFamily="34" charset="0"/>
                            <a:cs typeface="Calibri" panose="020F0502020204030204" pitchFamily="34" charset="0"/>
                          </a:rPr>
                        </m:ctrlPr>
                      </m:sSupPr>
                      <m:e>
                        <m:r>
                          <a:rPr lang="en-US" sz="3000" i="1">
                            <a:effectLst/>
                            <a:latin typeface="Cambria Math" panose="02040503050406030204" pitchFamily="18" charset="0"/>
                            <a:ea typeface="Calibri" panose="020F0502020204030204" pitchFamily="34" charset="0"/>
                            <a:cs typeface="Calibri" panose="020F0502020204030204" pitchFamily="34" charset="0"/>
                          </a:rPr>
                          <m:t>𝑎</m:t>
                        </m:r>
                      </m:e>
                      <m:sup>
                        <m:r>
                          <a:rPr lang="en-US" sz="3000" i="1">
                            <a:effectLst/>
                            <a:latin typeface="Cambria Math" panose="02040503050406030204" pitchFamily="18" charset="0"/>
                            <a:ea typeface="Calibri" panose="020F0502020204030204" pitchFamily="34" charset="0"/>
                            <a:cs typeface="Calibri" panose="020F0502020204030204" pitchFamily="34"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3</m:t>
                    </m:r>
                    <m:r>
                      <a:rPr lang="en-US" sz="3000" i="1">
                        <a:effectLst/>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effectLst/>
                            <a:latin typeface="Cambria Math"/>
                            <a:ea typeface="Calibri" panose="020F0502020204030204" pitchFamily="34" charset="0"/>
                            <a:cs typeface="Calibri" panose="020F0502020204030204" pitchFamily="34" charset="0"/>
                          </a:rPr>
                        </m:ctrlPr>
                      </m:sSupPr>
                      <m:e>
                        <m:r>
                          <a:rPr lang="en-US" sz="3000" i="1">
                            <a:effectLst/>
                            <a:latin typeface="Cambria Math" panose="02040503050406030204" pitchFamily="18" charset="0"/>
                            <a:ea typeface="Calibri" panose="020F0502020204030204" pitchFamily="34" charset="0"/>
                            <a:cs typeface="Calibri" panose="020F0502020204030204" pitchFamily="34" charset="0"/>
                          </a:rPr>
                          <m:t>𝑎</m:t>
                        </m:r>
                      </m:e>
                      <m:sup>
                        <m:r>
                          <a:rPr lang="en-US" sz="3000" i="1">
                            <a:effectLst/>
                            <a:latin typeface="Cambria Math" panose="02040503050406030204" pitchFamily="18" charset="0"/>
                            <a:ea typeface="Calibri" panose="020F0502020204030204" pitchFamily="34" charset="0"/>
                            <a:cs typeface="Calibri" panose="020F0502020204030204" pitchFamily="34"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effectLst/>
                            <a:latin typeface="Cambria Math"/>
                            <a:ea typeface="Calibri" panose="020F0502020204030204" pitchFamily="34" charset="0"/>
                            <a:cs typeface="Calibri" panose="020F0502020204030204" pitchFamily="34" charset="0"/>
                          </a:rPr>
                        </m:ctrlPr>
                      </m:fPr>
                      <m:num>
                        <m:r>
                          <a:rPr lang="en-US" sz="3000" i="1">
                            <a:effectLst/>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effectLst/>
                                <a:latin typeface="Cambria Math"/>
                                <a:ea typeface="Calibri" panose="020F0502020204030204" pitchFamily="34" charset="0"/>
                                <a:cs typeface="Calibri" panose="020F0502020204030204" pitchFamily="34" charset="0"/>
                              </a:rPr>
                            </m:ctrlPr>
                          </m:sSupPr>
                          <m:e>
                            <m:r>
                              <a:rPr lang="en-US" sz="3000" i="1">
                                <a:effectLst/>
                                <a:latin typeface="Cambria Math" panose="02040503050406030204" pitchFamily="18" charset="0"/>
                                <a:ea typeface="Calibri" panose="020F0502020204030204" pitchFamily="34" charset="0"/>
                                <a:cs typeface="Calibri" panose="020F0502020204030204" pitchFamily="34" charset="0"/>
                              </a:rPr>
                              <m:t>𝑎</m:t>
                            </m:r>
                          </m:e>
                          <m:sup>
                            <m:r>
                              <a:rPr lang="en-US" sz="3000" i="1">
                                <a:effectLst/>
                                <a:latin typeface="Cambria Math" panose="02040503050406030204" pitchFamily="18" charset="0"/>
                                <a:ea typeface="Calibri" panose="020F0502020204030204" pitchFamily="34" charset="0"/>
                                <a:cs typeface="Calibri" panose="020F0502020204030204" pitchFamily="34" charset="0"/>
                              </a:rPr>
                              <m:t>3</m:t>
                            </m:r>
                          </m:sup>
                        </m:sSup>
                      </m:num>
                      <m:den>
                        <m:r>
                          <a:rPr lang="en-US" sz="3000" i="1">
                            <a:effectLst/>
                            <a:latin typeface="Cambria Math" panose="02040503050406030204" pitchFamily="18" charset="0"/>
                            <a:ea typeface="Calibri" panose="020F0502020204030204" pitchFamily="34" charset="0"/>
                            <a:cs typeface="Calibri" panose="020F0502020204030204" pitchFamily="34" charset="0"/>
                          </a:rPr>
                          <m:t>3</m:t>
                        </m:r>
                      </m:den>
                    </m:f>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84312" y="373991"/>
                <a:ext cx="11226027" cy="2405210"/>
              </a:xfrm>
              <a:prstGeom prst="rect">
                <a:avLst/>
              </a:prstGeom>
              <a:blipFill rotWithShape="1">
                <a:blip r:embed="rId2"/>
                <a:stretch>
                  <a:fillRect l="-1249" t="-2025" r="-1249" b="-2532"/>
                </a:stretch>
              </a:blipFill>
            </p:spPr>
            <p:txBody>
              <a:bodyPr/>
              <a:lstStyle/>
              <a:p>
                <a:r>
                  <a:rPr lang="en-US">
                    <a:noFill/>
                  </a:rPr>
                  <a:t> </a:t>
                </a:r>
                <a:endParaRPr lang="en-US">
                  <a:noFill/>
                </a:endParaRPr>
              </a:p>
            </p:txBody>
          </p:sp>
        </mc:Fallback>
      </mc:AlternateContent>
      <p:sp>
        <p:nvSpPr>
          <p:cNvPr id="19" name="Oval 18"/>
          <p:cNvSpPr/>
          <p:nvPr/>
        </p:nvSpPr>
        <p:spPr>
          <a:xfrm>
            <a:off x="9426054" y="2088508"/>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6722" y="270150"/>
                <a:ext cx="11383618" cy="2982163"/>
              </a:xfrm>
              <a:prstGeom prst="rect">
                <a:avLst/>
              </a:prstGeom>
            </p:spPr>
            <p:txBody>
              <a:bodyPr wrap="square">
                <a:spAutoFit/>
              </a:bodyPr>
              <a:lstStyle/>
              <a:p>
                <a:pPr marL="629920" marR="0" indent="-629920">
                  <a:spcBef>
                    <a:spcPts val="600"/>
                  </a:spcBef>
                  <a:spcAft>
                    <a:spcPts val="0"/>
                  </a:spcAft>
                  <a:tabLst>
                    <a:tab pos="629920" algn="l"/>
                  </a:tabLst>
                </a:pPr>
                <a:r>
                  <a:rPr lang="en-US" sz="30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42.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𝐴𝐵𝐶𝐷</m:t>
                    </m:r>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𝐴𝐷</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𝑎</m:t>
                    </m:r>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𝐴𝐵</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𝑎</m:t>
                    </m:r>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𝐶𝐷</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2</m:t>
                    </m:r>
                    <m:r>
                      <a:rPr lang="en-US" sz="3000" i="1">
                        <a:effectLst/>
                        <a:latin typeface="Cambria Math" panose="02040503050406030204" pitchFamily="18" charset="0"/>
                        <a:ea typeface="Calibri" panose="020F0502020204030204" pitchFamily="34" charset="0"/>
                        <a:cs typeface="Calibri" panose="020F0502020204030204" pitchFamily="34" charset="0"/>
                      </a:rPr>
                      <m:t>𝑎</m:t>
                    </m:r>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xoay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quay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𝐶𝐷</m:t>
                    </m:r>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là</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indent="360045">
                  <a:lnSpc>
                    <a:spcPct val="115000"/>
                  </a:lnSpc>
                  <a:tabLst>
                    <a:tab pos="179705" algn="l"/>
                    <a:tab pos="1800225" algn="l"/>
                    <a:tab pos="3420110" algn="l"/>
                    <a:tab pos="5039995" algn="l"/>
                  </a:tabLst>
                </a:pPr>
                <a:r>
                  <a:rPr lang="en-US" sz="3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000" i="1">
                        <a:latin typeface="Cambria Math" panose="02040503050406030204" pitchFamily="18" charset="0"/>
                        <a:ea typeface="Times New Roman" panose="02020603050405020304" pitchFamily="18" charset="0"/>
                      </a:rPr>
                      <m:t>𝑉</m:t>
                    </m:r>
                    <m:r>
                      <a:rPr lang="en-US" sz="3000" i="1">
                        <a:latin typeface="Cambria Math" panose="02040503050406030204" pitchFamily="18" charset="0"/>
                        <a:ea typeface="Times New Roman" panose="02020603050405020304" pitchFamily="18" charset="0"/>
                      </a:rPr>
                      <m:t>=</m:t>
                    </m:r>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2</m:t>
                        </m:r>
                      </m:num>
                      <m:den>
                        <m:r>
                          <a:rPr lang="en-US" sz="3000" i="1">
                            <a:latin typeface="Cambria Math" panose="02040503050406030204" pitchFamily="18" charset="0"/>
                            <a:ea typeface="Times New Roman" panose="02020603050405020304" pitchFamily="18" charset="0"/>
                          </a:rPr>
                          <m:t>3</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𝑉</m:t>
                    </m:r>
                    <m:r>
                      <a:rPr lang="en-US" sz="3000" i="1">
                        <a:latin typeface="Cambria Math" panose="02040503050406030204" pitchFamily="18" charset="0"/>
                        <a:ea typeface="Times New Roman" panose="02020603050405020304" pitchFamily="18" charset="0"/>
                      </a:rPr>
                      <m:t>=</m:t>
                    </m:r>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1</m:t>
                        </m:r>
                      </m:num>
                      <m:den>
                        <m:r>
                          <a:rPr lang="en-US" sz="3000" i="1">
                            <a:latin typeface="Cambria Math" panose="02040503050406030204" pitchFamily="18" charset="0"/>
                            <a:ea typeface="Times New Roman" panose="02020603050405020304" pitchFamily="18" charset="0"/>
                          </a:rPr>
                          <m:t>3</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360045">
                  <a:lnSpc>
                    <a:spcPct val="115000"/>
                  </a:lnSpc>
                  <a:tabLst>
                    <a:tab pos="179705" algn="l"/>
                    <a:tab pos="1800225" algn="l"/>
                    <a:tab pos="3420110" algn="l"/>
                    <a:tab pos="5039995" algn="l"/>
                  </a:tabLst>
                </a:pP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000" i="1">
                        <a:latin typeface="Cambria Math" panose="02040503050406030204" pitchFamily="18" charset="0"/>
                        <a:ea typeface="Times New Roman" panose="02020603050405020304" pitchFamily="18" charset="0"/>
                      </a:rPr>
                      <m:t>𝑉</m:t>
                    </m:r>
                    <m:r>
                      <a:rPr lang="en-US" sz="3000" i="1">
                        <a:latin typeface="Cambria Math" panose="02040503050406030204" pitchFamily="18" charset="0"/>
                        <a:ea typeface="Times New Roman" panose="02020603050405020304" pitchFamily="18" charset="0"/>
                      </a:rPr>
                      <m:t>=</m:t>
                    </m:r>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4</m:t>
                        </m:r>
                      </m:num>
                      <m:den>
                        <m:r>
                          <a:rPr lang="en-US" sz="3000" i="1">
                            <a:latin typeface="Cambria Math" panose="02040503050406030204" pitchFamily="18" charset="0"/>
                            <a:ea typeface="Times New Roman" panose="02020603050405020304" pitchFamily="18" charset="0"/>
                          </a:rPr>
                          <m:t>3</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i="1" dirty="0">
                    <a:latin typeface="Cambria Math" panose="02040503050406030204" pitchFamily="18" charset="0"/>
                    <a:ea typeface="Times New Roman" panose="02020603050405020304" pitchFamily="18" charset="0"/>
                  </a:rPr>
                  <a:t>.</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𝑉</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2</m:t>
                    </m:r>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26722" y="270150"/>
                <a:ext cx="11383618" cy="2982163"/>
              </a:xfrm>
              <a:prstGeom prst="rect">
                <a:avLst/>
              </a:prstGeom>
              <a:blipFill rotWithShape="1">
                <a:blip r:embed="rId2"/>
                <a:stretch>
                  <a:fillRect l="-1231" t="-2653" r="-1178" b="-1837"/>
                </a:stretch>
              </a:blipFill>
            </p:spPr>
            <p:txBody>
              <a:bodyPr/>
              <a:lstStyle/>
              <a:p>
                <a:r>
                  <a:rPr lang="en-US">
                    <a:noFill/>
                  </a:rPr>
                  <a:t> </a:t>
                </a:r>
                <a:endParaRPr lang="en-US">
                  <a:noFill/>
                </a:endParaRPr>
              </a:p>
            </p:txBody>
          </p:sp>
        </mc:Fallback>
      </mc:AlternateContent>
      <p:sp>
        <p:nvSpPr>
          <p:cNvPr id="19" name="Oval 18"/>
          <p:cNvSpPr/>
          <p:nvPr/>
        </p:nvSpPr>
        <p:spPr>
          <a:xfrm>
            <a:off x="678542" y="2572248"/>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7078" y="403071"/>
                <a:ext cx="11133261" cy="2130263"/>
              </a:xfrm>
              <a:prstGeom prst="rect">
                <a:avLst/>
              </a:prstGeom>
            </p:spPr>
            <p:txBody>
              <a:bodyPr wrap="square">
                <a:spAutoFit/>
              </a:bodyPr>
              <a:lstStyle/>
              <a:p>
                <a:pPr marL="629920" marR="0" indent="-629920" algn="just">
                  <a:spcBef>
                    <a:spcPts val="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rPr>
                  <a:t> 43. </a:t>
                </a:r>
                <a:r>
                  <a:rPr lang="fr-FR" sz="3000" dirty="0">
                    <a:latin typeface="Times New Roman" panose="02020603050405020304" pitchFamily="18" charset="0"/>
                    <a:ea typeface="Times New Roman" panose="02020603050405020304" pitchFamily="18" charset="0"/>
                  </a:rPr>
                  <a:t>Cho </a:t>
                </a:r>
                <a:r>
                  <a:rPr lang="fr-FR" sz="3000" dirty="0" err="1">
                    <a:latin typeface="Times New Roman" panose="02020603050405020304" pitchFamily="18" charset="0"/>
                    <a:ea typeface="Times New Roman" panose="02020603050405020304" pitchFamily="18" charset="0"/>
                  </a:rPr>
                  <a:t>hình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trụ</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có</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đường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kính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đáy</a:t>
                </a:r>
                <a:r>
                  <a:rPr lang="fr-FR" sz="3000" dirty="0">
                    <a:latin typeface="Times New Roman" panose="02020603050405020304" pitchFamily="18" charset="0"/>
                    <a:ea typeface="Times New Roman" panose="02020603050405020304" pitchFamily="18" charset="0"/>
                  </a:rPr>
                  <a:t> là </a:t>
                </a:r>
                <a14:m>
                  <m:oMath xmlns:m="http://schemas.openxmlformats.org/officeDocument/2006/math">
                    <m:r>
                      <a:rPr lang="en-US" sz="3000" i="1">
                        <a:latin typeface="Cambria Math" panose="02040503050406030204" pitchFamily="18" charset="0"/>
                        <a:ea typeface="Times New Roman" panose="02020603050405020304" pitchFamily="18" charset="0"/>
                      </a:rPr>
                      <m:t>𝑎</m:t>
                    </m:r>
                  </m:oMath>
                </a14:m>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mặt</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phẳng</a:t>
                </a:r>
                <a:r>
                  <a:rPr lang="fr-FR" sz="3000" dirty="0">
                    <a:latin typeface="Times New Roman" panose="02020603050405020304" pitchFamily="18" charset="0"/>
                    <a:ea typeface="Times New Roman" panose="02020603050405020304" pitchFamily="18" charset="0"/>
                  </a:rPr>
                  <a:t> qua </a:t>
                </a:r>
                <a:r>
                  <a:rPr lang="fr-FR" sz="3000" dirty="0" err="1">
                    <a:latin typeface="Times New Roman" panose="02020603050405020304" pitchFamily="18" charset="0"/>
                    <a:ea typeface="Times New Roman" panose="02020603050405020304" pitchFamily="18" charset="0"/>
                  </a:rPr>
                  <a:t>trục</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của</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hình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trụ</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cắt</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hình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trụ</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theo</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một</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thiết</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diện</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có</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diện</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tích</a:t>
                </a:r>
                <a:r>
                  <a:rPr lang="fr-FR" sz="3000" dirty="0">
                    <a:latin typeface="Times New Roman" panose="02020603050405020304" pitchFamily="18" charset="0"/>
                    <a:ea typeface="Times New Roman" panose="02020603050405020304" pitchFamily="18" charset="0"/>
                  </a:rPr>
                  <a:t> là </a:t>
                </a:r>
                <a14:m>
                  <m:oMath xmlns:m="http://schemas.openxmlformats.org/officeDocument/2006/math">
                    <m:r>
                      <a:rPr lang="en-US" sz="3000" i="1">
                        <a:latin typeface="Cambria Math" panose="02040503050406030204" pitchFamily="18" charset="0"/>
                        <a:ea typeface="Times New Roman" panose="02020603050405020304" pitchFamily="18" charset="0"/>
                      </a:rPr>
                      <m:t>3</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2</m:t>
                        </m:r>
                      </m:sup>
                    </m:sSup>
                  </m:oMath>
                </a14:m>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Tính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diện</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tích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toàn</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phần</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của</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hình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trụ</a:t>
                </a:r>
                <a:r>
                  <a:rPr lang="fr-FR" sz="3000" dirty="0">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a:p>
                <a:pPr algn="just">
                  <a:tabLst>
                    <a:tab pos="635000" algn="l"/>
                    <a:tab pos="2222500" algn="l"/>
                    <a:tab pos="3810000" algn="l"/>
                    <a:tab pos="5397500" algn="l"/>
                  </a:tabLst>
                </a:pPr>
                <a:r>
                  <a:rPr lang="en-US" sz="3000" b="1" dirty="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A.</a:t>
                </a:r>
                <a:r>
                  <a:rPr lang="en-US" sz="3000" b="1"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7</m:t>
                        </m:r>
                      </m:num>
                      <m:den>
                        <m:r>
                          <a:rPr lang="en-US" sz="3000" i="1">
                            <a:latin typeface="Cambria Math" panose="02040503050406030204" pitchFamily="18" charset="0"/>
                            <a:ea typeface="Times New Roman" panose="02020603050405020304" pitchFamily="18" charset="0"/>
                          </a:rPr>
                          <m:t>2</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2</m:t>
                        </m:r>
                      </m:sup>
                    </m:sSup>
                  </m:oMath>
                </a14:m>
                <a:r>
                  <a:rPr lang="en-US" sz="3000" dirty="0">
                    <a:latin typeface="Times New Roman" panose="02020603050405020304" pitchFamily="18" charset="0"/>
                    <a:ea typeface="Times New Roman" panose="02020603050405020304" pitchFamily="18" charset="0"/>
                  </a:rPr>
                  <a:t>.</a:t>
                </a:r>
                <a:r>
                  <a:rPr lang="en-US" sz="3000" b="1" dirty="0">
                    <a:latin typeface="Times New Roman" panose="02020603050405020304" pitchFamily="18" charset="0"/>
                    <a:ea typeface="Times New Roman" panose="02020603050405020304" pitchFamily="18" charset="0"/>
                  </a:rPr>
                  <a:t>	</a:t>
                </a:r>
                <a:r>
                  <a:rPr lang="en-US" sz="3000" b="1" dirty="0" smtClean="0">
                    <a:latin typeface="Times New Roman" panose="02020603050405020304" pitchFamily="18" charset="0"/>
                    <a:ea typeface="Times New Roman" panose="02020603050405020304" pitchFamily="18" charset="0"/>
                  </a:rPr>
                  <a:t>	</a:t>
                </a:r>
                <a:r>
                  <a:rPr lang="en-US" sz="3000" b="1" dirty="0" smtClean="0">
                    <a:solidFill>
                      <a:srgbClr val="050BE1"/>
                    </a:solidFill>
                    <a:latin typeface="Times New Roman" panose="02020603050405020304" pitchFamily="18" charset="0"/>
                    <a:ea typeface="Times New Roman" panose="02020603050405020304" pitchFamily="18" charset="0"/>
                  </a:rPr>
                  <a:t>B</a:t>
                </a:r>
                <a:r>
                  <a:rPr lang="en-US" sz="3000" b="1" dirty="0">
                    <a:solidFill>
                      <a:srgbClr val="050BE1"/>
                    </a:solidFill>
                    <a:latin typeface="Times New Roman" panose="02020603050405020304" pitchFamily="18" charset="0"/>
                    <a:ea typeface="Times New Roman" panose="02020603050405020304" pitchFamily="18" charset="0"/>
                  </a:rPr>
                  <a:t>.</a:t>
                </a:r>
                <a:r>
                  <a:rPr lang="en-US" sz="3000" b="1"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5</m:t>
                    </m:r>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2</m:t>
                        </m:r>
                      </m:sup>
                    </m:sSup>
                  </m:oMath>
                </a14:m>
                <a:r>
                  <a:rPr lang="en-US" sz="3000" dirty="0">
                    <a:latin typeface="Times New Roman" panose="02020603050405020304" pitchFamily="18" charset="0"/>
                    <a:ea typeface="Times New Roman" panose="02020603050405020304" pitchFamily="18" charset="0"/>
                  </a:rPr>
                  <a:t>.</a:t>
                </a:r>
                <a:r>
                  <a:rPr lang="en-US" sz="3000" b="1" dirty="0">
                    <a:latin typeface="Times New Roman" panose="02020603050405020304" pitchFamily="18" charset="0"/>
                    <a:ea typeface="Times New Roman" panose="02020603050405020304" pitchFamily="18" charset="0"/>
                  </a:rPr>
                  <a:t>	</a:t>
                </a:r>
                <a:r>
                  <a:rPr lang="en-US" sz="3000" b="1" dirty="0" smtClean="0">
                    <a:latin typeface="Times New Roman" panose="02020603050405020304" pitchFamily="18" charset="0"/>
                    <a:ea typeface="Times New Roman" panose="02020603050405020304" pitchFamily="18" charset="0"/>
                  </a:rPr>
                  <a:t>		</a:t>
                </a:r>
                <a:r>
                  <a:rPr lang="en-US" sz="3000" b="1" dirty="0" smtClean="0">
                    <a:solidFill>
                      <a:srgbClr val="050BE1"/>
                    </a:solidFill>
                    <a:latin typeface="Times New Roman" panose="02020603050405020304" pitchFamily="18" charset="0"/>
                    <a:ea typeface="Times New Roman" panose="02020603050405020304" pitchFamily="18" charset="0"/>
                  </a:rPr>
                  <a:t>C</a:t>
                </a:r>
                <a:r>
                  <a:rPr lang="en-US" sz="3000" b="1" dirty="0">
                    <a:solidFill>
                      <a:srgbClr val="050BE1"/>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2</m:t>
                    </m:r>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2</m:t>
                        </m:r>
                      </m:sup>
                    </m:sSup>
                  </m:oMath>
                </a14:m>
                <a:r>
                  <a:rPr lang="en-US" sz="3000" dirty="0">
                    <a:latin typeface="Times New Roman" panose="02020603050405020304" pitchFamily="18" charset="0"/>
                    <a:ea typeface="Times New Roman" panose="02020603050405020304" pitchFamily="18" charset="0"/>
                  </a:rPr>
                  <a:t>.</a:t>
                </a:r>
                <a:r>
                  <a:rPr lang="fr-FR" sz="3000" b="1" dirty="0">
                    <a:latin typeface="Times New Roman" panose="02020603050405020304" pitchFamily="18" charset="0"/>
                    <a:ea typeface="Times New Roman" panose="02020603050405020304" pitchFamily="18" charset="0"/>
                  </a:rPr>
                  <a:t>	</a:t>
                </a:r>
                <a:r>
                  <a:rPr lang="fr-FR" sz="3000" b="1" dirty="0" smtClean="0">
                    <a:latin typeface="Times New Roman" panose="02020603050405020304" pitchFamily="18" charset="0"/>
                    <a:ea typeface="Times New Roman" panose="02020603050405020304" pitchFamily="18" charset="0"/>
                  </a:rPr>
                  <a:t>	</a:t>
                </a:r>
                <a:r>
                  <a:rPr lang="fr-FR" sz="3000" b="1" dirty="0" smtClean="0">
                    <a:solidFill>
                      <a:srgbClr val="050BE1"/>
                    </a:solidFill>
                    <a:latin typeface="Times New Roman" panose="02020603050405020304" pitchFamily="18" charset="0"/>
                    <a:ea typeface="Times New Roman" panose="02020603050405020304" pitchFamily="18" charset="0"/>
                  </a:rPr>
                  <a:t>D</a:t>
                </a:r>
                <a:r>
                  <a:rPr lang="fr-FR" sz="3000" b="1" dirty="0">
                    <a:solidFill>
                      <a:srgbClr val="050BE1"/>
                    </a:solidFill>
                    <a:latin typeface="Times New Roman" panose="02020603050405020304" pitchFamily="18" charset="0"/>
                    <a:ea typeface="Times New Roman" panose="02020603050405020304" pitchFamily="18" charset="0"/>
                  </a:rPr>
                  <a:t>.</a:t>
                </a:r>
                <a:r>
                  <a:rPr lang="fr-FR" sz="3000" b="1"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3</m:t>
                        </m:r>
                      </m:num>
                      <m:den>
                        <m:r>
                          <a:rPr lang="en-US" sz="3000" i="1">
                            <a:latin typeface="Cambria Math" panose="02040503050406030204" pitchFamily="18" charset="0"/>
                            <a:ea typeface="Times New Roman" panose="02020603050405020304" pitchFamily="18" charset="0"/>
                          </a:rPr>
                          <m:t>2</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2</m:t>
                        </m:r>
                      </m:sup>
                    </m:sSup>
                  </m:oMath>
                </a14:m>
                <a:r>
                  <a:rPr lang="fr-FR" sz="3000" dirty="0">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77078" y="403071"/>
                <a:ext cx="11133261" cy="2130263"/>
              </a:xfrm>
              <a:prstGeom prst="rect">
                <a:avLst/>
              </a:prstGeom>
              <a:blipFill rotWithShape="1">
                <a:blip r:embed="rId2"/>
                <a:stretch>
                  <a:fillRect l="-1259" t="-3714" r="-1259" b="-3143"/>
                </a:stretch>
              </a:blipFill>
            </p:spPr>
            <p:txBody>
              <a:bodyPr/>
              <a:lstStyle/>
              <a:p>
                <a:r>
                  <a:rPr lang="en-US">
                    <a:noFill/>
                  </a:rPr>
                  <a:t> </a:t>
                </a:r>
                <a:endParaRPr lang="en-US">
                  <a:noFill/>
                </a:endParaRPr>
              </a:p>
            </p:txBody>
          </p:sp>
        </mc:Fallback>
      </mc:AlternateContent>
      <p:sp>
        <p:nvSpPr>
          <p:cNvPr id="19" name="Oval 18"/>
          <p:cNvSpPr/>
          <p:nvPr/>
        </p:nvSpPr>
        <p:spPr>
          <a:xfrm>
            <a:off x="1171578" y="1893784"/>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98418" y="2463628"/>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18053" y="347116"/>
                <a:ext cx="11463130" cy="3454664"/>
              </a:xfrm>
              <a:prstGeom prst="rect">
                <a:avLst/>
              </a:prstGeom>
            </p:spPr>
            <p:txBody>
              <a:bodyPr wrap="square">
                <a:spAutoFit/>
              </a:bodyPr>
              <a:lstStyle/>
              <a:p>
                <a:pPr marL="629920" marR="0" indent="-629920">
                  <a:spcBef>
                    <a:spcPts val="0"/>
                  </a:spcBef>
                  <a:spcAft>
                    <a:spcPts val="0"/>
                  </a:spcAft>
                  <a:tabLst>
                    <a:tab pos="629920" algn="l"/>
                  </a:tabLst>
                </a:pPr>
                <a:r>
                  <a:rPr lang="en-US" sz="3000" dirty="0">
                    <a:latin typeface="Times New Roman" panose="02020603050405020304" pitchFamily="18" charset="0"/>
                    <a:ea typeface="Calibri" panose="020F0502020204030204" pitchFamily="34" charset="0"/>
                  </a:rPr>
                  <a:t> </a:t>
                </a:r>
                <a:r>
                  <a:rPr lang="en-US" sz="3000" b="1" dirty="0" err="1">
                    <a:solidFill>
                      <a:srgbClr val="0000CC"/>
                    </a:solidFill>
                    <a:latin typeface="Times New Roman" panose="02020603050405020304" pitchFamily="18" charset="0"/>
                    <a:ea typeface="Times New Roman" panose="02020603050405020304" pitchFamily="18" charset="0"/>
                  </a:rPr>
                  <a:t>Câu</a:t>
                </a:r>
                <a:r>
                  <a:rPr lang="en-US" sz="3000" b="1" dirty="0">
                    <a:solidFill>
                      <a:srgbClr val="0000CC"/>
                    </a:solidFill>
                    <a:latin typeface="Times New Roman" panose="02020603050405020304" pitchFamily="18" charset="0"/>
                    <a:ea typeface="Times New Roman" panose="02020603050405020304" pitchFamily="18" charset="0"/>
                  </a:rPr>
                  <a:t> 44.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ngoại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tiếp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hộp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chữ</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𝐴𝐵𝐶𝐷</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𝐴</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𝐵</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𝐶</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𝐷</m:t>
                    </m:r>
                    <m:r>
                      <a:rPr lang="en-US" sz="3000" i="1">
                        <a:effectLst/>
                        <a:latin typeface="Cambria Math" panose="02040503050406030204" pitchFamily="18" charset="0"/>
                        <a:ea typeface="Calibri" panose="020F0502020204030204" pitchFamily="34" charset="0"/>
                        <a:cs typeface="Calibri" panose="020F0502020204030204" pitchFamily="34" charset="0"/>
                      </a:rPr>
                      <m:t>′</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𝐴𝐵</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𝑎</m:t>
                    </m:r>
                    <m:rad>
                      <m:radPr>
                        <m:degHide m:val="on"/>
                        <m:ctrlPr>
                          <a:rPr lang="en-US" sz="3000" i="1">
                            <a:effectLst/>
                            <a:latin typeface="Cambria Math"/>
                            <a:ea typeface="Calibri" panose="020F0502020204030204" pitchFamily="34" charset="0"/>
                            <a:cs typeface="Calibri" panose="020F0502020204030204" pitchFamily="34" charset="0"/>
                          </a:rPr>
                        </m:ctrlPr>
                      </m:radPr>
                      <m:deg/>
                      <m:e>
                        <m:r>
                          <a:rPr lang="en-US" sz="3000" i="1">
                            <a:effectLst/>
                            <a:latin typeface="Cambria Math" panose="02040503050406030204" pitchFamily="18" charset="0"/>
                            <a:ea typeface="Calibri" panose="020F0502020204030204" pitchFamily="34" charset="0"/>
                            <a:cs typeface="Calibri" panose="020F0502020204030204" pitchFamily="34" charset="0"/>
                          </a:rPr>
                          <m:t>3</m:t>
                        </m:r>
                      </m:e>
                    </m:rad>
                  </m:oMath>
                </a14:m>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𝐴𝐷</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𝑎</m:t>
                    </m:r>
                  </m:oMath>
                </a14:m>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𝐴𝐴</m:t>
                    </m:r>
                    <m:r>
                      <a:rPr lang="en-US" sz="3000" i="1">
                        <a:effectLst/>
                        <a:latin typeface="Cambria Math" panose="02040503050406030204" pitchFamily="18" charset="0"/>
                        <a:ea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𝑎</m:t>
                    </m:r>
                    <m:rad>
                      <m:radPr>
                        <m:degHide m:val="on"/>
                        <m:ctrlPr>
                          <a:rPr lang="en-US" sz="3000" i="1">
                            <a:effectLst/>
                            <a:latin typeface="Cambria Math"/>
                            <a:ea typeface="Calibri" panose="020F0502020204030204" pitchFamily="34" charset="0"/>
                            <a:cs typeface="Calibri" panose="020F0502020204030204" pitchFamily="34" charset="0"/>
                          </a:rPr>
                        </m:ctrlPr>
                      </m:radPr>
                      <m:deg/>
                      <m:e>
                        <m:r>
                          <a:rPr lang="en-US" sz="3000" i="1">
                            <a:effectLst/>
                            <a:latin typeface="Cambria Math" panose="02040503050406030204" pitchFamily="18" charset="0"/>
                            <a:ea typeface="Calibri" panose="020F0502020204030204" pitchFamily="34" charset="0"/>
                            <a:cs typeface="Calibri" panose="020F0502020204030204" pitchFamily="34" charset="0"/>
                          </a:rPr>
                          <m:t>6</m:t>
                        </m:r>
                      </m:e>
                    </m:rad>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i="1" dirty="0">
                    <a:latin typeface="Times New Roman" panose="02020603050405020304" pitchFamily="18" charset="0"/>
                    <a:ea typeface="Times New Roman" panose="02020603050405020304" pitchFamily="18" charset="0"/>
                  </a:rPr>
                  <a:t>(</a:t>
                </a:r>
                <a:r>
                  <a:rPr lang="en-US" sz="3000" i="1" dirty="0" err="1">
                    <a:latin typeface="Times New Roman" panose="02020603050405020304" pitchFamily="18" charset="0"/>
                    <a:ea typeface="Times New Roman" panose="02020603050405020304" pitchFamily="18" charset="0"/>
                  </a:rPr>
                  <a:t>Khối</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trụ</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ngoại</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tiếp</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khối</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hộp</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chữ</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nhật</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là</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khối</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trụ</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có</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hai</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đường</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tròn</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đáy</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ngoại</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tiếp</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hai</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đáy</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của</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khối</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hộp</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chữ</a:t>
                </a:r>
                <a:r>
                  <a:rPr lang="en-US" sz="3000" i="1" dirty="0">
                    <a:latin typeface="Times New Roman" panose="02020603050405020304" pitchFamily="18" charset="0"/>
                    <a:ea typeface="Times New Roman" panose="02020603050405020304" pitchFamily="18" charset="0"/>
                  </a:rPr>
                  <a:t> </a:t>
                </a:r>
                <a:r>
                  <a:rPr lang="en-US" sz="3000" i="1" dirty="0" err="1">
                    <a:latin typeface="Times New Roman" panose="02020603050405020304" pitchFamily="18" charset="0"/>
                    <a:ea typeface="Times New Roman" panose="02020603050405020304" pitchFamily="18" charset="0"/>
                  </a:rPr>
                  <a:t>nhật</a:t>
                </a:r>
                <a:r>
                  <a:rPr lang="en-US" sz="3000" i="1" dirty="0">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a:p>
                <a:pPr marL="629920" marR="0">
                  <a:spcBef>
                    <a:spcPts val="0"/>
                  </a:spcBef>
                  <a:spcAft>
                    <a:spcPts val="0"/>
                  </a:spcAft>
                  <a:tabLst>
                    <a:tab pos="2160270" algn="l"/>
                    <a:tab pos="3599815" algn="l"/>
                    <a:tab pos="5039995" algn="l"/>
                  </a:tabLst>
                </a:pPr>
                <a:r>
                  <a:rPr lang="en-US" sz="3000" b="1" dirty="0" smtClean="0">
                    <a:solidFill>
                      <a:srgbClr val="050BE1"/>
                    </a:solidFill>
                    <a:latin typeface="Times New Roman" panose="02020603050405020304" pitchFamily="18" charset="0"/>
                    <a:ea typeface="Times New Roman" panose="02020603050405020304" pitchFamily="18" charset="0"/>
                  </a:rPr>
                  <a:t>A</a:t>
                </a:r>
                <a:r>
                  <a:rPr lang="en-US" sz="3000" b="1" dirty="0">
                    <a:solidFill>
                      <a:srgbClr val="050BE1"/>
                    </a:solidFill>
                    <a:latin typeface="Times New Roman" panose="02020603050405020304" pitchFamily="18" charset="0"/>
                    <a:ea typeface="Times New Roman" panose="02020603050405020304" pitchFamily="18" charset="0"/>
                  </a:rPr>
                  <a:t>.</a:t>
                </a:r>
                <a:r>
                  <a:rPr lang="en-US"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𝑉</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effectLst/>
                            <a:latin typeface="Cambria Math"/>
                            <a:ea typeface="Calibri" panose="020F0502020204030204" pitchFamily="34" charset="0"/>
                            <a:cs typeface="Calibri" panose="020F0502020204030204" pitchFamily="34" charset="0"/>
                          </a:rPr>
                        </m:ctrlPr>
                      </m:sSupPr>
                      <m:e>
                        <m:r>
                          <a:rPr lang="en-US" sz="3000" i="1">
                            <a:effectLst/>
                            <a:latin typeface="Cambria Math" panose="02040503050406030204" pitchFamily="18" charset="0"/>
                            <a:ea typeface="Calibri" panose="020F0502020204030204" pitchFamily="34" charset="0"/>
                            <a:cs typeface="Calibri" panose="020F0502020204030204" pitchFamily="34" charset="0"/>
                          </a:rPr>
                          <m:t>𝑎</m:t>
                        </m:r>
                      </m:e>
                      <m:sup>
                        <m:r>
                          <a:rPr lang="en-US" sz="3000" i="1">
                            <a:effectLst/>
                            <a:latin typeface="Cambria Math" panose="02040503050406030204" pitchFamily="18" charset="0"/>
                            <a:ea typeface="Calibri" panose="020F0502020204030204" pitchFamily="34" charset="0"/>
                            <a:cs typeface="Calibri" panose="020F0502020204030204" pitchFamily="34" charset="0"/>
                          </a:rPr>
                          <m:t>3</m:t>
                        </m:r>
                      </m:sup>
                    </m:sSup>
                    <m:rad>
                      <m:radPr>
                        <m:degHide m:val="on"/>
                        <m:ctrlPr>
                          <a:rPr lang="en-US" sz="3000" i="1">
                            <a:effectLst/>
                            <a:latin typeface="Cambria Math"/>
                            <a:ea typeface="Calibri" panose="020F0502020204030204" pitchFamily="34" charset="0"/>
                            <a:cs typeface="Calibri" panose="020F0502020204030204" pitchFamily="34" charset="0"/>
                          </a:rPr>
                        </m:ctrlPr>
                      </m:radPr>
                      <m:deg/>
                      <m:e>
                        <m:r>
                          <a:rPr lang="en-US" sz="3000" i="1">
                            <a:effectLst/>
                            <a:latin typeface="Cambria Math" panose="02040503050406030204" pitchFamily="18" charset="0"/>
                            <a:ea typeface="Calibri" panose="020F0502020204030204" pitchFamily="34" charset="0"/>
                            <a:cs typeface="Calibri" panose="020F0502020204030204" pitchFamily="34" charset="0"/>
                          </a:rPr>
                          <m:t>6</m:t>
                        </m:r>
                      </m:e>
                    </m:rad>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smtClean="0">
                    <a:solidFill>
                      <a:srgbClr val="0000FF"/>
                    </a:solidFill>
                    <a:latin typeface="Times New Roman" panose="02020603050405020304" pitchFamily="18" charset="0"/>
                    <a:ea typeface="Times New Roman" panose="02020603050405020304" pitchFamily="18" charset="0"/>
                  </a:rPr>
                  <a:t>B</a:t>
                </a:r>
                <a:r>
                  <a:rPr lang="en-US"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𝑉</m:t>
                    </m:r>
                    <m:r>
                      <a:rPr lang="en-US" sz="3000" i="1">
                        <a:effectLst/>
                        <a:latin typeface="Cambria Math" panose="02040503050406030204" pitchFamily="18" charset="0"/>
                        <a:ea typeface="Calibri" panose="020F0502020204030204" pitchFamily="34" charset="0"/>
                        <a:cs typeface="Calibri" panose="020F0502020204030204" pitchFamily="34" charset="0"/>
                      </a:rPr>
                      <m:t>=</m:t>
                    </m:r>
                    <m:f>
                      <m:fPr>
                        <m:ctrlPr>
                          <a:rPr lang="en-US" sz="3000" i="1">
                            <a:effectLst/>
                            <a:latin typeface="Cambria Math"/>
                            <a:ea typeface="Calibri" panose="020F0502020204030204" pitchFamily="34" charset="0"/>
                            <a:cs typeface="Calibri" panose="020F0502020204030204" pitchFamily="34" charset="0"/>
                          </a:rPr>
                        </m:ctrlPr>
                      </m:fPr>
                      <m:num>
                        <m:r>
                          <a:rPr lang="en-US" sz="3000" i="1">
                            <a:effectLst/>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effectLst/>
                                <a:latin typeface="Cambria Math"/>
                                <a:ea typeface="Calibri" panose="020F0502020204030204" pitchFamily="34" charset="0"/>
                                <a:cs typeface="Calibri" panose="020F0502020204030204" pitchFamily="34" charset="0"/>
                              </a:rPr>
                            </m:ctrlPr>
                          </m:sSupPr>
                          <m:e>
                            <m:r>
                              <a:rPr lang="en-US" sz="3000" i="1">
                                <a:effectLst/>
                                <a:latin typeface="Cambria Math" panose="02040503050406030204" pitchFamily="18" charset="0"/>
                                <a:ea typeface="Calibri" panose="020F0502020204030204" pitchFamily="34" charset="0"/>
                                <a:cs typeface="Calibri" panose="020F0502020204030204" pitchFamily="34" charset="0"/>
                              </a:rPr>
                              <m:t>𝑎</m:t>
                            </m:r>
                          </m:e>
                          <m:sup>
                            <m:r>
                              <a:rPr lang="en-US" sz="3000" i="1">
                                <a:effectLst/>
                                <a:latin typeface="Cambria Math" panose="02040503050406030204" pitchFamily="18" charset="0"/>
                                <a:ea typeface="Calibri" panose="020F0502020204030204" pitchFamily="34" charset="0"/>
                                <a:cs typeface="Calibri" panose="020F0502020204030204" pitchFamily="34" charset="0"/>
                              </a:rPr>
                              <m:t>3</m:t>
                            </m:r>
                          </m:sup>
                        </m:sSup>
                        <m:rad>
                          <m:radPr>
                            <m:degHide m:val="on"/>
                            <m:ctrlPr>
                              <a:rPr lang="en-US" sz="3000" i="1">
                                <a:effectLst/>
                                <a:latin typeface="Cambria Math"/>
                                <a:ea typeface="Calibri" panose="020F0502020204030204" pitchFamily="34" charset="0"/>
                                <a:cs typeface="Calibri" panose="020F0502020204030204" pitchFamily="34" charset="0"/>
                              </a:rPr>
                            </m:ctrlPr>
                          </m:radPr>
                          <m:deg/>
                          <m:e>
                            <m:r>
                              <a:rPr lang="en-US" sz="3000" i="1">
                                <a:effectLst/>
                                <a:latin typeface="Cambria Math" panose="02040503050406030204" pitchFamily="18" charset="0"/>
                                <a:ea typeface="Calibri" panose="020F0502020204030204" pitchFamily="34" charset="0"/>
                                <a:cs typeface="Calibri" panose="020F0502020204030204" pitchFamily="34" charset="0"/>
                              </a:rPr>
                              <m:t>6</m:t>
                            </m:r>
                          </m:e>
                        </m:rad>
                      </m:num>
                      <m:den>
                        <m:r>
                          <a:rPr lang="en-US" sz="3000" i="1">
                            <a:effectLst/>
                            <a:latin typeface="Cambria Math" panose="02040503050406030204" pitchFamily="18" charset="0"/>
                            <a:ea typeface="Calibri" panose="020F0502020204030204" pitchFamily="34" charset="0"/>
                            <a:cs typeface="Calibri" panose="020F0502020204030204" pitchFamily="34" charset="0"/>
                          </a:rPr>
                          <m:t>3</m:t>
                        </m:r>
                      </m:den>
                    </m:f>
                  </m:oMath>
                </a14:m>
                <a:r>
                  <a:rPr lang="en-US" sz="3000" dirty="0">
                    <a:latin typeface="Times New Roman" panose="02020603050405020304" pitchFamily="18" charset="0"/>
                    <a:ea typeface="Times New Roman" panose="02020603050405020304" pitchFamily="18" charset="0"/>
                  </a:rPr>
                  <a:t>.	</a:t>
                </a:r>
                <a:endParaRPr lang="en-US" sz="3000" dirty="0" smtClean="0">
                  <a:latin typeface="Times New Roman" panose="02020603050405020304" pitchFamily="18" charset="0"/>
                  <a:ea typeface="Times New Roman" panose="02020603050405020304" pitchFamily="18" charset="0"/>
                </a:endParaRPr>
              </a:p>
              <a:p>
                <a:pPr marL="629920" marR="0">
                  <a:spcBef>
                    <a:spcPts val="0"/>
                  </a:spcBef>
                  <a:spcAft>
                    <a:spcPts val="0"/>
                  </a:spcAft>
                  <a:tabLst>
                    <a:tab pos="2160270" algn="l"/>
                    <a:tab pos="3599815" algn="l"/>
                    <a:tab pos="5039995" algn="l"/>
                  </a:tabLst>
                </a:pPr>
                <a:r>
                  <a:rPr lang="en-US" sz="3000" b="1" dirty="0" smtClean="0">
                    <a:solidFill>
                      <a:srgbClr val="0000FF"/>
                    </a:solidFill>
                    <a:latin typeface="Times New Roman" panose="02020603050405020304" pitchFamily="18" charset="0"/>
                    <a:ea typeface="Times New Roman" panose="02020603050405020304" pitchFamily="18" charset="0"/>
                  </a:rPr>
                  <a:t>C</a:t>
                </a:r>
                <a:r>
                  <a:rPr lang="en-US"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𝑉</m:t>
                    </m:r>
                    <m:r>
                      <a:rPr lang="en-US" sz="3000" i="1">
                        <a:effectLst/>
                        <a:latin typeface="Cambria Math" panose="02040503050406030204" pitchFamily="18" charset="0"/>
                        <a:ea typeface="Calibri" panose="020F0502020204030204" pitchFamily="34" charset="0"/>
                        <a:cs typeface="Calibri" panose="020F0502020204030204" pitchFamily="34" charset="0"/>
                      </a:rPr>
                      <m:t>=</m:t>
                    </m:r>
                    <m:f>
                      <m:fPr>
                        <m:ctrlPr>
                          <a:rPr lang="en-US" sz="3000" i="1">
                            <a:effectLst/>
                            <a:latin typeface="Cambria Math"/>
                            <a:ea typeface="Calibri" panose="020F0502020204030204" pitchFamily="34" charset="0"/>
                            <a:cs typeface="Calibri" panose="020F0502020204030204" pitchFamily="34" charset="0"/>
                          </a:rPr>
                        </m:ctrlPr>
                      </m:fPr>
                      <m:num>
                        <m:r>
                          <a:rPr lang="en-US" sz="3000" i="1">
                            <a:effectLst/>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effectLst/>
                                <a:latin typeface="Cambria Math"/>
                                <a:ea typeface="Calibri" panose="020F0502020204030204" pitchFamily="34" charset="0"/>
                                <a:cs typeface="Calibri" panose="020F0502020204030204" pitchFamily="34" charset="0"/>
                              </a:rPr>
                            </m:ctrlPr>
                          </m:sSupPr>
                          <m:e>
                            <m:r>
                              <a:rPr lang="en-US" sz="3000" i="1">
                                <a:effectLst/>
                                <a:latin typeface="Cambria Math" panose="02040503050406030204" pitchFamily="18" charset="0"/>
                                <a:ea typeface="Calibri" panose="020F0502020204030204" pitchFamily="34" charset="0"/>
                                <a:cs typeface="Calibri" panose="020F0502020204030204" pitchFamily="34" charset="0"/>
                              </a:rPr>
                              <m:t>𝑎</m:t>
                            </m:r>
                          </m:e>
                          <m:sup>
                            <m:r>
                              <a:rPr lang="en-US" sz="3000" i="1">
                                <a:effectLst/>
                                <a:latin typeface="Cambria Math" panose="02040503050406030204" pitchFamily="18" charset="0"/>
                                <a:ea typeface="Calibri" panose="020F0502020204030204" pitchFamily="34" charset="0"/>
                                <a:cs typeface="Calibri" panose="020F0502020204030204" pitchFamily="34" charset="0"/>
                              </a:rPr>
                              <m:t>3</m:t>
                            </m:r>
                          </m:sup>
                        </m:sSup>
                        <m:rad>
                          <m:radPr>
                            <m:degHide m:val="on"/>
                            <m:ctrlPr>
                              <a:rPr lang="en-US" sz="3000" i="1">
                                <a:effectLst/>
                                <a:latin typeface="Cambria Math"/>
                                <a:ea typeface="Calibri" panose="020F0502020204030204" pitchFamily="34" charset="0"/>
                                <a:cs typeface="Calibri" panose="020F0502020204030204" pitchFamily="34" charset="0"/>
                              </a:rPr>
                            </m:ctrlPr>
                          </m:radPr>
                          <m:deg/>
                          <m:e>
                            <m:r>
                              <a:rPr lang="en-US" sz="3000" i="1">
                                <a:effectLst/>
                                <a:latin typeface="Cambria Math" panose="02040503050406030204" pitchFamily="18" charset="0"/>
                                <a:ea typeface="Calibri" panose="020F0502020204030204" pitchFamily="34" charset="0"/>
                                <a:cs typeface="Calibri" panose="020F0502020204030204" pitchFamily="34" charset="0"/>
                              </a:rPr>
                              <m:t>2</m:t>
                            </m:r>
                          </m:e>
                        </m:rad>
                      </m:num>
                      <m:den>
                        <m:r>
                          <a:rPr lang="en-US" sz="3000" i="1">
                            <a:effectLst/>
                            <a:latin typeface="Cambria Math" panose="02040503050406030204" pitchFamily="18" charset="0"/>
                            <a:ea typeface="Calibri" panose="020F0502020204030204" pitchFamily="34" charset="0"/>
                            <a:cs typeface="Calibri" panose="020F0502020204030204" pitchFamily="34" charset="0"/>
                          </a:rPr>
                          <m:t>2</m:t>
                        </m:r>
                      </m:den>
                    </m:f>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smtClean="0">
                    <a:solidFill>
                      <a:srgbClr val="0000FF"/>
                    </a:solidFill>
                    <a:latin typeface="Times New Roman" panose="02020603050405020304" pitchFamily="18" charset="0"/>
                    <a:ea typeface="Times New Roman" panose="02020603050405020304" pitchFamily="18" charset="0"/>
                  </a:rPr>
                  <a:t>D</a:t>
                </a:r>
                <a:r>
                  <a:rPr lang="en-US"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effectLst/>
                        <a:latin typeface="Cambria Math" panose="02040503050406030204" pitchFamily="18" charset="0"/>
                        <a:ea typeface="Calibri" panose="020F0502020204030204" pitchFamily="34" charset="0"/>
                        <a:cs typeface="Calibri" panose="020F0502020204030204" pitchFamily="34" charset="0"/>
                      </a:rPr>
                      <m:t>𝑉</m:t>
                    </m:r>
                    <m:r>
                      <a:rPr lang="en-US" sz="3000" i="1">
                        <a:effectLst/>
                        <a:latin typeface="Cambria Math" panose="02040503050406030204" pitchFamily="18" charset="0"/>
                        <a:ea typeface="Calibri" panose="020F0502020204030204" pitchFamily="34" charset="0"/>
                        <a:cs typeface="Calibri" panose="020F0502020204030204" pitchFamily="34" charset="0"/>
                      </a:rPr>
                      <m:t>=</m:t>
                    </m:r>
                    <m:r>
                      <a:rPr lang="en-US" sz="3000" i="1">
                        <a:effectLst/>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effectLst/>
                            <a:latin typeface="Cambria Math"/>
                            <a:ea typeface="Calibri" panose="020F0502020204030204" pitchFamily="34" charset="0"/>
                            <a:cs typeface="Calibri" panose="020F0502020204030204" pitchFamily="34" charset="0"/>
                          </a:rPr>
                        </m:ctrlPr>
                      </m:sSupPr>
                      <m:e>
                        <m:r>
                          <a:rPr lang="en-US" sz="3000" i="1">
                            <a:effectLst/>
                            <a:latin typeface="Cambria Math" panose="02040503050406030204" pitchFamily="18" charset="0"/>
                            <a:ea typeface="Calibri" panose="020F0502020204030204" pitchFamily="34" charset="0"/>
                            <a:cs typeface="Calibri" panose="020F0502020204030204" pitchFamily="34" charset="0"/>
                          </a:rPr>
                          <m:t>𝑎</m:t>
                        </m:r>
                      </m:e>
                      <m:sup>
                        <m:r>
                          <a:rPr lang="en-US" sz="3000" i="1">
                            <a:effectLst/>
                            <a:latin typeface="Cambria Math" panose="02040503050406030204" pitchFamily="18" charset="0"/>
                            <a:ea typeface="Calibri" panose="020F0502020204030204" pitchFamily="34" charset="0"/>
                            <a:cs typeface="Calibri" panose="020F0502020204030204" pitchFamily="34" charset="0"/>
                          </a:rPr>
                          <m:t>3</m:t>
                        </m:r>
                      </m:sup>
                    </m:sSup>
                    <m:rad>
                      <m:radPr>
                        <m:degHide m:val="on"/>
                        <m:ctrlPr>
                          <a:rPr lang="en-US" sz="3000" i="1">
                            <a:effectLst/>
                            <a:latin typeface="Cambria Math"/>
                            <a:ea typeface="Calibri" panose="020F0502020204030204" pitchFamily="34" charset="0"/>
                            <a:cs typeface="Calibri" panose="020F0502020204030204" pitchFamily="34" charset="0"/>
                          </a:rPr>
                        </m:ctrlPr>
                      </m:radPr>
                      <m:deg/>
                      <m:e>
                        <m:r>
                          <a:rPr lang="en-US" sz="3000" i="1">
                            <a:effectLst/>
                            <a:latin typeface="Cambria Math" panose="02040503050406030204" pitchFamily="18" charset="0"/>
                            <a:ea typeface="Calibri" panose="020F0502020204030204" pitchFamily="34" charset="0"/>
                            <a:cs typeface="Calibri" panose="020F0502020204030204" pitchFamily="34" charset="0"/>
                          </a:rPr>
                          <m:t>3</m:t>
                        </m:r>
                      </m:e>
                    </m:rad>
                  </m:oMath>
                </a14:m>
                <a:r>
                  <a:rPr lang="en-US" sz="3000" dirty="0">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18053" y="347116"/>
                <a:ext cx="11463130" cy="3454664"/>
              </a:xfrm>
              <a:prstGeom prst="rect">
                <a:avLst/>
              </a:prstGeom>
              <a:blipFill rotWithShape="1">
                <a:blip r:embed="rId5"/>
                <a:stretch>
                  <a:fillRect l="-372" t="-2293" b="-1587"/>
                </a:stretch>
              </a:blipFill>
            </p:spPr>
            <p:txBody>
              <a:bodyPr/>
              <a:lstStyle/>
              <a:p>
                <a:r>
                  <a:rPr lang="en-US">
                    <a:noFill/>
                  </a:rPr>
                  <a:t> </a:t>
                </a:r>
                <a:endParaRPr lang="en-US">
                  <a:noFill/>
                </a:endParaRP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052435" y="2177675"/>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78295" y="374772"/>
                <a:ext cx="11569148" cy="2412648"/>
              </a:xfrm>
              <a:prstGeom prst="rect">
                <a:avLst/>
              </a:prstGeom>
            </p:spPr>
            <p:txBody>
              <a:bodyPr wrap="square">
                <a:spAutoFit/>
              </a:bodyPr>
              <a:lstStyle/>
              <a:p>
                <a:pPr algn="just">
                  <a:tabLst>
                    <a:tab pos="629920" algn="l"/>
                  </a:tabLst>
                </a:pPr>
                <a:r>
                  <a:rPr lang="en-US" sz="3000" b="1" dirty="0" err="1">
                    <a:solidFill>
                      <a:srgbClr val="0000CC"/>
                    </a:solidFill>
                    <a:latin typeface="Times New Roman" panose="02020603050405020304" pitchFamily="18" charset="0"/>
                    <a:cs typeface="Times New Roman" panose="02020603050405020304" pitchFamily="18" charset="0"/>
                  </a:rPr>
                  <a:t>Câu</a:t>
                </a:r>
                <a:r>
                  <a:rPr lang="en-US" sz="3000" b="1" dirty="0">
                    <a:solidFill>
                      <a:srgbClr val="0000CC"/>
                    </a:solidFill>
                    <a:latin typeface="Times New Roman" panose="02020603050405020304" pitchFamily="18" charset="0"/>
                    <a:cs typeface="Times New Roman" panose="02020603050405020304" pitchFamily="18" charset="0"/>
                  </a:rPr>
                  <a:t> 45. </a:t>
                </a:r>
                <a:r>
                  <a:rPr lang="nl-NL" sz="3000" dirty="0">
                    <a:effectLst/>
                    <a:latin typeface="Times New Roman" panose="02020603050405020304" pitchFamily="18" charset="0"/>
                    <a:cs typeface="Times New Roman" panose="02020603050405020304" pitchFamily="18" charset="0"/>
                  </a:rPr>
                  <a:t>Cho hình trụ có hai đường tròn đáy là </a:t>
                </a:r>
                <a14:m>
                  <m:oMath xmlns:m="http://schemas.openxmlformats.org/officeDocument/2006/math">
                    <m:d>
                      <m:dPr>
                        <m:ctrlPr>
                          <a:rPr lang="en-US" sz="3000" i="1">
                            <a:effectLst/>
                            <a:latin typeface="Cambria Math"/>
                          </a:rPr>
                        </m:ctrlPr>
                      </m:dPr>
                      <m:e>
                        <m:r>
                          <a:rPr lang="nl-NL" sz="3000" i="1">
                            <a:effectLst/>
                            <a:latin typeface="Cambria Math" panose="02040503050406030204" pitchFamily="18" charset="0"/>
                          </a:rPr>
                          <m:t>𝑂</m:t>
                        </m:r>
                        <m:r>
                          <a:rPr lang="nl-NL" sz="3000" i="1">
                            <a:effectLst/>
                            <a:latin typeface="Cambria Math" panose="02040503050406030204" pitchFamily="18" charset="0"/>
                          </a:rPr>
                          <m:t>;</m:t>
                        </m:r>
                        <m:r>
                          <a:rPr lang="nl-NL" sz="3000" i="1">
                            <a:effectLst/>
                            <a:latin typeface="Cambria Math" panose="02040503050406030204" pitchFamily="18" charset="0"/>
                          </a:rPr>
                          <m:t>𝑅</m:t>
                        </m:r>
                      </m:e>
                    </m:d>
                  </m:oMath>
                </a14:m>
                <a:r>
                  <a:rPr lang="nl-NL" sz="3000" dirty="0">
                    <a:effectLst/>
                    <a:latin typeface="Times New Roman" panose="02020603050405020304" pitchFamily="18" charset="0"/>
                    <a:cs typeface="Times New Roman" panose="02020603050405020304" pitchFamily="18" charset="0"/>
                  </a:rPr>
                  <a:t> và </a:t>
                </a:r>
                <a14:m>
                  <m:oMath xmlns:m="http://schemas.openxmlformats.org/officeDocument/2006/math">
                    <m:d>
                      <m:dPr>
                        <m:ctrlPr>
                          <a:rPr lang="en-US" sz="3000" i="1">
                            <a:effectLst/>
                            <a:latin typeface="Cambria Math"/>
                          </a:rPr>
                        </m:ctrlPr>
                      </m:dPr>
                      <m:e>
                        <m:sSup>
                          <m:sSupPr>
                            <m:ctrlPr>
                              <a:rPr lang="en-US" sz="3000" i="1">
                                <a:effectLst/>
                                <a:latin typeface="Cambria Math"/>
                              </a:rPr>
                            </m:ctrlPr>
                          </m:sSupPr>
                          <m:e>
                            <m:r>
                              <a:rPr lang="nl-NL" sz="3000" i="1">
                                <a:effectLst/>
                                <a:latin typeface="Cambria Math" panose="02040503050406030204" pitchFamily="18" charset="0"/>
                              </a:rPr>
                              <m:t>𝑂</m:t>
                            </m:r>
                          </m:e>
                          <m:sup>
                            <m:r>
                              <a:rPr lang="nl-NL" sz="3000" i="1">
                                <a:effectLst/>
                                <a:latin typeface="Cambria Math" panose="02040503050406030204" pitchFamily="18" charset="0"/>
                              </a:rPr>
                              <m:t>′</m:t>
                            </m:r>
                          </m:sup>
                        </m:sSup>
                        <m:r>
                          <a:rPr lang="nl-NL" sz="3000" i="1">
                            <a:effectLst/>
                            <a:latin typeface="Cambria Math" panose="02040503050406030204" pitchFamily="18" charset="0"/>
                          </a:rPr>
                          <m:t>;</m:t>
                        </m:r>
                        <m:sSup>
                          <m:sSupPr>
                            <m:ctrlPr>
                              <a:rPr lang="en-US" sz="3000" i="1">
                                <a:effectLst/>
                                <a:latin typeface="Cambria Math"/>
                              </a:rPr>
                            </m:ctrlPr>
                          </m:sSupPr>
                          <m:e>
                            <m:r>
                              <a:rPr lang="nl-NL" sz="3000" i="1">
                                <a:effectLst/>
                                <a:latin typeface="Cambria Math" panose="02040503050406030204" pitchFamily="18" charset="0"/>
                              </a:rPr>
                              <m:t>𝑅</m:t>
                            </m:r>
                          </m:e>
                          <m:sup>
                            <m:r>
                              <a:rPr lang="nl-NL" sz="3000" i="1">
                                <a:effectLst/>
                                <a:latin typeface="Cambria Math" panose="02040503050406030204" pitchFamily="18" charset="0"/>
                              </a:rPr>
                              <m:t>′</m:t>
                            </m:r>
                          </m:sup>
                        </m:sSup>
                      </m:e>
                    </m:d>
                  </m:oMath>
                </a14:m>
                <a:r>
                  <a:rPr lang="nl-NL" sz="3000" dirty="0">
                    <a:effectLst/>
                    <a:latin typeface="Times New Roman" panose="02020603050405020304" pitchFamily="18" charset="0"/>
                    <a:cs typeface="Times New Roman" panose="02020603050405020304" pitchFamily="18" charset="0"/>
                  </a:rPr>
                  <a:t>, </a:t>
                </a:r>
                <a14:m>
                  <m:oMath xmlns:m="http://schemas.openxmlformats.org/officeDocument/2006/math">
                    <m:r>
                      <a:rPr lang="nl-NL" sz="3000" i="1">
                        <a:effectLst/>
                        <a:latin typeface="Cambria Math" panose="02040503050406030204" pitchFamily="18" charset="0"/>
                      </a:rPr>
                      <m:t>𝑂</m:t>
                    </m:r>
                    <m:sSup>
                      <m:sSupPr>
                        <m:ctrlPr>
                          <a:rPr lang="en-US" sz="3000" i="1">
                            <a:effectLst/>
                            <a:latin typeface="Cambria Math"/>
                          </a:rPr>
                        </m:ctrlPr>
                      </m:sSupPr>
                      <m:e>
                        <m:r>
                          <a:rPr lang="nl-NL" sz="3000" i="1">
                            <a:effectLst/>
                            <a:latin typeface="Cambria Math" panose="02040503050406030204" pitchFamily="18" charset="0"/>
                          </a:rPr>
                          <m:t>𝑂</m:t>
                        </m:r>
                      </m:e>
                      <m:sup>
                        <m:r>
                          <a:rPr lang="nl-NL" sz="3000" i="1">
                            <a:effectLst/>
                            <a:latin typeface="Cambria Math" panose="02040503050406030204" pitchFamily="18" charset="0"/>
                          </a:rPr>
                          <m:t>′</m:t>
                        </m:r>
                      </m:sup>
                    </m:sSup>
                    <m:r>
                      <a:rPr lang="nl-NL" sz="3000" i="1">
                        <a:effectLst/>
                        <a:latin typeface="Cambria Math" panose="02040503050406030204" pitchFamily="18" charset="0"/>
                      </a:rPr>
                      <m:t>=</m:t>
                    </m:r>
                    <m:r>
                      <a:rPr lang="nl-NL" sz="3000" i="1">
                        <a:effectLst/>
                        <a:latin typeface="Cambria Math" panose="02040503050406030204" pitchFamily="18" charset="0"/>
                      </a:rPr>
                      <m:t>h</m:t>
                    </m:r>
                  </m:oMath>
                </a14:m>
                <a:r>
                  <a:rPr lang="nl-NL" sz="3000" dirty="0">
                    <a:effectLst/>
                    <a:latin typeface="Times New Roman" panose="02020603050405020304" pitchFamily="18" charset="0"/>
                    <a:cs typeface="Times New Roman" panose="02020603050405020304" pitchFamily="18" charset="0"/>
                  </a:rPr>
                  <a:t>. Biết </a:t>
                </a:r>
                <a14:m>
                  <m:oMath xmlns:m="http://schemas.openxmlformats.org/officeDocument/2006/math">
                    <m:r>
                      <a:rPr lang="nl-NL" sz="3000" i="1">
                        <a:effectLst/>
                        <a:latin typeface="Cambria Math" panose="02040503050406030204" pitchFamily="18" charset="0"/>
                      </a:rPr>
                      <m:t>𝐴𝐵</m:t>
                    </m:r>
                  </m:oMath>
                </a14:m>
                <a:r>
                  <a:rPr lang="nl-NL" sz="3000" dirty="0">
                    <a:effectLst/>
                    <a:latin typeface="Times New Roman" panose="02020603050405020304" pitchFamily="18" charset="0"/>
                    <a:cs typeface="Times New Roman" panose="02020603050405020304" pitchFamily="18" charset="0"/>
                  </a:rPr>
                  <a:t> là một đường kính của đường tròn </a:t>
                </a:r>
                <a14:m>
                  <m:oMath xmlns:m="http://schemas.openxmlformats.org/officeDocument/2006/math">
                    <m:d>
                      <m:dPr>
                        <m:ctrlPr>
                          <a:rPr lang="en-US" sz="3000" i="1">
                            <a:effectLst/>
                            <a:latin typeface="Cambria Math"/>
                          </a:rPr>
                        </m:ctrlPr>
                      </m:dPr>
                      <m:e>
                        <m:r>
                          <a:rPr lang="nl-NL" sz="3000" i="1">
                            <a:effectLst/>
                            <a:latin typeface="Cambria Math" panose="02040503050406030204" pitchFamily="18" charset="0"/>
                          </a:rPr>
                          <m:t>𝑂</m:t>
                        </m:r>
                        <m:r>
                          <a:rPr lang="nl-NL" sz="3000" i="1">
                            <a:effectLst/>
                            <a:latin typeface="Cambria Math" panose="02040503050406030204" pitchFamily="18" charset="0"/>
                          </a:rPr>
                          <m:t>;</m:t>
                        </m:r>
                        <m:r>
                          <a:rPr lang="nl-NL" sz="3000" i="1">
                            <a:effectLst/>
                            <a:latin typeface="Cambria Math" panose="02040503050406030204" pitchFamily="18" charset="0"/>
                          </a:rPr>
                          <m:t>𝑅</m:t>
                        </m:r>
                      </m:e>
                    </m:d>
                  </m:oMath>
                </a14:m>
                <a:r>
                  <a:rPr lang="nl-NL" sz="3000" dirty="0">
                    <a:effectLst/>
                    <a:latin typeface="Times New Roman" panose="02020603050405020304" pitchFamily="18" charset="0"/>
                    <a:cs typeface="Times New Roman" panose="02020603050405020304" pitchFamily="18" charset="0"/>
                  </a:rPr>
                  <a:t> và </a:t>
                </a:r>
                <a14:m>
                  <m:oMath xmlns:m="http://schemas.openxmlformats.org/officeDocument/2006/math">
                    <m:r>
                      <a:rPr lang="nl-NL" sz="3000" i="1">
                        <a:effectLst/>
                        <a:latin typeface="Cambria Math" panose="02040503050406030204" pitchFamily="18" charset="0"/>
                      </a:rPr>
                      <m:t>𝛥</m:t>
                    </m:r>
                    <m:sSup>
                      <m:sSupPr>
                        <m:ctrlPr>
                          <a:rPr lang="en-US" sz="3000" i="1">
                            <a:effectLst/>
                            <a:latin typeface="Cambria Math"/>
                          </a:rPr>
                        </m:ctrlPr>
                      </m:sSupPr>
                      <m:e>
                        <m:r>
                          <a:rPr lang="nl-NL" sz="3000" i="1">
                            <a:effectLst/>
                            <a:latin typeface="Cambria Math" panose="02040503050406030204" pitchFamily="18" charset="0"/>
                          </a:rPr>
                          <m:t>𝑂</m:t>
                        </m:r>
                      </m:e>
                      <m:sup>
                        <m:r>
                          <a:rPr lang="nl-NL" sz="3000" i="1">
                            <a:effectLst/>
                            <a:latin typeface="Cambria Math" panose="02040503050406030204" pitchFamily="18" charset="0"/>
                          </a:rPr>
                          <m:t>′</m:t>
                        </m:r>
                      </m:sup>
                    </m:sSup>
                    <m:r>
                      <a:rPr lang="nl-NL" sz="3000" i="1">
                        <a:effectLst/>
                        <a:latin typeface="Cambria Math" panose="02040503050406030204" pitchFamily="18" charset="0"/>
                      </a:rPr>
                      <m:t>𝐴𝐵</m:t>
                    </m:r>
                  </m:oMath>
                </a14:m>
                <a:r>
                  <a:rPr lang="nl-NL" sz="3000" dirty="0">
                    <a:effectLst/>
                    <a:latin typeface="Times New Roman" panose="02020603050405020304" pitchFamily="18" charset="0"/>
                    <a:cs typeface="Times New Roman" panose="02020603050405020304" pitchFamily="18" charset="0"/>
                  </a:rPr>
                  <a:t> đều. Tỉ số </a:t>
                </a:r>
                <a14:m>
                  <m:oMath xmlns:m="http://schemas.openxmlformats.org/officeDocument/2006/math">
                    <m:f>
                      <m:fPr>
                        <m:ctrlPr>
                          <a:rPr lang="en-US" sz="3000" i="1">
                            <a:effectLst/>
                            <a:latin typeface="Cambria Math"/>
                          </a:rPr>
                        </m:ctrlPr>
                      </m:fPr>
                      <m:num>
                        <m:r>
                          <a:rPr lang="nl-NL" sz="3000" i="1">
                            <a:effectLst/>
                            <a:latin typeface="Cambria Math" panose="02040503050406030204" pitchFamily="18" charset="0"/>
                          </a:rPr>
                          <m:t>h</m:t>
                        </m:r>
                      </m:num>
                      <m:den>
                        <m:r>
                          <a:rPr lang="nl-NL" sz="3000" i="1">
                            <a:effectLst/>
                            <a:latin typeface="Cambria Math" panose="02040503050406030204" pitchFamily="18" charset="0"/>
                          </a:rPr>
                          <m:t>𝑅</m:t>
                        </m:r>
                      </m:den>
                    </m:f>
                  </m:oMath>
                </a14:m>
                <a:r>
                  <a:rPr lang="nl-NL" sz="3000" dirty="0">
                    <a:effectLst/>
                    <a:latin typeface="Times New Roman" panose="02020603050405020304" pitchFamily="18" charset="0"/>
                    <a:cs typeface="Times New Roman" panose="02020603050405020304" pitchFamily="18" charset="0"/>
                  </a:rPr>
                  <a:t> bằng</a:t>
                </a:r>
                <a:endParaRPr lang="en-US" sz="3000" dirty="0">
                  <a:effectLst/>
                  <a:latin typeface="Times New Roman" panose="02020603050405020304" pitchFamily="18" charset="0"/>
                  <a:cs typeface="Times New Roman" panose="02020603050405020304" pitchFamily="18" charset="0"/>
                </a:endParaRPr>
              </a:p>
              <a:p>
                <a:pPr algn="just">
                  <a:tabLst>
                    <a:tab pos="635000" algn="l"/>
                    <a:tab pos="2222500" algn="l"/>
                    <a:tab pos="3810000" algn="l"/>
                    <a:tab pos="5397500" algn="l"/>
                  </a:tabLst>
                </a:pPr>
                <a:r>
                  <a:rPr lang="nl-NL"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b="1" dirty="0">
                    <a:solidFill>
                      <a:srgbClr val="050BE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nl-NL"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000" i="1">
                        <a:effectLst/>
                        <a:latin typeface="Cambria Math" panose="02040503050406030204" pitchFamily="18" charset="0"/>
                        <a:ea typeface="Times New Roman" panose="02020603050405020304" pitchFamily="18" charset="0"/>
                      </a:rPr>
                      <m:t>4</m:t>
                    </m:r>
                    <m:rad>
                      <m:radPr>
                        <m:degHide m:val="on"/>
                        <m:ctrlPr>
                          <a:rPr lang="en-US" sz="3000" i="1">
                            <a:effectLst/>
                            <a:latin typeface="Cambria Math"/>
                            <a:ea typeface="Times New Roman" panose="02020603050405020304" pitchFamily="18" charset="0"/>
                          </a:rPr>
                        </m:ctrlPr>
                      </m:radPr>
                      <m:deg/>
                      <m:e>
                        <m:r>
                          <a:rPr lang="nl-NL" sz="3000" i="1">
                            <a:effectLst/>
                            <a:latin typeface="Cambria Math" panose="02040503050406030204" pitchFamily="18" charset="0"/>
                            <a:ea typeface="Times New Roman" panose="02020603050405020304" pitchFamily="18" charset="0"/>
                          </a:rPr>
                          <m:t>3</m:t>
                        </m:r>
                      </m:e>
                    </m:rad>
                  </m:oMath>
                </a14:m>
                <a:r>
                  <a:rPr lang="nl-NL" sz="3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b="1" dirty="0" smtClean="0">
                    <a:solidFill>
                      <a:srgbClr val="050BE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nl-NL"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3000" i="1">
                            <a:effectLst/>
                            <a:latin typeface="Cambria Math"/>
                            <a:ea typeface="Times New Roman" panose="02020603050405020304" pitchFamily="18" charset="0"/>
                          </a:rPr>
                        </m:ctrlPr>
                      </m:radPr>
                      <m:deg/>
                      <m:e>
                        <m:r>
                          <a:rPr lang="nl-NL" sz="3000" i="1">
                            <a:effectLst/>
                            <a:latin typeface="Cambria Math" panose="02040503050406030204" pitchFamily="18" charset="0"/>
                            <a:ea typeface="Times New Roman" panose="02020603050405020304" pitchFamily="18" charset="0"/>
                          </a:rPr>
                          <m:t>3</m:t>
                        </m:r>
                      </m:e>
                    </m:rad>
                  </m:oMath>
                </a14:m>
                <a:r>
                  <a:rPr lang="nl-NL" sz="3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b="1" dirty="0" smtClean="0">
                    <a:solidFill>
                      <a:srgbClr val="050BE1"/>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nl-NL" sz="3000" b="1" dirty="0">
                    <a:solidFill>
                      <a:srgbClr val="050BE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effectLst/>
                            <a:latin typeface="Cambria Math"/>
                            <a:ea typeface="Times New Roman" panose="02020603050405020304" pitchFamily="18" charset="0"/>
                          </a:rPr>
                        </m:ctrlPr>
                      </m:fPr>
                      <m:num>
                        <m:rad>
                          <m:radPr>
                            <m:degHide m:val="on"/>
                            <m:ctrlPr>
                              <a:rPr lang="en-US" sz="3000" i="1">
                                <a:effectLst/>
                                <a:latin typeface="Cambria Math"/>
                                <a:ea typeface="Times New Roman" panose="02020603050405020304" pitchFamily="18" charset="0"/>
                              </a:rPr>
                            </m:ctrlPr>
                          </m:radPr>
                          <m:deg/>
                          <m:e>
                            <m:r>
                              <a:rPr lang="nl-NL" sz="3000" i="1">
                                <a:effectLst/>
                                <a:latin typeface="Cambria Math" panose="02040503050406030204" pitchFamily="18" charset="0"/>
                                <a:ea typeface="Times New Roman" panose="02020603050405020304" pitchFamily="18" charset="0"/>
                              </a:rPr>
                              <m:t>3</m:t>
                            </m:r>
                          </m:e>
                        </m:rad>
                      </m:num>
                      <m:den>
                        <m:r>
                          <a:rPr lang="nl-NL" sz="3000" i="1">
                            <a:effectLst/>
                            <a:latin typeface="Cambria Math" panose="02040503050406030204" pitchFamily="18" charset="0"/>
                            <a:ea typeface="Times New Roman" panose="02020603050405020304" pitchFamily="18" charset="0"/>
                          </a:rPr>
                          <m:t>2</m:t>
                        </m:r>
                      </m:den>
                    </m:f>
                  </m:oMath>
                </a14:m>
                <a:r>
                  <a:rPr lang="nl-NL" sz="3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000" b="1" dirty="0" smtClean="0">
                    <a:solidFill>
                      <a:srgbClr val="050BE1"/>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nl-NL" sz="3000" b="1" dirty="0">
                    <a:solidFill>
                      <a:srgbClr val="050BE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000" i="1">
                        <a:effectLst/>
                        <a:latin typeface="Cambria Math" panose="02040503050406030204" pitchFamily="18" charset="0"/>
                        <a:ea typeface="Times New Roman" panose="02020603050405020304" pitchFamily="18" charset="0"/>
                      </a:rPr>
                      <m:t>2</m:t>
                    </m:r>
                    <m:rad>
                      <m:radPr>
                        <m:degHide m:val="on"/>
                        <m:ctrlPr>
                          <a:rPr lang="en-US" sz="3000" i="1">
                            <a:effectLst/>
                            <a:latin typeface="Cambria Math"/>
                            <a:ea typeface="Times New Roman" panose="02020603050405020304" pitchFamily="18" charset="0"/>
                          </a:rPr>
                        </m:ctrlPr>
                      </m:radPr>
                      <m:deg/>
                      <m:e>
                        <m:r>
                          <a:rPr lang="nl-NL" sz="3000" i="1">
                            <a:effectLst/>
                            <a:latin typeface="Cambria Math" panose="02040503050406030204" pitchFamily="18" charset="0"/>
                            <a:ea typeface="Times New Roman" panose="02020603050405020304" pitchFamily="18" charset="0"/>
                          </a:rPr>
                          <m:t>3</m:t>
                        </m:r>
                      </m:e>
                    </m:rad>
                  </m:oMath>
                </a14:m>
                <a:r>
                  <a:rPr lang="nl-NL"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8295" y="374772"/>
                <a:ext cx="11569148" cy="2412648"/>
              </a:xfrm>
              <a:prstGeom prst="rect">
                <a:avLst/>
              </a:prstGeom>
              <a:blipFill rotWithShape="1">
                <a:blip r:embed="rId5"/>
                <a:stretch>
                  <a:fillRect l="-1265" t="-3283" r="-1265" b="-2778"/>
                </a:stretch>
              </a:blipFill>
            </p:spPr>
            <p:txBody>
              <a:bodyPr/>
              <a:lstStyle/>
              <a:p>
                <a:r>
                  <a:rPr lang="en-US">
                    <a:noFill/>
                  </a:rPr>
                  <a:t> </a:t>
                </a:r>
                <a:endParaRPr lang="en-US">
                  <a:noFill/>
                </a:endParaRP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57480"/>
            <a:ext cx="11719560" cy="6541770"/>
          </a:xfrm>
        </p:spPr>
        <p:txBody>
          <a:bodyPr>
            <a:normAutofit/>
          </a:bodyPr>
          <a:lstStyle/>
          <a:p>
            <a:pPr marL="0" indent="0" fontAlgn="auto">
              <a:lnSpc>
                <a:spcPct val="130000"/>
              </a:lnSpc>
              <a:spcBef>
                <a:spcPts val="0"/>
              </a:spcBef>
              <a:spcAft>
                <a:spcPts val="0"/>
              </a:spcAft>
              <a:buNone/>
            </a:pPr>
            <a:r>
              <a:rPr lang="en-US" sz="3000">
                <a:latin typeface="Arial" panose="020B0604020202020204" pitchFamily="34" charset="0"/>
                <a:cs typeface="Arial" panose="020B0604020202020204" pitchFamily="34" charset="0"/>
              </a:rPr>
              <a:t> </a:t>
            </a:r>
            <a:r>
              <a:rPr lang="en-US" sz="3000">
                <a:solidFill>
                  <a:srgbClr val="050BE1"/>
                </a:solidFill>
                <a:latin typeface="Arial" panose="020B0604020202020204" pitchFamily="34" charset="0"/>
                <a:cs typeface="Arial" panose="020B0604020202020204" pitchFamily="34" charset="0"/>
                <a:sym typeface="Wingdings 2" panose="05020102010507070707" charset="0"/>
              </a:rPr>
              <a:t></a:t>
            </a:r>
            <a:r>
              <a:rPr lang="en-US" sz="3000">
                <a:solidFill>
                  <a:srgbClr val="050BE1"/>
                </a:solidFill>
                <a:latin typeface="Arial" panose="020B0604020202020204" pitchFamily="34" charset="0"/>
                <a:cs typeface="Arial" panose="020B0604020202020204" pitchFamily="34" charset="0"/>
              </a:rPr>
              <a:t> Các tính chất:</a:t>
            </a:r>
            <a:endParaRPr lang="en-US" sz="3000">
              <a:latin typeface="Arial" panose="020B0604020202020204" pitchFamily="34" charset="0"/>
              <a:cs typeface="Arial" panose="020B0604020202020204" pitchFamily="34" charset="0"/>
            </a:endParaRPr>
          </a:p>
          <a:p>
            <a:pPr marL="0" indent="0" algn="just" fontAlgn="auto">
              <a:lnSpc>
                <a:spcPct val="130000"/>
              </a:lnSpc>
              <a:spcBef>
                <a:spcPts val="0"/>
              </a:spcBef>
              <a:spcAft>
                <a:spcPts val="0"/>
              </a:spcAft>
              <a:buFont typeface="Wingdings" panose="05000000000000000000" charset="0"/>
              <a:buChar char="ü"/>
            </a:pPr>
            <a:r>
              <a:rPr lang="en-US" sz="3000">
                <a:latin typeface="Arial" panose="020B0604020202020204" pitchFamily="34" charset="0"/>
                <a:cs typeface="Arial" panose="020B0604020202020204" pitchFamily="34" charset="0"/>
              </a:rPr>
              <a:t>Nếu cắt mặt trụ tròn xoay (có bán kính là </a:t>
            </a:r>
            <a:r>
              <a:rPr lang="en-US" sz="3300" i="1">
                <a:solidFill>
                  <a:srgbClr val="050BE1"/>
                </a:solidFill>
                <a:latin typeface="Times New Roman" panose="02020603050405020304" charset="0"/>
                <a:cs typeface="Times New Roman" panose="02020603050405020304" charset="0"/>
              </a:rPr>
              <a:t>r</a:t>
            </a:r>
            <a:r>
              <a:rPr lang="en-US" sz="3000">
                <a:latin typeface="Arial" panose="020B0604020202020204" pitchFamily="34" charset="0"/>
                <a:cs typeface="Arial" panose="020B0604020202020204" pitchFamily="34" charset="0"/>
              </a:rPr>
              <a:t>) bởi một </a:t>
            </a:r>
            <a:r>
              <a:rPr lang="en-US" sz="3300" i="1">
                <a:solidFill>
                  <a:srgbClr val="050BE1"/>
                </a:solidFill>
                <a:latin typeface="Times New Roman" panose="02020603050405020304" charset="0"/>
                <a:cs typeface="Times New Roman" panose="02020603050405020304" charset="0"/>
              </a:rPr>
              <a:t>mp(</a:t>
            </a:r>
            <a:r>
              <a:rPr lang="en-US" sz="3300" i="1">
                <a:solidFill>
                  <a:srgbClr val="050BE1"/>
                </a:solidFill>
                <a:latin typeface="Times New Roman" panose="02020603050405020304" charset="0"/>
                <a:cs typeface="Times New Roman" panose="02020603050405020304" charset="0"/>
                <a:sym typeface="Symbol" panose="05050102010706020507" charset="0"/>
              </a:rPr>
              <a:t>)</a:t>
            </a:r>
            <a:r>
              <a:rPr lang="en-US" sz="3000">
                <a:latin typeface="Arial" panose="020B0604020202020204" pitchFamily="34" charset="0"/>
                <a:cs typeface="Arial" panose="020B0604020202020204" pitchFamily="34" charset="0"/>
              </a:rPr>
              <a:t> vuông góc với trục </a:t>
            </a:r>
            <a:r>
              <a:rPr lang="en-US" sz="30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thì ta được đường tròn có tâm trên </a:t>
            </a:r>
            <a:r>
              <a:rPr lang="en-US" sz="30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và có bán kính bằng </a:t>
            </a:r>
            <a:r>
              <a:rPr lang="en-US" sz="3300" i="1">
                <a:solidFill>
                  <a:srgbClr val="050BE1"/>
                </a:solidFill>
                <a:latin typeface="Times New Roman" panose="02020603050405020304" charset="0"/>
                <a:cs typeface="Times New Roman" panose="02020603050405020304" charset="0"/>
                <a:sym typeface="+mn-ea"/>
              </a:rPr>
              <a:t>r</a:t>
            </a:r>
            <a:r>
              <a:rPr lang="en-US" sz="3000">
                <a:latin typeface="Arial" panose="020B0604020202020204" pitchFamily="34" charset="0"/>
                <a:cs typeface="Arial" panose="020B0604020202020204" pitchFamily="34" charset="0"/>
              </a:rPr>
              <a:t> với </a:t>
            </a:r>
            <a:r>
              <a:rPr lang="en-US" sz="3300" i="1">
                <a:solidFill>
                  <a:srgbClr val="050BE1"/>
                </a:solidFill>
                <a:latin typeface="Times New Roman" panose="02020603050405020304" charset="0"/>
                <a:cs typeface="Times New Roman" panose="02020603050405020304" charset="0"/>
                <a:sym typeface="+mn-ea"/>
              </a:rPr>
              <a:t>r</a:t>
            </a:r>
            <a:r>
              <a:rPr lang="en-US" sz="3000">
                <a:latin typeface="Arial" panose="020B0604020202020204" pitchFamily="34" charset="0"/>
                <a:cs typeface="Arial" panose="020B0604020202020204" pitchFamily="34" charset="0"/>
              </a:rPr>
              <a:t> cũng chính là bán kính của mặt trụ đó.</a:t>
            </a:r>
          </a:p>
          <a:p>
            <a:pPr marL="0" indent="0" algn="just" fontAlgn="auto">
              <a:lnSpc>
                <a:spcPct val="130000"/>
              </a:lnSpc>
              <a:spcBef>
                <a:spcPts val="0"/>
              </a:spcBef>
              <a:spcAft>
                <a:spcPts val="0"/>
              </a:spcAft>
              <a:buFont typeface="Wingdings" panose="05000000000000000000" charset="0"/>
              <a:buChar char="ü"/>
            </a:pPr>
            <a:r>
              <a:rPr lang="en-US" sz="3000">
                <a:latin typeface="Arial" panose="020B0604020202020204" pitchFamily="34" charset="0"/>
                <a:cs typeface="Arial" panose="020B0604020202020204" pitchFamily="34" charset="0"/>
              </a:rPr>
              <a:t>Nếu cắt mặt trụ tròn xoay (có bán kính là </a:t>
            </a:r>
            <a:r>
              <a:rPr lang="en-US" sz="3300" i="1">
                <a:solidFill>
                  <a:srgbClr val="050BE1"/>
                </a:solidFill>
                <a:latin typeface="Times New Roman" panose="02020603050405020304" charset="0"/>
                <a:cs typeface="Times New Roman" panose="02020603050405020304" charset="0"/>
                <a:sym typeface="+mn-ea"/>
              </a:rPr>
              <a:t>r</a:t>
            </a:r>
            <a:r>
              <a:rPr lang="en-US" sz="3000">
                <a:latin typeface="Arial" panose="020B0604020202020204" pitchFamily="34" charset="0"/>
                <a:cs typeface="Arial" panose="020B0604020202020204" pitchFamily="34" charset="0"/>
              </a:rPr>
              <a:t>) bởi một </a:t>
            </a:r>
            <a:r>
              <a:rPr lang="en-US" sz="3300" i="1">
                <a:solidFill>
                  <a:srgbClr val="050BE1"/>
                </a:solidFill>
                <a:latin typeface="Times New Roman" panose="02020603050405020304" charset="0"/>
                <a:cs typeface="Times New Roman" panose="02020603050405020304" charset="0"/>
                <a:sym typeface="+mn-ea"/>
              </a:rPr>
              <a:t>mp(</a:t>
            </a:r>
            <a:r>
              <a:rPr lang="en-US" sz="3300" i="1">
                <a:solidFill>
                  <a:srgbClr val="050BE1"/>
                </a:solidFill>
                <a:latin typeface="Times New Roman" panose="02020603050405020304" charset="0"/>
                <a:cs typeface="Times New Roman" panose="02020603050405020304" charset="0"/>
                <a:sym typeface="Symbol" panose="05050102010706020507" charset="0"/>
              </a:rPr>
              <a:t>)</a:t>
            </a:r>
            <a:r>
              <a:rPr lang="en-US" sz="3000">
                <a:latin typeface="Arial" panose="020B0604020202020204" pitchFamily="34" charset="0"/>
                <a:cs typeface="Arial" panose="020B0604020202020204" pitchFamily="34" charset="0"/>
              </a:rPr>
              <a:t> không vuông góc với trục </a:t>
            </a:r>
            <a:r>
              <a:rPr lang="en-US" sz="30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nhưng cắt tất cả các đường sinh, ta được giao tuyến là một đường elip có trụ nhỏ bằng </a:t>
            </a:r>
            <a:r>
              <a:rPr lang="en-US" sz="3300">
                <a:solidFill>
                  <a:srgbClr val="050BE1"/>
                </a:solidFill>
                <a:latin typeface="Times New Roman" panose="02020603050405020304" charset="0"/>
                <a:cs typeface="Times New Roman" panose="02020603050405020304" charset="0"/>
              </a:rPr>
              <a:t>2</a:t>
            </a:r>
            <a:r>
              <a:rPr lang="en-US" sz="3300" i="1">
                <a:solidFill>
                  <a:srgbClr val="050BE1"/>
                </a:solidFill>
                <a:latin typeface="Times New Roman" panose="02020603050405020304" charset="0"/>
                <a:cs typeface="Times New Roman" panose="02020603050405020304" charset="0"/>
                <a:sym typeface="+mn-ea"/>
              </a:rPr>
              <a:t>r</a:t>
            </a:r>
            <a:r>
              <a:rPr lang="en-US" sz="3300">
                <a:latin typeface="Arial" panose="020B0604020202020204" pitchFamily="34" charset="0"/>
                <a:cs typeface="Arial" panose="020B0604020202020204" pitchFamily="34" charset="0"/>
              </a:rPr>
              <a:t> </a:t>
            </a:r>
            <a:r>
              <a:rPr lang="en-US" sz="3000">
                <a:latin typeface="Arial" panose="020B0604020202020204" pitchFamily="34" charset="0"/>
                <a:cs typeface="Arial" panose="020B0604020202020204" pitchFamily="34" charset="0"/>
              </a:rPr>
              <a:t>và trục lớn bằng          </a:t>
            </a:r>
          </a:p>
          <a:p>
            <a:pPr marL="0" indent="0" algn="just" fontAlgn="auto">
              <a:lnSpc>
                <a:spcPct val="130000"/>
              </a:lnSpc>
              <a:spcBef>
                <a:spcPts val="0"/>
              </a:spcBef>
              <a:spcAft>
                <a:spcPts val="0"/>
              </a:spcAft>
              <a:buFont typeface="Wingdings" panose="05000000000000000000" charset="0"/>
              <a:buNone/>
            </a:pPr>
            <a:r>
              <a:rPr lang="en-US" sz="3000">
                <a:latin typeface="Arial" panose="020B0604020202020204" pitchFamily="34" charset="0"/>
                <a:cs typeface="Arial" panose="020B0604020202020204" pitchFamily="34" charset="0"/>
              </a:rPr>
              <a:t>, trong đó </a:t>
            </a:r>
            <a:r>
              <a:rPr lang="en-US" sz="30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là góc giữa trục </a:t>
            </a:r>
            <a:r>
              <a:rPr lang="en-US" sz="30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và </a:t>
            </a:r>
            <a:r>
              <a:rPr lang="en-US" sz="3300" i="1">
                <a:solidFill>
                  <a:srgbClr val="050BE1"/>
                </a:solidFill>
                <a:latin typeface="Times New Roman" panose="02020603050405020304" charset="0"/>
                <a:cs typeface="Times New Roman" panose="02020603050405020304" charset="0"/>
                <a:sym typeface="+mn-ea"/>
              </a:rPr>
              <a:t>mp(</a:t>
            </a:r>
            <a:r>
              <a:rPr lang="en-US" sz="3300" i="1">
                <a:solidFill>
                  <a:srgbClr val="050BE1"/>
                </a:solidFill>
                <a:latin typeface="Times New Roman" panose="02020603050405020304" charset="0"/>
                <a:cs typeface="Times New Roman" panose="02020603050405020304" charset="0"/>
                <a:sym typeface="Symbol" panose="05050102010706020507" charset="0"/>
              </a:rPr>
              <a:t>)</a:t>
            </a:r>
            <a:r>
              <a:rPr lang="en-US" sz="3000">
                <a:latin typeface="Arial" panose="020B0604020202020204" pitchFamily="34" charset="0"/>
                <a:cs typeface="Arial" panose="020B0604020202020204" pitchFamily="34" charset="0"/>
              </a:rPr>
              <a:t> với          </a:t>
            </a:r>
          </a:p>
          <a:p>
            <a:pPr marL="0" indent="0" algn="just" fontAlgn="auto">
              <a:lnSpc>
                <a:spcPct val="130000"/>
              </a:lnSpc>
              <a:spcBef>
                <a:spcPts val="0"/>
              </a:spcBef>
              <a:spcAft>
                <a:spcPts val="0"/>
              </a:spcAft>
              <a:buFont typeface="Wingdings" panose="05000000000000000000" charset="0"/>
              <a:buNone/>
            </a:pPr>
            <a:endParaRPr lang="en-US" sz="3000">
              <a:latin typeface="Arial" panose="020B0604020202020204" pitchFamily="34" charset="0"/>
              <a:cs typeface="Arial" panose="020B0604020202020204" pitchFamily="34" charset="0"/>
            </a:endParaRPr>
          </a:p>
        </p:txBody>
      </p:sp>
      <p:graphicFrame>
        <p:nvGraphicFramePr>
          <p:cNvPr id="9" name="Object 8"/>
          <p:cNvGraphicFramePr>
            <a:graphicFrameLocks noChangeAspect="1"/>
          </p:cNvGraphicFramePr>
          <p:nvPr/>
        </p:nvGraphicFramePr>
        <p:xfrm>
          <a:off x="10409556" y="3850323"/>
          <a:ext cx="1218738" cy="1188720"/>
        </p:xfrm>
        <a:graphic>
          <a:graphicData uri="http://schemas.openxmlformats.org/presentationml/2006/ole">
            <mc:AlternateContent xmlns:mc="http://schemas.openxmlformats.org/markup-compatibility/2006">
              <mc:Choice xmlns:v="urn:schemas-microsoft-com:vml" Requires="v">
                <p:oleObj spid="_x0000_s3131" r:id="rId3" imgW="457200" imgH="545465" progId="Equation.DSMT4">
                  <p:embed/>
                </p:oleObj>
              </mc:Choice>
              <mc:Fallback>
                <p:oleObj r:id="rId3" imgW="457200" imgH="545465" progId="Equation.DSMT4">
                  <p:embed/>
                  <p:pic>
                    <p:nvPicPr>
                      <p:cNvPr id="0" name="Picture 5"/>
                      <p:cNvPicPr/>
                      <p:nvPr/>
                    </p:nvPicPr>
                    <p:blipFill>
                      <a:blip r:embed="rId4"/>
                      <a:stretch>
                        <a:fillRect/>
                      </a:stretch>
                    </p:blipFill>
                    <p:spPr>
                      <a:xfrm>
                        <a:off x="10409556" y="3850323"/>
                        <a:ext cx="1218738" cy="118872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7689533" y="4648835"/>
          <a:ext cx="2029460" cy="691515"/>
        </p:xfrm>
        <a:graphic>
          <a:graphicData uri="http://schemas.openxmlformats.org/presentationml/2006/ole">
            <mc:AlternateContent xmlns:mc="http://schemas.openxmlformats.org/markup-compatibility/2006">
              <mc:Choice xmlns:v="urn:schemas-microsoft-com:vml" Requires="v">
                <p:oleObj spid="_x0000_s3132" r:id="rId5" imgW="1066800" imgH="316865" progId="Equation.DSMT4">
                  <p:embed/>
                </p:oleObj>
              </mc:Choice>
              <mc:Fallback>
                <p:oleObj r:id="rId5" imgW="1066800" imgH="316865" progId="Equation.DSMT4">
                  <p:embed/>
                  <p:pic>
                    <p:nvPicPr>
                      <p:cNvPr id="0" name="Picture 5"/>
                      <p:cNvPicPr/>
                      <p:nvPr/>
                    </p:nvPicPr>
                    <p:blipFill>
                      <a:blip r:embed="rId6"/>
                      <a:stretch>
                        <a:fillRect/>
                      </a:stretch>
                    </p:blipFill>
                    <p:spPr>
                      <a:xfrm>
                        <a:off x="7689533" y="4648835"/>
                        <a:ext cx="2029460" cy="691515"/>
                      </a:xfrm>
                      <a:prstGeom prst="rect">
                        <a:avLst/>
                      </a:prstGeom>
                    </p:spPr>
                  </p:pic>
                </p:oleObj>
              </mc:Fallback>
            </mc:AlternateContent>
          </a:graphicData>
        </a:graphic>
      </p:graphicFrame>
      <p:sp>
        <p:nvSpPr>
          <p:cNvPr id="5" name="Action Button: Home 4">
            <a:hlinkClick r:id="rId7"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500"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par>
                                <p:cTn id="17" presetID="55" presetClass="entr" presetSubtype="0" fill="hold" nodeType="withEffect">
                                  <p:stCondLst>
                                    <p:cond delay="0"/>
                                  </p:stCondLst>
                                  <p:childTnLst>
                                    <p:set>
                                      <p:cBhvr>
                                        <p:cTn id="18" dur="500"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500"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500"/>
                                        <p:tgtEl>
                                          <p:spTgt spid="3">
                                            <p:txEl>
                                              <p:pRg st="3" end="3"/>
                                            </p:txEl>
                                          </p:spTgt>
                                        </p:tgtEl>
                                      </p:cBhvr>
                                    </p:animEffect>
                                  </p:childTnLst>
                                </p:cTn>
                              </p:par>
                              <p:par>
                                <p:cTn id="29" presetID="55" presetClass="entr" presetSubtype="0" fill="hold" nodeType="withEffect">
                                  <p:stCondLst>
                                    <p:cond delay="0"/>
                                  </p:stCondLst>
                                  <p:childTnLst>
                                    <p:set>
                                      <p:cBhvr>
                                        <p:cTn id="30" dur="500"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ppt_w*0.7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933166" y="1469714"/>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71059" y="378493"/>
                <a:ext cx="11463131" cy="1751698"/>
              </a:xfrm>
              <a:prstGeom prst="rect">
                <a:avLst/>
              </a:prstGeom>
            </p:spPr>
            <p:txBody>
              <a:bodyPr wrap="square">
                <a:spAutoFit/>
              </a:bodyPr>
              <a:lstStyle/>
              <a:p>
                <a:pPr marL="629920" marR="0" indent="-629920" algn="just">
                  <a:spcBef>
                    <a:spcPts val="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rPr>
                  <a:t> 46.</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Một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hình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trụ</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có</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bán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kính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đáy</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bằng</a:t>
                </a:r>
                <a:r>
                  <a:rPr lang="en-US" sz="3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𝑎</m:t>
                    </m:r>
                  </m:oMath>
                </a14:m>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chu</a:t>
                </a:r>
                <a:r>
                  <a:rPr lang="en-US" sz="3000" dirty="0">
                    <a:solidFill>
                      <a:srgbClr val="000000"/>
                    </a:solidFill>
                    <a:latin typeface="Times New Roman" panose="02020603050405020304" pitchFamily="18" charset="0"/>
                    <a:ea typeface="Times New Roman" panose="02020603050405020304" pitchFamily="18" charset="0"/>
                  </a:rPr>
                  <a:t> vi </a:t>
                </a:r>
                <a:r>
                  <a:rPr lang="en-US" sz="3000" dirty="0" err="1">
                    <a:solidFill>
                      <a:srgbClr val="000000"/>
                    </a:solidFill>
                    <a:latin typeface="Times New Roman" panose="02020603050405020304" pitchFamily="18" charset="0"/>
                    <a:ea typeface="Times New Roman" panose="02020603050405020304" pitchFamily="18" charset="0"/>
                  </a:rPr>
                  <a:t>thiết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diện</a:t>
                </a:r>
                <a:r>
                  <a:rPr lang="en-US" sz="3000" dirty="0">
                    <a:solidFill>
                      <a:srgbClr val="000000"/>
                    </a:solidFill>
                    <a:latin typeface="Times New Roman" panose="02020603050405020304" pitchFamily="18" charset="0"/>
                    <a:ea typeface="Times New Roman" panose="02020603050405020304" pitchFamily="18" charset="0"/>
                  </a:rPr>
                  <a:t> qua </a:t>
                </a:r>
                <a:r>
                  <a:rPr lang="en-US" sz="3000" dirty="0" err="1">
                    <a:solidFill>
                      <a:srgbClr val="000000"/>
                    </a:solidFill>
                    <a:latin typeface="Times New Roman" panose="02020603050405020304" pitchFamily="18" charset="0"/>
                    <a:ea typeface="Times New Roman" panose="02020603050405020304" pitchFamily="18" charset="0"/>
                  </a:rPr>
                  <a:t>trục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bằng</a:t>
                </a:r>
                <a:r>
                  <a:rPr lang="en-US" sz="30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10</m:t>
                    </m:r>
                    <m:r>
                      <a:rPr lang="en-US" sz="3000" i="1">
                        <a:latin typeface="Cambria Math" panose="02040503050406030204" pitchFamily="18" charset="0"/>
                        <a:ea typeface="Times New Roman" panose="02020603050405020304" pitchFamily="18" charset="0"/>
                      </a:rPr>
                      <m:t>𝑎</m:t>
                    </m:r>
                  </m:oMath>
                </a14:m>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Thể</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tích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của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khối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trụ</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bằng</a:t>
                </a:r>
                <a:endParaRPr lang="en-US" sz="3000" dirty="0">
                  <a:latin typeface="Times New Roman" panose="02020603050405020304" pitchFamily="18" charset="0"/>
                  <a:ea typeface="Times New Roman" panose="02020603050405020304" pitchFamily="18" charset="0"/>
                </a:endParaRPr>
              </a:p>
              <a:p>
                <a:pPr marL="629920" marR="0" algn="just">
                  <a:spcBef>
                    <a:spcPts val="0"/>
                  </a:spcBef>
                  <a:spcAft>
                    <a:spcPts val="0"/>
                  </a:spcAft>
                  <a:tabLst>
                    <a:tab pos="2160270" algn="l"/>
                    <a:tab pos="3599815" algn="l"/>
                    <a:tab pos="5039995" algn="l"/>
                  </a:tabLst>
                </a:pPr>
                <a:r>
                  <a:rPr lang="en-US"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effectLst/>
                            <a:latin typeface="Cambria Math"/>
                            <a:ea typeface="Calibri" panose="020F0502020204030204" pitchFamily="34" charset="0"/>
                          </a:rPr>
                        </m:ctrlPr>
                      </m:fPr>
                      <m:num>
                        <m:r>
                          <a:rPr lang="en-US" sz="3000" b="0" i="1">
                            <a:effectLst/>
                            <a:latin typeface="Cambria Math" panose="02040503050406030204" pitchFamily="18" charset="0"/>
                            <a:ea typeface="Calibri" panose="020F0502020204030204" pitchFamily="34" charset="0"/>
                          </a:rPr>
                          <m:t>4</m:t>
                        </m:r>
                        <m:r>
                          <a:rPr lang="en-US" sz="3000" b="0" i="1">
                            <a:effectLst/>
                            <a:latin typeface="Cambria Math" panose="02040503050406030204" pitchFamily="18" charset="0"/>
                            <a:ea typeface="Calibri" panose="020F0502020204030204" pitchFamily="34" charset="0"/>
                          </a:rPr>
                          <m:t>𝜋</m:t>
                        </m:r>
                        <m:sSup>
                          <m:sSupPr>
                            <m:ctrlPr>
                              <a:rPr lang="en-US" sz="3000" i="1">
                                <a:effectLst/>
                                <a:latin typeface="Cambria Math"/>
                                <a:ea typeface="Calibri" panose="020F0502020204030204" pitchFamily="34" charset="0"/>
                              </a:rPr>
                            </m:ctrlPr>
                          </m:sSupPr>
                          <m:e>
                            <m:r>
                              <a:rPr lang="en-US" sz="3000" b="0" i="1">
                                <a:effectLst/>
                                <a:latin typeface="Cambria Math" panose="02040503050406030204" pitchFamily="18" charset="0"/>
                                <a:ea typeface="Calibri" panose="020F0502020204030204" pitchFamily="34" charset="0"/>
                              </a:rPr>
                              <m:t>𝑎</m:t>
                            </m:r>
                          </m:e>
                          <m:sup>
                            <m:r>
                              <a:rPr lang="en-US" sz="3000" b="0" i="1">
                                <a:effectLst/>
                                <a:latin typeface="Cambria Math" panose="02040503050406030204" pitchFamily="18" charset="0"/>
                                <a:ea typeface="Calibri" panose="020F0502020204030204" pitchFamily="34" charset="0"/>
                              </a:rPr>
                              <m:t>3</m:t>
                            </m:r>
                          </m:sup>
                        </m:sSup>
                      </m:num>
                      <m:den>
                        <m:r>
                          <a:rPr lang="en-US" sz="3000" b="0" i="1">
                            <a:effectLst/>
                            <a:latin typeface="Cambria Math" panose="02040503050406030204" pitchFamily="18" charset="0"/>
                            <a:ea typeface="Calibri" panose="020F0502020204030204" pitchFamily="34" charset="0"/>
                          </a:rPr>
                          <m:t>3</m:t>
                        </m:r>
                      </m:den>
                    </m:f>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0" i="1">
                        <a:effectLst/>
                        <a:latin typeface="Cambria Math" panose="02040503050406030204" pitchFamily="18" charset="0"/>
                        <a:ea typeface="Calibri" panose="020F0502020204030204" pitchFamily="34" charset="0"/>
                      </a:rPr>
                      <m:t>3</m:t>
                    </m:r>
                    <m:r>
                      <a:rPr lang="en-US" sz="3000" b="0" i="1">
                        <a:effectLst/>
                        <a:latin typeface="Cambria Math" panose="02040503050406030204" pitchFamily="18" charset="0"/>
                        <a:ea typeface="Calibri" panose="020F0502020204030204" pitchFamily="34" charset="0"/>
                      </a:rPr>
                      <m:t>𝜋</m:t>
                    </m:r>
                    <m:sSup>
                      <m:sSupPr>
                        <m:ctrlPr>
                          <a:rPr lang="en-US" sz="3000" i="1">
                            <a:effectLst/>
                            <a:latin typeface="Cambria Math"/>
                            <a:ea typeface="Calibri" panose="020F0502020204030204" pitchFamily="34" charset="0"/>
                          </a:rPr>
                        </m:ctrlPr>
                      </m:sSupPr>
                      <m:e>
                        <m:r>
                          <a:rPr lang="en-US" sz="3000" b="0" i="1">
                            <a:effectLst/>
                            <a:latin typeface="Cambria Math" panose="02040503050406030204" pitchFamily="18" charset="0"/>
                            <a:ea typeface="Calibri" panose="020F0502020204030204" pitchFamily="34" charset="0"/>
                          </a:rPr>
                          <m:t>𝑎</m:t>
                        </m:r>
                      </m:e>
                      <m:sup>
                        <m:r>
                          <a:rPr lang="en-US" sz="3000" b="0" i="1">
                            <a:effectLst/>
                            <a:latin typeface="Cambria Math" panose="02040503050406030204" pitchFamily="18" charset="0"/>
                            <a:ea typeface="Calibri" panose="020F0502020204030204" pitchFamily="34"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smtClean="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0" i="1">
                        <a:effectLst/>
                        <a:latin typeface="Cambria Math" panose="02040503050406030204" pitchFamily="18" charset="0"/>
                        <a:ea typeface="Calibri" panose="020F0502020204030204" pitchFamily="34" charset="0"/>
                      </a:rPr>
                      <m:t>4</m:t>
                    </m:r>
                    <m:r>
                      <a:rPr lang="en-US" sz="3000" b="0" i="1">
                        <a:effectLst/>
                        <a:latin typeface="Cambria Math" panose="02040503050406030204" pitchFamily="18" charset="0"/>
                        <a:ea typeface="Calibri" panose="020F0502020204030204" pitchFamily="34" charset="0"/>
                      </a:rPr>
                      <m:t>𝜋</m:t>
                    </m:r>
                    <m:sSup>
                      <m:sSupPr>
                        <m:ctrlPr>
                          <a:rPr lang="en-US" sz="3000" i="1">
                            <a:effectLst/>
                            <a:latin typeface="Cambria Math"/>
                            <a:ea typeface="Calibri" panose="020F0502020204030204" pitchFamily="34" charset="0"/>
                          </a:rPr>
                        </m:ctrlPr>
                      </m:sSupPr>
                      <m:e>
                        <m:r>
                          <a:rPr lang="en-US" sz="3000" b="0" i="1">
                            <a:effectLst/>
                            <a:latin typeface="Cambria Math" panose="02040503050406030204" pitchFamily="18" charset="0"/>
                            <a:ea typeface="Calibri" panose="020F0502020204030204" pitchFamily="34" charset="0"/>
                          </a:rPr>
                          <m:t>𝑎</m:t>
                        </m:r>
                      </m:e>
                      <m:sup>
                        <m:r>
                          <a:rPr lang="en-US" sz="3000" b="0" i="1">
                            <a:effectLst/>
                            <a:latin typeface="Cambria Math" panose="02040503050406030204" pitchFamily="18" charset="0"/>
                            <a:ea typeface="Calibri" panose="020F0502020204030204" pitchFamily="34"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0" i="1">
                        <a:effectLst/>
                        <a:latin typeface="Cambria Math" panose="02040503050406030204" pitchFamily="18" charset="0"/>
                        <a:ea typeface="Calibri" panose="020F0502020204030204" pitchFamily="34" charset="0"/>
                      </a:rPr>
                      <m:t>𝜋</m:t>
                    </m:r>
                    <m:sSup>
                      <m:sSupPr>
                        <m:ctrlPr>
                          <a:rPr lang="en-US" sz="3000" i="1">
                            <a:effectLst/>
                            <a:latin typeface="Cambria Math"/>
                            <a:ea typeface="Calibri" panose="020F0502020204030204" pitchFamily="34" charset="0"/>
                          </a:rPr>
                        </m:ctrlPr>
                      </m:sSupPr>
                      <m:e>
                        <m:r>
                          <a:rPr lang="en-US" sz="3000" b="0" i="1">
                            <a:effectLst/>
                            <a:latin typeface="Cambria Math" panose="02040503050406030204" pitchFamily="18" charset="0"/>
                            <a:ea typeface="Calibri" panose="020F0502020204030204" pitchFamily="34" charset="0"/>
                          </a:rPr>
                          <m:t>𝑎</m:t>
                        </m:r>
                      </m:e>
                      <m:sup>
                        <m:r>
                          <a:rPr lang="en-US" sz="3000" b="0" i="1">
                            <a:effectLst/>
                            <a:latin typeface="Cambria Math" panose="02040503050406030204" pitchFamily="18" charset="0"/>
                            <a:ea typeface="Calibri" panose="020F0502020204030204" pitchFamily="34"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71059" y="378493"/>
                <a:ext cx="11463131" cy="1751698"/>
              </a:xfrm>
              <a:prstGeom prst="rect">
                <a:avLst/>
              </a:prstGeom>
              <a:blipFill rotWithShape="1">
                <a:blip r:embed="rId5"/>
                <a:stretch>
                  <a:fillRect l="-1277" t="-4530" r="-1223" b="-3136"/>
                </a:stretch>
              </a:blipFill>
            </p:spPr>
            <p:txBody>
              <a:bodyPr/>
              <a:lstStyle/>
              <a:p>
                <a:r>
                  <a:rPr lang="en-US">
                    <a:noFill/>
                  </a:rPr>
                  <a:t> </a:t>
                </a:r>
                <a:endParaRPr lang="en-US">
                  <a:noFill/>
                </a:endParaRP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6716122" y="2132323"/>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18051" y="206839"/>
                <a:ext cx="11463131" cy="2586414"/>
              </a:xfrm>
              <a:prstGeom prst="rect">
                <a:avLst/>
              </a:prstGeom>
            </p:spPr>
            <p:txBody>
              <a:bodyPr wrap="square">
                <a:spAutoFit/>
              </a:bodyPr>
              <a:lstStyle/>
              <a:p>
                <a:pPr marL="629920" marR="0" indent="-629920" algn="just">
                  <a:lnSpc>
                    <a:spcPct val="115000"/>
                  </a:lnSpc>
                  <a:spcBef>
                    <a:spcPts val="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rPr>
                  <a:t> 47. </a:t>
                </a:r>
                <a:r>
                  <a:rPr lang="en-US" sz="3000" dirty="0" err="1">
                    <a:latin typeface="Times New Roman" panose="02020603050405020304" pitchFamily="18" charset="0"/>
                    <a:ea typeface="Times New Roman" panose="02020603050405020304" pitchFamily="18" charset="0"/>
                  </a:rPr>
                  <a:t>Cắt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bởi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mặt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phẳng</a:t>
                </a:r>
                <a:r>
                  <a:rPr lang="en-US" sz="3000" dirty="0">
                    <a:latin typeface="Times New Roman" panose="02020603050405020304" pitchFamily="18" charset="0"/>
                    <a:ea typeface="Times New Roman" panose="02020603050405020304" pitchFamily="18" charset="0"/>
                  </a:rPr>
                  <a:t> qua </a:t>
                </a:r>
                <a:r>
                  <a:rPr lang="en-US" sz="3000" dirty="0" err="1">
                    <a:latin typeface="Times New Roman" panose="02020603050405020304" pitchFamily="18" charset="0"/>
                    <a:ea typeface="Times New Roman" panose="02020603050405020304" pitchFamily="18" charset="0"/>
                  </a:rPr>
                  <a:t>trục</a:t>
                </a:r>
                <a:r>
                  <a:rPr lang="en-US" sz="3000" dirty="0">
                    <a:latin typeface="Times New Roman" panose="02020603050405020304" pitchFamily="18" charset="0"/>
                    <a:ea typeface="Times New Roman" panose="02020603050405020304" pitchFamily="18" charset="0"/>
                  </a:rPr>
                  <a:t> ta </a:t>
                </a:r>
                <a:r>
                  <a:rPr lang="en-US" sz="3000" dirty="0" err="1">
                    <a:latin typeface="Times New Roman" panose="02020603050405020304" pitchFamily="18" charset="0"/>
                    <a:ea typeface="Times New Roman" panose="02020603050405020304" pitchFamily="18" charset="0"/>
                  </a:rPr>
                  <a:t>được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chữ</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nhật</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𝐴𝐵𝐶𝐷</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cạnh</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𝐴𝐵</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cạnh</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𝐶𝐷</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nằm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hai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Biết</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𝐵𝐷</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𝑎</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2</m:t>
                        </m:r>
                      </m:e>
                    </m:rad>
                  </m:oMath>
                </a14:m>
                <a:r>
                  <a:rPr lang="en-US" sz="3000" dirty="0">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3000" i="1">
                            <a:latin typeface="Cambria Math"/>
                            <a:ea typeface="Times New Roman" panose="02020603050405020304" pitchFamily="18" charset="0"/>
                          </a:rPr>
                        </m:ctrlPr>
                      </m:accPr>
                      <m:e>
                        <m:r>
                          <a:rPr lang="en-US" sz="3000" i="1">
                            <a:latin typeface="Cambria Math" panose="02040503050406030204" pitchFamily="18" charset="0"/>
                            <a:ea typeface="Times New Roman" panose="02020603050405020304" pitchFamily="18" charset="0"/>
                          </a:rPr>
                          <m:t>𝐷𝐶𝐴</m:t>
                        </m:r>
                      </m:e>
                    </m:acc>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30</m:t>
                    </m:r>
                    <m:r>
                      <a:rPr lang="en-US" sz="3000" i="1">
                        <a:latin typeface="Cambria Math" panose="02040503050406030204" pitchFamily="18" charset="0"/>
                        <a:ea typeface="Times New Roman" panose="02020603050405020304" pitchFamily="18" charset="0"/>
                      </a:rPr>
                      <m:t>°</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theo</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𝑎</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a:t>
                </a:r>
              </a:p>
              <a:p>
                <a:pPr marL="629920" marR="0" algn="just">
                  <a:lnSpc>
                    <a:spcPct val="115000"/>
                  </a:lnSpc>
                  <a:spcBef>
                    <a:spcPts val="0"/>
                  </a:spcBef>
                  <a:spcAft>
                    <a:spcPts val="0"/>
                  </a:spcAft>
                  <a:tabLst>
                    <a:tab pos="2160270" algn="l"/>
                    <a:tab pos="3599815" algn="l"/>
                    <a:tab pos="5039995" algn="l"/>
                  </a:tabLst>
                </a:pPr>
                <a:r>
                  <a:rPr lang="en-US" sz="3000" b="1" dirty="0">
                    <a:solidFill>
                      <a:srgbClr val="050BE1"/>
                    </a:solidFill>
                    <a:latin typeface="Times New Roman" panose="02020603050405020304" pitchFamily="18" charset="0"/>
                    <a:ea typeface="Times New Roman" panose="02020603050405020304" pitchFamily="18" charset="0"/>
                  </a:rPr>
                  <a:t>A.</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3</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2</m:t>
                            </m:r>
                          </m:e>
                        </m:rad>
                      </m:num>
                      <m:den>
                        <m:r>
                          <a:rPr lang="en-US" sz="3000" i="1">
                            <a:latin typeface="Cambria Math" panose="02040503050406030204" pitchFamily="18" charset="0"/>
                            <a:ea typeface="Times New Roman" panose="02020603050405020304" pitchFamily="18" charset="0"/>
                          </a:rPr>
                          <m:t>48</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B.</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3</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2</m:t>
                            </m:r>
                          </m:e>
                        </m:rad>
                      </m:num>
                      <m:den>
                        <m:r>
                          <a:rPr lang="en-US" sz="3000" i="1">
                            <a:latin typeface="Cambria Math" panose="02040503050406030204" pitchFamily="18" charset="0"/>
                            <a:ea typeface="Times New Roman" panose="02020603050405020304" pitchFamily="18" charset="0"/>
                          </a:rPr>
                          <m:t>32</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C.</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3</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2</m:t>
                            </m:r>
                          </m:e>
                        </m:rad>
                      </m:num>
                      <m:den>
                        <m:r>
                          <a:rPr lang="en-US" sz="3000" i="1">
                            <a:latin typeface="Cambria Math" panose="02040503050406030204" pitchFamily="18" charset="0"/>
                            <a:ea typeface="Times New Roman" panose="02020603050405020304" pitchFamily="18" charset="0"/>
                          </a:rPr>
                          <m:t>16</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D. </a:t>
                </a:r>
                <a14:m>
                  <m:oMath xmlns:m="http://schemas.openxmlformats.org/officeDocument/2006/math">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3</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6</m:t>
                            </m:r>
                          </m:e>
                        </m:rad>
                      </m:num>
                      <m:den>
                        <m:r>
                          <a:rPr lang="en-US" sz="3000" i="1">
                            <a:latin typeface="Cambria Math" panose="02040503050406030204" pitchFamily="18" charset="0"/>
                            <a:ea typeface="Times New Roman" panose="02020603050405020304" pitchFamily="18" charset="0"/>
                          </a:rPr>
                          <m:t>16</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18051" y="206839"/>
                <a:ext cx="11463131" cy="2586414"/>
              </a:xfrm>
              <a:prstGeom prst="rect">
                <a:avLst/>
              </a:prstGeom>
              <a:blipFill rotWithShape="1">
                <a:blip r:embed="rId5"/>
                <a:stretch>
                  <a:fillRect l="-1223" t="-1887" r="-1223" b="-1415"/>
                </a:stretch>
              </a:blipFill>
            </p:spPr>
            <p:txBody>
              <a:bodyPr/>
              <a:lstStyle/>
              <a:p>
                <a:r>
                  <a:rPr lang="en-US">
                    <a:noFill/>
                  </a:rPr>
                  <a:t> </a:t>
                </a:r>
                <a:endParaRPr lang="en-US">
                  <a:noFill/>
                </a:endParaRP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6716122" y="2980462"/>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31304" y="288732"/>
                <a:ext cx="11542643" cy="3375155"/>
              </a:xfrm>
              <a:prstGeom prst="rect">
                <a:avLst/>
              </a:prstGeom>
            </p:spPr>
            <p:txBody>
              <a:bodyPr wrap="square">
                <a:spAutoFit/>
              </a:bodyPr>
              <a:lstStyle/>
              <a:p>
                <a:pPr marL="612775" marR="0" indent="-612140" algn="just">
                  <a:lnSpc>
                    <a:spcPct val="115000"/>
                  </a:lnSpc>
                  <a:spcBef>
                    <a:spcPts val="0"/>
                  </a:spcBef>
                  <a:spcAft>
                    <a:spcPts val="0"/>
                  </a:spcAft>
                  <a:tabLst>
                    <a:tab pos="629920" algn="l"/>
                    <a:tab pos="1440180" algn="l"/>
                  </a:tabLst>
                </a:pPr>
                <a:r>
                  <a:rPr lang="en-US" sz="3000" b="1" dirty="0" err="1">
                    <a:solidFill>
                      <a:srgbClr val="FF0000"/>
                    </a:solidFill>
                    <a:latin typeface="Times New Roman" panose="02020603050405020304" pitchFamily="18" charset="0"/>
                    <a:ea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rPr>
                  <a:t> 48.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hai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hai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tròn</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latin typeface="Cambria Math"/>
                            <a:ea typeface="Times New Roman" panose="02020603050405020304" pitchFamily="18" charset="0"/>
                          </a:rPr>
                        </m:ctrlPr>
                      </m:dPr>
                      <m:e>
                        <m:r>
                          <a:rPr lang="en-US" sz="3000" i="1">
                            <a:latin typeface="Cambria Math" panose="02040503050406030204" pitchFamily="18" charset="0"/>
                            <a:ea typeface="Times New Roman" panose="02020603050405020304" pitchFamily="18" charset="0"/>
                          </a:rPr>
                          <m:t>𝑂</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𝑟</m:t>
                        </m:r>
                      </m:e>
                    </m:d>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latin typeface="Cambria Math"/>
                            <a:ea typeface="Times New Roman" panose="02020603050405020304" pitchFamily="18" charset="0"/>
                          </a:rPr>
                        </m:ctrlPr>
                      </m:dPr>
                      <m:e>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𝑂</m:t>
                            </m:r>
                          </m:e>
                          <m:sup>
                            <m:r>
                              <a:rPr lang="en-US" sz="3000" i="1">
                                <a:latin typeface="Cambria Math" panose="02040503050406030204" pitchFamily="18" charset="0"/>
                                <a:ea typeface="Times New Roman" panose="02020603050405020304" pitchFamily="18" charset="0"/>
                              </a:rPr>
                              <m:t>′</m:t>
                            </m:r>
                          </m:sup>
                        </m:sSup>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𝑟</m:t>
                        </m:r>
                      </m:e>
                    </m:d>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Khoảng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giữa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hai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𝑂</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𝑂</m:t>
                        </m:r>
                      </m:e>
                      <m:sup>
                        <m:r>
                          <a:rPr lang="en-US" sz="3000" i="1">
                            <a:latin typeface="Cambria Math" panose="02040503050406030204" pitchFamily="18" charset="0"/>
                            <a:ea typeface="Times New Roman" panose="02020603050405020304" pitchFamily="18" charset="0"/>
                          </a:rPr>
                          <m:t>′</m:t>
                        </m:r>
                      </m:sup>
                    </m:sSup>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𝑟</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3</m:t>
                        </m:r>
                      </m:e>
                    </m:rad>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nón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đỉnh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𝑂</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tròn</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latin typeface="Cambria Math"/>
                            <a:ea typeface="Times New Roman" panose="02020603050405020304" pitchFamily="18" charset="0"/>
                          </a:rPr>
                        </m:ctrlPr>
                      </m:dPr>
                      <m:e>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𝑂</m:t>
                            </m:r>
                          </m:e>
                          <m:sup>
                            <m:r>
                              <a:rPr lang="en-US" sz="3000" i="1">
                                <a:latin typeface="Cambria Math" panose="02040503050406030204" pitchFamily="18" charset="0"/>
                                <a:ea typeface="Times New Roman" panose="02020603050405020304" pitchFamily="18" charset="0"/>
                              </a:rPr>
                              <m:t>′</m:t>
                            </m:r>
                          </m:sup>
                        </m:sSup>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𝑟</m:t>
                        </m:r>
                      </m:e>
                    </m:d>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Gọi</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1</m:t>
                        </m:r>
                      </m:sub>
                    </m:sSub>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xung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quanh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2</m:t>
                        </m:r>
                      </m:sub>
                    </m:sSub>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xung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quanh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nón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tỉ</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số</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1</m:t>
                            </m:r>
                          </m:sub>
                        </m:sSub>
                      </m:num>
                      <m:den>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2</m:t>
                            </m:r>
                          </m:sub>
                        </m:sSub>
                      </m:den>
                    </m:f>
                  </m:oMath>
                </a14:m>
                <a:r>
                  <a:rPr lang="en-US" sz="3000" dirty="0">
                    <a:latin typeface="Times New Roman" panose="02020603050405020304" pitchFamily="18" charset="0"/>
                    <a:ea typeface="Times New Roman" panose="02020603050405020304" pitchFamily="18" charset="0"/>
                  </a:rPr>
                  <a:t>.</a:t>
                </a:r>
              </a:p>
              <a:p>
                <a:pPr marL="612775" marR="0" algn="just">
                  <a:lnSpc>
                    <a:spcPct val="115000"/>
                  </a:lnSpc>
                  <a:spcBef>
                    <a:spcPts val="0"/>
                  </a:spcBef>
                  <a:spcAft>
                    <a:spcPts val="0"/>
                  </a:spcAft>
                  <a:tabLst>
                    <a:tab pos="2160270" algn="l"/>
                    <a:tab pos="3599815" algn="l"/>
                    <a:tab pos="5039995" algn="l"/>
                  </a:tabLst>
                </a:pPr>
                <a:r>
                  <a:rPr lang="en-US" sz="3000" b="1" dirty="0">
                    <a:solidFill>
                      <a:srgbClr val="050BE1"/>
                    </a:solidFill>
                    <a:latin typeface="Times New Roman" panose="02020603050405020304" pitchFamily="18" charset="0"/>
                    <a:ea typeface="Times New Roman" panose="02020603050405020304" pitchFamily="18" charset="0"/>
                  </a:rPr>
                  <a:t>A.</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1</m:t>
                            </m:r>
                          </m:sub>
                        </m:sSub>
                      </m:num>
                      <m:den>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2</m:t>
                            </m:r>
                          </m:sub>
                        </m:sSub>
                      </m:den>
                    </m:f>
                    <m:r>
                      <a:rPr lang="en-US" sz="3000" i="1">
                        <a:latin typeface="Cambria Math" panose="02040503050406030204" pitchFamily="18" charset="0"/>
                        <a:ea typeface="Times New Roman" panose="02020603050405020304" pitchFamily="18" charset="0"/>
                      </a:rPr>
                      <m:t>=</m:t>
                    </m:r>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2</m:t>
                        </m:r>
                      </m:num>
                      <m:den>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3</m:t>
                            </m:r>
                          </m:e>
                        </m:rad>
                      </m:den>
                    </m:f>
                  </m:oMath>
                </a14:m>
                <a:r>
                  <a:rPr lang="en-US" sz="3000" dirty="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B.</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1</m:t>
                            </m:r>
                          </m:sub>
                        </m:sSub>
                      </m:num>
                      <m:den>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2</m:t>
                            </m:r>
                          </m:sub>
                        </m:sSub>
                      </m:den>
                    </m:f>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2</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3</m:t>
                        </m:r>
                      </m:e>
                    </m:rad>
                  </m:oMath>
                </a14:m>
                <a:r>
                  <a:rPr lang="en-US" sz="3000" dirty="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C.</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1</m:t>
                            </m:r>
                          </m:sub>
                        </m:sSub>
                      </m:num>
                      <m:den>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2</m:t>
                            </m:r>
                          </m:sub>
                        </m:sSub>
                      </m:den>
                    </m:f>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2</m:t>
                    </m:r>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smtClean="0">
                    <a:solidFill>
                      <a:srgbClr val="050BE1"/>
                    </a:solidFill>
                    <a:latin typeface="Times New Roman" panose="02020603050405020304" pitchFamily="18" charset="0"/>
                    <a:ea typeface="Times New Roman" panose="02020603050405020304" pitchFamily="18" charset="0"/>
                  </a:rPr>
                  <a:t>D</a:t>
                </a:r>
                <a:r>
                  <a:rPr lang="en-US" sz="3000" b="1" dirty="0">
                    <a:solidFill>
                      <a:srgbClr val="050BE1"/>
                    </a:solidFill>
                    <a:latin typeface="Times New Roman" panose="02020603050405020304" pitchFamily="18" charset="0"/>
                    <a:ea typeface="Times New Roman" panose="02020603050405020304" pitchFamily="18" charset="0"/>
                  </a:rPr>
                  <a:t>.</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1</m:t>
                            </m:r>
                          </m:sub>
                        </m:sSub>
                      </m:num>
                      <m:den>
                        <m:sSub>
                          <m:sSubPr>
                            <m:ctrlPr>
                              <a:rPr lang="en-US" sz="3000" i="1">
                                <a:latin typeface="Cambria Math"/>
                                <a:ea typeface="Times New Roman" panose="02020603050405020304" pitchFamily="18" charset="0"/>
                              </a:rPr>
                            </m:ctrlPr>
                          </m:sSubPr>
                          <m:e>
                            <m:r>
                              <a:rPr lang="en-US" sz="3000" i="1">
                                <a:latin typeface="Cambria Math" panose="02040503050406030204" pitchFamily="18" charset="0"/>
                                <a:ea typeface="Times New Roman" panose="02020603050405020304" pitchFamily="18" charset="0"/>
                              </a:rPr>
                              <m:t>𝑆</m:t>
                            </m:r>
                          </m:e>
                          <m:sub>
                            <m:r>
                              <a:rPr lang="en-US" sz="3000" i="1">
                                <a:latin typeface="Cambria Math" panose="02040503050406030204" pitchFamily="18" charset="0"/>
                                <a:ea typeface="Times New Roman" panose="02020603050405020304" pitchFamily="18" charset="0"/>
                              </a:rPr>
                              <m:t>2</m:t>
                            </m:r>
                          </m:sub>
                        </m:sSub>
                      </m:den>
                    </m:f>
                    <m:r>
                      <a:rPr lang="en-US" sz="3000" i="1">
                        <a:latin typeface="Cambria Math" panose="02040503050406030204" pitchFamily="18" charset="0"/>
                        <a:ea typeface="Times New Roman" panose="02020603050405020304" pitchFamily="18" charset="0"/>
                      </a:rPr>
                      <m:t>=</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3</m:t>
                        </m:r>
                      </m:e>
                    </m:rad>
                  </m:oMath>
                </a14:m>
                <a:r>
                  <a:rPr lang="en-US" sz="3000" dirty="0">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31304" y="288732"/>
                <a:ext cx="11542643" cy="3375155"/>
              </a:xfrm>
              <a:prstGeom prst="rect">
                <a:avLst/>
              </a:prstGeom>
              <a:blipFill rotWithShape="1">
                <a:blip r:embed="rId5"/>
                <a:stretch>
                  <a:fillRect l="-1214" t="-1444" r="-1214"/>
                </a:stretch>
              </a:blipFill>
            </p:spPr>
            <p:txBody>
              <a:bodyPr/>
              <a:lstStyle/>
              <a:p>
                <a:r>
                  <a:rPr lang="en-US">
                    <a:noFill/>
                  </a:rPr>
                  <a:t> </a:t>
                </a:r>
                <a:endParaRPr lang="en-US">
                  <a:noFill/>
                </a:endParaRP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929259" y="1826673"/>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376517" y="72347"/>
            <a:ext cx="1149723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3000" b="1" i="0" u="none" strike="noStrike" cap="none" normalizeH="0" baseline="0" dirty="0" err="1" smtClean="0">
                <a:ln>
                  <a:noFill/>
                </a:ln>
                <a:solidFill>
                  <a:srgbClr val="FF0000"/>
                </a:solidFill>
                <a:effectLst/>
                <a:latin typeface="Times New Roman" panose="02020603050405020304" charset="0"/>
                <a:ea typeface="Times New Roman" panose="02020603050405020304" charset="0"/>
                <a:cs typeface="Times New Roman" panose="02020603050405020304" charset="0"/>
              </a:rPr>
              <a:t>Câu</a:t>
            </a:r>
            <a:r>
              <a:rPr kumimoji="0" lang="en-US" altLang="en-US" sz="3000" b="1" i="0" u="none" strike="noStrike" cap="none" normalizeH="0" baseline="0" dirty="0" smtClean="0">
                <a:ln>
                  <a:noFill/>
                </a:ln>
                <a:solidFill>
                  <a:srgbClr val="FF0000"/>
                </a:solidFill>
                <a:effectLst/>
                <a:latin typeface="Times New Roman" panose="02020603050405020304" charset="0"/>
                <a:ea typeface="Times New Roman" panose="02020603050405020304" charset="0"/>
                <a:cs typeface="Times New Roman" panose="02020603050405020304" charset="0"/>
              </a:rPr>
              <a:t> 49. </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Cho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hình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thang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ABCD</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vuông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tại</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A</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và</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với</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AB=BC=AD2=a</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Quay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hình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thang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và</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miền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trong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của</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nó</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quanh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đường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thẳng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chứa</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cạnh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BC</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Tính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thể</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tích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của</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khối</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tròn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xoay</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được</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tạo</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thành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a:t>
            </a:r>
            <a:endParaRPr kumimoji="0" lang="en-US" altLang="en-US" sz="3000" b="0" i="0" u="none" strike="noStrike" cap="none" normalizeH="0" baseline="0" dirty="0" smtClean="0">
              <a:ln>
                <a:noFill/>
              </a:ln>
              <a:solidFill>
                <a:schemeClr val="tx1"/>
              </a:solidFill>
              <a:effectLst/>
              <a:latin typeface="Times New Roman" panose="02020603050405020304" charset="0"/>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0177" name="Hình ảnh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0955" y="1531900"/>
            <a:ext cx="3120278" cy="34166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76517" y="1762880"/>
            <a:ext cx="71957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1pPr>
            <a:lvl2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2pPr>
            <a:lvl3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3pPr>
            <a:lvl4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4pPr>
            <a:lvl5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5pPr>
            <a:lvl6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6pPr>
            <a:lvl7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7pPr>
            <a:lvl8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8pPr>
            <a:lvl9pPr eaLnBrk="0" fontAlgn="base" hangingPunct="0">
              <a:spcBef>
                <a:spcPct val="0"/>
              </a:spcBef>
              <a:spcAft>
                <a:spcPct val="0"/>
              </a:spcAft>
              <a:tabLst>
                <a:tab pos="629920" algn="l"/>
                <a:tab pos="2160270" algn="l"/>
                <a:tab pos="3600450" algn="l"/>
                <a:tab pos="5039995" algn="l"/>
              </a:tabLs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tab pos="629920" algn="l"/>
                <a:tab pos="2160270" algn="l"/>
                <a:tab pos="3600450" algn="l"/>
                <a:tab pos="5039995" algn="l"/>
              </a:tabLst>
            </a:pPr>
            <a:r>
              <a:rPr lang="en-US" altLang="en-US" sz="3000" b="1" dirty="0">
                <a:solidFill>
                  <a:srgbClr val="050BE1"/>
                </a:solidFill>
                <a:latin typeface="Times New Roman" panose="02020603050405020304" charset="0"/>
                <a:ea typeface="Times New Roman" panose="02020603050405020304" charset="0"/>
                <a:cs typeface="Times New Roman" panose="02020603050405020304" charset="0"/>
              </a:rPr>
              <a:t>A.</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V=4πa33</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lang="en-US" altLang="en-US" sz="3000" b="1" dirty="0">
                <a:solidFill>
                  <a:srgbClr val="050BE1"/>
                </a:solidFill>
                <a:latin typeface="Times New Roman" panose="02020603050405020304" charset="0"/>
                <a:ea typeface="Times New Roman" panose="02020603050405020304" charset="0"/>
                <a:cs typeface="Times New Roman" panose="02020603050405020304" charset="0"/>
              </a:rPr>
              <a:t>B.</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V=5πa33</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a:t>
            </a:r>
          </a:p>
          <a:p>
            <a:pPr marR="0" lvl="0" algn="just" defTabSz="914400" rtl="0" eaLnBrk="0" fontAlgn="base" latinLnBrk="0" hangingPunct="0">
              <a:lnSpc>
                <a:spcPct val="100000"/>
              </a:lnSpc>
              <a:spcBef>
                <a:spcPct val="0"/>
              </a:spcBef>
              <a:spcAft>
                <a:spcPct val="0"/>
              </a:spcAft>
              <a:buClrTx/>
              <a:buSzTx/>
              <a:tabLst>
                <a:tab pos="629920" algn="l"/>
                <a:tab pos="2160270" algn="l"/>
                <a:tab pos="3600450" algn="l"/>
                <a:tab pos="5039995" algn="l"/>
              </a:tabLst>
            </a:pP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p>
          <a:p>
            <a:pPr marR="0" lvl="0" algn="just" defTabSz="914400" rtl="0" eaLnBrk="0" fontAlgn="base" latinLnBrk="0" hangingPunct="0">
              <a:lnSpc>
                <a:spcPct val="100000"/>
              </a:lnSpc>
              <a:spcBef>
                <a:spcPct val="0"/>
              </a:spcBef>
              <a:spcAft>
                <a:spcPct val="0"/>
              </a:spcAft>
              <a:buClrTx/>
              <a:buSzTx/>
              <a:tabLst>
                <a:tab pos="629920" algn="l"/>
                <a:tab pos="2160270" algn="l"/>
                <a:tab pos="3600450" algn="l"/>
                <a:tab pos="5039995" algn="l"/>
              </a:tabLst>
            </a:pPr>
            <a:r>
              <a:rPr kumimoji="0" lang="en-US" altLang="en-US" sz="3000" b="1" i="0" u="none" strike="noStrike" cap="none" normalizeH="0" baseline="0" dirty="0" smtClean="0">
                <a:ln>
                  <a:noFill/>
                </a:ln>
                <a:solidFill>
                  <a:srgbClr val="050BE1"/>
                </a:solidFill>
                <a:effectLst/>
                <a:latin typeface="Times New Roman" panose="02020603050405020304" charset="0"/>
                <a:ea typeface="Times New Roman" panose="02020603050405020304" charset="0"/>
                <a:cs typeface="Times New Roman" panose="02020603050405020304" charset="0"/>
              </a:rPr>
              <a:t>C.</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V=πa3</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lang="en-US" altLang="en-US" sz="3000" b="1" dirty="0">
                <a:solidFill>
                  <a:srgbClr val="050BE1"/>
                </a:solidFill>
                <a:latin typeface="Times New Roman" panose="02020603050405020304" charset="0"/>
                <a:ea typeface="Times New Roman" panose="02020603050405020304" charset="0"/>
                <a:cs typeface="Times New Roman" panose="02020603050405020304" charset="0"/>
              </a:rPr>
              <a:t>D.</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V=7πa33</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a:t>
            </a:r>
            <a:endParaRPr kumimoji="0" lang="en-US" altLang="en-US" sz="3000" b="0" i="0" u="none" strike="noStrike" cap="none" normalizeH="0" baseline="0" dirty="0" smtClean="0">
              <a:ln>
                <a:noFill/>
              </a:ln>
              <a:solidFill>
                <a:schemeClr val="tx1"/>
              </a:solidFill>
              <a:effectLst/>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500" fill="hold">
                                          <p:stCondLst>
                                            <p:cond delay="0"/>
                                          </p:stCondLst>
                                        </p:cTn>
                                        <p:tgtEl>
                                          <p:spTgt spid="50177"/>
                                        </p:tgtEl>
                                        <p:attrNameLst>
                                          <p:attrName>style.visibility</p:attrName>
                                        </p:attrNameLst>
                                      </p:cBhvr>
                                      <p:to>
                                        <p:strVal val="visible"/>
                                      </p:to>
                                    </p:set>
                                    <p:animEffect transition="in" filter="box(in)">
                                      <p:cBhvr>
                                        <p:cTn id="14" dur="500"/>
                                        <p:tgtEl>
                                          <p:spTgt spid="5017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500"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ppt_w*0.7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813896" y="2887697"/>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51792" y="319054"/>
                <a:ext cx="11622156" cy="3209918"/>
              </a:xfrm>
              <a:prstGeom prst="rect">
                <a:avLst/>
              </a:prstGeom>
            </p:spPr>
            <p:txBody>
              <a:bodyPr wrap="square">
                <a:spAutoFit/>
              </a:bodyPr>
              <a:lstStyle/>
              <a:p>
                <a:pPr marL="612140" marR="0" indent="-612140" algn="just">
                  <a:lnSpc>
                    <a:spcPct val="115000"/>
                  </a:lnSpc>
                  <a:spcBef>
                    <a:spcPts val="0"/>
                  </a:spcBef>
                  <a:spcAft>
                    <a:spcPts val="0"/>
                  </a:spcAft>
                  <a:tabLst>
                    <a:tab pos="1440180" algn="l"/>
                  </a:tabLst>
                </a:pP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50.</a:t>
                </a:r>
                <a:r>
                  <a:rPr lang="en-US" sz="3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𝑎</m:t>
                    </m:r>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phẳng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i="1">
                            <a:latin typeface="Cambria Math"/>
                            <a:ea typeface="Times New Roman" panose="02020603050405020304" pitchFamily="18" charset="0"/>
                          </a:rPr>
                        </m:ctrlPr>
                      </m:dPr>
                      <m:e>
                        <m:r>
                          <a:rPr lang="en-US" sz="3000" i="1">
                            <a:latin typeface="Cambria Math" panose="02040503050406030204" pitchFamily="18" charset="0"/>
                            <a:ea typeface="Times New Roman" panose="02020603050405020304" pitchFamily="18" charset="0"/>
                          </a:rPr>
                          <m:t>𝑃</m:t>
                        </m:r>
                      </m:e>
                    </m:d>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𝑎</m:t>
                        </m:r>
                      </m:num>
                      <m:den>
                        <m:r>
                          <a:rPr lang="en-US" sz="3000" i="1">
                            <a:latin typeface="Cambria Math" panose="02040503050406030204" pitchFamily="18" charset="0"/>
                            <a:ea typeface="Times New Roman" panose="02020603050405020304" pitchFamily="18" charset="0"/>
                          </a:rPr>
                          <m:t>2</m:t>
                        </m:r>
                      </m:den>
                    </m:f>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p>
              <a:p>
                <a:pPr marL="629920" marR="0" algn="just">
                  <a:lnSpc>
                    <a:spcPct val="115000"/>
                  </a:lnSpc>
                  <a:spcBef>
                    <a:spcPts val="0"/>
                  </a:spcBef>
                  <a:spcAft>
                    <a:spcPts val="0"/>
                  </a:spcAft>
                  <a:tabLst>
                    <a:tab pos="2160270" algn="l"/>
                    <a:tab pos="3599815" algn="l"/>
                    <a:tab pos="5039995" algn="l"/>
                  </a:tabLst>
                </a:pPr>
                <a:r>
                  <a:rPr lang="en-US"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3</m:t>
                    </m:r>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3</m:t>
                        </m:r>
                      </m:e>
                    </m:rad>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3</m:t>
                            </m:r>
                          </m:e>
                        </m:rad>
                      </m:num>
                      <m:den>
                        <m:r>
                          <a:rPr lang="en-US" sz="3000" i="1">
                            <a:latin typeface="Cambria Math" panose="02040503050406030204" pitchFamily="18" charset="0"/>
                            <a:ea typeface="Times New Roman" panose="02020603050405020304" pitchFamily="18" charset="0"/>
                          </a:rPr>
                          <m:t>4</m:t>
                        </m:r>
                      </m:den>
                    </m:f>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51792" y="319054"/>
                <a:ext cx="11622156" cy="3209918"/>
              </a:xfrm>
              <a:prstGeom prst="rect">
                <a:avLst/>
              </a:prstGeom>
              <a:blipFill rotWithShape="1">
                <a:blip r:embed="rId5"/>
                <a:stretch>
                  <a:fillRect l="-1206" t="-1518" r="-1206" b="-1708"/>
                </a:stretch>
              </a:blipFill>
            </p:spPr>
            <p:txBody>
              <a:bodyPr/>
              <a:lstStyle/>
              <a:p>
                <a:r>
                  <a:rPr lang="en-US">
                    <a:noFill/>
                  </a:rPr>
                  <a:t> </a:t>
                </a:r>
                <a:endParaRPr lang="en-US">
                  <a:noFill/>
                </a:endParaRP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672352" y="3608726"/>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510989" y="1053977"/>
            <a:ext cx="1109935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629920" algn="l"/>
              </a:tabLst>
              <a:defRPr>
                <a:solidFill>
                  <a:schemeClr val="tx1"/>
                </a:solidFill>
                <a:latin typeface="Arial" panose="020B0604020202020204" pitchFamily="34" charset="0"/>
              </a:defRPr>
            </a:lvl1pPr>
            <a:lvl2pPr eaLnBrk="0" fontAlgn="base" hangingPunct="0">
              <a:spcBef>
                <a:spcPct val="0"/>
              </a:spcBef>
              <a:spcAft>
                <a:spcPct val="0"/>
              </a:spcAft>
              <a:tabLst>
                <a:tab pos="629920" algn="l"/>
              </a:tabLst>
              <a:defRPr>
                <a:solidFill>
                  <a:schemeClr val="tx1"/>
                </a:solidFill>
                <a:latin typeface="Arial" panose="020B0604020202020204" pitchFamily="34" charset="0"/>
              </a:defRPr>
            </a:lvl2pPr>
            <a:lvl3pPr eaLnBrk="0" fontAlgn="base" hangingPunct="0">
              <a:spcBef>
                <a:spcPct val="0"/>
              </a:spcBef>
              <a:spcAft>
                <a:spcPct val="0"/>
              </a:spcAft>
              <a:tabLst>
                <a:tab pos="629920" algn="l"/>
              </a:tabLst>
              <a:defRPr>
                <a:solidFill>
                  <a:schemeClr val="tx1"/>
                </a:solidFill>
                <a:latin typeface="Arial" panose="020B0604020202020204" pitchFamily="34" charset="0"/>
              </a:defRPr>
            </a:lvl3pPr>
            <a:lvl4pPr eaLnBrk="0" fontAlgn="base" hangingPunct="0">
              <a:spcBef>
                <a:spcPct val="0"/>
              </a:spcBef>
              <a:spcAft>
                <a:spcPct val="0"/>
              </a:spcAft>
              <a:tabLst>
                <a:tab pos="629920" algn="l"/>
              </a:tabLst>
              <a:defRPr>
                <a:solidFill>
                  <a:schemeClr val="tx1"/>
                </a:solidFill>
                <a:latin typeface="Arial" panose="020B0604020202020204" pitchFamily="34" charset="0"/>
              </a:defRPr>
            </a:lvl4pPr>
            <a:lvl5pPr eaLnBrk="0" fontAlgn="base" hangingPunct="0">
              <a:spcBef>
                <a:spcPct val="0"/>
              </a:spcBef>
              <a:spcAft>
                <a:spcPct val="0"/>
              </a:spcAft>
              <a:tabLst>
                <a:tab pos="629920" algn="l"/>
              </a:tabLst>
              <a:defRPr>
                <a:solidFill>
                  <a:schemeClr val="tx1"/>
                </a:solidFill>
                <a:latin typeface="Arial" panose="020B0604020202020204" pitchFamily="34" charset="0"/>
              </a:defRPr>
            </a:lvl5pPr>
            <a:lvl6pPr eaLnBrk="0" fontAlgn="base" hangingPunct="0">
              <a:spcBef>
                <a:spcPct val="0"/>
              </a:spcBef>
              <a:spcAft>
                <a:spcPct val="0"/>
              </a:spcAft>
              <a:tabLst>
                <a:tab pos="629920" algn="l"/>
              </a:tabLst>
              <a:defRPr>
                <a:solidFill>
                  <a:schemeClr val="tx1"/>
                </a:solidFill>
                <a:latin typeface="Arial" panose="020B0604020202020204" pitchFamily="34" charset="0"/>
              </a:defRPr>
            </a:lvl6pPr>
            <a:lvl7pPr eaLnBrk="0" fontAlgn="base" hangingPunct="0">
              <a:spcBef>
                <a:spcPct val="0"/>
              </a:spcBef>
              <a:spcAft>
                <a:spcPct val="0"/>
              </a:spcAft>
              <a:tabLst>
                <a:tab pos="629920" algn="l"/>
              </a:tabLst>
              <a:defRPr>
                <a:solidFill>
                  <a:schemeClr val="tx1"/>
                </a:solidFill>
                <a:latin typeface="Arial" panose="020B0604020202020204" pitchFamily="34" charset="0"/>
              </a:defRPr>
            </a:lvl7pPr>
            <a:lvl8pPr eaLnBrk="0" fontAlgn="base" hangingPunct="0">
              <a:spcBef>
                <a:spcPct val="0"/>
              </a:spcBef>
              <a:spcAft>
                <a:spcPct val="0"/>
              </a:spcAft>
              <a:tabLst>
                <a:tab pos="629920" algn="l"/>
              </a:tabLst>
              <a:defRPr>
                <a:solidFill>
                  <a:schemeClr val="tx1"/>
                </a:solidFill>
                <a:latin typeface="Arial" panose="020B0604020202020204" pitchFamily="34" charset="0"/>
              </a:defRPr>
            </a:lvl8pPr>
            <a:lvl9pPr eaLnBrk="0" fontAlgn="base" hangingPunct="0">
              <a:spcBef>
                <a:spcPct val="0"/>
              </a:spcBef>
              <a:spcAft>
                <a:spcPct val="0"/>
              </a:spcAft>
              <a:tabLst>
                <a:tab pos="62992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9920" algn="l"/>
              </a:tabLst>
            </a:pPr>
            <a:r>
              <a:rPr kumimoji="0" lang="en-US" altLang="en-US" sz="3000" b="1" i="0" u="none" strike="noStrike" cap="none" normalizeH="0" baseline="0" dirty="0" err="1" smtClean="0">
                <a:ln>
                  <a:noFill/>
                </a:ln>
                <a:solidFill>
                  <a:srgbClr val="FF0000"/>
                </a:solidFill>
                <a:effectLst/>
                <a:latin typeface="Times New Roman" panose="02020603050405020304" charset="0"/>
                <a:ea typeface="Times New Roman" panose="02020603050405020304" charset="0"/>
                <a:cs typeface="Times New Roman" panose="02020603050405020304" charset="0"/>
              </a:rPr>
              <a:t>Câu</a:t>
            </a:r>
            <a:r>
              <a:rPr kumimoji="0" lang="en-US" altLang="en-US" sz="3000" b="1" i="0" u="none" strike="noStrike" cap="none" normalizeH="0" baseline="0" dirty="0" smtClean="0">
                <a:ln>
                  <a:noFill/>
                </a:ln>
                <a:solidFill>
                  <a:srgbClr val="FF0000"/>
                </a:solidFill>
                <a:effectLst/>
                <a:latin typeface="Times New Roman" panose="02020603050405020304" charset="0"/>
                <a:ea typeface="Times New Roman" panose="02020603050405020304" charset="0"/>
                <a:cs typeface="Times New Roman" panose="02020603050405020304" charset="0"/>
              </a:rPr>
              <a:t> 51.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Người</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ta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sản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xuất</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25</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chiếc</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cống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dẫn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nước</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như</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nhau</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có</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dạng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hình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trụ</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từ</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bê</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tông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Mỗi</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chiếc</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cống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có</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chiều</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cao</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1m</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bán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kính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trong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bằng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25</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cm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và</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độ</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dày</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của</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bê</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tông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bằng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10</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cm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xem</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hình</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minh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họa</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Nếu</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giá</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bê</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tông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là</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900.000</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đồng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m3</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thì</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để</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sản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xuất</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25</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chiếc</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cống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trên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phải</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hết</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bao</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nhiêu</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tiền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bê</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tông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Làm</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tròn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đến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hàng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chục</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nghìn</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a:t>
            </a:r>
            <a:endParaRPr kumimoji="0" lang="en-US" altLang="en-US" sz="3000" b="0" i="0" u="none" strike="noStrike" cap="none" normalizeH="0" baseline="0" dirty="0" smtClean="0">
              <a:ln>
                <a:noFill/>
              </a:ln>
              <a:solidFill>
                <a:schemeClr val="tx1"/>
              </a:solidFill>
              <a:effectLst/>
              <a:latin typeface="Times New Roman" panose="02020603050405020304" charset="0"/>
              <a:cs typeface="Times New Roman" panose="02020603050405020304" charset="0"/>
            </a:endParaRPr>
          </a:p>
          <a:p>
            <a:pPr marL="0" marR="0" lvl="0" indent="0" algn="l" defTabSz="914400" rtl="0" eaLnBrk="0" fontAlgn="base" latinLnBrk="0" hangingPunct="0">
              <a:lnSpc>
                <a:spcPct val="100000"/>
              </a:lnSpc>
              <a:spcBef>
                <a:spcPct val="0"/>
              </a:spcBef>
              <a:spcAft>
                <a:spcPct val="0"/>
              </a:spcAft>
              <a:buClrTx/>
              <a:buSzTx/>
              <a:buFontTx/>
              <a:buNone/>
              <a:tabLst>
                <a:tab pos="62992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8129" name="Hình ảnh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0567" y="3333316"/>
            <a:ext cx="2729753" cy="27297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72352" y="3528618"/>
            <a:ext cx="761025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1pPr>
            <a:lvl2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2pPr>
            <a:lvl3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3pPr>
            <a:lvl4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4pPr>
            <a:lvl5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5pPr>
            <a:lvl6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6pPr>
            <a:lvl7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7pPr>
            <a:lvl8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8pPr>
            <a:lvl9pPr eaLnBrk="0" fontAlgn="base" hangingPunct="0">
              <a:spcBef>
                <a:spcPct val="0"/>
              </a:spcBef>
              <a:spcAft>
                <a:spcPct val="0"/>
              </a:spcAft>
              <a:tabLst>
                <a:tab pos="2160270" algn="l"/>
                <a:tab pos="3600450" algn="l"/>
                <a:tab pos="5039995" algn="l"/>
              </a:tabLs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tab pos="2160270" algn="l"/>
                <a:tab pos="3600450" algn="l"/>
                <a:tab pos="5039995" algn="l"/>
              </a:tabLst>
            </a:pPr>
            <a:r>
              <a:rPr lang="en-US" altLang="en-US" sz="3000" b="1" dirty="0">
                <a:solidFill>
                  <a:srgbClr val="050BE1"/>
                </a:solidFill>
                <a:latin typeface="Times New Roman" panose="02020603050405020304" charset="0"/>
                <a:ea typeface="Times New Roman" panose="02020603050405020304" charset="0"/>
                <a:cs typeface="Times New Roman" panose="02020603050405020304" charset="0"/>
              </a:rPr>
              <a:t>A.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4.240.000</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đồng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lang="en-US" altLang="en-US" sz="3000" b="1" dirty="0" smtClean="0">
                <a:solidFill>
                  <a:srgbClr val="050BE1"/>
                </a:solidFill>
                <a:latin typeface="Times New Roman" panose="02020603050405020304" charset="0"/>
                <a:ea typeface="Times New Roman" panose="02020603050405020304" charset="0"/>
                <a:cs typeface="Times New Roman" panose="02020603050405020304" charset="0"/>
              </a:rPr>
              <a:t>B.</a:t>
            </a:r>
            <a:r>
              <a:rPr lang="en-US" altLang="en-US" sz="3000" b="1" dirty="0">
                <a:latin typeface="Times New Roman" panose="02020603050405020304" charset="0"/>
                <a:ea typeface="Times New Roman" panose="02020603050405020304" charset="0"/>
                <a:cs typeface="Times New Roman" panose="02020603050405020304" charset="0"/>
              </a:rPr>
              <a:t>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4.440.000</a:t>
            </a:r>
            <a:r>
              <a:rPr lang="en-US" altLang="en-US" sz="3000" dirty="0">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đồng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p>
          <a:p>
            <a:pPr marR="0" lvl="0" algn="just" defTabSz="914400" rtl="0" eaLnBrk="0" fontAlgn="base" latinLnBrk="0" hangingPunct="0">
              <a:lnSpc>
                <a:spcPct val="100000"/>
              </a:lnSpc>
              <a:spcBef>
                <a:spcPct val="0"/>
              </a:spcBef>
              <a:spcAft>
                <a:spcPct val="0"/>
              </a:spcAft>
              <a:buClrTx/>
              <a:buSzTx/>
              <a:tabLst>
                <a:tab pos="2160270" algn="l"/>
                <a:tab pos="3600450" algn="l"/>
                <a:tab pos="5039995" algn="l"/>
              </a:tabLst>
            </a:pPr>
            <a:r>
              <a:rPr kumimoji="0" lang="en-US" altLang="en-US" sz="3000" b="1" i="0" u="none" strike="noStrike" cap="none" normalizeH="0" baseline="0" dirty="0" smtClean="0">
                <a:ln>
                  <a:noFill/>
                </a:ln>
                <a:solidFill>
                  <a:srgbClr val="050BE1"/>
                </a:solidFill>
                <a:effectLst/>
                <a:latin typeface="Times New Roman" panose="02020603050405020304" charset="0"/>
                <a:ea typeface="Times New Roman" panose="02020603050405020304" charset="0"/>
                <a:cs typeface="Times New Roman" panose="02020603050405020304" charset="0"/>
              </a:rPr>
              <a:t>C.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4.340.000</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đồng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lang="en-US" altLang="en-US" sz="3000" b="1" dirty="0">
                <a:solidFill>
                  <a:srgbClr val="050BE1"/>
                </a:solidFill>
                <a:latin typeface="Times New Roman" panose="02020603050405020304" charset="0"/>
                <a:ea typeface="Times New Roman" panose="02020603050405020304" charset="0"/>
                <a:cs typeface="Times New Roman" panose="02020603050405020304" charset="0"/>
              </a:rPr>
              <a:t>D. </a:t>
            </a:r>
            <a:r>
              <a:rPr kumimoji="0" lang="en-US" altLang="en-US" sz="3000" b="0" i="1"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4.540.000</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 </a:t>
            </a:r>
            <a:r>
              <a:rPr kumimoji="0" lang="en-US" altLang="en-US" sz="3000" b="0" i="0" u="none" strike="noStrike" cap="none" normalizeH="0" baseline="0" dirty="0" err="1"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đồng</a:t>
            </a:r>
            <a:r>
              <a:rPr kumimoji="0" lang="en-US" altLang="en-US" sz="3000" b="0" i="0" u="none" strike="noStrike" cap="none" normalizeH="0" baseline="0" dirty="0" smtClean="0">
                <a:ln>
                  <a:noFill/>
                </a:ln>
                <a:solidFill>
                  <a:schemeClr val="tx1"/>
                </a:solidFill>
                <a:effectLst/>
                <a:latin typeface="Times New Roman" panose="02020603050405020304" charset="0"/>
                <a:ea typeface="Times New Roman" panose="02020603050405020304" charset="0"/>
                <a:cs typeface="Times New Roman" panose="02020603050405020304" charset="0"/>
              </a:rPr>
              <a:t>.</a:t>
            </a:r>
            <a:endParaRPr kumimoji="0" lang="en-US" altLang="en-US" sz="3000" b="0" i="0" u="none" strike="noStrike" cap="none" normalizeH="0" baseline="0" dirty="0" smtClean="0">
              <a:ln>
                <a:noFill/>
              </a:ln>
              <a:solidFill>
                <a:schemeClr val="tx1"/>
              </a:solidFill>
              <a:effectLst/>
              <a:latin typeface="Times New Roman" panose="02020603050405020304" charset="0"/>
              <a:cs typeface="Times New Roman" panose="02020603050405020304" charset="0"/>
            </a:endParaRPr>
          </a:p>
        </p:txBody>
      </p:sp>
      <p:sp>
        <p:nvSpPr>
          <p:cNvPr id="4" name="Title 3"/>
          <p:cNvSpPr>
            <a:spLocks noGrp="1"/>
          </p:cNvSpPr>
          <p:nvPr>
            <p:ph type="title"/>
          </p:nvPr>
        </p:nvSpPr>
        <p:spPr>
          <a:xfrm>
            <a:off x="838200" y="131445"/>
            <a:ext cx="10515600" cy="1325563"/>
          </a:xfrm>
        </p:spPr>
        <p:txBody>
          <a:bodyPr>
            <a:normAutofit/>
          </a:bodyPr>
          <a:lstStyle/>
          <a:p>
            <a:r>
              <a:rPr lang="en-US" b="1">
                <a:latin typeface="Arial" panose="020B0604020202020204" pitchFamily="34" charset="0"/>
                <a:cs typeface="Arial" panose="020B0604020202020204" pitchFamily="34" charset="0"/>
                <a:sym typeface="Wingdings 2" panose="05020102010507070707" charset="0"/>
              </a:rPr>
              <a:t> Vận dụng cao</a:t>
            </a:r>
            <a:r>
              <a:rPr lang="en-US" b="1">
                <a:latin typeface="Arial" panose="020B0604020202020204" pitchFamily="34" charset="0"/>
                <a:cs typeface="Arial" panose="020B0604020202020204" pitchFamily="34" charset="0"/>
              </a:rPr>
              <a:t>: (5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500"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8129"/>
                                        </p:tgtEl>
                                        <p:attrNameLst>
                                          <p:attrName>style.visibility</p:attrName>
                                        </p:attrNameLst>
                                      </p:cBhvr>
                                      <p:to>
                                        <p:strVal val="visible"/>
                                      </p:to>
                                    </p:set>
                                    <p:animEffect transition="in" filter="wipe(down)">
                                      <p:cBhvr>
                                        <p:cTn id="20" dur="500"/>
                                        <p:tgtEl>
                                          <p:spTgt spid="48129"/>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500"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strVal val="#ppt_w*0.7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animBg="1"/>
      <p:bldP spid="3" grpId="0" animBg="1"/>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7078" y="323286"/>
                <a:ext cx="11423373" cy="2761590"/>
              </a:xfrm>
              <a:prstGeom prst="rect">
                <a:avLst/>
              </a:prstGeom>
            </p:spPr>
            <p:txBody>
              <a:bodyPr wrap="square">
                <a:spAutoFit/>
              </a:bodyPr>
              <a:lstStyle/>
              <a:p>
                <a:pPr marL="629920" marR="0" indent="-629920" algn="just">
                  <a:spcBef>
                    <a:spcPts val="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rPr>
                  <a:t> 52.</a:t>
                </a:r>
                <a:r>
                  <a:rPr lang="en-US" sz="3000" b="1" dirty="0">
                    <a:solidFill>
                      <a:srgbClr val="0000CC"/>
                    </a:solidFill>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cắt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latin typeface="Cambria Math"/>
                            <a:ea typeface="Times New Roman" panose="02020603050405020304" pitchFamily="18" charset="0"/>
                          </a:rPr>
                        </m:ctrlPr>
                      </m:dPr>
                      <m:e>
                        <m:r>
                          <a:rPr lang="en-US" sz="3000" i="1">
                            <a:latin typeface="Cambria Math" panose="02040503050406030204" pitchFamily="18" charset="0"/>
                            <a:ea typeface="Times New Roman" panose="02020603050405020304" pitchFamily="18" charset="0"/>
                          </a:rPr>
                          <m:t>𝑇</m:t>
                        </m:r>
                      </m:e>
                    </m:d>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bởi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mặt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phẳng</a:t>
                </a:r>
                <a:r>
                  <a:rPr lang="en-US" sz="3000" dirty="0">
                    <a:latin typeface="Times New Roman" panose="02020603050405020304" pitchFamily="18" charset="0"/>
                    <a:ea typeface="Times New Roman" panose="02020603050405020304" pitchFamily="18" charset="0"/>
                  </a:rPr>
                  <a:t> song </a:t>
                </a:r>
                <a:r>
                  <a:rPr lang="en-US" sz="3000" dirty="0" err="1">
                    <a:latin typeface="Times New Roman" panose="02020603050405020304" pitchFamily="18" charset="0"/>
                    <a:ea typeface="Times New Roman" panose="02020603050405020304" pitchFamily="18" charset="0"/>
                  </a:rPr>
                  <a:t>song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latin typeface="Cambria Math"/>
                            <a:ea typeface="Times New Roman" panose="02020603050405020304" pitchFamily="18" charset="0"/>
                          </a:rPr>
                        </m:ctrlPr>
                      </m:dPr>
                      <m:e>
                        <m:r>
                          <a:rPr lang="en-US" sz="3000" i="1">
                            <a:latin typeface="Cambria Math" panose="02040503050406030204" pitchFamily="18" charset="0"/>
                            <a:ea typeface="Times New Roman" panose="02020603050405020304" pitchFamily="18" charset="0"/>
                          </a:rPr>
                          <m:t>𝑇</m:t>
                        </m:r>
                      </m:e>
                    </m:d>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khoảng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𝑎</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3</m:t>
                        </m:r>
                      </m:e>
                    </m:rad>
                  </m:oMath>
                </a14:m>
                <a:r>
                  <a:rPr lang="en-US" sz="3000" dirty="0">
                    <a:latin typeface="Times New Roman" panose="02020603050405020304" pitchFamily="18" charset="0"/>
                    <a:ea typeface="Times New Roman" panose="02020603050405020304" pitchFamily="18" charset="0"/>
                  </a:rPr>
                  <a:t> ta </a:t>
                </a:r>
                <a:r>
                  <a:rPr lang="en-US" sz="3000" dirty="0" err="1">
                    <a:latin typeface="Times New Roman" panose="02020603050405020304" pitchFamily="18" charset="0"/>
                    <a:ea typeface="Times New Roman" panose="02020603050405020304" pitchFamily="18" charset="0"/>
                  </a:rPr>
                  <a:t>được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vuông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bằng</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4</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2</m:t>
                        </m:r>
                      </m:sup>
                    </m:sSup>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tích</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𝑉</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latin typeface="Cambria Math"/>
                            <a:ea typeface="Times New Roman" panose="02020603050405020304" pitchFamily="18" charset="0"/>
                          </a:rPr>
                        </m:ctrlPr>
                      </m:dPr>
                      <m:e>
                        <m:r>
                          <a:rPr lang="en-US" sz="3000" i="1">
                            <a:latin typeface="Cambria Math" panose="02040503050406030204" pitchFamily="18" charset="0"/>
                            <a:ea typeface="Times New Roman" panose="02020603050405020304" pitchFamily="18" charset="0"/>
                          </a:rPr>
                          <m:t>𝑇</m:t>
                        </m:r>
                      </m:e>
                    </m:d>
                  </m:oMath>
                </a14:m>
                <a:r>
                  <a:rPr lang="en-US" sz="3000" dirty="0">
                    <a:latin typeface="Times New Roman" panose="02020603050405020304" pitchFamily="18" charset="0"/>
                    <a:ea typeface="Times New Roman" panose="02020603050405020304" pitchFamily="18" charset="0"/>
                  </a:rPr>
                  <a:t>.</a:t>
                </a:r>
              </a:p>
              <a:p>
                <a:pPr algn="just">
                  <a:tabLst>
                    <a:tab pos="635000" algn="l"/>
                    <a:tab pos="2222500" algn="l"/>
                    <a:tab pos="3810000" algn="l"/>
                    <a:tab pos="5397500" algn="l"/>
                  </a:tabLst>
                </a:pPr>
                <a:r>
                  <a:rPr lang="en-US" sz="3000" b="1" dirty="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A.</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𝑉</m:t>
                    </m:r>
                    <m:r>
                      <a:rPr lang="en-US" sz="3000" i="1">
                        <a:latin typeface="Cambria Math" panose="02040503050406030204" pitchFamily="18" charset="0"/>
                        <a:ea typeface="Times New Roman" panose="02020603050405020304" pitchFamily="18" charset="0"/>
                      </a:rPr>
                      <m:t>=</m:t>
                    </m:r>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7</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7</m:t>
                            </m:r>
                          </m:e>
                        </m:rad>
                      </m:num>
                      <m:den>
                        <m:r>
                          <a:rPr lang="en-US" sz="3000" i="1">
                            <a:latin typeface="Cambria Math" panose="02040503050406030204" pitchFamily="18" charset="0"/>
                            <a:ea typeface="Times New Roman" panose="02020603050405020304" pitchFamily="18" charset="0"/>
                          </a:rPr>
                          <m:t>3</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B.</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𝑉</m:t>
                    </m:r>
                    <m:r>
                      <a:rPr lang="en-US" sz="3000" i="1">
                        <a:latin typeface="Cambria Math" panose="02040503050406030204" pitchFamily="18" charset="0"/>
                        <a:ea typeface="Times New Roman" panose="02020603050405020304" pitchFamily="18" charset="0"/>
                      </a:rPr>
                      <m:t>=</m:t>
                    </m:r>
                    <m:f>
                      <m:fPr>
                        <m:ctrlPr>
                          <a:rPr lang="en-US" sz="3000" i="1">
                            <a:latin typeface="Cambria Math"/>
                            <a:ea typeface="Times New Roman" panose="02020603050405020304" pitchFamily="18" charset="0"/>
                          </a:rPr>
                        </m:ctrlPr>
                      </m:fPr>
                      <m:num>
                        <m:r>
                          <a:rPr lang="en-US" sz="3000" i="1">
                            <a:latin typeface="Cambria Math" panose="02040503050406030204" pitchFamily="18" charset="0"/>
                            <a:ea typeface="Times New Roman" panose="02020603050405020304" pitchFamily="18" charset="0"/>
                          </a:rPr>
                          <m:t>8</m:t>
                        </m:r>
                      </m:num>
                      <m:den>
                        <m:r>
                          <a:rPr lang="en-US" sz="3000" i="1">
                            <a:latin typeface="Cambria Math" panose="02040503050406030204" pitchFamily="18" charset="0"/>
                            <a:ea typeface="Times New Roman" panose="02020603050405020304" pitchFamily="18" charset="0"/>
                          </a:rPr>
                          <m:t>3</m:t>
                        </m:r>
                      </m:den>
                    </m:f>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C. </a:t>
                </a:r>
                <a14:m>
                  <m:oMath xmlns:m="http://schemas.openxmlformats.org/officeDocument/2006/math">
                    <m:r>
                      <a:rPr lang="en-US" sz="3000" i="1">
                        <a:latin typeface="Cambria Math" panose="02040503050406030204" pitchFamily="18" charset="0"/>
                        <a:ea typeface="Times New Roman" panose="02020603050405020304" pitchFamily="18" charset="0"/>
                      </a:rPr>
                      <m:t>𝑉</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8</m:t>
                    </m:r>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	</a:t>
                </a:r>
                <a:r>
                  <a:rPr lang="en-US" sz="3000" b="1" dirty="0">
                    <a:solidFill>
                      <a:srgbClr val="050BE1"/>
                    </a:solidFill>
                    <a:latin typeface="Times New Roman" panose="02020603050405020304" pitchFamily="18" charset="0"/>
                    <a:ea typeface="Times New Roman" panose="02020603050405020304" pitchFamily="18" charset="0"/>
                  </a:rPr>
                  <a:t>D.</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𝑉</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7</m:t>
                    </m:r>
                    <m:rad>
                      <m:radPr>
                        <m:degHide m:val="on"/>
                        <m:ctrlPr>
                          <a:rPr lang="en-US" sz="3000" i="1">
                            <a:latin typeface="Cambria Math"/>
                            <a:ea typeface="Times New Roman" panose="02020603050405020304" pitchFamily="18" charset="0"/>
                          </a:rPr>
                        </m:ctrlPr>
                      </m:radPr>
                      <m:deg/>
                      <m:e>
                        <m:r>
                          <a:rPr lang="en-US" sz="3000" i="1">
                            <a:latin typeface="Cambria Math" panose="02040503050406030204" pitchFamily="18" charset="0"/>
                            <a:ea typeface="Times New Roman" panose="02020603050405020304" pitchFamily="18" charset="0"/>
                          </a:rPr>
                          <m:t>7</m:t>
                        </m:r>
                      </m:e>
                    </m:rad>
                    <m:r>
                      <a:rPr lang="en-US" sz="3000" i="1">
                        <a:latin typeface="Cambria Math" panose="02040503050406030204" pitchFamily="18" charset="0"/>
                        <a:ea typeface="Times New Roman" panose="02020603050405020304" pitchFamily="18" charset="0"/>
                      </a:rPr>
                      <m:t>𝜋</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𝑎</m:t>
                        </m:r>
                      </m:e>
                      <m:sup>
                        <m:r>
                          <a:rPr lang="en-US" sz="3000" i="1">
                            <a:latin typeface="Cambria Math" panose="02040503050406030204" pitchFamily="18" charset="0"/>
                            <a:ea typeface="Times New Roman" panose="02020603050405020304" pitchFamily="18" charset="0"/>
                          </a:rPr>
                          <m:t>3</m:t>
                        </m:r>
                      </m:sup>
                    </m:sSup>
                  </m:oMath>
                </a14:m>
                <a:r>
                  <a:rPr lang="en-US" sz="3000" dirty="0">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477078" y="323286"/>
                <a:ext cx="11423373" cy="2761590"/>
              </a:xfrm>
              <a:prstGeom prst="rect">
                <a:avLst/>
              </a:prstGeom>
              <a:blipFill rotWithShape="1">
                <a:blip r:embed="rId2"/>
                <a:stretch>
                  <a:fillRect l="-1227" t="-2870" r="-1281" b="-5960"/>
                </a:stretch>
              </a:blipFill>
            </p:spPr>
            <p:txBody>
              <a:bodyPr/>
              <a:lstStyle/>
              <a:p>
                <a:r>
                  <a:rPr lang="en-US">
                    <a:noFill/>
                  </a:rPr>
                  <a:t> </a:t>
                </a:r>
                <a:endParaRPr lang="en-US">
                  <a:noFill/>
                </a:endParaRPr>
              </a:p>
            </p:txBody>
          </p:sp>
        </mc:Fallback>
      </mc:AlternateContent>
      <p:sp>
        <p:nvSpPr>
          <p:cNvPr id="19" name="Oval 18"/>
          <p:cNvSpPr/>
          <p:nvPr/>
        </p:nvSpPr>
        <p:spPr>
          <a:xfrm>
            <a:off x="1200788" y="2439081"/>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08087" y="346100"/>
                <a:ext cx="11396869" cy="3808735"/>
              </a:xfrm>
              <a:prstGeom prst="rect">
                <a:avLst/>
              </a:prstGeom>
            </p:spPr>
            <p:txBody>
              <a:bodyPr wrap="square">
                <a:spAutoFit/>
              </a:bodyPr>
              <a:lstStyle/>
              <a:p>
                <a:pPr marL="629920" marR="0" indent="-629920" algn="just">
                  <a:lnSpc>
                    <a:spcPct val="115000"/>
                  </a:lnSpc>
                  <a:spcBef>
                    <a:spcPts val="0"/>
                  </a:spcBef>
                  <a:spcAft>
                    <a:spcPts val="0"/>
                  </a:spcAft>
                  <a:tabLst>
                    <a:tab pos="629920" algn="l"/>
                  </a:tabLst>
                </a:pPr>
                <a:r>
                  <a:rPr lang="en-US" sz="3000" b="1" dirty="0" err="1">
                    <a:solidFill>
                      <a:srgbClr val="FF0000"/>
                    </a:solidFill>
                    <a:latin typeface="Times New Roman" panose="02020603050405020304" pitchFamily="18" charset="0"/>
                    <a:ea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rPr>
                  <a:t> 53. </a:t>
                </a:r>
                <a:r>
                  <a:rPr lang="fr-FR" sz="3000" dirty="0" err="1">
                    <a:latin typeface="Times New Roman" panose="02020603050405020304" pitchFamily="18" charset="0"/>
                    <a:ea typeface="Times New Roman" panose="02020603050405020304" pitchFamily="18" charset="0"/>
                  </a:rPr>
                  <a:t>Công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ty</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của</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ông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Bình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dự</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định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đóng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một</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thùng</a:t>
                </a:r>
                <a:r>
                  <a:rPr lang="fr-FR" sz="3000" dirty="0">
                    <a:latin typeface="Times New Roman" panose="02020603050405020304" pitchFamily="18" charset="0"/>
                    <a:ea typeface="Times New Roman" panose="02020603050405020304" pitchFamily="18" charset="0"/>
                  </a:rPr>
                  <a:t> phi </a:t>
                </a:r>
                <a:r>
                  <a:rPr lang="fr-FR" sz="3000" dirty="0" err="1">
                    <a:latin typeface="Times New Roman" panose="02020603050405020304" pitchFamily="18" charset="0"/>
                    <a:ea typeface="Times New Roman" panose="02020603050405020304" pitchFamily="18" charset="0"/>
                  </a:rPr>
                  <a:t>hình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trụ</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có</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đáy</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dưới</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và</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nắp</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đậy</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phía</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trên</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bằng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thép</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không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gỉ</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để</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đựng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nước</a:t>
                </a:r>
                <a:r>
                  <a:rPr lang="fr-FR" sz="3000" dirty="0">
                    <a:latin typeface="Times New Roman" panose="02020603050405020304" pitchFamily="18" charset="0"/>
                    <a:ea typeface="Times New Roman" panose="02020603050405020304" pitchFamily="18" charset="0"/>
                  </a:rPr>
                  <a:t>. Chi </a:t>
                </a:r>
                <a:r>
                  <a:rPr lang="fr-FR" sz="3000" dirty="0" err="1">
                    <a:latin typeface="Times New Roman" panose="02020603050405020304" pitchFamily="18" charset="0"/>
                    <a:ea typeface="Times New Roman" panose="02020603050405020304" pitchFamily="18" charset="0"/>
                  </a:rPr>
                  <a:t>phí</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trung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bình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cho</a:t>
                </a:r>
                <a:r>
                  <a:rPr lang="fr-FR"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1</m:t>
                    </m:r>
                    <m:sSup>
                      <m:sSupPr>
                        <m:ctrlPr>
                          <a:rPr lang="en-US" sz="3000" i="1">
                            <a:latin typeface="Cambria Math"/>
                            <a:ea typeface="Times New Roman" panose="02020603050405020304" pitchFamily="18" charset="0"/>
                          </a:rPr>
                        </m:ctrlPr>
                      </m:sSupPr>
                      <m:e>
                        <m:r>
                          <a:rPr lang="en-US" sz="3000" i="1">
                            <a:latin typeface="Cambria Math" panose="02040503050406030204" pitchFamily="18" charset="0"/>
                            <a:ea typeface="Times New Roman" panose="02020603050405020304" pitchFamily="18" charset="0"/>
                          </a:rPr>
                          <m:t>𝑚</m:t>
                        </m:r>
                      </m:e>
                      <m:sup>
                        <m:r>
                          <a:rPr lang="en-US" sz="3000" i="1">
                            <a:latin typeface="Cambria Math" panose="02040503050406030204" pitchFamily="18" charset="0"/>
                            <a:ea typeface="Times New Roman" panose="02020603050405020304" pitchFamily="18" charset="0"/>
                          </a:rPr>
                          <m:t>2</m:t>
                        </m:r>
                      </m:sup>
                    </m:sSup>
                  </m:oMath>
                </a14:m>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thép</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không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gỉ</a:t>
                </a:r>
                <a:r>
                  <a:rPr lang="fr-FR" sz="3000" dirty="0">
                    <a:latin typeface="Times New Roman" panose="02020603050405020304" pitchFamily="18" charset="0"/>
                    <a:ea typeface="Times New Roman" panose="02020603050405020304" pitchFamily="18" charset="0"/>
                  </a:rPr>
                  <a:t> là </a:t>
                </a:r>
                <a14:m>
                  <m:oMath xmlns:m="http://schemas.openxmlformats.org/officeDocument/2006/math">
                    <m:r>
                      <a:rPr lang="en-US" sz="3000" i="1">
                        <a:latin typeface="Cambria Math" panose="02040503050406030204" pitchFamily="18" charset="0"/>
                        <a:ea typeface="Times New Roman" panose="02020603050405020304" pitchFamily="18" charset="0"/>
                      </a:rPr>
                      <m:t>350</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000</m:t>
                    </m:r>
                  </m:oMath>
                </a14:m>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đồng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Với</a:t>
                </a:r>
                <a:r>
                  <a:rPr lang="fr-FR" sz="3000" dirty="0">
                    <a:latin typeface="Times New Roman" panose="02020603050405020304" pitchFamily="18" charset="0"/>
                    <a:ea typeface="Times New Roman" panose="02020603050405020304" pitchFamily="18" charset="0"/>
                  </a:rPr>
                  <a:t> chi </a:t>
                </a:r>
                <a:r>
                  <a:rPr lang="fr-FR" sz="3000" dirty="0" err="1">
                    <a:latin typeface="Times New Roman" panose="02020603050405020304" pitchFamily="18" charset="0"/>
                    <a:ea typeface="Times New Roman" panose="02020603050405020304" pitchFamily="18" charset="0"/>
                  </a:rPr>
                  <a:t>phí</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bỏ</a:t>
                </a:r>
                <a:r>
                  <a:rPr lang="fr-FR" sz="3000" dirty="0">
                    <a:latin typeface="Times New Roman" panose="02020603050405020304" pitchFamily="18" charset="0"/>
                    <a:ea typeface="Times New Roman" panose="02020603050405020304" pitchFamily="18" charset="0"/>
                  </a:rPr>
                  <a:t> ra </a:t>
                </a:r>
                <a:r>
                  <a:rPr lang="fr-FR" sz="3000" dirty="0" err="1">
                    <a:latin typeface="Times New Roman" panose="02020603050405020304" pitchFamily="18" charset="0"/>
                    <a:ea typeface="Times New Roman" panose="02020603050405020304" pitchFamily="18" charset="0"/>
                  </a:rPr>
                  <a:t>để</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làm</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cái</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thùng</a:t>
                </a:r>
                <a:r>
                  <a:rPr lang="fr-FR" sz="3000" dirty="0">
                    <a:latin typeface="Times New Roman" panose="02020603050405020304" pitchFamily="18" charset="0"/>
                    <a:ea typeface="Times New Roman" panose="02020603050405020304" pitchFamily="18" charset="0"/>
                  </a:rPr>
                  <a:t> phi </a:t>
                </a:r>
                <a:r>
                  <a:rPr lang="fr-FR" sz="3000" dirty="0" err="1">
                    <a:latin typeface="Times New Roman" panose="02020603050405020304" pitchFamily="18" charset="0"/>
                    <a:ea typeface="Times New Roman" panose="02020603050405020304" pitchFamily="18" charset="0"/>
                  </a:rPr>
                  <a:t>không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quá</a:t>
                </a:r>
                <a:r>
                  <a:rPr lang="fr-FR"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6</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594</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000</m:t>
                    </m:r>
                  </m:oMath>
                </a14:m>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đồng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hỏi</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công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ty</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ông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Bình</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có</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thể</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có</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được</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một</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thùng</a:t>
                </a:r>
                <a:r>
                  <a:rPr lang="fr-FR" sz="3000" dirty="0">
                    <a:latin typeface="Times New Roman" panose="02020603050405020304" pitchFamily="18" charset="0"/>
                    <a:ea typeface="Times New Roman" panose="02020603050405020304" pitchFamily="18" charset="0"/>
                  </a:rPr>
                  <a:t> phi </a:t>
                </a:r>
                <a:r>
                  <a:rPr lang="fr-FR" sz="3000" dirty="0" err="1">
                    <a:latin typeface="Times New Roman" panose="02020603050405020304" pitchFamily="18" charset="0"/>
                    <a:ea typeface="Times New Roman" panose="02020603050405020304" pitchFamily="18" charset="0"/>
                  </a:rPr>
                  <a:t>đựng</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được</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tối</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đa</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bao</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nhiêu</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tấn</a:t>
                </a:r>
                <a:r>
                  <a:rPr lang="fr-FR" sz="3000" dirty="0">
                    <a:latin typeface="Times New Roman" panose="02020603050405020304" pitchFamily="18" charset="0"/>
                    <a:ea typeface="Times New Roman" panose="02020603050405020304" pitchFamily="18" charset="0"/>
                  </a:rPr>
                  <a:t> </a:t>
                </a:r>
                <a:r>
                  <a:rPr lang="fr-FR" sz="3000" dirty="0" err="1">
                    <a:latin typeface="Times New Roman" panose="02020603050405020304" pitchFamily="18" charset="0"/>
                    <a:ea typeface="Times New Roman" panose="02020603050405020304" pitchFamily="18" charset="0"/>
                  </a:rPr>
                  <a:t>nước</a:t>
                </a:r>
                <a:r>
                  <a:rPr lang="fr-FR" sz="3000" dirty="0">
                    <a:latin typeface="Times New Roman" panose="02020603050405020304" pitchFamily="18" charset="0"/>
                    <a:ea typeface="Times New Roman" panose="02020603050405020304" pitchFamily="18" charset="0"/>
                  </a:rPr>
                  <a:t> ? (</a:t>
                </a:r>
                <a:r>
                  <a:rPr lang="fr-FR" sz="3000" dirty="0" err="1">
                    <a:latin typeface="Times New Roman" panose="02020603050405020304" pitchFamily="18" charset="0"/>
                    <a:ea typeface="Times New Roman" panose="02020603050405020304" pitchFamily="18" charset="0"/>
                  </a:rPr>
                  <a:t>Lấy</a:t>
                </a:r>
                <a:r>
                  <a:rPr lang="fr-FR"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𝜋</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3</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14</m:t>
                    </m:r>
                  </m:oMath>
                </a14:m>
                <a:r>
                  <a:rPr lang="fr-FR" sz="3000" dirty="0">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a:p>
                <a:pPr marL="629920" marR="0" algn="just">
                  <a:lnSpc>
                    <a:spcPct val="115000"/>
                  </a:lnSpc>
                  <a:spcBef>
                    <a:spcPts val="0"/>
                  </a:spcBef>
                  <a:spcAft>
                    <a:spcPts val="0"/>
                  </a:spcAft>
                  <a:tabLst>
                    <a:tab pos="2160270" algn="l"/>
                    <a:tab pos="3599815" algn="l"/>
                    <a:tab pos="5039995" algn="l"/>
                  </a:tabLst>
                </a:pPr>
                <a:r>
                  <a:rPr lang="en-US" sz="30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000" i="1">
                        <a:latin typeface="Cambria Math" panose="02040503050406030204" pitchFamily="18" charset="0"/>
                        <a:ea typeface="Times New Roman" panose="02020603050405020304" pitchFamily="18" charset="0"/>
                      </a:rPr>
                      <m:t>12</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56</m:t>
                    </m:r>
                  </m:oMath>
                </a14:m>
                <a:r>
                  <a:rPr lang="en-US" sz="3000" dirty="0">
                    <a:solidFill>
                      <a:srgbClr val="000000"/>
                    </a:solidFill>
                    <a:latin typeface="Times New Roman" panose="02020603050405020304" pitchFamily="18" charset="0"/>
                    <a:ea typeface="Times New Roman" panose="02020603050405020304" pitchFamily="18" charset="0"/>
                  </a:rPr>
                  <a:t>.</a:t>
                </a:r>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000" i="1">
                        <a:latin typeface="Cambria Math" panose="02040503050406030204" pitchFamily="18" charset="0"/>
                        <a:ea typeface="Times New Roman" panose="02020603050405020304" pitchFamily="18" charset="0"/>
                      </a:rPr>
                      <m:t>6</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28</m:t>
                    </m:r>
                  </m:oMath>
                </a14:m>
                <a:r>
                  <a:rPr lang="en-US" sz="3000" dirty="0">
                    <a:solidFill>
                      <a:srgbClr val="000000"/>
                    </a:solidFill>
                    <a:latin typeface="Times New Roman" panose="02020603050405020304" pitchFamily="18" charset="0"/>
                    <a:ea typeface="Times New Roman" panose="02020603050405020304" pitchFamily="18" charset="0"/>
                  </a:rPr>
                  <a:t>.</a:t>
                </a:r>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smtClean="0">
                    <a:solidFill>
                      <a:srgbClr val="0000FF"/>
                    </a:solidFill>
                    <a:latin typeface="Times New Roman" panose="02020603050405020304" pitchFamily="18" charset="0"/>
                    <a:ea typeface="Times New Roman" panose="02020603050405020304" pitchFamily="18" charset="0"/>
                  </a:rPr>
                  <a:t>C</a:t>
                </a:r>
                <a:r>
                  <a:rPr lang="en-US"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3</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14</m:t>
                    </m:r>
                  </m:oMath>
                </a14:m>
                <a:r>
                  <a:rPr lang="en-US" sz="3000" dirty="0">
                    <a:solidFill>
                      <a:srgbClr val="000000"/>
                    </a:solidFill>
                    <a:latin typeface="Times New Roman" panose="02020603050405020304" pitchFamily="18" charset="0"/>
                    <a:ea typeface="Times New Roman" panose="02020603050405020304" pitchFamily="18" charset="0"/>
                  </a:rPr>
                  <a:t>.</a:t>
                </a:r>
                <a:r>
                  <a:rPr lang="en-US" sz="3000" dirty="0">
                    <a:latin typeface="Times New Roman" panose="02020603050405020304" pitchFamily="18" charset="0"/>
                    <a:ea typeface="Times New Roman" panose="02020603050405020304" pitchFamily="18" charset="0"/>
                  </a:rPr>
                  <a:t>	</a:t>
                </a:r>
                <a:r>
                  <a:rPr lang="en-US" sz="3000" dirty="0" smtClean="0">
                    <a:latin typeface="Times New Roman" panose="02020603050405020304" pitchFamily="18" charset="0"/>
                    <a:ea typeface="Times New Roman" panose="02020603050405020304" pitchFamily="18" charset="0"/>
                  </a:rPr>
                  <a:t>	</a:t>
                </a:r>
                <a:r>
                  <a:rPr lang="en-US" sz="3000" b="1" dirty="0" smtClean="0">
                    <a:solidFill>
                      <a:srgbClr val="0000FF"/>
                    </a:solidFill>
                    <a:latin typeface="Times New Roman" panose="02020603050405020304" pitchFamily="18" charset="0"/>
                    <a:ea typeface="Times New Roman" panose="02020603050405020304" pitchFamily="18" charset="0"/>
                  </a:rPr>
                  <a:t>D</a:t>
                </a:r>
                <a:r>
                  <a:rPr lang="en-US" sz="30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9</m:t>
                    </m:r>
                    <m:r>
                      <a:rPr lang="en-US" sz="3000" i="1">
                        <a:latin typeface="Cambria Math" panose="02040503050406030204" pitchFamily="18" charset="0"/>
                        <a:ea typeface="Times New Roman" panose="02020603050405020304" pitchFamily="18" charset="0"/>
                      </a:rPr>
                      <m:t>,</m:t>
                    </m:r>
                    <m:r>
                      <a:rPr lang="en-US" sz="3000" i="1">
                        <a:latin typeface="Cambria Math" panose="02040503050406030204" pitchFamily="18" charset="0"/>
                        <a:ea typeface="Times New Roman" panose="02020603050405020304" pitchFamily="18" charset="0"/>
                      </a:rPr>
                      <m:t>52</m:t>
                    </m:r>
                  </m:oMath>
                </a14:m>
                <a:r>
                  <a:rPr lang="en-US" sz="3000" dirty="0">
                    <a:solidFill>
                      <a:srgbClr val="000000"/>
                    </a:solidFill>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8087" y="346100"/>
                <a:ext cx="11396869" cy="3808735"/>
              </a:xfrm>
              <a:prstGeom prst="rect">
                <a:avLst/>
              </a:prstGeom>
              <a:blipFill rotWithShape="1">
                <a:blip r:embed="rId2"/>
                <a:stretch>
                  <a:fillRect l="-1283" t="-1280" r="-1176" b="-2880"/>
                </a:stretch>
              </a:blipFill>
            </p:spPr>
            <p:txBody>
              <a:bodyPr/>
              <a:lstStyle/>
              <a:p>
                <a:r>
                  <a:rPr lang="en-US">
                    <a:noFill/>
                  </a:rPr>
                  <a:t> </a:t>
                </a:r>
                <a:endParaRPr lang="en-US">
                  <a:noFill/>
                </a:endParaRPr>
              </a:p>
            </p:txBody>
          </p:sp>
        </mc:Fallback>
      </mc:AlternateContent>
      <p:sp>
        <p:nvSpPr>
          <p:cNvPr id="19" name="Oval 18"/>
          <p:cNvSpPr/>
          <p:nvPr/>
        </p:nvSpPr>
        <p:spPr>
          <a:xfrm>
            <a:off x="4018090" y="3479830"/>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014433" y="3684191"/>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4"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5"/>
          <a:stretch>
            <a:fillRect/>
          </a:stretch>
        </p:blipFill>
        <p:spPr>
          <a:xfrm>
            <a:off x="415578" y="168448"/>
            <a:ext cx="11194762" cy="42810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500"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0.7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46847" y="382483"/>
                <a:ext cx="11178988" cy="2519536"/>
              </a:xfrm>
              <a:prstGeom prst="rect">
                <a:avLst/>
              </a:prstGeom>
            </p:spPr>
            <p:txBody>
              <a:bodyPr wrap="square">
                <a:spAutoFit/>
              </a:bodyPr>
              <a:lstStyle/>
              <a:p>
                <a:pPr marL="635000" marR="0" indent="-635000" algn="just">
                  <a:spcBef>
                    <a:spcPts val="0"/>
                  </a:spcBef>
                  <a:spcAft>
                    <a:spcPts val="0"/>
                  </a:spcAft>
                </a:pPr>
                <a:r>
                  <a:rPr lang="en-US" sz="3000" b="1" dirty="0" err="1">
                    <a:solidFill>
                      <a:srgbClr val="0000CC"/>
                    </a:solidFill>
                    <a:latin typeface="Times New Roman" panose="02020603050405020304" pitchFamily="18" charset="0"/>
                    <a:ea typeface="Times New Roman" panose="02020603050405020304" pitchFamily="18" charset="0"/>
                  </a:rPr>
                  <a:t>Câu</a:t>
                </a:r>
                <a:r>
                  <a:rPr lang="en-US" sz="3000" b="1" dirty="0">
                    <a:solidFill>
                      <a:srgbClr val="0000CC"/>
                    </a:solidFill>
                    <a:latin typeface="Times New Roman" panose="02020603050405020304" pitchFamily="18" charset="0"/>
                    <a:ea typeface="Times New Roman" panose="02020603050405020304" pitchFamily="18" charset="0"/>
                  </a:rPr>
                  <a:t> 55. </a:t>
                </a:r>
                <a:r>
                  <a:rPr lang="en-US" sz="3000" dirty="0" err="1">
                    <a:latin typeface="Times New Roman" panose="02020603050405020304" pitchFamily="18" charset="0"/>
                    <a:ea typeface="Times New Roman" panose="02020603050405020304" pitchFamily="18" charset="0"/>
                  </a:rPr>
                  <a:t>Người</a:t>
                </a:r>
                <a:r>
                  <a:rPr lang="en-US" sz="3000" dirty="0">
                    <a:latin typeface="Times New Roman" panose="02020603050405020304" pitchFamily="18" charset="0"/>
                    <a:ea typeface="Times New Roman" panose="02020603050405020304" pitchFamily="18" charset="0"/>
                  </a:rPr>
                  <a:t> ta </a:t>
                </a:r>
                <a:r>
                  <a:rPr lang="en-US" sz="3000" dirty="0" err="1">
                    <a:latin typeface="Times New Roman" panose="02020603050405020304" pitchFamily="18" charset="0"/>
                    <a:ea typeface="Times New Roman" panose="02020603050405020304" pitchFamily="18" charset="0"/>
                  </a:rPr>
                  <a:t>cần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đổ</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ống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cống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thoát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nước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trụ</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chiều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cao</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2</m:t>
                    </m:r>
                    <m:r>
                      <a:rPr lang="en-US" sz="3000" i="1">
                        <a:latin typeface="Cambria Math" panose="02040503050406030204" pitchFamily="18" charset="0"/>
                        <a:ea typeface="Times New Roman" panose="02020603050405020304" pitchFamily="18" charset="0"/>
                      </a:rPr>
                      <m:t>𝑚</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độ</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dày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thành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ống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10</m:t>
                    </m:r>
                    <m:r>
                      <a:rPr lang="en-US" sz="3000" i="1">
                        <a:latin typeface="Cambria Math" panose="02040503050406030204" pitchFamily="18" charset="0"/>
                        <a:ea typeface="Times New Roman" panose="02020603050405020304" pitchFamily="18" charset="0"/>
                      </a:rPr>
                      <m:t>𝑐𝑚</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Đường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ống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14:m>
                  <m:oMath xmlns:m="http://schemas.openxmlformats.org/officeDocument/2006/math">
                    <m:r>
                      <a:rPr lang="en-US" sz="3000" i="1">
                        <a:latin typeface="Cambria Math" panose="02040503050406030204" pitchFamily="18" charset="0"/>
                        <a:ea typeface="Times New Roman" panose="02020603050405020304" pitchFamily="18" charset="0"/>
                      </a:rPr>
                      <m:t>50</m:t>
                    </m:r>
                    <m:r>
                      <a:rPr lang="en-US" sz="3000" i="1">
                        <a:latin typeface="Cambria Math" panose="02040503050406030204" pitchFamily="18" charset="0"/>
                        <a:ea typeface="Times New Roman" panose="02020603050405020304" pitchFamily="18" charset="0"/>
                      </a:rPr>
                      <m:t>𝑐𝑚</m:t>
                    </m:r>
                  </m:oMath>
                </a14:m>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bê</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cần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dùng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ống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thoát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nước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a:t>
                </a:r>
              </a:p>
              <a:p>
                <a:pPr algn="just">
                  <a:tabLst>
                    <a:tab pos="635000" algn="l"/>
                    <a:tab pos="2222500" algn="l"/>
                    <a:tab pos="3810000" algn="l"/>
                    <a:tab pos="5397500" algn="l"/>
                  </a:tabLst>
                </a:pPr>
                <a:r>
                  <a:rPr lang="en-US" sz="3000" b="1" dirty="0">
                    <a:solidFill>
                      <a:srgbClr val="0000FF"/>
                    </a:solidFill>
                    <a:latin typeface="Times New Roman" panose="02020603050405020304" pitchFamily="18" charset="0"/>
                    <a:ea typeface="Times New Roman" panose="02020603050405020304" pitchFamily="18" charset="0"/>
                  </a:rPr>
                  <a:t>	</a:t>
                </a:r>
                <a:r>
                  <a:rPr lang="en-US" sz="3000" b="1" dirty="0" smtClean="0">
                    <a:solidFill>
                      <a:srgbClr val="050BE1"/>
                    </a:solidFill>
                    <a:latin typeface="Times New Roman" panose="02020603050405020304" pitchFamily="18" charset="0"/>
                    <a:ea typeface="Times New Roman" panose="02020603050405020304" pitchFamily="18" charset="0"/>
                  </a:rPr>
                  <a:t>A.</a:t>
                </a:r>
                <a:r>
                  <a:rPr lang="en-US" sz="3000" dirty="0" smtClean="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b="0" i="1">
                        <a:solidFill>
                          <a:schemeClr val="tx1"/>
                        </a:solidFill>
                        <a:latin typeface="Cambria Math" panose="02040503050406030204" pitchFamily="18" charset="0"/>
                        <a:ea typeface="Times New Roman" panose="02020603050405020304" pitchFamily="18" charset="0"/>
                      </a:rPr>
                      <m:t>0</m:t>
                    </m:r>
                    <m:r>
                      <a:rPr lang="en-US" sz="3000" b="0" i="1">
                        <a:solidFill>
                          <a:schemeClr val="tx1"/>
                        </a:solidFill>
                        <a:latin typeface="Cambria Math" panose="02040503050406030204" pitchFamily="18" charset="0"/>
                        <a:ea typeface="Times New Roman" panose="02020603050405020304" pitchFamily="18" charset="0"/>
                      </a:rPr>
                      <m:t>,</m:t>
                    </m:r>
                    <m:r>
                      <a:rPr lang="en-US" sz="3000" b="0" i="1">
                        <a:solidFill>
                          <a:schemeClr val="tx1"/>
                        </a:solidFill>
                        <a:latin typeface="Cambria Math" panose="02040503050406030204" pitchFamily="18" charset="0"/>
                        <a:ea typeface="Times New Roman" panose="02020603050405020304" pitchFamily="18" charset="0"/>
                      </a:rPr>
                      <m:t>18</m:t>
                    </m:r>
                    <m:r>
                      <a:rPr lang="en-US" sz="3000" b="0" i="1">
                        <a:solidFill>
                          <a:schemeClr val="tx1"/>
                        </a:solidFill>
                        <a:latin typeface="Cambria Math" panose="02040503050406030204" pitchFamily="18" charset="0"/>
                        <a:ea typeface="Times New Roman" panose="02020603050405020304" pitchFamily="18" charset="0"/>
                      </a:rPr>
                      <m:t>𝜋</m:t>
                    </m:r>
                    <m:d>
                      <m:dPr>
                        <m:ctrlPr>
                          <a:rPr lang="en-US" sz="3000" i="1">
                            <a:solidFill>
                              <a:schemeClr val="tx1"/>
                            </a:solidFill>
                            <a:latin typeface="Cambria Math"/>
                            <a:ea typeface="Times New Roman" panose="02020603050405020304" pitchFamily="18" charset="0"/>
                          </a:rPr>
                        </m:ctrlPr>
                      </m:dPr>
                      <m:e>
                        <m:sSup>
                          <m:sSupPr>
                            <m:ctrlPr>
                              <a:rPr lang="en-US" sz="3000" i="1">
                                <a:solidFill>
                                  <a:schemeClr val="tx1"/>
                                </a:solidFill>
                                <a:latin typeface="Cambria Math"/>
                                <a:ea typeface="Times New Roman" panose="02020603050405020304" pitchFamily="18" charset="0"/>
                              </a:rPr>
                            </m:ctrlPr>
                          </m:sSupPr>
                          <m:e>
                            <m:r>
                              <a:rPr lang="en-US" sz="3000" b="0" i="1">
                                <a:solidFill>
                                  <a:schemeClr val="tx1"/>
                                </a:solidFill>
                                <a:latin typeface="Cambria Math" panose="02040503050406030204" pitchFamily="18" charset="0"/>
                                <a:ea typeface="Times New Roman" panose="02020603050405020304" pitchFamily="18" charset="0"/>
                              </a:rPr>
                              <m:t>𝑚</m:t>
                            </m:r>
                          </m:e>
                          <m:sup>
                            <m:r>
                              <a:rPr lang="en-US" sz="3000" b="0" i="1">
                                <a:solidFill>
                                  <a:schemeClr val="tx1"/>
                                </a:solidFill>
                                <a:latin typeface="Cambria Math" panose="02040503050406030204" pitchFamily="18" charset="0"/>
                                <a:ea typeface="Times New Roman" panose="02020603050405020304" pitchFamily="18" charset="0"/>
                              </a:rPr>
                              <m:t>3</m:t>
                            </m:r>
                          </m:sup>
                        </m:sSup>
                      </m:e>
                    </m:d>
                  </m:oMath>
                </a14:m>
                <a:r>
                  <a:rPr lang="en-US" sz="3000" dirty="0">
                    <a:solidFill>
                      <a:schemeClr val="tx1"/>
                    </a:solidFill>
                    <a:latin typeface="Times New Roman" panose="02020603050405020304" pitchFamily="18" charset="0"/>
                    <a:ea typeface="Times New Roman" panose="02020603050405020304" pitchFamily="18" charset="0"/>
                  </a:rPr>
                  <a:t>.	</a:t>
                </a:r>
                <a:r>
                  <a:rPr lang="en-US" sz="3000" dirty="0" smtClean="0">
                    <a:solidFill>
                      <a:schemeClr val="tx1"/>
                    </a:solidFill>
                    <a:latin typeface="Times New Roman" panose="02020603050405020304" pitchFamily="18" charset="0"/>
                    <a:ea typeface="Times New Roman" panose="02020603050405020304" pitchFamily="18" charset="0"/>
                  </a:rPr>
                  <a:t>	</a:t>
                </a:r>
                <a:r>
                  <a:rPr lang="en-US" sz="3000" b="1" dirty="0" smtClean="0">
                    <a:solidFill>
                      <a:srgbClr val="050BE1"/>
                    </a:solidFill>
                    <a:latin typeface="Times New Roman" panose="02020603050405020304" pitchFamily="18" charset="0"/>
                    <a:ea typeface="Times New Roman" panose="02020603050405020304" pitchFamily="18" charset="0"/>
                  </a:rPr>
                  <a:t>B</a:t>
                </a:r>
                <a:r>
                  <a:rPr lang="en-US" sz="3000" b="1" dirty="0">
                    <a:solidFill>
                      <a:srgbClr val="050BE1"/>
                    </a:solidFill>
                    <a:latin typeface="Times New Roman" panose="02020603050405020304" pitchFamily="18" charset="0"/>
                    <a:ea typeface="Times New Roman" panose="02020603050405020304" pitchFamily="18" charset="0"/>
                  </a:rPr>
                  <a:t>.</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b="0" i="1">
                        <a:solidFill>
                          <a:schemeClr val="tx1"/>
                        </a:solidFill>
                        <a:latin typeface="Cambria Math" panose="02040503050406030204" pitchFamily="18" charset="0"/>
                        <a:ea typeface="Times New Roman" panose="02020603050405020304" pitchFamily="18" charset="0"/>
                      </a:rPr>
                      <m:t>0</m:t>
                    </m:r>
                    <m:r>
                      <a:rPr lang="en-US" sz="3000" b="0" i="1">
                        <a:solidFill>
                          <a:schemeClr val="tx1"/>
                        </a:solidFill>
                        <a:latin typeface="Cambria Math" panose="02040503050406030204" pitchFamily="18" charset="0"/>
                        <a:ea typeface="Times New Roman" panose="02020603050405020304" pitchFamily="18" charset="0"/>
                      </a:rPr>
                      <m:t>,</m:t>
                    </m:r>
                    <m:r>
                      <a:rPr lang="en-US" sz="3000" b="0" i="1">
                        <a:solidFill>
                          <a:schemeClr val="tx1"/>
                        </a:solidFill>
                        <a:latin typeface="Cambria Math" panose="02040503050406030204" pitchFamily="18" charset="0"/>
                        <a:ea typeface="Times New Roman" panose="02020603050405020304" pitchFamily="18" charset="0"/>
                      </a:rPr>
                      <m:t>045</m:t>
                    </m:r>
                    <m:r>
                      <a:rPr lang="en-US" sz="3000" b="0" i="1">
                        <a:solidFill>
                          <a:schemeClr val="tx1"/>
                        </a:solidFill>
                        <a:latin typeface="Cambria Math" panose="02040503050406030204" pitchFamily="18" charset="0"/>
                        <a:ea typeface="Times New Roman" panose="02020603050405020304" pitchFamily="18" charset="0"/>
                      </a:rPr>
                      <m:t>𝜋</m:t>
                    </m:r>
                    <m:d>
                      <m:dPr>
                        <m:ctrlPr>
                          <a:rPr lang="en-US" sz="3000" i="1">
                            <a:solidFill>
                              <a:schemeClr val="tx1"/>
                            </a:solidFill>
                            <a:latin typeface="Cambria Math"/>
                            <a:ea typeface="Times New Roman" panose="02020603050405020304" pitchFamily="18" charset="0"/>
                          </a:rPr>
                        </m:ctrlPr>
                      </m:dPr>
                      <m:e>
                        <m:sSup>
                          <m:sSupPr>
                            <m:ctrlPr>
                              <a:rPr lang="en-US" sz="3000" i="1">
                                <a:solidFill>
                                  <a:schemeClr val="tx1"/>
                                </a:solidFill>
                                <a:latin typeface="Cambria Math"/>
                                <a:ea typeface="Times New Roman" panose="02020603050405020304" pitchFamily="18" charset="0"/>
                              </a:rPr>
                            </m:ctrlPr>
                          </m:sSupPr>
                          <m:e>
                            <m:r>
                              <a:rPr lang="en-US" sz="3000" b="0" i="1">
                                <a:solidFill>
                                  <a:schemeClr val="tx1"/>
                                </a:solidFill>
                                <a:latin typeface="Cambria Math" panose="02040503050406030204" pitchFamily="18" charset="0"/>
                                <a:ea typeface="Times New Roman" panose="02020603050405020304" pitchFamily="18" charset="0"/>
                              </a:rPr>
                              <m:t>𝑚</m:t>
                            </m:r>
                          </m:e>
                          <m:sup>
                            <m:r>
                              <a:rPr lang="en-US" sz="3000" b="0" i="1">
                                <a:solidFill>
                                  <a:schemeClr val="tx1"/>
                                </a:solidFill>
                                <a:latin typeface="Cambria Math" panose="02040503050406030204" pitchFamily="18" charset="0"/>
                                <a:ea typeface="Times New Roman" panose="02020603050405020304" pitchFamily="18" charset="0"/>
                              </a:rPr>
                              <m:t>3</m:t>
                            </m:r>
                          </m:sup>
                        </m:sSup>
                      </m:e>
                    </m:d>
                  </m:oMath>
                </a14:m>
                <a:r>
                  <a:rPr lang="en-US" sz="3000" dirty="0">
                    <a:solidFill>
                      <a:schemeClr val="tx1"/>
                    </a:solidFill>
                    <a:latin typeface="Times New Roman" panose="02020603050405020304" pitchFamily="18" charset="0"/>
                    <a:ea typeface="Times New Roman" panose="02020603050405020304" pitchFamily="18" charset="0"/>
                  </a:rPr>
                  <a:t>.	</a:t>
                </a:r>
                <a:r>
                  <a:rPr lang="en-US" sz="3000" dirty="0" smtClean="0">
                    <a:solidFill>
                      <a:schemeClr val="tx1"/>
                    </a:solidFill>
                    <a:latin typeface="Times New Roman" panose="02020603050405020304" pitchFamily="18" charset="0"/>
                    <a:ea typeface="Times New Roman" panose="02020603050405020304" pitchFamily="18" charset="0"/>
                  </a:rPr>
                  <a:t>				</a:t>
                </a:r>
                <a:r>
                  <a:rPr lang="en-US" sz="3000" b="1" dirty="0" smtClean="0">
                    <a:solidFill>
                      <a:srgbClr val="050BE1"/>
                    </a:solidFill>
                    <a:latin typeface="Times New Roman" panose="02020603050405020304" pitchFamily="18" charset="0"/>
                    <a:ea typeface="Times New Roman" panose="02020603050405020304" pitchFamily="18" charset="0"/>
                  </a:rPr>
                  <a:t>C</a:t>
                </a:r>
                <a:r>
                  <a:rPr lang="en-US" sz="3000" b="1" dirty="0">
                    <a:solidFill>
                      <a:srgbClr val="050BE1"/>
                    </a:solidFill>
                    <a:latin typeface="Times New Roman" panose="02020603050405020304" pitchFamily="18" charset="0"/>
                    <a:ea typeface="Times New Roman" panose="02020603050405020304" pitchFamily="18" charset="0"/>
                  </a:rPr>
                  <a:t>.</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b="0" i="1">
                        <a:solidFill>
                          <a:schemeClr val="tx1"/>
                        </a:solidFill>
                        <a:latin typeface="Cambria Math" panose="02040503050406030204" pitchFamily="18" charset="0"/>
                        <a:ea typeface="Times New Roman" panose="02020603050405020304" pitchFamily="18" charset="0"/>
                      </a:rPr>
                      <m:t>0</m:t>
                    </m:r>
                    <m:r>
                      <a:rPr lang="en-US" sz="3000" b="0" i="1">
                        <a:solidFill>
                          <a:schemeClr val="tx1"/>
                        </a:solidFill>
                        <a:latin typeface="Cambria Math" panose="02040503050406030204" pitchFamily="18" charset="0"/>
                        <a:ea typeface="Times New Roman" panose="02020603050405020304" pitchFamily="18" charset="0"/>
                      </a:rPr>
                      <m:t>,</m:t>
                    </m:r>
                    <m:r>
                      <a:rPr lang="en-US" sz="3000" b="0" i="1">
                        <a:solidFill>
                          <a:schemeClr val="tx1"/>
                        </a:solidFill>
                        <a:latin typeface="Cambria Math" panose="02040503050406030204" pitchFamily="18" charset="0"/>
                        <a:ea typeface="Times New Roman" panose="02020603050405020304" pitchFamily="18" charset="0"/>
                      </a:rPr>
                      <m:t>5</m:t>
                    </m:r>
                    <m:r>
                      <a:rPr lang="en-US" sz="3000" b="0" i="1">
                        <a:solidFill>
                          <a:schemeClr val="tx1"/>
                        </a:solidFill>
                        <a:latin typeface="Cambria Math" panose="02040503050406030204" pitchFamily="18" charset="0"/>
                        <a:ea typeface="Times New Roman" panose="02020603050405020304" pitchFamily="18" charset="0"/>
                      </a:rPr>
                      <m:t>𝜋</m:t>
                    </m:r>
                    <m:d>
                      <m:dPr>
                        <m:ctrlPr>
                          <a:rPr lang="en-US" sz="3000" i="1">
                            <a:solidFill>
                              <a:schemeClr val="tx1"/>
                            </a:solidFill>
                            <a:latin typeface="Cambria Math"/>
                            <a:ea typeface="Times New Roman" panose="02020603050405020304" pitchFamily="18" charset="0"/>
                          </a:rPr>
                        </m:ctrlPr>
                      </m:dPr>
                      <m:e>
                        <m:sSup>
                          <m:sSupPr>
                            <m:ctrlPr>
                              <a:rPr lang="en-US" sz="3000" i="1">
                                <a:solidFill>
                                  <a:schemeClr val="tx1"/>
                                </a:solidFill>
                                <a:latin typeface="Cambria Math"/>
                                <a:ea typeface="Times New Roman" panose="02020603050405020304" pitchFamily="18" charset="0"/>
                              </a:rPr>
                            </m:ctrlPr>
                          </m:sSupPr>
                          <m:e>
                            <m:r>
                              <a:rPr lang="en-US" sz="3000" b="0" i="1">
                                <a:solidFill>
                                  <a:schemeClr val="tx1"/>
                                </a:solidFill>
                                <a:latin typeface="Cambria Math" panose="02040503050406030204" pitchFamily="18" charset="0"/>
                                <a:ea typeface="Times New Roman" panose="02020603050405020304" pitchFamily="18" charset="0"/>
                              </a:rPr>
                              <m:t>𝑚</m:t>
                            </m:r>
                          </m:e>
                          <m:sup>
                            <m:r>
                              <a:rPr lang="en-US" sz="3000" b="0" i="1">
                                <a:solidFill>
                                  <a:schemeClr val="tx1"/>
                                </a:solidFill>
                                <a:latin typeface="Cambria Math" panose="02040503050406030204" pitchFamily="18" charset="0"/>
                                <a:ea typeface="Times New Roman" panose="02020603050405020304" pitchFamily="18" charset="0"/>
                              </a:rPr>
                              <m:t>3</m:t>
                            </m:r>
                          </m:sup>
                        </m:sSup>
                      </m:e>
                    </m:d>
                  </m:oMath>
                </a14:m>
                <a:r>
                  <a:rPr lang="en-US" sz="3000" dirty="0">
                    <a:solidFill>
                      <a:schemeClr val="tx1"/>
                    </a:solidFill>
                    <a:latin typeface="Times New Roman" panose="02020603050405020304" pitchFamily="18" charset="0"/>
                    <a:ea typeface="Times New Roman" panose="02020603050405020304" pitchFamily="18" charset="0"/>
                  </a:rPr>
                  <a:t>.	</a:t>
                </a:r>
                <a:r>
                  <a:rPr lang="en-US" sz="3000" dirty="0" smtClean="0">
                    <a:solidFill>
                      <a:schemeClr val="tx1"/>
                    </a:solidFill>
                    <a:latin typeface="Times New Roman" panose="02020603050405020304" pitchFamily="18" charset="0"/>
                    <a:ea typeface="Times New Roman" panose="02020603050405020304" pitchFamily="18" charset="0"/>
                  </a:rPr>
                  <a:t>	</a:t>
                </a:r>
                <a:r>
                  <a:rPr lang="en-US" sz="3000" b="1" dirty="0" smtClean="0">
                    <a:solidFill>
                      <a:srgbClr val="050BE1"/>
                    </a:solidFill>
                    <a:latin typeface="Times New Roman" panose="02020603050405020304" pitchFamily="18" charset="0"/>
                    <a:ea typeface="Times New Roman" panose="02020603050405020304" pitchFamily="18" charset="0"/>
                  </a:rPr>
                  <a:t>D</a:t>
                </a:r>
                <a:r>
                  <a:rPr lang="en-US" sz="3000" b="1" dirty="0">
                    <a:solidFill>
                      <a:srgbClr val="050BE1"/>
                    </a:solidFill>
                    <a:latin typeface="Times New Roman" panose="02020603050405020304" pitchFamily="18" charset="0"/>
                    <a:ea typeface="Times New Roman" panose="02020603050405020304" pitchFamily="18" charset="0"/>
                  </a:rPr>
                  <a:t>.</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b="0" smtClean="0">
                        <a:solidFill>
                          <a:schemeClr val="tx1"/>
                        </a:solidFill>
                        <a:latin typeface="Cambria Math" panose="02040503050406030204" pitchFamily="18" charset="0"/>
                        <a:ea typeface="Times New Roman" panose="02020603050405020304" pitchFamily="18" charset="0"/>
                      </a:rPr>
                      <m:t>0</m:t>
                    </m:r>
                    <m:r>
                      <a:rPr lang="en-US" sz="3000" b="0" smtClean="0">
                        <a:solidFill>
                          <a:schemeClr val="tx1"/>
                        </a:solidFill>
                        <a:latin typeface="Cambria Math" panose="02040503050406030204" pitchFamily="18" charset="0"/>
                        <a:ea typeface="Times New Roman" panose="02020603050405020304" pitchFamily="18" charset="0"/>
                      </a:rPr>
                      <m:t>,</m:t>
                    </m:r>
                    <m:r>
                      <a:rPr lang="en-US" sz="3000" b="0" smtClean="0">
                        <a:solidFill>
                          <a:schemeClr val="tx1"/>
                        </a:solidFill>
                        <a:latin typeface="Cambria Math" panose="02040503050406030204" pitchFamily="18" charset="0"/>
                        <a:ea typeface="Times New Roman" panose="02020603050405020304" pitchFamily="18" charset="0"/>
                      </a:rPr>
                      <m:t>08</m:t>
                    </m:r>
                    <m:r>
                      <m:rPr>
                        <m:sty m:val="p"/>
                      </m:rPr>
                      <a:rPr lang="en-US" sz="3000" b="0" i="1" smtClean="0">
                        <a:solidFill>
                          <a:schemeClr val="tx1"/>
                        </a:solidFill>
                        <a:latin typeface="Cambria Math" panose="02040503050406030204" pitchFamily="18" charset="0"/>
                        <a:ea typeface="Times New Roman" panose="02020603050405020304" pitchFamily="18" charset="0"/>
                      </a:rPr>
                      <m:t>π</m:t>
                    </m:r>
                    <m:d>
                      <m:dPr>
                        <m:ctrlPr>
                          <a:rPr lang="en-US" sz="3000" i="1">
                            <a:solidFill>
                              <a:schemeClr val="tx1"/>
                            </a:solidFill>
                            <a:latin typeface="Cambria Math"/>
                            <a:ea typeface="Times New Roman" panose="02020603050405020304" pitchFamily="18" charset="0"/>
                          </a:rPr>
                        </m:ctrlPr>
                      </m:dPr>
                      <m:e>
                        <m:sSup>
                          <m:sSupPr>
                            <m:ctrlPr>
                              <a:rPr lang="en-US" sz="3000" i="1">
                                <a:solidFill>
                                  <a:schemeClr val="tx1"/>
                                </a:solidFill>
                                <a:latin typeface="Cambria Math"/>
                                <a:ea typeface="Times New Roman" panose="02020603050405020304" pitchFamily="18" charset="0"/>
                              </a:rPr>
                            </m:ctrlPr>
                          </m:sSupPr>
                          <m:e>
                            <m:r>
                              <m:rPr>
                                <m:sty m:val="p"/>
                              </m:rPr>
                              <a:rPr lang="en-US" sz="3000" b="0" i="1">
                                <a:solidFill>
                                  <a:schemeClr val="tx1"/>
                                </a:solidFill>
                                <a:latin typeface="Cambria Math" panose="02040503050406030204" pitchFamily="18" charset="0"/>
                                <a:ea typeface="Times New Roman" panose="02020603050405020304" pitchFamily="18" charset="0"/>
                              </a:rPr>
                              <m:t>m</m:t>
                            </m:r>
                          </m:e>
                          <m:sup>
                            <m:r>
                              <a:rPr lang="en-US" sz="3000" b="0">
                                <a:solidFill>
                                  <a:schemeClr val="tx1"/>
                                </a:solidFill>
                                <a:latin typeface="Cambria Math" panose="02040503050406030204" pitchFamily="18" charset="0"/>
                                <a:ea typeface="Times New Roman" panose="02020603050405020304" pitchFamily="18" charset="0"/>
                              </a:rPr>
                              <m:t>3</m:t>
                            </m:r>
                          </m:sup>
                        </m:sSup>
                      </m:e>
                    </m:d>
                  </m:oMath>
                </a14:m>
                <a:r>
                  <a:rPr lang="en-US" sz="3000" dirty="0">
                    <a:solidFill>
                      <a:schemeClr val="tx1"/>
                    </a:solidFill>
                    <a:latin typeface="Times New Roman" panose="02020603050405020304" pitchFamily="18" charset="0"/>
                    <a:ea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546847" y="382483"/>
                <a:ext cx="11178988" cy="2519536"/>
              </a:xfrm>
              <a:prstGeom prst="rect">
                <a:avLst/>
              </a:prstGeom>
              <a:blipFill rotWithShape="1">
                <a:blip r:embed="rId2"/>
                <a:stretch>
                  <a:fillRect l="-1309" t="-3148" r="-1254" b="-3148"/>
                </a:stretch>
              </a:blipFill>
            </p:spPr>
            <p:txBody>
              <a:bodyPr/>
              <a:lstStyle/>
              <a:p>
                <a:r>
                  <a:rPr lang="en-US">
                    <a:noFill/>
                  </a:rPr>
                  <a:t> </a:t>
                </a:r>
                <a:endParaRPr lang="en-US">
                  <a:noFill/>
                </a:endParaRPr>
              </a:p>
            </p:txBody>
          </p:sp>
        </mc:Fallback>
      </mc:AlternateContent>
      <p:sp>
        <p:nvSpPr>
          <p:cNvPr id="19" name="Oval 18"/>
          <p:cNvSpPr/>
          <p:nvPr/>
        </p:nvSpPr>
        <p:spPr>
          <a:xfrm>
            <a:off x="5915678" y="2245948"/>
            <a:ext cx="528955" cy="528955"/>
          </a:xfrm>
          <a:prstGeom prst="ellipse">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
        <p:nvSpPr>
          <p:cNvPr id="14" name="Action Button: Custom 13">
            <a:hlinkClick r:id="rId5" action="ppaction://hlinksldjump"/>
          </p:cNvPr>
          <p:cNvSpPr/>
          <p:nvPr/>
        </p:nvSpPr>
        <p:spPr>
          <a:xfrm>
            <a:off x="6106522" y="6294120"/>
            <a:ext cx="2840628"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HƯỚNG DẪN GIẢI</a:t>
            </a:r>
            <a:endParaRPr lang="en-US"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57480"/>
            <a:ext cx="11719560" cy="5334000"/>
          </a:xfrm>
        </p:spPr>
        <p:txBody>
          <a:bodyPr>
            <a:normAutofit/>
          </a:bodyPr>
          <a:lstStyle/>
          <a:p>
            <a:pPr marL="0" indent="0" fontAlgn="auto">
              <a:lnSpc>
                <a:spcPct val="100000"/>
              </a:lnSpc>
              <a:spcBef>
                <a:spcPts val="0"/>
              </a:spcBef>
              <a:spcAft>
                <a:spcPts val="0"/>
              </a:spcAft>
              <a:buNone/>
            </a:pPr>
            <a:r>
              <a:rPr lang="en-US" sz="3000">
                <a:latin typeface="Arial" panose="020B0604020202020204" pitchFamily="34" charset="0"/>
                <a:cs typeface="Arial" panose="020B0604020202020204" pitchFamily="34" charset="0"/>
              </a:rPr>
              <a:t> </a:t>
            </a:r>
            <a:r>
              <a:rPr lang="en-US" sz="3000">
                <a:solidFill>
                  <a:srgbClr val="050BE1"/>
                </a:solidFill>
                <a:latin typeface="Arial" panose="020B0604020202020204" pitchFamily="34" charset="0"/>
                <a:cs typeface="Arial" panose="020B0604020202020204" pitchFamily="34" charset="0"/>
                <a:sym typeface="Wingdings 2" panose="05020102010507070707" charset="0"/>
              </a:rPr>
              <a:t></a:t>
            </a:r>
            <a:r>
              <a:rPr lang="en-US" sz="3000">
                <a:solidFill>
                  <a:srgbClr val="050BE1"/>
                </a:solidFill>
                <a:latin typeface="Arial" panose="020B0604020202020204" pitchFamily="34" charset="0"/>
                <a:cs typeface="Arial" panose="020B0604020202020204" pitchFamily="34" charset="0"/>
              </a:rPr>
              <a:t> Các tính chất:</a:t>
            </a:r>
            <a:endParaRPr lang="en-US" sz="3000">
              <a:latin typeface="Arial" panose="020B0604020202020204" pitchFamily="34" charset="0"/>
              <a:cs typeface="Arial" panose="020B0604020202020204" pitchFamily="34" charset="0"/>
            </a:endParaRPr>
          </a:p>
          <a:p>
            <a:pPr algn="just" fontAlgn="auto">
              <a:lnSpc>
                <a:spcPct val="150000"/>
              </a:lnSpc>
              <a:spcBef>
                <a:spcPts val="0"/>
              </a:spcBef>
              <a:spcAft>
                <a:spcPts val="0"/>
              </a:spcAft>
              <a:buFont typeface="Wingdings" panose="05000000000000000000" charset="0"/>
              <a:buChar char="ü"/>
            </a:pPr>
            <a:r>
              <a:rPr lang="en-US" sz="3000">
                <a:latin typeface="Arial" panose="020B0604020202020204" pitchFamily="34" charset="0"/>
                <a:cs typeface="Arial" panose="020B0604020202020204" pitchFamily="34" charset="0"/>
              </a:rPr>
              <a:t>Cho </a:t>
            </a:r>
            <a:r>
              <a:rPr lang="en-US" sz="3300" i="1">
                <a:solidFill>
                  <a:srgbClr val="050BE1"/>
                </a:solidFill>
                <a:latin typeface="Times New Roman" panose="02020603050405020304" charset="0"/>
                <a:cs typeface="Times New Roman" panose="02020603050405020304" charset="0"/>
                <a:sym typeface="+mn-ea"/>
              </a:rPr>
              <a:t>mp(</a:t>
            </a:r>
            <a:r>
              <a:rPr lang="en-US" sz="3300" i="1">
                <a:solidFill>
                  <a:srgbClr val="050BE1"/>
                </a:solidFill>
                <a:latin typeface="Times New Roman" panose="02020603050405020304" charset="0"/>
                <a:cs typeface="Times New Roman" panose="02020603050405020304" charset="0"/>
                <a:sym typeface="Symbol" panose="05050102010706020507" charset="0"/>
              </a:rPr>
              <a:t>)</a:t>
            </a:r>
            <a:r>
              <a:rPr lang="en-US" sz="3000">
                <a:latin typeface="Arial" panose="020B0604020202020204" pitchFamily="34" charset="0"/>
                <a:cs typeface="Arial" panose="020B0604020202020204" pitchFamily="34" charset="0"/>
              </a:rPr>
              <a:t> song song với trục </a:t>
            </a:r>
            <a:r>
              <a:rPr lang="en-US" sz="30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của mặt trụ tròn xoay và cách </a:t>
            </a:r>
            <a:r>
              <a:rPr lang="en-US" sz="3000">
                <a:solidFill>
                  <a:srgbClr val="050BE1"/>
                </a:solidFill>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một khoảng </a:t>
            </a:r>
            <a:r>
              <a:rPr lang="en-US" sz="3300" i="1">
                <a:solidFill>
                  <a:srgbClr val="050BE1"/>
                </a:solidFill>
                <a:latin typeface="Times New Roman" panose="02020603050405020304" charset="0"/>
                <a:cs typeface="Times New Roman" panose="02020603050405020304" charset="0"/>
              </a:rPr>
              <a:t>d</a:t>
            </a:r>
            <a:r>
              <a:rPr lang="en-US" sz="3000">
                <a:latin typeface="Arial" panose="020B0604020202020204" pitchFamily="34" charset="0"/>
                <a:cs typeface="Arial" panose="020B0604020202020204" pitchFamily="34" charset="0"/>
              </a:rPr>
              <a:t>.</a:t>
            </a:r>
          </a:p>
          <a:p>
            <a:pPr lvl="1" algn="just" fontAlgn="auto">
              <a:lnSpc>
                <a:spcPct val="150000"/>
              </a:lnSpc>
              <a:spcBef>
                <a:spcPts val="0"/>
              </a:spcBef>
              <a:spcAft>
                <a:spcPts val="0"/>
              </a:spcAft>
              <a:buFont typeface="Arial" panose="020B0604020202020204" pitchFamily="34" charset="0"/>
              <a:buChar char="•"/>
            </a:pPr>
            <a:r>
              <a:rPr lang="en-US" sz="3000">
                <a:latin typeface="Arial" panose="020B0604020202020204" pitchFamily="34" charset="0"/>
                <a:cs typeface="Arial" panose="020B0604020202020204" pitchFamily="34" charset="0"/>
              </a:rPr>
              <a:t>Nếu </a:t>
            </a:r>
            <a:r>
              <a:rPr lang="en-US" sz="3200" i="1">
                <a:solidFill>
                  <a:srgbClr val="050BE1"/>
                </a:solidFill>
                <a:latin typeface="Times New Roman" panose="02020603050405020304" charset="0"/>
                <a:cs typeface="Times New Roman" panose="02020603050405020304" charset="0"/>
              </a:rPr>
              <a:t>d &lt; r</a:t>
            </a:r>
            <a:r>
              <a:rPr lang="en-US" sz="3000">
                <a:latin typeface="Arial" panose="020B0604020202020204" pitchFamily="34" charset="0"/>
                <a:cs typeface="Arial" panose="020B0604020202020204" pitchFamily="34" charset="0"/>
              </a:rPr>
              <a:t> thì </a:t>
            </a:r>
            <a:r>
              <a:rPr lang="en-US" sz="3300" i="1">
                <a:solidFill>
                  <a:srgbClr val="050BE1"/>
                </a:solidFill>
                <a:latin typeface="Times New Roman" panose="02020603050405020304" charset="0"/>
                <a:cs typeface="Times New Roman" panose="02020603050405020304" charset="0"/>
                <a:sym typeface="+mn-ea"/>
              </a:rPr>
              <a:t>mp(</a:t>
            </a:r>
            <a:r>
              <a:rPr lang="en-US" sz="3300" i="1">
                <a:solidFill>
                  <a:srgbClr val="050BE1"/>
                </a:solidFill>
                <a:latin typeface="Times New Roman" panose="02020603050405020304" charset="0"/>
                <a:cs typeface="Times New Roman" panose="02020603050405020304" charset="0"/>
                <a:sym typeface="Symbol" panose="05050102010706020507" charset="0"/>
              </a:rPr>
              <a:t>)</a:t>
            </a:r>
            <a:r>
              <a:rPr lang="en-US" sz="3000">
                <a:latin typeface="Arial" panose="020B0604020202020204" pitchFamily="34" charset="0"/>
                <a:cs typeface="Arial" panose="020B0604020202020204" pitchFamily="34" charset="0"/>
              </a:rPr>
              <a:t> cắt mặt trụ theo hai đường sinh </a:t>
            </a:r>
            <a:r>
              <a:rPr lang="en-US" sz="3000">
                <a:latin typeface="Arial" panose="020B0604020202020204" pitchFamily="34" charset="0"/>
                <a:cs typeface="Arial" panose="020B0604020202020204" pitchFamily="34" charset="0"/>
                <a:sym typeface="Symbol" panose="05050102010706020507" charset="0"/>
              </a:rPr>
              <a:t></a:t>
            </a:r>
            <a:r>
              <a:rPr lang="en-US" sz="3000">
                <a:latin typeface="Arial" panose="020B0604020202020204" pitchFamily="34" charset="0"/>
                <a:cs typeface="Arial" panose="020B0604020202020204" pitchFamily="34" charset="0"/>
              </a:rPr>
              <a:t> thiết diện là hình chữ nhật.</a:t>
            </a:r>
          </a:p>
          <a:p>
            <a:pPr lvl="1" algn="just" fontAlgn="auto">
              <a:lnSpc>
                <a:spcPct val="150000"/>
              </a:lnSpc>
              <a:spcBef>
                <a:spcPts val="0"/>
              </a:spcBef>
              <a:spcAft>
                <a:spcPts val="0"/>
              </a:spcAft>
              <a:buFont typeface="Arial" panose="020B0604020202020204" pitchFamily="34" charset="0"/>
              <a:buChar char="•"/>
            </a:pPr>
            <a:r>
              <a:rPr lang="en-US" sz="3000">
                <a:latin typeface="Arial" panose="020B0604020202020204" pitchFamily="34" charset="0"/>
                <a:cs typeface="Arial" panose="020B0604020202020204" pitchFamily="34" charset="0"/>
              </a:rPr>
              <a:t>Nếu </a:t>
            </a:r>
            <a:r>
              <a:rPr lang="en-US" sz="3300" i="1">
                <a:solidFill>
                  <a:srgbClr val="050BE1"/>
                </a:solidFill>
                <a:latin typeface="Times New Roman" panose="02020603050405020304" charset="0"/>
                <a:cs typeface="Times New Roman" panose="02020603050405020304" charset="0"/>
              </a:rPr>
              <a:t>d = r</a:t>
            </a:r>
            <a:r>
              <a:rPr lang="en-US" sz="3000">
                <a:latin typeface="Arial" panose="020B0604020202020204" pitchFamily="34" charset="0"/>
                <a:cs typeface="Arial" panose="020B0604020202020204" pitchFamily="34" charset="0"/>
              </a:rPr>
              <a:t> thì </a:t>
            </a:r>
            <a:r>
              <a:rPr lang="en-US" sz="3300" i="1">
                <a:solidFill>
                  <a:srgbClr val="050BE1"/>
                </a:solidFill>
                <a:latin typeface="Times New Roman" panose="02020603050405020304" charset="0"/>
                <a:cs typeface="Times New Roman" panose="02020603050405020304" charset="0"/>
                <a:sym typeface="+mn-ea"/>
              </a:rPr>
              <a:t>mp(</a:t>
            </a:r>
            <a:r>
              <a:rPr lang="en-US" sz="3300" i="1">
                <a:solidFill>
                  <a:srgbClr val="050BE1"/>
                </a:solidFill>
                <a:latin typeface="Times New Roman" panose="02020603050405020304" charset="0"/>
                <a:cs typeface="Times New Roman" panose="02020603050405020304" charset="0"/>
                <a:sym typeface="Symbol" panose="05050102010706020507" charset="0"/>
              </a:rPr>
              <a:t>)</a:t>
            </a:r>
            <a:r>
              <a:rPr lang="en-US" sz="3000">
                <a:latin typeface="Arial" panose="020B0604020202020204" pitchFamily="34" charset="0"/>
                <a:cs typeface="Arial" panose="020B0604020202020204" pitchFamily="34" charset="0"/>
              </a:rPr>
              <a:t> tiếp xúc với mặt trụ theo một đường sinh.</a:t>
            </a:r>
          </a:p>
          <a:p>
            <a:pPr lvl="1" algn="just" fontAlgn="auto">
              <a:lnSpc>
                <a:spcPct val="150000"/>
              </a:lnSpc>
              <a:spcBef>
                <a:spcPts val="0"/>
              </a:spcBef>
              <a:spcAft>
                <a:spcPts val="0"/>
              </a:spcAft>
              <a:buFont typeface="Arial" panose="020B0604020202020204" pitchFamily="34" charset="0"/>
              <a:buChar char="•"/>
            </a:pPr>
            <a:r>
              <a:rPr lang="en-US" sz="3000">
                <a:latin typeface="Arial" panose="020B0604020202020204" pitchFamily="34" charset="0"/>
                <a:cs typeface="Arial" panose="020B0604020202020204" pitchFamily="34" charset="0"/>
              </a:rPr>
              <a:t>Nếu </a:t>
            </a:r>
            <a:r>
              <a:rPr lang="en-US" sz="3300" i="1">
                <a:solidFill>
                  <a:srgbClr val="050BE1"/>
                </a:solidFill>
                <a:latin typeface="Times New Roman" panose="02020603050405020304" charset="0"/>
                <a:cs typeface="Times New Roman" panose="02020603050405020304" charset="0"/>
              </a:rPr>
              <a:t>d &gt; r</a:t>
            </a:r>
            <a:r>
              <a:rPr lang="en-US" sz="3000">
                <a:latin typeface="Arial" panose="020B0604020202020204" pitchFamily="34" charset="0"/>
                <a:cs typeface="Arial" panose="020B0604020202020204" pitchFamily="34" charset="0"/>
              </a:rPr>
              <a:t> thì </a:t>
            </a:r>
            <a:r>
              <a:rPr lang="en-US" sz="3300" i="1">
                <a:solidFill>
                  <a:srgbClr val="050BE1"/>
                </a:solidFill>
                <a:latin typeface="Times New Roman" panose="02020603050405020304" charset="0"/>
                <a:cs typeface="Times New Roman" panose="02020603050405020304" charset="0"/>
                <a:sym typeface="+mn-ea"/>
              </a:rPr>
              <a:t>mp(</a:t>
            </a:r>
            <a:r>
              <a:rPr lang="en-US" sz="3300" i="1">
                <a:solidFill>
                  <a:srgbClr val="050BE1"/>
                </a:solidFill>
                <a:latin typeface="Times New Roman" panose="02020603050405020304" charset="0"/>
                <a:cs typeface="Times New Roman" panose="02020603050405020304" charset="0"/>
                <a:sym typeface="Symbol" panose="05050102010706020507" charset="0"/>
              </a:rPr>
              <a:t>)</a:t>
            </a:r>
            <a:r>
              <a:rPr lang="en-US" sz="3000">
                <a:latin typeface="Arial" panose="020B0604020202020204" pitchFamily="34" charset="0"/>
                <a:cs typeface="Arial" panose="020B0604020202020204" pitchFamily="34" charset="0"/>
              </a:rPr>
              <a:t> không cắt mặt trụ.</a:t>
            </a:r>
          </a:p>
        </p:txBody>
      </p:sp>
      <p:sp>
        <p:nvSpPr>
          <p:cNvPr id="5" name="Action Button: Home 4">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500"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500"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500"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32" name="Content Placeholder 31"/>
          <p:cNvPicPr>
            <a:picLocks noGrp="1" noChangeAspect="1"/>
          </p:cNvPicPr>
          <p:nvPr>
            <p:ph idx="1"/>
          </p:nvPr>
        </p:nvPicPr>
        <p:blipFill>
          <a:blip r:embed="rId4"/>
          <a:stretch>
            <a:fillRect/>
          </a:stretch>
        </p:blipFill>
        <p:spPr>
          <a:xfrm>
            <a:off x="420370" y="116205"/>
            <a:ext cx="10428605" cy="61264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32"/>
                                        </p:tgtEl>
                                        <p:attrNameLst>
                                          <p:attrName>style.visibility</p:attrName>
                                        </p:attrNameLst>
                                      </p:cBhvr>
                                      <p:to>
                                        <p:strVal val="visible"/>
                                      </p:to>
                                    </p:set>
                                    <p:animEffect transition="in" filter="plus(in)">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p:nvPr/>
        </p:nvPicPr>
        <p:blipFill>
          <a:blip r:embed="rId4"/>
          <a:stretch>
            <a:fillRect/>
          </a:stretch>
        </p:blipFill>
        <p:spPr>
          <a:xfrm>
            <a:off x="562343" y="70044"/>
            <a:ext cx="10149840" cy="659237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p:nvPr/>
        </p:nvPicPr>
        <p:blipFill>
          <a:blip r:embed="rId4"/>
          <a:stretch>
            <a:fillRect/>
          </a:stretch>
        </p:blipFill>
        <p:spPr>
          <a:xfrm>
            <a:off x="239581" y="330638"/>
            <a:ext cx="11700194" cy="5394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3" name="Picture 2"/>
          <p:cNvPicPr/>
          <p:nvPr/>
        </p:nvPicPr>
        <p:blipFill>
          <a:blip r:embed="rId4"/>
          <a:stretch>
            <a:fillRect/>
          </a:stretch>
        </p:blipFill>
        <p:spPr>
          <a:xfrm>
            <a:off x="305622" y="328552"/>
            <a:ext cx="11521440" cy="5029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338" y="140434"/>
            <a:ext cx="10240639" cy="6501666"/>
          </a:xfrm>
          <a:prstGeom prst="rect">
            <a:avLst/>
          </a:prstGeom>
        </p:spPr>
      </p:pic>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a:picLocks noChangeAspect="1"/>
          </p:cNvPicPr>
          <p:nvPr/>
        </p:nvPicPr>
        <p:blipFill>
          <a:blip r:embed="rId4"/>
          <a:stretch>
            <a:fillRect/>
          </a:stretch>
        </p:blipFill>
        <p:spPr>
          <a:xfrm>
            <a:off x="405590" y="287049"/>
            <a:ext cx="10833035" cy="60070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a:picLocks noChangeAspect="1"/>
          </p:cNvPicPr>
          <p:nvPr/>
        </p:nvPicPr>
        <p:blipFill>
          <a:blip r:embed="rId4"/>
          <a:stretch>
            <a:fillRect/>
          </a:stretch>
        </p:blipFill>
        <p:spPr>
          <a:xfrm>
            <a:off x="405590" y="287328"/>
            <a:ext cx="11154009" cy="600679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a:picLocks noChangeAspect="1"/>
          </p:cNvPicPr>
          <p:nvPr/>
        </p:nvPicPr>
        <p:blipFill>
          <a:blip r:embed="rId4"/>
          <a:stretch>
            <a:fillRect/>
          </a:stretch>
        </p:blipFill>
        <p:spPr>
          <a:xfrm>
            <a:off x="457841" y="358415"/>
            <a:ext cx="10295771" cy="59357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a:picLocks noChangeAspect="1"/>
          </p:cNvPicPr>
          <p:nvPr/>
        </p:nvPicPr>
        <p:blipFill>
          <a:blip r:embed="rId4"/>
          <a:stretch>
            <a:fillRect/>
          </a:stretch>
        </p:blipFill>
        <p:spPr>
          <a:xfrm>
            <a:off x="379464" y="266493"/>
            <a:ext cx="10748877" cy="602762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p:nvPr/>
        </p:nvPicPr>
        <p:blipFill>
          <a:blip r:embed="rId4"/>
          <a:stretch>
            <a:fillRect/>
          </a:stretch>
        </p:blipFill>
        <p:spPr>
          <a:xfrm>
            <a:off x="392525" y="383011"/>
            <a:ext cx="11428869" cy="52120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02590" y="198755"/>
            <a:ext cx="11478895" cy="1106805"/>
          </a:xfrm>
          <a:prstGeom prst="rect">
            <a:avLst/>
          </a:prstGeom>
          <a:noFill/>
        </p:spPr>
        <p:txBody>
          <a:bodyPr wrap="square" rtlCol="0">
            <a:spAutoFit/>
          </a:bodyPr>
          <a:lstStyle/>
          <a:p>
            <a:r>
              <a:rPr lang="en-US" sz="3300" b="1">
                <a:solidFill>
                  <a:srgbClr val="3131FF"/>
                </a:solidFill>
                <a:latin typeface="Arial" panose="020B0604020202020204" pitchFamily="34" charset="0"/>
                <a:cs typeface="Arial" panose="020B0604020202020204" pitchFamily="34" charset="0"/>
              </a:rPr>
              <a:t>Dạng 1. Cho các dữ kiện như </a:t>
            </a:r>
            <a:r>
              <a:rPr lang="en-US" sz="3300" b="1" i="1">
                <a:solidFill>
                  <a:srgbClr val="3131FF"/>
                </a:solidFill>
                <a:latin typeface="Arial" panose="020B0604020202020204" pitchFamily="34" charset="0"/>
                <a:cs typeface="Arial" panose="020B0604020202020204" pitchFamily="34" charset="0"/>
              </a:rPr>
              <a:t>r, h</a:t>
            </a:r>
            <a:r>
              <a:rPr lang="en-US" sz="3300" b="1">
                <a:solidFill>
                  <a:srgbClr val="3131FF"/>
                </a:solidFill>
                <a:latin typeface="Arial" panose="020B0604020202020204" pitchFamily="34" charset="0"/>
                <a:cs typeface="Arial" panose="020B0604020202020204" pitchFamily="34" charset="0"/>
              </a:rPr>
              <a:t> để tính </a:t>
            </a:r>
            <a:r>
              <a:rPr lang="en-US" sz="3300" b="1" i="1">
                <a:solidFill>
                  <a:srgbClr val="3131FF"/>
                </a:solidFill>
                <a:latin typeface="Arial" panose="020B0604020202020204" pitchFamily="34" charset="0"/>
                <a:cs typeface="Arial" panose="020B0604020202020204" pitchFamily="34" charset="0"/>
              </a:rPr>
              <a:t>S, V</a:t>
            </a:r>
            <a:r>
              <a:rPr lang="en-US" sz="3300" b="1">
                <a:solidFill>
                  <a:srgbClr val="3131FF"/>
                </a:solidFill>
                <a:latin typeface="Arial" panose="020B0604020202020204" pitchFamily="34" charset="0"/>
                <a:cs typeface="Arial" panose="020B0604020202020204" pitchFamily="34" charset="0"/>
              </a:rPr>
              <a:t> hoặc ngược lại.</a:t>
            </a:r>
          </a:p>
        </p:txBody>
      </p:sp>
      <p:sp>
        <p:nvSpPr>
          <p:cNvPr id="5" name="Text Placeholder 4"/>
          <p:cNvSpPr>
            <a:spLocks noGrp="1"/>
          </p:cNvSpPr>
          <p:nvPr>
            <p:ph type="body" idx="1"/>
          </p:nvPr>
        </p:nvSpPr>
        <p:spPr>
          <a:xfrm>
            <a:off x="187960" y="1494155"/>
            <a:ext cx="11693525" cy="5165090"/>
          </a:xfrm>
        </p:spPr>
        <p:txBody>
          <a:bodyPr/>
          <a:lstStyle/>
          <a:p>
            <a:pPr marL="0" indent="0">
              <a:buNone/>
            </a:pPr>
            <a:r>
              <a:rPr lang="en-US" sz="3000" b="1">
                <a:solidFill>
                  <a:srgbClr val="002F86"/>
                </a:solidFill>
                <a:latin typeface="Arial" panose="020B0604020202020204" pitchFamily="34" charset="0"/>
                <a:cs typeface="Arial" panose="020B0604020202020204" pitchFamily="34" charset="0"/>
              </a:rPr>
              <a:t>PHƯƠNG PHÁP</a:t>
            </a:r>
            <a:endParaRPr lang="en-US" sz="3000">
              <a:latin typeface="Arial" panose="020B0604020202020204" pitchFamily="34" charset="0"/>
              <a:cs typeface="Arial" panose="020B0604020202020204" pitchFamily="34" charset="0"/>
            </a:endParaRPr>
          </a:p>
          <a:p>
            <a:pPr marL="0" indent="0" algn="just">
              <a:buNone/>
            </a:pPr>
            <a:r>
              <a:rPr lang="en-US" sz="3000">
                <a:latin typeface="Arial" panose="020B0604020202020204" pitchFamily="34" charset="0"/>
                <a:cs typeface="Arial" panose="020B0604020202020204" pitchFamily="34" charset="0"/>
              </a:rPr>
              <a:t>	Xác định các yếu tố đề bài đã cho của hình trụ, khối trụ kết hợp với các công thức đã biết từ đó tìm các yếu tố chưa biết và giải quyết bài toán.</a:t>
            </a:r>
          </a:p>
          <a:p>
            <a:pPr marL="0" indent="0">
              <a:buNone/>
            </a:pPr>
            <a:r>
              <a:rPr lang="en-US" sz="3000">
                <a:latin typeface="Arial" panose="020B0604020202020204" pitchFamily="34" charset="0"/>
                <a:cs typeface="Arial" panose="020B0604020202020204" pitchFamily="34" charset="0"/>
              </a:rPr>
              <a:t>	Cho hình trụ có chiều cao là </a:t>
            </a:r>
            <a:r>
              <a:rPr lang="en-US" sz="3000" i="1">
                <a:latin typeface="Arial" panose="020B0604020202020204" pitchFamily="34" charset="0"/>
                <a:cs typeface="Arial" panose="020B0604020202020204" pitchFamily="34" charset="0"/>
              </a:rPr>
              <a:t>h</a:t>
            </a:r>
            <a:r>
              <a:rPr lang="en-US" sz="3000">
                <a:latin typeface="Arial" panose="020B0604020202020204" pitchFamily="34" charset="0"/>
                <a:cs typeface="Arial" panose="020B0604020202020204" pitchFamily="34" charset="0"/>
              </a:rPr>
              <a:t> và bán kính đáy bằng </a:t>
            </a:r>
            <a:r>
              <a:rPr lang="en-US" sz="3300" i="1">
                <a:latin typeface="Times New Roman" panose="02020603050405020304" charset="0"/>
                <a:cs typeface="Times New Roman" panose="02020603050405020304" charset="0"/>
              </a:rPr>
              <a:t>r</a:t>
            </a:r>
            <a:r>
              <a:rPr lang="en-US" sz="3000">
                <a:latin typeface="Arial" panose="020B0604020202020204" pitchFamily="34" charset="0"/>
                <a:cs typeface="Arial" panose="020B0604020202020204" pitchFamily="34" charset="0"/>
              </a:rPr>
              <a:t> ( đường cao bằng đường sinh: </a:t>
            </a:r>
            <a:r>
              <a:rPr lang="en-US" sz="3300" i="1">
                <a:latin typeface="Times New Roman" panose="02020603050405020304" charset="0"/>
                <a:cs typeface="Times New Roman" panose="02020603050405020304" charset="0"/>
              </a:rPr>
              <a:t>h = l</a:t>
            </a:r>
            <a:r>
              <a:rPr lang="en-US" sz="3000">
                <a:latin typeface="Arial" panose="020B0604020202020204" pitchFamily="34" charset="0"/>
                <a:cs typeface="Arial" panose="020B0604020202020204" pitchFamily="34" charset="0"/>
              </a:rPr>
              <a:t>). Khi đó:</a:t>
            </a:r>
          </a:p>
          <a:p>
            <a:r>
              <a:rPr lang="en-US" sz="3000">
                <a:latin typeface="Arial" panose="020B0604020202020204" pitchFamily="34" charset="0"/>
                <a:cs typeface="Arial" panose="020B0604020202020204" pitchFamily="34" charset="0"/>
              </a:rPr>
              <a:t>Diện tích xung quanh của hình trụ: </a:t>
            </a:r>
          </a:p>
          <a:p>
            <a:r>
              <a:rPr lang="en-US" sz="3000">
                <a:latin typeface="Arial" panose="020B0604020202020204" pitchFamily="34" charset="0"/>
                <a:cs typeface="Arial" panose="020B0604020202020204" pitchFamily="34" charset="0"/>
              </a:rPr>
              <a:t>Diện tích toàn phần của hình trụ: </a:t>
            </a:r>
          </a:p>
          <a:p>
            <a:r>
              <a:rPr lang="en-US" sz="3000">
                <a:latin typeface="Arial" panose="020B0604020202020204" pitchFamily="34" charset="0"/>
                <a:cs typeface="Arial" panose="020B0604020202020204" pitchFamily="34" charset="0"/>
              </a:rPr>
              <a:t>Thể tích khối trụ: </a:t>
            </a:r>
          </a:p>
        </p:txBody>
      </p:sp>
      <p:graphicFrame>
        <p:nvGraphicFramePr>
          <p:cNvPr id="9" name="Object 8"/>
          <p:cNvGraphicFramePr/>
          <p:nvPr/>
        </p:nvGraphicFramePr>
        <p:xfrm>
          <a:off x="6272530" y="4392295"/>
          <a:ext cx="2021840" cy="679450"/>
        </p:xfrm>
        <a:graphic>
          <a:graphicData uri="http://schemas.openxmlformats.org/presentationml/2006/ole">
            <mc:AlternateContent xmlns:mc="http://schemas.openxmlformats.org/markup-compatibility/2006">
              <mc:Choice xmlns:v="urn:schemas-microsoft-com:vml" Requires="v">
                <p:oleObj spid="_x0000_s4183" r:id="rId3" imgW="762000" imgH="241300" progId="Equation.DSMT4">
                  <p:embed/>
                </p:oleObj>
              </mc:Choice>
              <mc:Fallback>
                <p:oleObj r:id="rId3" imgW="762000" imgH="241300" progId="Equation.DSMT4">
                  <p:embed/>
                  <p:pic>
                    <p:nvPicPr>
                      <p:cNvPr id="0" name="Picture 9"/>
                      <p:cNvPicPr/>
                      <p:nvPr/>
                    </p:nvPicPr>
                    <p:blipFill>
                      <a:blip r:embed="rId4"/>
                      <a:stretch>
                        <a:fillRect/>
                      </a:stretch>
                    </p:blipFill>
                    <p:spPr>
                      <a:xfrm>
                        <a:off x="6272530" y="4392295"/>
                        <a:ext cx="2021840" cy="679450"/>
                      </a:xfrm>
                      <a:prstGeom prst="rect">
                        <a:avLst/>
                      </a:prstGeom>
                    </p:spPr>
                  </p:pic>
                </p:oleObj>
              </mc:Fallback>
            </mc:AlternateContent>
          </a:graphicData>
        </a:graphic>
      </p:graphicFrame>
      <p:graphicFrame>
        <p:nvGraphicFramePr>
          <p:cNvPr id="12" name="Object 11"/>
          <p:cNvGraphicFramePr/>
          <p:nvPr/>
        </p:nvGraphicFramePr>
        <p:xfrm>
          <a:off x="5982335" y="4848860"/>
          <a:ext cx="5845810" cy="764540"/>
        </p:xfrm>
        <a:graphic>
          <a:graphicData uri="http://schemas.openxmlformats.org/presentationml/2006/ole">
            <mc:AlternateContent xmlns:mc="http://schemas.openxmlformats.org/markup-compatibility/2006">
              <mc:Choice xmlns:v="urn:schemas-microsoft-com:vml" Requires="v">
                <p:oleObj spid="_x0000_s4184" r:id="rId5" imgW="2120900" imgH="266700" progId="Equation.DSMT4">
                  <p:embed/>
                </p:oleObj>
              </mc:Choice>
              <mc:Fallback>
                <p:oleObj r:id="rId5" imgW="2120900" imgH="266700" progId="Equation.DSMT4">
                  <p:embed/>
                  <p:pic>
                    <p:nvPicPr>
                      <p:cNvPr id="0" name="Picture 9"/>
                      <p:cNvPicPr/>
                      <p:nvPr/>
                    </p:nvPicPr>
                    <p:blipFill>
                      <a:blip r:embed="rId6"/>
                      <a:stretch>
                        <a:fillRect/>
                      </a:stretch>
                    </p:blipFill>
                    <p:spPr>
                      <a:xfrm>
                        <a:off x="5982335" y="4848860"/>
                        <a:ext cx="5845810" cy="764540"/>
                      </a:xfrm>
                      <a:prstGeom prst="rect">
                        <a:avLst/>
                      </a:prstGeom>
                    </p:spPr>
                  </p:pic>
                </p:oleObj>
              </mc:Fallback>
            </mc:AlternateContent>
          </a:graphicData>
        </a:graphic>
      </p:graphicFrame>
      <p:graphicFrame>
        <p:nvGraphicFramePr>
          <p:cNvPr id="15" name="Object 14"/>
          <p:cNvGraphicFramePr/>
          <p:nvPr/>
        </p:nvGraphicFramePr>
        <p:xfrm>
          <a:off x="3279140" y="5370830"/>
          <a:ext cx="2703195" cy="619760"/>
        </p:xfrm>
        <a:graphic>
          <a:graphicData uri="http://schemas.openxmlformats.org/presentationml/2006/ole">
            <mc:AlternateContent xmlns:mc="http://schemas.openxmlformats.org/markup-compatibility/2006">
              <mc:Choice xmlns:v="urn:schemas-microsoft-com:vml" Requires="v">
                <p:oleObj spid="_x0000_s4185" r:id="rId7" imgW="1758315" imgH="602615" progId="Equation.DSMT4">
                  <p:embed/>
                </p:oleObj>
              </mc:Choice>
              <mc:Fallback>
                <p:oleObj r:id="rId7" imgW="1758315" imgH="602615" progId="Equation.DSMT4">
                  <p:embed/>
                  <p:pic>
                    <p:nvPicPr>
                      <p:cNvPr id="0" name="Picture 9"/>
                      <p:cNvPicPr/>
                      <p:nvPr/>
                    </p:nvPicPr>
                    <p:blipFill>
                      <a:blip r:embed="rId8"/>
                      <a:stretch>
                        <a:fillRect/>
                      </a:stretch>
                    </p:blipFill>
                    <p:spPr>
                      <a:xfrm>
                        <a:off x="3279140" y="5370830"/>
                        <a:ext cx="2703195" cy="619760"/>
                      </a:xfrm>
                      <a:prstGeom prst="rect">
                        <a:avLst/>
                      </a:prstGeom>
                    </p:spPr>
                  </p:pic>
                </p:oleObj>
              </mc:Fallback>
            </mc:AlternateContent>
          </a:graphicData>
        </a:graphic>
      </p:graphicFrame>
      <p:sp>
        <p:nvSpPr>
          <p:cNvPr id="2" name="Action Button: Home 1">
            <a:hlinkClick r:id="rId9"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500" fill="hold">
                                          <p:stCondLst>
                                            <p:cond delay="0"/>
                                          </p:stCondLst>
                                        </p:cTn>
                                        <p:tgtEl>
                                          <p:spTgt spid="5">
                                            <p:txEl>
                                              <p:pRg st="0" end="0"/>
                                            </p:txEl>
                                          </p:spTgt>
                                        </p:tgtEl>
                                        <p:attrNameLst>
                                          <p:attrName>style.visibility</p:attrName>
                                        </p:attrNameLst>
                                      </p:cBhvr>
                                      <p:to>
                                        <p:strVal val="visible"/>
                                      </p:to>
                                    </p:set>
                                    <p:animEffect transition="in" filter="box(i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5">
                                            <p:txEl>
                                              <p:pRg st="3" end="3"/>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p:cTn id="44"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5">
                                            <p:txEl>
                                              <p:pRg st="4" end="4"/>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 calcmode="lin" valueType="num">
                                      <p:cBhvr>
                                        <p:cTn id="56"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57"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5">
                                            <p:txEl>
                                              <p:pRg st="5" end="5"/>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strVal val="#ppt_w*0.70"/>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Effect transition="in" filter="fade">
                                      <p:cBhvr>
                                        <p:cTn id="6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p:nvPr/>
        </p:nvPicPr>
        <p:blipFill>
          <a:blip r:embed="rId4"/>
          <a:stretch>
            <a:fillRect/>
          </a:stretch>
        </p:blipFill>
        <p:spPr>
          <a:xfrm>
            <a:off x="444777" y="344265"/>
            <a:ext cx="11128999" cy="55778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a:picLocks noChangeAspect="1"/>
          </p:cNvPicPr>
          <p:nvPr/>
        </p:nvPicPr>
        <p:blipFill>
          <a:blip r:embed="rId4"/>
          <a:stretch>
            <a:fillRect/>
          </a:stretch>
        </p:blipFill>
        <p:spPr>
          <a:xfrm>
            <a:off x="470904" y="246423"/>
            <a:ext cx="10804980" cy="63093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a:picLocks noChangeAspect="1"/>
          </p:cNvPicPr>
          <p:nvPr/>
        </p:nvPicPr>
        <p:blipFill>
          <a:blip r:embed="rId4"/>
          <a:stretch>
            <a:fillRect/>
          </a:stretch>
        </p:blipFill>
        <p:spPr>
          <a:xfrm>
            <a:off x="483967" y="350440"/>
            <a:ext cx="10965921" cy="62179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6945" y="0"/>
            <a:ext cx="9640988" cy="6643502"/>
          </a:xfrm>
          <a:prstGeom prst="rect">
            <a:avLst/>
          </a:prstGeom>
        </p:spPr>
      </p:pic>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p:nvPr/>
        </p:nvPicPr>
        <p:blipFill>
          <a:blip r:embed="rId4"/>
          <a:stretch>
            <a:fillRect/>
          </a:stretch>
        </p:blipFill>
        <p:spPr>
          <a:xfrm>
            <a:off x="523155" y="136559"/>
            <a:ext cx="8503920" cy="65640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4" name="Picture 3"/>
          <p:cNvPicPr>
            <a:picLocks noChangeAspect="1"/>
          </p:cNvPicPr>
          <p:nvPr/>
        </p:nvPicPr>
        <p:blipFill>
          <a:blip r:embed="rId4"/>
          <a:stretch>
            <a:fillRect/>
          </a:stretch>
        </p:blipFill>
        <p:spPr>
          <a:xfrm>
            <a:off x="410511" y="0"/>
            <a:ext cx="8309419" cy="666517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a:picLocks noChangeAspect="1"/>
          </p:cNvPicPr>
          <p:nvPr/>
        </p:nvPicPr>
        <p:blipFill>
          <a:blip r:embed="rId4"/>
          <a:stretch>
            <a:fillRect/>
          </a:stretch>
        </p:blipFill>
        <p:spPr>
          <a:xfrm>
            <a:off x="543033" y="354345"/>
            <a:ext cx="9939437" cy="59397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1194977" y="159174"/>
            <a:ext cx="9083768" cy="6678506"/>
          </a:xfrm>
          <a:prstGeom prst="rect">
            <a:avLst/>
          </a:prstGeom>
        </p:spPr>
      </p:pic>
      <p:sp>
        <p:nvSpPr>
          <p:cNvPr id="8" name="Action Button: Home 7">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4"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5"/>
                                        </p:tgtEl>
                                        <p:attrNameLst>
                                          <p:attrName>style.visibility</p:attrName>
                                        </p:attrNameLst>
                                      </p:cBhvr>
                                      <p:to>
                                        <p:strVal val="visible"/>
                                      </p:to>
                                    </p:set>
                                    <p:animEffect transition="in" filter="plus(in)">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3" name="Picture 2"/>
          <p:cNvPicPr>
            <a:picLocks noChangeAspect="1"/>
          </p:cNvPicPr>
          <p:nvPr/>
        </p:nvPicPr>
        <p:blipFill>
          <a:blip r:embed="rId4"/>
          <a:stretch>
            <a:fillRect/>
          </a:stretch>
        </p:blipFill>
        <p:spPr>
          <a:xfrm>
            <a:off x="549280" y="185198"/>
            <a:ext cx="9208674" cy="659942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Home 7">
            <a:hlinkClick r:id="rId2"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p:cNvPr>
          <p:cNvSpPr/>
          <p:nvPr/>
        </p:nvSpPr>
        <p:spPr>
          <a:xfrm>
            <a:off x="9107170" y="6294120"/>
            <a:ext cx="2343150" cy="543560"/>
          </a:xfrm>
          <a:prstGeom prst="actionButtonBlank">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BẢNG CÂU HỎI</a:t>
            </a:r>
          </a:p>
        </p:txBody>
      </p:sp>
      <p:pic>
        <p:nvPicPr>
          <p:cNvPr id="2" name="Picture 1"/>
          <p:cNvPicPr/>
          <p:nvPr/>
        </p:nvPicPr>
        <p:blipFill>
          <a:blip r:embed="rId4"/>
          <a:stretch>
            <a:fillRect/>
          </a:stretch>
        </p:blipFill>
        <p:spPr>
          <a:xfrm>
            <a:off x="497029" y="302272"/>
            <a:ext cx="11565621" cy="5943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02590" y="198755"/>
            <a:ext cx="11478895" cy="1106805"/>
          </a:xfrm>
          <a:prstGeom prst="rect">
            <a:avLst/>
          </a:prstGeom>
          <a:noFill/>
        </p:spPr>
        <p:txBody>
          <a:bodyPr wrap="square" rtlCol="0">
            <a:spAutoFit/>
          </a:bodyPr>
          <a:lstStyle/>
          <a:p>
            <a:r>
              <a:rPr lang="en-US" sz="3300" b="1">
                <a:solidFill>
                  <a:srgbClr val="3131FF"/>
                </a:solidFill>
                <a:latin typeface="Arial" panose="020B0604020202020204" pitchFamily="34" charset="0"/>
                <a:cs typeface="Arial" panose="020B0604020202020204" pitchFamily="34" charset="0"/>
              </a:rPr>
              <a:t>Dạng 2. Tương giao giữa hình trụ và mặt phẳng, đường thẳng.</a:t>
            </a:r>
          </a:p>
        </p:txBody>
      </p:sp>
      <p:sp>
        <p:nvSpPr>
          <p:cNvPr id="5" name="Text Placeholder 4"/>
          <p:cNvSpPr>
            <a:spLocks noGrp="1"/>
          </p:cNvSpPr>
          <p:nvPr>
            <p:ph type="body" idx="1"/>
          </p:nvPr>
        </p:nvSpPr>
        <p:spPr>
          <a:xfrm>
            <a:off x="187960" y="1494155"/>
            <a:ext cx="11693525" cy="5165090"/>
          </a:xfrm>
        </p:spPr>
        <p:txBody>
          <a:bodyPr/>
          <a:lstStyle/>
          <a:p>
            <a:pPr marL="0" indent="0">
              <a:buNone/>
            </a:pPr>
            <a:r>
              <a:rPr lang="en-US" sz="3000" b="1">
                <a:solidFill>
                  <a:srgbClr val="002F86"/>
                </a:solidFill>
                <a:latin typeface="Arial" panose="020B0604020202020204" pitchFamily="34" charset="0"/>
                <a:cs typeface="Arial" panose="020B0604020202020204" pitchFamily="34" charset="0"/>
              </a:rPr>
              <a:t>PHƯƠNG PHÁP</a:t>
            </a:r>
            <a:endParaRPr lang="en-US" sz="3000">
              <a:latin typeface="Arial" panose="020B0604020202020204" pitchFamily="34" charset="0"/>
              <a:cs typeface="Arial" panose="020B0604020202020204" pitchFamily="34" charset="0"/>
            </a:endParaRPr>
          </a:p>
          <a:p>
            <a:pPr marL="0" indent="0" algn="just">
              <a:buNone/>
            </a:pPr>
            <a:r>
              <a:rPr lang="en-US" sz="3000">
                <a:latin typeface="Arial" panose="020B0604020202020204" pitchFamily="34" charset="0"/>
                <a:cs typeface="Arial" panose="020B0604020202020204" pitchFamily="34" charset="0"/>
              </a:rPr>
              <a:t>	Thiết diện qua trục là Hình chữ nhật hoặc Hình vuông có 1 cạnh bằng chiều cao của hình trụ và 1 cạnh bằng 2 lần bán kính của đáy trụ.</a:t>
            </a:r>
          </a:p>
          <a:p>
            <a:pPr marL="0" indent="0" algn="just">
              <a:buNone/>
            </a:pPr>
            <a:r>
              <a:rPr lang="en-US" sz="3000">
                <a:latin typeface="Arial" panose="020B0604020202020204" pitchFamily="34" charset="0"/>
                <a:cs typeface="Arial" panose="020B0604020202020204" pitchFamily="34" charset="0"/>
              </a:rPr>
              <a:t>	Cách xác định góc giữa đường thẳng và trục của hình trụ. </a:t>
            </a:r>
          </a:p>
        </p:txBody>
      </p:sp>
      <p:pic>
        <p:nvPicPr>
          <p:cNvPr id="2" name="Hình ảnh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910965" y="3849370"/>
            <a:ext cx="3128645" cy="2798445"/>
          </a:xfrm>
          <a:prstGeom prst="rect">
            <a:avLst/>
          </a:prstGeom>
          <a:noFill/>
          <a:ln>
            <a:noFill/>
          </a:ln>
        </p:spPr>
      </p:pic>
      <p:sp>
        <p:nvSpPr>
          <p:cNvPr id="3" name="Action Button: Home 2">
            <a:hlinkClick r:id="rId3" action="ppaction://hlinksldjump"/>
          </p:cNvPr>
          <p:cNvSpPr/>
          <p:nvPr/>
        </p:nvSpPr>
        <p:spPr>
          <a:xfrm>
            <a:off x="11610340" y="6299200"/>
            <a:ext cx="574040" cy="543560"/>
          </a:xfrm>
          <a:prstGeom prst="actionButtonHome">
            <a:avLst/>
          </a:prstGeom>
          <a:gradFill>
            <a:gsLst>
              <a:gs pos="0">
                <a:srgbClr val="9EE256"/>
              </a:gs>
              <a:gs pos="100000">
                <a:srgbClr val="52762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500" fill="hold">
                                          <p:stCondLst>
                                            <p:cond delay="0"/>
                                          </p:stCondLst>
                                        </p:cTn>
                                        <p:tgtEl>
                                          <p:spTgt spid="5">
                                            <p:txEl>
                                              <p:pRg st="0" end="0"/>
                                            </p:txEl>
                                          </p:spTgt>
                                        </p:tgtEl>
                                        <p:attrNameLst>
                                          <p:attrName>style.visibility</p:attrName>
                                        </p:attrNameLst>
                                      </p:cBhvr>
                                      <p:to>
                                        <p:strVal val="visible"/>
                                      </p:to>
                                    </p:set>
                                    <p:animEffect transition="in" filter="box(i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2" end="2"/>
                                            </p:txEl>
                                          </p:spTgt>
                                        </p:tgtEl>
                                      </p:cBhvr>
                                    </p:animEffect>
                                  </p:childTnLst>
                                </p:cTn>
                              </p:par>
                            </p:childTnLst>
                          </p:cTn>
                        </p:par>
                        <p:par>
                          <p:cTn id="28" fill="hold">
                            <p:stCondLst>
                              <p:cond delay="1000"/>
                            </p:stCondLst>
                            <p:childTnLst>
                              <p:par>
                                <p:cTn id="29" presetID="4"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3561</Words>
  <PresentationFormat>Custom</PresentationFormat>
  <Paragraphs>332</Paragraphs>
  <Slides>89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2" baseType="lpstr">
      <vt:lpstr>Office Theme</vt:lpstr>
      <vt:lpstr>1_Office Theme</vt:lpstr>
      <vt:lpstr>MathType 6.0 Equation</vt:lpstr>
      <vt:lpstr>PHẦN B. MẶT TRỤ - KHỐI TRỤ</vt:lpstr>
      <vt:lpstr>PowerPoint Presentation</vt:lpstr>
      <vt:lpstr>A. LÝ THUYẾT.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Nhận biết: (15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Thông hiểu: (20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Vận dụng thấp: (15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Vận dụng cao: (5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2020-02-03T14:10:00Z</dcterms:created>
  <dcterms:modified xsi:type="dcterms:W3CDTF">2020-02-10T13:13:04Z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1033-11.2.0.9144</vt:lpwstr>
  </property>
</Properties>
</file>