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8" r:id="rId4"/>
    <p:sldId id="280" r:id="rId5"/>
    <p:sldId id="279" r:id="rId6"/>
    <p:sldId id="281" r:id="rId7"/>
    <p:sldId id="282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 LOI" initials="LL" lastIdx="1" clrIdx="0">
    <p:extLst>
      <p:ext uri="{19B8F6BF-5375-455C-9EA6-DF929625EA0E}">
        <p15:presenceInfo xmlns:p15="http://schemas.microsoft.com/office/powerpoint/2012/main" userId="LE LO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302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488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95" y="0"/>
            <a:ext cx="5016484" cy="6858000"/>
          </a:xfrm>
          <a:prstGeom prst="rect">
            <a:avLst/>
          </a:prstGeom>
          <a:gradFill>
            <a:gsLst>
              <a:gs pos="0">
                <a:schemeClr val="accent5">
                  <a:tint val="65000"/>
                  <a:shade val="92000"/>
                  <a:satMod val="130000"/>
                </a:schemeClr>
              </a:gs>
              <a:gs pos="51000">
                <a:schemeClr val="accent5">
                  <a:tint val="60000"/>
                  <a:shade val="99000"/>
                  <a:satMod val="120000"/>
                  <a:alpha val="0"/>
                </a:schemeClr>
              </a:gs>
              <a:gs pos="100000">
                <a:schemeClr val="accent5">
                  <a:tint val="55000"/>
                  <a:satMod val="140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9" name="Rectangle 8"/>
          <p:cNvSpPr/>
          <p:nvPr/>
        </p:nvSpPr>
        <p:spPr>
          <a:xfrm>
            <a:off x="4954471" y="0"/>
            <a:ext cx="64008" cy="6334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1CAFA5-F628-4A87-85DE-6F90E51EFF10}"/>
              </a:ext>
            </a:extLst>
          </p:cNvPr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CAF794-DB9F-4B06-A998-558C58CEAC30}"/>
              </a:ext>
            </a:extLst>
          </p:cNvPr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724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2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19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9726F4-E6A9-47CF-84F0-8092B2908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422104"/>
            <a:ext cx="3729990" cy="32565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5619F0D-02E3-44BA-8E20-718095D36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6407" y="2937827"/>
            <a:ext cx="4410343" cy="2996264"/>
          </a:xfrm>
          <a:prstGeom prst="rect">
            <a:avLst/>
          </a:prstGeom>
        </p:spPr>
      </p:pic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A5EA7164-A90A-4115-BDA2-E717871F1408}"/>
              </a:ext>
            </a:extLst>
          </p:cNvPr>
          <p:cNvSpPr/>
          <p:nvPr/>
        </p:nvSpPr>
        <p:spPr>
          <a:xfrm>
            <a:off x="5803900" y="473222"/>
            <a:ext cx="5816600" cy="2162175"/>
          </a:xfrm>
          <a:prstGeom prst="cloudCallout">
            <a:avLst>
              <a:gd name="adj1" fmla="val -75418"/>
              <a:gd name="adj2" fmla="val 53102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 hoàn thành bài toán ra nháp</a:t>
            </a:r>
            <a:endParaRPr lang="en-US" sz="3600" dirty="0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CF89BD-0280-4956-8961-A5880CFE47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3099" y="741362"/>
            <a:ext cx="3558881" cy="299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5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6C6592-9DA6-42A9-93B7-D30EFC34DB63}"/>
                  </a:ext>
                </a:extLst>
              </p:cNvPr>
              <p:cNvSpPr txBox="1"/>
              <p:nvPr/>
            </p:nvSpPr>
            <p:spPr>
              <a:xfrm>
                <a:off x="106680" y="228600"/>
                <a:ext cx="11963400" cy="532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Luyện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tập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3: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Thay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dấu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*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bởi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một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chữ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để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được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12∗5</m:t>
                        </m:r>
                      </m:e>
                    </m:acc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⋮3</m:t>
                    </m:r>
                  </m:oMath>
                </a14:m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6C6592-9DA6-42A9-93B7-D30EFC34D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" y="228600"/>
                <a:ext cx="11963400" cy="532903"/>
              </a:xfrm>
              <a:prstGeom prst="rect">
                <a:avLst/>
              </a:prstGeom>
              <a:blipFill>
                <a:blip r:embed="rId2"/>
                <a:stretch>
                  <a:fillRect l="-1070" t="-10345" b="-3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llout: Line 3">
                <a:extLst>
                  <a:ext uri="{FF2B5EF4-FFF2-40B4-BE49-F238E27FC236}">
                    <a16:creationId xmlns:a16="http://schemas.microsoft.com/office/drawing/2014/main" id="{15B01544-87AC-4C42-894E-6098A2753065}"/>
                  </a:ext>
                </a:extLst>
              </p:cNvPr>
              <p:cNvSpPr/>
              <p:nvPr/>
            </p:nvSpPr>
            <p:spPr>
              <a:xfrm>
                <a:off x="361950" y="2240280"/>
                <a:ext cx="11250930" cy="3874770"/>
              </a:xfrm>
              <a:prstGeom prst="borderCallout1">
                <a:avLst>
                  <a:gd name="adj1" fmla="val -2679"/>
                  <a:gd name="adj2" fmla="val 48250"/>
                  <a:gd name="adj3" fmla="val -39095"/>
                  <a:gd name="adj4" fmla="val 29569"/>
                </a:avLst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just" defTabSz="457200" rtl="0" eaLnBrk="1" fontAlgn="auto" latinLnBrk="0" hangingPunct="1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1,4,7 </a:t>
                </a:r>
              </a:p>
              <a:p>
                <a:pPr marL="0" marR="0" lvl="0" indent="0" algn="just" defTabSz="457200" rtl="0" eaLnBrk="1" fontAlgn="auto" latinLnBrk="0" hangingPunct="1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</a:t>
                </a:r>
                <a14:m>
                  <m:oMath xmlns:m="http://schemas.openxmlformats.org/officeDocument/2006/math">
                    <m:r>
                      <a:rPr kumimoji="0" lang="en-US" sz="36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a:rPr kumimoji="0" lang="en-US" sz="3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1+2+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1+5</m:t>
                    </m:r>
                    <m:r>
                      <a:rPr kumimoji="0" lang="en-US" sz="3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=9⋮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3 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⟹1215⋮3</m:t>
                    </m:r>
                  </m:oMath>
                </a14:m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3600" dirty="0">
                    <a:solidFill>
                      <a:srgbClr val="000000"/>
                    </a:solidFill>
                  </a:rPr>
                  <a:t>					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1+2+4+5=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⋮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⟹1245⋮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36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3600" dirty="0">
                    <a:solidFill>
                      <a:srgbClr val="000000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1+2+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+5=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⋮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⟹12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5⋮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36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allout: Line 3">
                <a:extLst>
                  <a:ext uri="{FF2B5EF4-FFF2-40B4-BE49-F238E27FC236}">
                    <a16:creationId xmlns:a16="http://schemas.microsoft.com/office/drawing/2014/main" id="{15B01544-87AC-4C42-894E-6098A27530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2240280"/>
                <a:ext cx="11250930" cy="3874770"/>
              </a:xfrm>
              <a:prstGeom prst="borderCallout1">
                <a:avLst>
                  <a:gd name="adj1" fmla="val -2679"/>
                  <a:gd name="adj2" fmla="val 48250"/>
                  <a:gd name="adj3" fmla="val -39095"/>
                  <a:gd name="adj4" fmla="val 29569"/>
                </a:avLst>
              </a:prstGeom>
              <a:blipFill>
                <a:blip r:embed="rId3"/>
                <a:stretch>
                  <a:fillRect l="-1568"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4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09FC5C6-18D7-40F0-9892-A46445A611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38101"/>
            <a:ext cx="11485607" cy="1555102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D17B04-7D42-4081-8FE8-28EF2690E8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555" y="1644232"/>
            <a:ext cx="11485607" cy="479734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DC11BBEB-6F60-414D-BEC2-0C16625178B5}"/>
              </a:ext>
            </a:extLst>
          </p:cNvPr>
          <p:cNvSpPr/>
          <p:nvPr/>
        </p:nvSpPr>
        <p:spPr>
          <a:xfrm>
            <a:off x="6464969" y="3473655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2020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FC9997D-E549-44A8-AE43-C96CF3C5E5F7}"/>
              </a:ext>
            </a:extLst>
          </p:cNvPr>
          <p:cNvSpPr/>
          <p:nvPr/>
        </p:nvSpPr>
        <p:spPr>
          <a:xfrm>
            <a:off x="1115183" y="1692254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5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A81F5DD-B71C-4D19-B3F3-57C4286305EB}"/>
              </a:ext>
            </a:extLst>
          </p:cNvPr>
          <p:cNvSpPr/>
          <p:nvPr/>
        </p:nvSpPr>
        <p:spPr>
          <a:xfrm>
            <a:off x="2843725" y="1717007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24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DF2978-AB36-4701-9984-7AD2AB44F17D}"/>
              </a:ext>
            </a:extLst>
          </p:cNvPr>
          <p:cNvSpPr/>
          <p:nvPr/>
        </p:nvSpPr>
        <p:spPr>
          <a:xfrm>
            <a:off x="4684550" y="1717007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17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AB9D2C-7C31-42DB-9AED-CE18307C3E10}"/>
              </a:ext>
            </a:extLst>
          </p:cNvPr>
          <p:cNvSpPr/>
          <p:nvPr/>
        </p:nvSpPr>
        <p:spPr>
          <a:xfrm>
            <a:off x="6464969" y="1692254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72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3236FD0-0D18-4248-96B0-EF7133F7005E}"/>
              </a:ext>
            </a:extLst>
          </p:cNvPr>
          <p:cNvSpPr/>
          <p:nvPr/>
        </p:nvSpPr>
        <p:spPr>
          <a:xfrm>
            <a:off x="8217566" y="1707334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123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7E8E033-BE66-4B33-8E5D-341542148E86}"/>
              </a:ext>
            </a:extLst>
          </p:cNvPr>
          <p:cNvSpPr/>
          <p:nvPr/>
        </p:nvSpPr>
        <p:spPr>
          <a:xfrm>
            <a:off x="10030066" y="1707334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136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8FD1E1C-825B-443A-AA6A-ED5F45840DB8}"/>
              </a:ext>
            </a:extLst>
          </p:cNvPr>
          <p:cNvSpPr/>
          <p:nvPr/>
        </p:nvSpPr>
        <p:spPr>
          <a:xfrm>
            <a:off x="2843725" y="3522327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21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BC0BF3D-5A38-4A32-BF6D-C1A89250122D}"/>
              </a:ext>
            </a:extLst>
          </p:cNvPr>
          <p:cNvSpPr/>
          <p:nvPr/>
        </p:nvSpPr>
        <p:spPr>
          <a:xfrm>
            <a:off x="4664765" y="3522327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15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2721C8-359C-48A8-86A2-A9200881E785}"/>
              </a:ext>
            </a:extLst>
          </p:cNvPr>
          <p:cNvSpPr/>
          <p:nvPr/>
        </p:nvSpPr>
        <p:spPr>
          <a:xfrm>
            <a:off x="8217566" y="3522327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65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0DFD38-CA05-408B-BC87-BB7FD3D128AF}"/>
              </a:ext>
            </a:extLst>
          </p:cNvPr>
          <p:cNvSpPr/>
          <p:nvPr/>
        </p:nvSpPr>
        <p:spPr>
          <a:xfrm>
            <a:off x="9957995" y="3522327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1245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0DD0602-03E6-4476-BD09-5B0CD0B0DE8C}"/>
              </a:ext>
            </a:extLst>
          </p:cNvPr>
          <p:cNvSpPr/>
          <p:nvPr/>
        </p:nvSpPr>
        <p:spPr>
          <a:xfrm>
            <a:off x="1115183" y="5287335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AE8D9B6-5820-4B6B-A4B3-DFA514C267A9}"/>
              </a:ext>
            </a:extLst>
          </p:cNvPr>
          <p:cNvSpPr/>
          <p:nvPr/>
        </p:nvSpPr>
        <p:spPr>
          <a:xfrm>
            <a:off x="2843725" y="5257824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8EA02F9-D8A9-4F45-97B6-ED6F66E2AE87}"/>
              </a:ext>
            </a:extLst>
          </p:cNvPr>
          <p:cNvSpPr/>
          <p:nvPr/>
        </p:nvSpPr>
        <p:spPr>
          <a:xfrm>
            <a:off x="4664765" y="5287335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19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0CC5AD1-20BB-4C3D-B32F-D85588408C4A}"/>
              </a:ext>
            </a:extLst>
          </p:cNvPr>
          <p:cNvSpPr/>
          <p:nvPr/>
        </p:nvSpPr>
        <p:spPr>
          <a:xfrm>
            <a:off x="6441165" y="5287335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54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D41404C-5011-4807-9578-DA6805688E6F}"/>
              </a:ext>
            </a:extLst>
          </p:cNvPr>
          <p:cNvSpPr/>
          <p:nvPr/>
        </p:nvSpPr>
        <p:spPr>
          <a:xfrm>
            <a:off x="8217566" y="5257824"/>
            <a:ext cx="1106908" cy="10411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77</a:t>
            </a:r>
          </a:p>
        </p:txBody>
      </p:sp>
    </p:spTree>
    <p:extLst>
      <p:ext uri="{BB962C8B-B14F-4D97-AF65-F5344CB8AC3E}">
        <p14:creationId xmlns:p14="http://schemas.microsoft.com/office/powerpoint/2010/main" val="40574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AF0965-0B2C-48BE-ABDD-DA5AE5CC5212}"/>
              </a:ext>
            </a:extLst>
          </p:cNvPr>
          <p:cNvSpPr txBox="1"/>
          <p:nvPr/>
        </p:nvSpPr>
        <p:spPr>
          <a:xfrm>
            <a:off x="256673" y="128337"/>
            <a:ext cx="3096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CA989D-6C00-4B23-875C-CF04726D6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203" y="807509"/>
            <a:ext cx="10767594" cy="1130300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D81D9D-6678-43F1-BAF3-814A16CDD94C}"/>
              </a:ext>
            </a:extLst>
          </p:cNvPr>
          <p:cNvSpPr txBox="1"/>
          <p:nvPr/>
        </p:nvSpPr>
        <p:spPr>
          <a:xfrm>
            <a:off x="368300" y="2116852"/>
            <a:ext cx="11696700" cy="3083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320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fr-FR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là : 324 ; 248 ; 2020 (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tận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chẵn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hêt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là :  2020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(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tận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0 </a:t>
            </a:r>
            <a:r>
              <a:rPr lang="fr-F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72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80EE50-7A83-4E9E-A1A7-D25380EDE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268287"/>
            <a:ext cx="11671408" cy="1243013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904CEC-DEC1-4A18-B686-1D0ADCEF781E}"/>
              </a:ext>
            </a:extLst>
          </p:cNvPr>
          <p:cNvSpPr txBox="1"/>
          <p:nvPr/>
        </p:nvSpPr>
        <p:spPr>
          <a:xfrm>
            <a:off x="138112" y="2627972"/>
            <a:ext cx="11671408" cy="2743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80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fr-FR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là : 450 ; 123 ; 2019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(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3).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 là : 450 ; 2025 (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9).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5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F5FF72-7525-44AF-AAEA-95AB96EBC3B9}"/>
              </a:ext>
            </a:extLst>
          </p:cNvPr>
          <p:cNvSpPr txBox="1"/>
          <p:nvPr/>
        </p:nvSpPr>
        <p:spPr>
          <a:xfrm>
            <a:off x="256673" y="128337"/>
            <a:ext cx="3096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A319E4-A16A-4BDC-A782-38AC2A26C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73" y="836223"/>
            <a:ext cx="11059027" cy="724994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153848-6A0E-4600-A982-6098CB2A2DF6}"/>
              </a:ext>
            </a:extLst>
          </p:cNvPr>
          <p:cNvSpPr txBox="1"/>
          <p:nvPr/>
        </p:nvSpPr>
        <p:spPr>
          <a:xfrm>
            <a:off x="256673" y="1811774"/>
            <a:ext cx="1105902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fr-FR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290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</a:t>
            </a:r>
            <a:endParaRPr lang="en-US" sz="2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935997-5583-45A1-9901-C9921F565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73" y="2867025"/>
            <a:ext cx="11759648" cy="724994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4BBB48-4F3B-48A6-B4B2-BFA66684C3D7}"/>
              </a:ext>
            </a:extLst>
          </p:cNvPr>
          <p:cNvSpPr txBox="1"/>
          <p:nvPr/>
        </p:nvSpPr>
        <p:spPr>
          <a:xfrm>
            <a:off x="256673" y="4010436"/>
            <a:ext cx="1105902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fr-FR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Vì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162 chia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hết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cho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9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nên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các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đội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đều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có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đủ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9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học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sinh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6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FADFE7-EF54-41BA-85D8-40EBEA175B67}"/>
              </a:ext>
            </a:extLst>
          </p:cNvPr>
          <p:cNvSpPr txBox="1"/>
          <p:nvPr/>
        </p:nvSpPr>
        <p:spPr>
          <a:xfrm>
            <a:off x="274320" y="228600"/>
            <a:ext cx="11490960" cy="45304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VỀ NHÀ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Ghi nhớ và ôn lại Các dấu hiệu chia hết cho 2; 3; 5; 9.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Đọc hiểu thêm mục “ </a:t>
            </a:r>
            <a:r>
              <a:rPr lang="pt-BR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có biết?</a:t>
            </a:r>
            <a:r>
              <a:rPr lang="pt-BR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 cuối bài ( SGK –tr37)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Hoàn thành các bài tập còn thiếu trên lớp và làm thêm </a:t>
            </a:r>
            <a:r>
              <a:rPr lang="pt-BR" sz="36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pt-BR" sz="36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2.16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Chuẩn bị bài mới “</a:t>
            </a:r>
            <a:r>
              <a:rPr lang="pt-BR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  nguyên tố</a:t>
            </a:r>
            <a:r>
              <a:rPr lang="pt-BR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611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0C18A8-2E9B-40F7-AD50-629A33C444E9}"/>
              </a:ext>
            </a:extLst>
          </p:cNvPr>
          <p:cNvSpPr txBox="1"/>
          <p:nvPr/>
        </p:nvSpPr>
        <p:spPr>
          <a:xfrm>
            <a:off x="838200" y="1690152"/>
            <a:ext cx="105460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nl-NL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DẤU HIỆU CHIA HẾT CHO 3, CHO 9</a:t>
            </a:r>
            <a:endParaRPr lang="en-US" sz="3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BD8753-DDBB-497B-A42B-5B05858F5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" y="12088"/>
            <a:ext cx="7688580" cy="1686917"/>
          </a:xfrm>
          <a:prstGeom prst="rect">
            <a:avLst/>
          </a:prstGeom>
        </p:spPr>
      </p:pic>
      <p:sp>
        <p:nvSpPr>
          <p:cNvPr id="6" name="Ribbon: Tilted Up 5">
            <a:extLst>
              <a:ext uri="{FF2B5EF4-FFF2-40B4-BE49-F238E27FC236}">
                <a16:creationId xmlns:a16="http://schemas.microsoft.com/office/drawing/2014/main" id="{CB2C81AE-8673-47CA-BFE9-9515A7FD3DC6}"/>
              </a:ext>
            </a:extLst>
          </p:cNvPr>
          <p:cNvSpPr/>
          <p:nvPr/>
        </p:nvSpPr>
        <p:spPr>
          <a:xfrm>
            <a:off x="274320" y="3291840"/>
            <a:ext cx="11612880" cy="2956560"/>
          </a:xfrm>
          <a:prstGeom prst="ribbon2">
            <a:avLst>
              <a:gd name="adj1" fmla="val 16667"/>
              <a:gd name="adj2" fmla="val 72310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 chia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+ 8 = 9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7C2590-E1A4-4A7B-B3B0-FC338DB891B9}"/>
              </a:ext>
            </a:extLst>
          </p:cNvPr>
          <p:cNvSpPr txBox="1"/>
          <p:nvPr/>
        </p:nvSpPr>
        <p:spPr>
          <a:xfrm>
            <a:off x="274320" y="2484120"/>
            <a:ext cx="10424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</a:p>
        </p:txBody>
      </p:sp>
    </p:spTree>
    <p:extLst>
      <p:ext uri="{BB962C8B-B14F-4D97-AF65-F5344CB8AC3E}">
        <p14:creationId xmlns:p14="http://schemas.microsoft.com/office/powerpoint/2010/main" val="405496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D9038B47-2AF4-44ED-96AE-C03EBB14FB3B}"/>
              </a:ext>
            </a:extLst>
          </p:cNvPr>
          <p:cNvSpPr/>
          <p:nvPr/>
        </p:nvSpPr>
        <p:spPr>
          <a:xfrm>
            <a:off x="3230880" y="243840"/>
            <a:ext cx="8503920" cy="1402080"/>
          </a:xfrm>
          <a:prstGeom prst="wedgeEllipseCallout">
            <a:avLst>
              <a:gd name="adj1" fmla="val -81227"/>
              <a:gd name="adj2" fmla="val 118088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HĐ3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HĐ4</a:t>
            </a:r>
            <a:endParaRPr lang="en-US" sz="4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1A02C7-C2BB-48FF-83F0-3113F0F7E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9393"/>
            <a:ext cx="12111000" cy="303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87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F06E22-D64B-4456-9ECF-884671C8627E}"/>
              </a:ext>
            </a:extLst>
          </p:cNvPr>
          <p:cNvSpPr txBox="1"/>
          <p:nvPr/>
        </p:nvSpPr>
        <p:spPr>
          <a:xfrm>
            <a:off x="139700" y="1586324"/>
            <a:ext cx="11912600" cy="117955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chia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91C03F98-E694-48FA-B1A0-61FFB3D52F8A}"/>
              </a:ext>
            </a:extLst>
          </p:cNvPr>
          <p:cNvSpPr/>
          <p:nvPr/>
        </p:nvSpPr>
        <p:spPr>
          <a:xfrm>
            <a:off x="3352800" y="190499"/>
            <a:ext cx="8318500" cy="1256163"/>
          </a:xfrm>
          <a:prstGeom prst="wedgeRoundRectCallout">
            <a:avLst>
              <a:gd name="adj1" fmla="val -81068"/>
              <a:gd name="adj2" fmla="val 59367"/>
              <a:gd name="adj3" fmla="val 16667"/>
            </a:avLst>
          </a:prstGeom>
          <a:ln w="127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 hiệu chia hết cho 9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3534F1-1DB4-45AF-BBEB-52289D98307B}"/>
              </a:ext>
            </a:extLst>
          </p:cNvPr>
          <p:cNvSpPr txBox="1"/>
          <p:nvPr/>
        </p:nvSpPr>
        <p:spPr>
          <a:xfrm>
            <a:off x="212678" y="2935861"/>
            <a:ext cx="11689762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Vd3.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1E9300-6C74-4C95-83AD-E37B5C13B2FF}"/>
              </a:ext>
            </a:extLst>
          </p:cNvPr>
          <p:cNvSpPr txBox="1"/>
          <p:nvPr/>
        </p:nvSpPr>
        <p:spPr>
          <a:xfrm>
            <a:off x="76200" y="4292221"/>
            <a:ext cx="11963400" cy="212365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198, 594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 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875, 469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 </a:t>
            </a:r>
          </a:p>
        </p:txBody>
      </p:sp>
    </p:spTree>
    <p:extLst>
      <p:ext uri="{BB962C8B-B14F-4D97-AF65-F5344CB8AC3E}">
        <p14:creationId xmlns:p14="http://schemas.microsoft.com/office/powerpoint/2010/main" val="341090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00312 -0.1775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5" grpId="1" animBg="1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FF66706-655C-4A2F-96C5-4813170D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223984"/>
            <a:ext cx="3729990" cy="32565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C5F32B-CA09-4325-82A8-BAD2F178E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6668" y="1048067"/>
            <a:ext cx="3818663" cy="25942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A613BA-F5D4-4B62-861F-4289985DAD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3099" y="177482"/>
            <a:ext cx="3558881" cy="29962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hought Bubble: Cloud 8">
                <a:extLst>
                  <a:ext uri="{FF2B5EF4-FFF2-40B4-BE49-F238E27FC236}">
                    <a16:creationId xmlns:a16="http://schemas.microsoft.com/office/drawing/2014/main" id="{5E9082A3-F5D5-46A2-A9B2-9BAF2C2DC860}"/>
                  </a:ext>
                </a:extLst>
              </p:cNvPr>
              <p:cNvSpPr/>
              <p:nvPr/>
            </p:nvSpPr>
            <p:spPr>
              <a:xfrm>
                <a:off x="457200" y="3810782"/>
                <a:ext cx="10279380" cy="2376658"/>
              </a:xfrm>
              <a:prstGeom prst="cloudCallout">
                <a:avLst>
                  <a:gd name="adj1" fmla="val 23359"/>
                  <a:gd name="adj2" fmla="val -146369"/>
                </a:avLst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l-NL" sz="36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 có tổng các chữ số là 7 + 1 + 0 + 0 + 1 = 9 </a:t>
                </a:r>
                <a14:m>
                  <m:oMath xmlns:m="http://schemas.openxmlformats.org/officeDocument/2006/math">
                    <m:r>
                      <a:rPr lang="nl-NL" sz="36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nl-NL" sz="3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suy ra</a:t>
                </a:r>
                <a:r>
                  <a:rPr lang="en-US" sz="3600" dirty="0">
                    <a:ln>
                      <a:solidFill>
                        <a:srgbClr val="00B0F0"/>
                      </a:solidFill>
                    </a:ln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nl-NL" sz="3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71007 </a:t>
                </a:r>
                <a14:m>
                  <m:oMath xmlns:m="http://schemas.openxmlformats.org/officeDocument/2006/math">
                    <m:r>
                      <a:rPr lang="nl-NL" sz="3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US" sz="3600" dirty="0">
                  <a:ln>
                    <a:solidFill>
                      <a:srgbClr val="00B0F0"/>
                    </a:solidFill>
                  </a:ln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hought Bubble: Cloud 8">
                <a:extLst>
                  <a:ext uri="{FF2B5EF4-FFF2-40B4-BE49-F238E27FC236}">
                    <a16:creationId xmlns:a16="http://schemas.microsoft.com/office/drawing/2014/main" id="{5E9082A3-F5D5-46A2-A9B2-9BAF2C2DC8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782"/>
                <a:ext cx="10279380" cy="2376658"/>
              </a:xfrm>
              <a:prstGeom prst="cloudCallout">
                <a:avLst>
                  <a:gd name="adj1" fmla="val 23359"/>
                  <a:gd name="adj2" fmla="val -146369"/>
                </a:avLst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531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6C6592-9DA6-42A9-93B7-D30EFC34DB63}"/>
                  </a:ext>
                </a:extLst>
              </p:cNvPr>
              <p:cNvSpPr txBox="1"/>
              <p:nvPr/>
            </p:nvSpPr>
            <p:spPr>
              <a:xfrm>
                <a:off x="106680" y="228600"/>
                <a:ext cx="11963400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Luyện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2: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dấu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bởi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12∗</m:t>
                        </m:r>
                      </m:e>
                    </m:ac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6C6592-9DA6-42A9-93B7-D30EFC34D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" y="228600"/>
                <a:ext cx="11963400" cy="524118"/>
              </a:xfrm>
              <a:prstGeom prst="rect">
                <a:avLst/>
              </a:prstGeom>
              <a:blipFill>
                <a:blip r:embed="rId2"/>
                <a:stretch>
                  <a:fillRect l="-1070" t="-11765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llout: Line 3">
                <a:extLst>
                  <a:ext uri="{FF2B5EF4-FFF2-40B4-BE49-F238E27FC236}">
                    <a16:creationId xmlns:a16="http://schemas.microsoft.com/office/drawing/2014/main" id="{15B01544-87AC-4C42-894E-6098A2753065}"/>
                  </a:ext>
                </a:extLst>
              </p:cNvPr>
              <p:cNvSpPr/>
              <p:nvPr/>
            </p:nvSpPr>
            <p:spPr>
              <a:xfrm>
                <a:off x="731520" y="2240280"/>
                <a:ext cx="10881360" cy="2987040"/>
              </a:xfrm>
              <a:prstGeom prst="borderCallout1">
                <a:avLst>
                  <a:gd name="adj1" fmla="val -2679"/>
                  <a:gd name="adj2" fmla="val 48250"/>
                  <a:gd name="adj3" fmla="val -50894"/>
                  <a:gd name="adj4" fmla="val 26860"/>
                </a:avLst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i="1">
                        <a:latin typeface="Cambria Math" panose="02040503050406030204" pitchFamily="18" charset="0"/>
                      </a:rPr>
                      <m:t>1+2+6=9⋮</m:t>
                    </m:r>
                    <m:r>
                      <a:rPr lang="en-US" sz="480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⟹126⋮9</m:t>
                    </m:r>
                  </m:oMath>
                </a14:m>
                <a:endParaRPr lang="en-US" sz="6000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4" name="Callout: Line 3">
                <a:extLst>
                  <a:ext uri="{FF2B5EF4-FFF2-40B4-BE49-F238E27FC236}">
                    <a16:creationId xmlns:a16="http://schemas.microsoft.com/office/drawing/2014/main" id="{15B01544-87AC-4C42-894E-6098A27530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" y="2240280"/>
                <a:ext cx="10881360" cy="2987040"/>
              </a:xfrm>
              <a:prstGeom prst="borderCallout1">
                <a:avLst>
                  <a:gd name="adj1" fmla="val -2679"/>
                  <a:gd name="adj2" fmla="val 48250"/>
                  <a:gd name="adj3" fmla="val -50894"/>
                  <a:gd name="adj4" fmla="val 26860"/>
                </a:avLst>
              </a:prstGeom>
              <a:blipFill>
                <a:blip r:embed="rId3"/>
                <a:stretch>
                  <a:fillRect l="-2461"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831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D5BB69-D239-4796-8139-8872477C7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95" y="114300"/>
            <a:ext cx="11647210" cy="2305050"/>
          </a:xfrm>
          <a:prstGeom prst="rect">
            <a:avLst/>
          </a:prstGeom>
          <a:ln>
            <a:solidFill>
              <a:srgbClr val="00B0F0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2CB242-9470-40A3-B362-E4BE9C8859B6}"/>
                  </a:ext>
                </a:extLst>
              </p:cNvPr>
              <p:cNvSpPr txBox="1"/>
              <p:nvPr/>
            </p:nvSpPr>
            <p:spPr>
              <a:xfrm>
                <a:off x="272395" y="2952750"/>
                <a:ext cx="11462405" cy="2773836"/>
              </a:xfrm>
              <a:prstGeom prst="rect">
                <a:avLst/>
              </a:prstGeom>
              <a:noFill/>
              <a:ln w="38100">
                <a:solidFill>
                  <a:srgbClr val="00B0F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1 + 0 + 8 = 9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9 </a:t>
                </a: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Bác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nông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dân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trồng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cây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dừa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108 : 9 + 1 = 13 (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cây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Đáp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13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cây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dừa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2CB242-9470-40A3-B362-E4BE9C8859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95" y="2952750"/>
                <a:ext cx="11462405" cy="2773836"/>
              </a:xfrm>
              <a:prstGeom prst="rect">
                <a:avLst/>
              </a:prstGeom>
              <a:blipFill>
                <a:blip r:embed="rId3"/>
                <a:stretch>
                  <a:fillRect l="-1220" t="-1302" b="-5423"/>
                </a:stretch>
              </a:blipFill>
              <a:ln w="38100"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9309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D9038B47-2AF4-44ED-96AE-C03EBB14FB3B}"/>
              </a:ext>
            </a:extLst>
          </p:cNvPr>
          <p:cNvSpPr/>
          <p:nvPr/>
        </p:nvSpPr>
        <p:spPr>
          <a:xfrm>
            <a:off x="3230880" y="243840"/>
            <a:ext cx="8503920" cy="1402080"/>
          </a:xfrm>
          <a:prstGeom prst="wedgeEllipseCallout">
            <a:avLst>
              <a:gd name="adj1" fmla="val -81227"/>
              <a:gd name="adj2" fmla="val 118088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Thực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hiện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HĐ5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,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HĐ6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1B4748-D128-4E97-9701-F8DC9923F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2667000"/>
            <a:ext cx="11877676" cy="322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6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F06E22-D64B-4456-9ECF-884671C8627E}"/>
              </a:ext>
            </a:extLst>
          </p:cNvPr>
          <p:cNvSpPr txBox="1"/>
          <p:nvPr/>
        </p:nvSpPr>
        <p:spPr>
          <a:xfrm>
            <a:off x="139700" y="1586324"/>
            <a:ext cx="11912600" cy="117955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tổng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chia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hết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3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thì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chia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hết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chỉ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đó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mới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chia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hết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91C03F98-E694-48FA-B1A0-61FFB3D52F8A}"/>
              </a:ext>
            </a:extLst>
          </p:cNvPr>
          <p:cNvSpPr/>
          <p:nvPr/>
        </p:nvSpPr>
        <p:spPr>
          <a:xfrm>
            <a:off x="3352800" y="190499"/>
            <a:ext cx="8318500" cy="1256163"/>
          </a:xfrm>
          <a:prstGeom prst="wedgeRoundRectCallout">
            <a:avLst>
              <a:gd name="adj1" fmla="val -81068"/>
              <a:gd name="adj2" fmla="val 59367"/>
              <a:gd name="adj3" fmla="val 16667"/>
            </a:avLst>
          </a:prstGeom>
          <a:ln w="127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 hiệu chia hết cho </a:t>
            </a:r>
            <a:r>
              <a:rPr lang="nl-NL" sz="3200" b="1" noProof="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3534F1-1DB4-45AF-BBEB-52289D98307B}"/>
              </a:ext>
            </a:extLst>
          </p:cNvPr>
          <p:cNvSpPr txBox="1"/>
          <p:nvPr/>
        </p:nvSpPr>
        <p:spPr>
          <a:xfrm>
            <a:off x="212678" y="2935861"/>
            <a:ext cx="11689762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Vd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Hãy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lấy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ví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chia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chia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thích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1E9300-6C74-4C95-83AD-E37B5C13B2FF}"/>
              </a:ext>
            </a:extLst>
          </p:cNvPr>
          <p:cNvSpPr txBox="1"/>
          <p:nvPr/>
        </p:nvSpPr>
        <p:spPr>
          <a:xfrm>
            <a:off x="76200" y="4292221"/>
            <a:ext cx="11963400" cy="212365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129, 246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chia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vì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tổng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chia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875, 467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chia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vì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tổng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chia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3. </a:t>
            </a:r>
          </a:p>
        </p:txBody>
      </p:sp>
    </p:spTree>
    <p:extLst>
      <p:ext uri="{BB962C8B-B14F-4D97-AF65-F5344CB8AC3E}">
        <p14:creationId xmlns:p14="http://schemas.microsoft.com/office/powerpoint/2010/main" val="283279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00312 -0.1775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5" grpId="1" animBg="1"/>
      <p:bldP spid="6" grpId="0" animBg="1"/>
      <p:bldP spid="6" grpId="1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323</TotalTime>
  <Words>546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Cambria Math</vt:lpstr>
      <vt:lpstr>Open Sans Extrabold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LOI</dc:creator>
  <cp:lastModifiedBy>Windows User</cp:lastModifiedBy>
  <cp:revision>38</cp:revision>
  <dcterms:created xsi:type="dcterms:W3CDTF">2021-08-18T12:44:55Z</dcterms:created>
  <dcterms:modified xsi:type="dcterms:W3CDTF">2021-10-14T03:15:29Z</dcterms:modified>
</cp:coreProperties>
</file>