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 id="267" r:id="rId12"/>
    <p:sldId id="268" r:id="rId13"/>
    <p:sldId id="269" r:id="rId14"/>
    <p:sldId id="270" r:id="rId15"/>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115" d="100"/>
          <a:sy n="115" d="100"/>
        </p:scale>
        <p:origin x="25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1C20702-A0C8-4225-A954-C1A34FE32DF1}" type="datetimeFigureOut">
              <a:rPr lang="en-US" smtClean="0"/>
              <a:t>29/7/2023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DFFF4-FEA8-405D-93D8-2AA51F1F341D}" type="slidenum">
              <a:rPr lang="en-US" smtClean="0"/>
              <a:t>‹#›</a:t>
            </a:fld>
            <a:endParaRPr lang="en-US"/>
          </a:p>
        </p:txBody>
      </p:sp>
    </p:spTree>
    <p:extLst>
      <p:ext uri="{BB962C8B-B14F-4D97-AF65-F5344CB8AC3E}">
        <p14:creationId xmlns:p14="http://schemas.microsoft.com/office/powerpoint/2010/main" val="3450570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C20702-A0C8-4225-A954-C1A34FE32DF1}" type="datetimeFigureOut">
              <a:rPr lang="en-US" smtClean="0"/>
              <a:t>29/7/2023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DFFF4-FEA8-405D-93D8-2AA51F1F341D}" type="slidenum">
              <a:rPr lang="en-US" smtClean="0"/>
              <a:t>‹#›</a:t>
            </a:fld>
            <a:endParaRPr lang="en-US"/>
          </a:p>
        </p:txBody>
      </p:sp>
    </p:spTree>
    <p:extLst>
      <p:ext uri="{BB962C8B-B14F-4D97-AF65-F5344CB8AC3E}">
        <p14:creationId xmlns:p14="http://schemas.microsoft.com/office/powerpoint/2010/main" val="911012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C20702-A0C8-4225-A954-C1A34FE32DF1}" type="datetimeFigureOut">
              <a:rPr lang="en-US" smtClean="0"/>
              <a:t>29/7/2023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DFFF4-FEA8-405D-93D8-2AA51F1F341D}" type="slidenum">
              <a:rPr lang="en-US" smtClean="0"/>
              <a:t>‹#›</a:t>
            </a:fld>
            <a:endParaRPr lang="en-US"/>
          </a:p>
        </p:txBody>
      </p:sp>
    </p:spTree>
    <p:extLst>
      <p:ext uri="{BB962C8B-B14F-4D97-AF65-F5344CB8AC3E}">
        <p14:creationId xmlns:p14="http://schemas.microsoft.com/office/powerpoint/2010/main" val="155119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C20702-A0C8-4225-A954-C1A34FE32DF1}" type="datetimeFigureOut">
              <a:rPr lang="en-US" smtClean="0"/>
              <a:t>29/7/2023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DFFF4-FEA8-405D-93D8-2AA51F1F341D}" type="slidenum">
              <a:rPr lang="en-US" smtClean="0"/>
              <a:t>‹#›</a:t>
            </a:fld>
            <a:endParaRPr lang="en-US"/>
          </a:p>
        </p:txBody>
      </p:sp>
    </p:spTree>
    <p:extLst>
      <p:ext uri="{BB962C8B-B14F-4D97-AF65-F5344CB8AC3E}">
        <p14:creationId xmlns:p14="http://schemas.microsoft.com/office/powerpoint/2010/main" val="2701157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C20702-A0C8-4225-A954-C1A34FE32DF1}" type="datetimeFigureOut">
              <a:rPr lang="en-US" smtClean="0"/>
              <a:t>29/7/2023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DFFF4-FEA8-405D-93D8-2AA51F1F341D}" type="slidenum">
              <a:rPr lang="en-US" smtClean="0"/>
              <a:t>‹#›</a:t>
            </a:fld>
            <a:endParaRPr lang="en-US"/>
          </a:p>
        </p:txBody>
      </p:sp>
    </p:spTree>
    <p:extLst>
      <p:ext uri="{BB962C8B-B14F-4D97-AF65-F5344CB8AC3E}">
        <p14:creationId xmlns:p14="http://schemas.microsoft.com/office/powerpoint/2010/main" val="2830866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C20702-A0C8-4225-A954-C1A34FE32DF1}" type="datetimeFigureOut">
              <a:rPr lang="en-US" smtClean="0"/>
              <a:t>29/7/2023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CDFFF4-FEA8-405D-93D8-2AA51F1F341D}" type="slidenum">
              <a:rPr lang="en-US" smtClean="0"/>
              <a:t>‹#›</a:t>
            </a:fld>
            <a:endParaRPr lang="en-US"/>
          </a:p>
        </p:txBody>
      </p:sp>
    </p:spTree>
    <p:extLst>
      <p:ext uri="{BB962C8B-B14F-4D97-AF65-F5344CB8AC3E}">
        <p14:creationId xmlns:p14="http://schemas.microsoft.com/office/powerpoint/2010/main" val="3528347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20702-A0C8-4225-A954-C1A34FE32DF1}" type="datetimeFigureOut">
              <a:rPr lang="en-US" smtClean="0"/>
              <a:t>29/7/2023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CDFFF4-FEA8-405D-93D8-2AA51F1F341D}" type="slidenum">
              <a:rPr lang="en-US" smtClean="0"/>
              <a:t>‹#›</a:t>
            </a:fld>
            <a:endParaRPr lang="en-US"/>
          </a:p>
        </p:txBody>
      </p:sp>
    </p:spTree>
    <p:extLst>
      <p:ext uri="{BB962C8B-B14F-4D97-AF65-F5344CB8AC3E}">
        <p14:creationId xmlns:p14="http://schemas.microsoft.com/office/powerpoint/2010/main" val="3269092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C20702-A0C8-4225-A954-C1A34FE32DF1}" type="datetimeFigureOut">
              <a:rPr lang="en-US" smtClean="0"/>
              <a:t>29/7/2023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CDFFF4-FEA8-405D-93D8-2AA51F1F341D}" type="slidenum">
              <a:rPr lang="en-US" smtClean="0"/>
              <a:t>‹#›</a:t>
            </a:fld>
            <a:endParaRPr lang="en-US"/>
          </a:p>
        </p:txBody>
      </p:sp>
    </p:spTree>
    <p:extLst>
      <p:ext uri="{BB962C8B-B14F-4D97-AF65-F5344CB8AC3E}">
        <p14:creationId xmlns:p14="http://schemas.microsoft.com/office/powerpoint/2010/main" val="1654278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20702-A0C8-4225-A954-C1A34FE32DF1}" type="datetimeFigureOut">
              <a:rPr lang="en-US" smtClean="0"/>
              <a:t>29/7/2023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CDFFF4-FEA8-405D-93D8-2AA51F1F341D}" type="slidenum">
              <a:rPr lang="en-US" smtClean="0"/>
              <a:t>‹#›</a:t>
            </a:fld>
            <a:endParaRPr lang="en-US"/>
          </a:p>
        </p:txBody>
      </p:sp>
    </p:spTree>
    <p:extLst>
      <p:ext uri="{BB962C8B-B14F-4D97-AF65-F5344CB8AC3E}">
        <p14:creationId xmlns:p14="http://schemas.microsoft.com/office/powerpoint/2010/main" val="2559449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C20702-A0C8-4225-A954-C1A34FE32DF1}" type="datetimeFigureOut">
              <a:rPr lang="en-US" smtClean="0"/>
              <a:t>29/7/2023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CDFFF4-FEA8-405D-93D8-2AA51F1F341D}" type="slidenum">
              <a:rPr lang="en-US" smtClean="0"/>
              <a:t>‹#›</a:t>
            </a:fld>
            <a:endParaRPr lang="en-US"/>
          </a:p>
        </p:txBody>
      </p:sp>
    </p:spTree>
    <p:extLst>
      <p:ext uri="{BB962C8B-B14F-4D97-AF65-F5344CB8AC3E}">
        <p14:creationId xmlns:p14="http://schemas.microsoft.com/office/powerpoint/2010/main" val="2510540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C20702-A0C8-4225-A954-C1A34FE32DF1}" type="datetimeFigureOut">
              <a:rPr lang="en-US" smtClean="0"/>
              <a:t>29/7/2023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CDFFF4-FEA8-405D-93D8-2AA51F1F341D}" type="slidenum">
              <a:rPr lang="en-US" smtClean="0"/>
              <a:t>‹#›</a:t>
            </a:fld>
            <a:endParaRPr lang="en-US"/>
          </a:p>
        </p:txBody>
      </p:sp>
    </p:spTree>
    <p:extLst>
      <p:ext uri="{BB962C8B-B14F-4D97-AF65-F5344CB8AC3E}">
        <p14:creationId xmlns:p14="http://schemas.microsoft.com/office/powerpoint/2010/main" val="3222514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C20702-A0C8-4225-A954-C1A34FE32DF1}" type="datetimeFigureOut">
              <a:rPr lang="en-US" smtClean="0"/>
              <a:t>29/7/2023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CDFFF4-FEA8-405D-93D8-2AA51F1F341D}" type="slidenum">
              <a:rPr lang="en-US" smtClean="0"/>
              <a:t>‹#›</a:t>
            </a:fld>
            <a:endParaRPr lang="en-US"/>
          </a:p>
        </p:txBody>
      </p:sp>
    </p:spTree>
    <p:extLst>
      <p:ext uri="{BB962C8B-B14F-4D97-AF65-F5344CB8AC3E}">
        <p14:creationId xmlns:p14="http://schemas.microsoft.com/office/powerpoint/2010/main" val="4041424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18212" y="412127"/>
            <a:ext cx="3670479" cy="9015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KHỞI ĐỘNG</a:t>
            </a:r>
          </a:p>
        </p:txBody>
      </p:sp>
      <p:pic>
        <p:nvPicPr>
          <p:cNvPr id="2" name="Picture 1"/>
          <p:cNvPicPr>
            <a:picLocks noChangeAspect="1"/>
          </p:cNvPicPr>
          <p:nvPr/>
        </p:nvPicPr>
        <p:blipFill>
          <a:blip r:embed="rId2"/>
          <a:stretch>
            <a:fillRect/>
          </a:stretch>
        </p:blipFill>
        <p:spPr>
          <a:xfrm>
            <a:off x="314191" y="2215165"/>
            <a:ext cx="5676889" cy="3452611"/>
          </a:xfrm>
          <a:prstGeom prst="rect">
            <a:avLst/>
          </a:prstGeom>
        </p:spPr>
      </p:pic>
      <p:pic>
        <p:nvPicPr>
          <p:cNvPr id="7" name="Picture 6"/>
          <p:cNvPicPr>
            <a:picLocks noChangeAspect="1"/>
          </p:cNvPicPr>
          <p:nvPr/>
        </p:nvPicPr>
        <p:blipFill>
          <a:blip r:embed="rId3"/>
          <a:stretch>
            <a:fillRect/>
          </a:stretch>
        </p:blipFill>
        <p:spPr>
          <a:xfrm>
            <a:off x="7257982" y="1438676"/>
            <a:ext cx="4295775" cy="4229100"/>
          </a:xfrm>
          <a:prstGeom prst="rect">
            <a:avLst/>
          </a:prstGeom>
        </p:spPr>
      </p:pic>
      <p:sp>
        <p:nvSpPr>
          <p:cNvPr id="8" name="Cloud Callout 7"/>
          <p:cNvSpPr/>
          <p:nvPr/>
        </p:nvSpPr>
        <p:spPr>
          <a:xfrm>
            <a:off x="176950" y="182879"/>
            <a:ext cx="3841262" cy="2325189"/>
          </a:xfrm>
          <a:prstGeom prst="cloudCallout">
            <a:avLst>
              <a:gd name="adj1" fmla="val 81006"/>
              <a:gd name="adj2" fmla="val 58235"/>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Cùng</a:t>
            </a:r>
            <a:r>
              <a:rPr lang="en-US" sz="2400" b="1">
                <a:solidFill>
                  <a:schemeClr val="tx1"/>
                </a:solidFill>
                <a:latin typeface="Times New Roman" panose="02020603050405020304" pitchFamily="18" charset="0"/>
                <a:cs typeface="Times New Roman" panose="02020603050405020304" pitchFamily="18" charset="0"/>
              </a:rPr>
              <a:t> là xe máy, tại sao xe tàu không còn dùng, xe việt vẫn ưa chuộng?</a:t>
            </a:r>
          </a:p>
        </p:txBody>
      </p:sp>
    </p:spTree>
    <p:extLst>
      <p:ext uri="{BB962C8B-B14F-4D97-AF65-F5344CB8AC3E}">
        <p14:creationId xmlns:p14="http://schemas.microsoft.com/office/powerpoint/2010/main" val="39943555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12E872-4CAA-4D9D-BB8B-6BF334CB2A62}"/>
              </a:ext>
            </a:extLst>
          </p:cNvPr>
          <p:cNvSpPr/>
          <p:nvPr/>
        </p:nvSpPr>
        <p:spPr>
          <a:xfrm>
            <a:off x="4018212" y="412127"/>
            <a:ext cx="3670479" cy="9015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Times New Roman" panose="02020603050405020304" pitchFamily="18" charset="0"/>
                <a:cs typeface="Times New Roman" panose="02020603050405020304" pitchFamily="18" charset="0"/>
              </a:rPr>
              <a:t>Vận dụng</a:t>
            </a:r>
          </a:p>
        </p:txBody>
      </p:sp>
      <p:pic>
        <p:nvPicPr>
          <p:cNvPr id="6" name="Hình ảnh 5">
            <a:extLst>
              <a:ext uri="{FF2B5EF4-FFF2-40B4-BE49-F238E27FC236}">
                <a16:creationId xmlns:a16="http://schemas.microsoft.com/office/drawing/2014/main" id="{16F16AA1-5529-480A-A2FB-A06810E57D65}"/>
              </a:ext>
            </a:extLst>
          </p:cNvPr>
          <p:cNvPicPr>
            <a:picLocks noChangeAspect="1"/>
          </p:cNvPicPr>
          <p:nvPr/>
        </p:nvPicPr>
        <p:blipFill>
          <a:blip r:embed="rId2"/>
          <a:stretch>
            <a:fillRect/>
          </a:stretch>
        </p:blipFill>
        <p:spPr>
          <a:xfrm>
            <a:off x="104258" y="1313648"/>
            <a:ext cx="5153025" cy="2962275"/>
          </a:xfrm>
          <a:prstGeom prst="rect">
            <a:avLst/>
          </a:prstGeom>
        </p:spPr>
      </p:pic>
      <p:pic>
        <p:nvPicPr>
          <p:cNvPr id="1026" name="Picture 2" descr="Strong Travel - Phân chia theo công dụng thì xe đạp thể thao bao gồm những  bộ phận chính sau: Hệ thống truyền lực. Hệ thống truyền lực gồm: Bàn đạp  (pê-đan) (">
            <a:extLst>
              <a:ext uri="{FF2B5EF4-FFF2-40B4-BE49-F238E27FC236}">
                <a16:creationId xmlns:a16="http://schemas.microsoft.com/office/drawing/2014/main" id="{C3B063D6-6D0F-4D53-A720-7E263A602C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2650" y="1465243"/>
            <a:ext cx="5429510" cy="5429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97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12E872-4CAA-4D9D-BB8B-6BF334CB2A62}"/>
              </a:ext>
            </a:extLst>
          </p:cNvPr>
          <p:cNvSpPr/>
          <p:nvPr/>
        </p:nvSpPr>
        <p:spPr>
          <a:xfrm>
            <a:off x="4018212" y="412127"/>
            <a:ext cx="3670479" cy="9015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Times New Roman" panose="02020603050405020304" pitchFamily="18" charset="0"/>
                <a:cs typeface="Times New Roman" panose="02020603050405020304" pitchFamily="18" charset="0"/>
              </a:rPr>
              <a:t>Luyện tập</a:t>
            </a:r>
          </a:p>
        </p:txBody>
      </p:sp>
      <p:sp>
        <p:nvSpPr>
          <p:cNvPr id="5" name="Rectangle 3">
            <a:extLst>
              <a:ext uri="{FF2B5EF4-FFF2-40B4-BE49-F238E27FC236}">
                <a16:creationId xmlns:a16="http://schemas.microsoft.com/office/drawing/2014/main" id="{F2A1EF24-4E21-44C3-81CB-56F4BAF094CE}"/>
              </a:ext>
            </a:extLst>
          </p:cNvPr>
          <p:cNvSpPr/>
          <p:nvPr/>
        </p:nvSpPr>
        <p:spPr>
          <a:xfrm>
            <a:off x="407624" y="1567061"/>
            <a:ext cx="11138053" cy="901521"/>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Times New Roman" panose="02020603050405020304" pitchFamily="18" charset="0"/>
                <a:cs typeface="Times New Roman" panose="02020603050405020304" pitchFamily="18" charset="0"/>
              </a:rPr>
              <a:t>Yêu cầu chung đối với vật liệu gồm mấy yêu cầu?</a:t>
            </a:r>
          </a:p>
        </p:txBody>
      </p:sp>
      <p:sp>
        <p:nvSpPr>
          <p:cNvPr id="7" name="Rectangle 3">
            <a:extLst>
              <a:ext uri="{FF2B5EF4-FFF2-40B4-BE49-F238E27FC236}">
                <a16:creationId xmlns:a16="http://schemas.microsoft.com/office/drawing/2014/main" id="{8E4E30C9-8F08-469A-A675-6ACDF7BF82A0}"/>
              </a:ext>
            </a:extLst>
          </p:cNvPr>
          <p:cNvSpPr/>
          <p:nvPr/>
        </p:nvSpPr>
        <p:spPr>
          <a:xfrm>
            <a:off x="667248" y="2978239"/>
            <a:ext cx="1657311" cy="9015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Times New Roman" panose="02020603050405020304" pitchFamily="18" charset="0"/>
                <a:cs typeface="Times New Roman" panose="02020603050405020304" pitchFamily="18" charset="0"/>
              </a:rPr>
              <a:t>A. 3</a:t>
            </a:r>
          </a:p>
        </p:txBody>
      </p:sp>
      <p:sp>
        <p:nvSpPr>
          <p:cNvPr id="8" name="Rectangle 3">
            <a:extLst>
              <a:ext uri="{FF2B5EF4-FFF2-40B4-BE49-F238E27FC236}">
                <a16:creationId xmlns:a16="http://schemas.microsoft.com/office/drawing/2014/main" id="{B74480EB-903D-422D-9C85-7B16670DFD0C}"/>
              </a:ext>
            </a:extLst>
          </p:cNvPr>
          <p:cNvSpPr/>
          <p:nvPr/>
        </p:nvSpPr>
        <p:spPr>
          <a:xfrm>
            <a:off x="4018212" y="2978239"/>
            <a:ext cx="1657311" cy="9015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Times New Roman" panose="02020603050405020304" pitchFamily="18" charset="0"/>
                <a:cs typeface="Times New Roman" panose="02020603050405020304" pitchFamily="18" charset="0"/>
              </a:rPr>
              <a:t>B. 4</a:t>
            </a:r>
          </a:p>
        </p:txBody>
      </p:sp>
      <p:sp>
        <p:nvSpPr>
          <p:cNvPr id="9" name="Rectangle 3">
            <a:extLst>
              <a:ext uri="{FF2B5EF4-FFF2-40B4-BE49-F238E27FC236}">
                <a16:creationId xmlns:a16="http://schemas.microsoft.com/office/drawing/2014/main" id="{CC46829F-2560-4FDD-8D1B-5ECA5C21ECD9}"/>
              </a:ext>
            </a:extLst>
          </p:cNvPr>
          <p:cNvSpPr/>
          <p:nvPr/>
        </p:nvSpPr>
        <p:spPr>
          <a:xfrm>
            <a:off x="7110279" y="2978238"/>
            <a:ext cx="1657311" cy="9015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Times New Roman" panose="02020603050405020304" pitchFamily="18" charset="0"/>
                <a:cs typeface="Times New Roman" panose="02020603050405020304" pitchFamily="18" charset="0"/>
              </a:rPr>
              <a:t>C. 5</a:t>
            </a:r>
          </a:p>
        </p:txBody>
      </p:sp>
      <p:sp>
        <p:nvSpPr>
          <p:cNvPr id="10" name="Rectangle 3">
            <a:extLst>
              <a:ext uri="{FF2B5EF4-FFF2-40B4-BE49-F238E27FC236}">
                <a16:creationId xmlns:a16="http://schemas.microsoft.com/office/drawing/2014/main" id="{BF504395-CE39-4DF7-8005-C00C760B34E5}"/>
              </a:ext>
            </a:extLst>
          </p:cNvPr>
          <p:cNvSpPr/>
          <p:nvPr/>
        </p:nvSpPr>
        <p:spPr>
          <a:xfrm>
            <a:off x="9632587" y="2978237"/>
            <a:ext cx="1657311" cy="9015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Times New Roman" panose="02020603050405020304" pitchFamily="18" charset="0"/>
                <a:cs typeface="Times New Roman" panose="02020603050405020304" pitchFamily="18" charset="0"/>
              </a:rPr>
              <a:t>D. 2</a:t>
            </a:r>
          </a:p>
        </p:txBody>
      </p:sp>
    </p:spTree>
    <p:extLst>
      <p:ext uri="{BB962C8B-B14F-4D97-AF65-F5344CB8AC3E}">
        <p14:creationId xmlns:p14="http://schemas.microsoft.com/office/powerpoint/2010/main" val="75300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7" presetClass="emph" presetSubtype="0" repeatCount="indefinite" fill="remove" grpId="1" nodeType="clickEffect">
                                  <p:stCondLst>
                                    <p:cond delay="0"/>
                                  </p:stCondLst>
                                  <p:childTnLst>
                                    <p:animClr clrSpc="rgb" dir="cw">
                                      <p:cBhvr override="childStyle">
                                        <p:cTn id="25" dur="250" autoRev="1" fill="remove"/>
                                        <p:tgtEl>
                                          <p:spTgt spid="7"/>
                                        </p:tgtEl>
                                        <p:attrNameLst>
                                          <p:attrName>style.color</p:attrName>
                                        </p:attrNameLst>
                                      </p:cBhvr>
                                      <p:to>
                                        <a:schemeClr val="bg1"/>
                                      </p:to>
                                    </p:animClr>
                                    <p:animClr clrSpc="rgb" dir="cw">
                                      <p:cBhvr>
                                        <p:cTn id="26" dur="250" autoRev="1" fill="remove"/>
                                        <p:tgtEl>
                                          <p:spTgt spid="7"/>
                                        </p:tgtEl>
                                        <p:attrNameLst>
                                          <p:attrName>fillcolor</p:attrName>
                                        </p:attrNameLst>
                                      </p:cBhvr>
                                      <p:to>
                                        <a:schemeClr val="bg1"/>
                                      </p:to>
                                    </p:animClr>
                                    <p:set>
                                      <p:cBhvr>
                                        <p:cTn id="27" dur="250" autoRev="1" fill="remove"/>
                                        <p:tgtEl>
                                          <p:spTgt spid="7"/>
                                        </p:tgtEl>
                                        <p:attrNameLst>
                                          <p:attrName>fill.type</p:attrName>
                                        </p:attrNameLst>
                                      </p:cBhvr>
                                      <p:to>
                                        <p:strVal val="solid"/>
                                      </p:to>
                                    </p:set>
                                    <p:set>
                                      <p:cBhvr>
                                        <p:cTn id="28" dur="250" autoRev="1" fill="remove"/>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7" grpId="1"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12E872-4CAA-4D9D-BB8B-6BF334CB2A62}"/>
              </a:ext>
            </a:extLst>
          </p:cNvPr>
          <p:cNvSpPr/>
          <p:nvPr/>
        </p:nvSpPr>
        <p:spPr>
          <a:xfrm>
            <a:off x="4018212" y="412127"/>
            <a:ext cx="3670479" cy="9015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Times New Roman" panose="02020603050405020304" pitchFamily="18" charset="0"/>
                <a:cs typeface="Times New Roman" panose="02020603050405020304" pitchFamily="18" charset="0"/>
              </a:rPr>
              <a:t>Luyện tập</a:t>
            </a:r>
          </a:p>
        </p:txBody>
      </p:sp>
      <p:sp>
        <p:nvSpPr>
          <p:cNvPr id="5" name="Rectangle 3">
            <a:extLst>
              <a:ext uri="{FF2B5EF4-FFF2-40B4-BE49-F238E27FC236}">
                <a16:creationId xmlns:a16="http://schemas.microsoft.com/office/drawing/2014/main" id="{F2A1EF24-4E21-44C3-81CB-56F4BAF094CE}"/>
              </a:ext>
            </a:extLst>
          </p:cNvPr>
          <p:cNvSpPr/>
          <p:nvPr/>
        </p:nvSpPr>
        <p:spPr>
          <a:xfrm>
            <a:off x="407624" y="1567061"/>
            <a:ext cx="11138053" cy="13193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Times New Roman" panose="02020603050405020304" pitchFamily="18" charset="0"/>
                <a:cs typeface="Times New Roman" panose="02020603050405020304" pitchFamily="18" charset="0"/>
              </a:rPr>
              <a:t>Các yêu cầu đối với vật liệu chế tạo cơ khí thì yêu cầu nào quan trọng nhất?</a:t>
            </a:r>
          </a:p>
        </p:txBody>
      </p:sp>
      <p:sp>
        <p:nvSpPr>
          <p:cNvPr id="7" name="Rectangle 3">
            <a:extLst>
              <a:ext uri="{FF2B5EF4-FFF2-40B4-BE49-F238E27FC236}">
                <a16:creationId xmlns:a16="http://schemas.microsoft.com/office/drawing/2014/main" id="{8E4E30C9-8F08-469A-A675-6ACDF7BF82A0}"/>
              </a:ext>
            </a:extLst>
          </p:cNvPr>
          <p:cNvSpPr/>
          <p:nvPr/>
        </p:nvSpPr>
        <p:spPr>
          <a:xfrm>
            <a:off x="667248" y="4090942"/>
            <a:ext cx="4136106" cy="9015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Times New Roman" panose="02020603050405020304" pitchFamily="18" charset="0"/>
                <a:cs typeface="Times New Roman" panose="02020603050405020304" pitchFamily="18" charset="0"/>
              </a:rPr>
              <a:t>A. Tính sử dụng</a:t>
            </a:r>
          </a:p>
        </p:txBody>
      </p:sp>
      <p:sp>
        <p:nvSpPr>
          <p:cNvPr id="11" name="Rectangle 3">
            <a:extLst>
              <a:ext uri="{FF2B5EF4-FFF2-40B4-BE49-F238E27FC236}">
                <a16:creationId xmlns:a16="http://schemas.microsoft.com/office/drawing/2014/main" id="{149E1A5F-CFC5-4F2E-BD7D-FBB1C83BC41D}"/>
              </a:ext>
            </a:extLst>
          </p:cNvPr>
          <p:cNvSpPr/>
          <p:nvPr/>
        </p:nvSpPr>
        <p:spPr>
          <a:xfrm>
            <a:off x="6592487" y="4090941"/>
            <a:ext cx="4136106" cy="9015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Times New Roman" panose="02020603050405020304" pitchFamily="18" charset="0"/>
                <a:cs typeface="Times New Roman" panose="02020603050405020304" pitchFamily="18" charset="0"/>
              </a:rPr>
              <a:t>B. Tính công nghệ</a:t>
            </a:r>
          </a:p>
        </p:txBody>
      </p:sp>
      <p:sp>
        <p:nvSpPr>
          <p:cNvPr id="12" name="Rectangle 3">
            <a:extLst>
              <a:ext uri="{FF2B5EF4-FFF2-40B4-BE49-F238E27FC236}">
                <a16:creationId xmlns:a16="http://schemas.microsoft.com/office/drawing/2014/main" id="{C2CE5C37-8202-45E5-848A-6DC86CB0D8AB}"/>
              </a:ext>
            </a:extLst>
          </p:cNvPr>
          <p:cNvSpPr/>
          <p:nvPr/>
        </p:nvSpPr>
        <p:spPr>
          <a:xfrm>
            <a:off x="676427" y="5455197"/>
            <a:ext cx="4136106" cy="9015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Times New Roman" panose="02020603050405020304" pitchFamily="18" charset="0"/>
                <a:cs typeface="Times New Roman" panose="02020603050405020304" pitchFamily="18" charset="0"/>
              </a:rPr>
              <a:t>C. Tính kinh tế</a:t>
            </a:r>
          </a:p>
        </p:txBody>
      </p:sp>
      <p:sp>
        <p:nvSpPr>
          <p:cNvPr id="13" name="Rectangle 3">
            <a:extLst>
              <a:ext uri="{FF2B5EF4-FFF2-40B4-BE49-F238E27FC236}">
                <a16:creationId xmlns:a16="http://schemas.microsoft.com/office/drawing/2014/main" id="{EE34A83D-CF48-4B2B-B358-B57D46BBBA33}"/>
              </a:ext>
            </a:extLst>
          </p:cNvPr>
          <p:cNvSpPr/>
          <p:nvPr/>
        </p:nvSpPr>
        <p:spPr>
          <a:xfrm>
            <a:off x="6592487" y="5455197"/>
            <a:ext cx="4136106" cy="9015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Times New Roman" panose="02020603050405020304" pitchFamily="18" charset="0"/>
                <a:cs typeface="Times New Roman" panose="02020603050405020304" pitchFamily="18" charset="0"/>
              </a:rPr>
              <a:t>D. Bằng nhau</a:t>
            </a:r>
          </a:p>
        </p:txBody>
      </p:sp>
    </p:spTree>
    <p:extLst>
      <p:ext uri="{BB962C8B-B14F-4D97-AF65-F5344CB8AC3E}">
        <p14:creationId xmlns:p14="http://schemas.microsoft.com/office/powerpoint/2010/main" val="25472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7" presetClass="emph" presetSubtype="0" repeatCount="indefinite" fill="remove" grpId="1" nodeType="clickEffect">
                                  <p:stCondLst>
                                    <p:cond delay="0"/>
                                  </p:stCondLst>
                                  <p:childTnLst>
                                    <p:animClr clrSpc="rgb" dir="cw">
                                      <p:cBhvr override="childStyle">
                                        <p:cTn id="20" dur="250" autoRev="1" fill="remove"/>
                                        <p:tgtEl>
                                          <p:spTgt spid="12"/>
                                        </p:tgtEl>
                                        <p:attrNameLst>
                                          <p:attrName>style.color</p:attrName>
                                        </p:attrNameLst>
                                      </p:cBhvr>
                                      <p:to>
                                        <a:schemeClr val="bg1"/>
                                      </p:to>
                                    </p:animClr>
                                    <p:animClr clrSpc="rgb" dir="cw">
                                      <p:cBhvr>
                                        <p:cTn id="21" dur="250" autoRev="1" fill="remove"/>
                                        <p:tgtEl>
                                          <p:spTgt spid="12"/>
                                        </p:tgtEl>
                                        <p:attrNameLst>
                                          <p:attrName>fillcolor</p:attrName>
                                        </p:attrNameLst>
                                      </p:cBhvr>
                                      <p:to>
                                        <a:schemeClr val="bg1"/>
                                      </p:to>
                                    </p:animClr>
                                    <p:set>
                                      <p:cBhvr>
                                        <p:cTn id="22" dur="250" autoRev="1" fill="remove"/>
                                        <p:tgtEl>
                                          <p:spTgt spid="12"/>
                                        </p:tgtEl>
                                        <p:attrNameLst>
                                          <p:attrName>fill.type</p:attrName>
                                        </p:attrNameLst>
                                      </p:cBhvr>
                                      <p:to>
                                        <p:strVal val="solid"/>
                                      </p:to>
                                    </p:set>
                                    <p:set>
                                      <p:cBhvr>
                                        <p:cTn id="23" dur="250" autoRev="1" fill="remove"/>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2" grpId="1"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12E872-4CAA-4D9D-BB8B-6BF334CB2A62}"/>
              </a:ext>
            </a:extLst>
          </p:cNvPr>
          <p:cNvSpPr/>
          <p:nvPr/>
        </p:nvSpPr>
        <p:spPr>
          <a:xfrm>
            <a:off x="4018212" y="412127"/>
            <a:ext cx="3670479" cy="9015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Times New Roman" panose="02020603050405020304" pitchFamily="18" charset="0"/>
                <a:cs typeface="Times New Roman" panose="02020603050405020304" pitchFamily="18" charset="0"/>
              </a:rPr>
              <a:t>Luyện tập</a:t>
            </a:r>
          </a:p>
        </p:txBody>
      </p:sp>
      <p:sp>
        <p:nvSpPr>
          <p:cNvPr id="5" name="Rectangle 3">
            <a:extLst>
              <a:ext uri="{FF2B5EF4-FFF2-40B4-BE49-F238E27FC236}">
                <a16:creationId xmlns:a16="http://schemas.microsoft.com/office/drawing/2014/main" id="{F2A1EF24-4E21-44C3-81CB-56F4BAF094CE}"/>
              </a:ext>
            </a:extLst>
          </p:cNvPr>
          <p:cNvSpPr/>
          <p:nvPr/>
        </p:nvSpPr>
        <p:spPr>
          <a:xfrm>
            <a:off x="407624" y="1567061"/>
            <a:ext cx="11138053" cy="13193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Times New Roman" panose="02020603050405020304" pitchFamily="18" charset="0"/>
                <a:cs typeface="Times New Roman" panose="02020603050405020304" pitchFamily="18" charset="0"/>
              </a:rPr>
              <a:t>Có thể phân loại thành mấy loại vật liệu cơ khí?</a:t>
            </a:r>
          </a:p>
        </p:txBody>
      </p:sp>
      <p:sp>
        <p:nvSpPr>
          <p:cNvPr id="7" name="Rectangle 3">
            <a:extLst>
              <a:ext uri="{FF2B5EF4-FFF2-40B4-BE49-F238E27FC236}">
                <a16:creationId xmlns:a16="http://schemas.microsoft.com/office/drawing/2014/main" id="{8E4E30C9-8F08-469A-A675-6ACDF7BF82A0}"/>
              </a:ext>
            </a:extLst>
          </p:cNvPr>
          <p:cNvSpPr/>
          <p:nvPr/>
        </p:nvSpPr>
        <p:spPr>
          <a:xfrm>
            <a:off x="667248" y="4090942"/>
            <a:ext cx="4136106" cy="9015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Times New Roman" panose="02020603050405020304" pitchFamily="18" charset="0"/>
                <a:cs typeface="Times New Roman" panose="02020603050405020304" pitchFamily="18" charset="0"/>
              </a:rPr>
              <a:t>A. 4</a:t>
            </a:r>
          </a:p>
        </p:txBody>
      </p:sp>
      <p:sp>
        <p:nvSpPr>
          <p:cNvPr id="11" name="Rectangle 3">
            <a:extLst>
              <a:ext uri="{FF2B5EF4-FFF2-40B4-BE49-F238E27FC236}">
                <a16:creationId xmlns:a16="http://schemas.microsoft.com/office/drawing/2014/main" id="{149E1A5F-CFC5-4F2E-BD7D-FBB1C83BC41D}"/>
              </a:ext>
            </a:extLst>
          </p:cNvPr>
          <p:cNvSpPr/>
          <p:nvPr/>
        </p:nvSpPr>
        <p:spPr>
          <a:xfrm>
            <a:off x="6592487" y="4090941"/>
            <a:ext cx="4136106" cy="9015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Times New Roman" panose="02020603050405020304" pitchFamily="18" charset="0"/>
                <a:cs typeface="Times New Roman" panose="02020603050405020304" pitchFamily="18" charset="0"/>
              </a:rPr>
              <a:t>B. 5</a:t>
            </a:r>
          </a:p>
        </p:txBody>
      </p:sp>
      <p:sp>
        <p:nvSpPr>
          <p:cNvPr id="12" name="Rectangle 3">
            <a:extLst>
              <a:ext uri="{FF2B5EF4-FFF2-40B4-BE49-F238E27FC236}">
                <a16:creationId xmlns:a16="http://schemas.microsoft.com/office/drawing/2014/main" id="{C2CE5C37-8202-45E5-848A-6DC86CB0D8AB}"/>
              </a:ext>
            </a:extLst>
          </p:cNvPr>
          <p:cNvSpPr/>
          <p:nvPr/>
        </p:nvSpPr>
        <p:spPr>
          <a:xfrm>
            <a:off x="676427" y="5455197"/>
            <a:ext cx="4136106" cy="9015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Times New Roman" panose="02020603050405020304" pitchFamily="18" charset="0"/>
                <a:cs typeface="Times New Roman" panose="02020603050405020304" pitchFamily="18" charset="0"/>
              </a:rPr>
              <a:t>C. 3</a:t>
            </a:r>
          </a:p>
        </p:txBody>
      </p:sp>
      <p:sp>
        <p:nvSpPr>
          <p:cNvPr id="13" name="Rectangle 3">
            <a:extLst>
              <a:ext uri="{FF2B5EF4-FFF2-40B4-BE49-F238E27FC236}">
                <a16:creationId xmlns:a16="http://schemas.microsoft.com/office/drawing/2014/main" id="{EE34A83D-CF48-4B2B-B358-B57D46BBBA33}"/>
              </a:ext>
            </a:extLst>
          </p:cNvPr>
          <p:cNvSpPr/>
          <p:nvPr/>
        </p:nvSpPr>
        <p:spPr>
          <a:xfrm>
            <a:off x="6592487" y="5455197"/>
            <a:ext cx="4136106" cy="9015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Times New Roman" panose="02020603050405020304" pitchFamily="18" charset="0"/>
                <a:cs typeface="Times New Roman" panose="02020603050405020304" pitchFamily="18" charset="0"/>
              </a:rPr>
              <a:t>D. 2</a:t>
            </a:r>
          </a:p>
        </p:txBody>
      </p:sp>
    </p:spTree>
    <p:extLst>
      <p:ext uri="{BB962C8B-B14F-4D97-AF65-F5344CB8AC3E}">
        <p14:creationId xmlns:p14="http://schemas.microsoft.com/office/powerpoint/2010/main" val="301469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7" presetClass="emph" presetSubtype="0" repeatCount="indefinite" fill="remove" grpId="1" nodeType="clickEffect">
                                  <p:stCondLst>
                                    <p:cond delay="0"/>
                                  </p:stCondLst>
                                  <p:childTnLst>
                                    <p:animClr clrSpc="rgb" dir="cw">
                                      <p:cBhvr override="childStyle">
                                        <p:cTn id="20" dur="250" autoRev="1" fill="remove"/>
                                        <p:tgtEl>
                                          <p:spTgt spid="12"/>
                                        </p:tgtEl>
                                        <p:attrNameLst>
                                          <p:attrName>style.color</p:attrName>
                                        </p:attrNameLst>
                                      </p:cBhvr>
                                      <p:to>
                                        <a:schemeClr val="bg1"/>
                                      </p:to>
                                    </p:animClr>
                                    <p:animClr clrSpc="rgb" dir="cw">
                                      <p:cBhvr>
                                        <p:cTn id="21" dur="250" autoRev="1" fill="remove"/>
                                        <p:tgtEl>
                                          <p:spTgt spid="12"/>
                                        </p:tgtEl>
                                        <p:attrNameLst>
                                          <p:attrName>fillcolor</p:attrName>
                                        </p:attrNameLst>
                                      </p:cBhvr>
                                      <p:to>
                                        <a:schemeClr val="bg1"/>
                                      </p:to>
                                    </p:animClr>
                                    <p:set>
                                      <p:cBhvr>
                                        <p:cTn id="22" dur="250" autoRev="1" fill="remove"/>
                                        <p:tgtEl>
                                          <p:spTgt spid="12"/>
                                        </p:tgtEl>
                                        <p:attrNameLst>
                                          <p:attrName>fill.type</p:attrName>
                                        </p:attrNameLst>
                                      </p:cBhvr>
                                      <p:to>
                                        <p:strVal val="solid"/>
                                      </p:to>
                                    </p:set>
                                    <p:set>
                                      <p:cBhvr>
                                        <p:cTn id="23" dur="250" autoRev="1" fill="remove"/>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2" grpId="1"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12E872-4CAA-4D9D-BB8B-6BF334CB2A62}"/>
              </a:ext>
            </a:extLst>
          </p:cNvPr>
          <p:cNvSpPr/>
          <p:nvPr/>
        </p:nvSpPr>
        <p:spPr>
          <a:xfrm>
            <a:off x="4018212" y="412127"/>
            <a:ext cx="3670479" cy="9015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Times New Roman" panose="02020603050405020304" pitchFamily="18" charset="0"/>
                <a:cs typeface="Times New Roman" panose="02020603050405020304" pitchFamily="18" charset="0"/>
              </a:rPr>
              <a:t>Luyện tập</a:t>
            </a:r>
          </a:p>
        </p:txBody>
      </p:sp>
      <p:sp>
        <p:nvSpPr>
          <p:cNvPr id="5" name="Rectangle 3">
            <a:extLst>
              <a:ext uri="{FF2B5EF4-FFF2-40B4-BE49-F238E27FC236}">
                <a16:creationId xmlns:a16="http://schemas.microsoft.com/office/drawing/2014/main" id="{F2A1EF24-4E21-44C3-81CB-56F4BAF094CE}"/>
              </a:ext>
            </a:extLst>
          </p:cNvPr>
          <p:cNvSpPr/>
          <p:nvPr/>
        </p:nvSpPr>
        <p:spPr>
          <a:xfrm>
            <a:off x="0" y="1528515"/>
            <a:ext cx="5464366" cy="2099693"/>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Times New Roman" panose="02020603050405020304" pitchFamily="18" charset="0"/>
                <a:cs typeface="Times New Roman" panose="02020603050405020304" pitchFamily="18" charset="0"/>
              </a:rPr>
              <a:t>Sản phẩm nào được sản xuất hoàn toàn bằng kim loại, hợp kim?</a:t>
            </a:r>
          </a:p>
        </p:txBody>
      </p:sp>
      <p:sp>
        <p:nvSpPr>
          <p:cNvPr id="7" name="Rectangle 3">
            <a:extLst>
              <a:ext uri="{FF2B5EF4-FFF2-40B4-BE49-F238E27FC236}">
                <a16:creationId xmlns:a16="http://schemas.microsoft.com/office/drawing/2014/main" id="{8E4E30C9-8F08-469A-A675-6ACDF7BF82A0}"/>
              </a:ext>
            </a:extLst>
          </p:cNvPr>
          <p:cNvSpPr/>
          <p:nvPr/>
        </p:nvSpPr>
        <p:spPr>
          <a:xfrm>
            <a:off x="171489" y="3890822"/>
            <a:ext cx="1337822" cy="9015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Times New Roman" panose="02020603050405020304" pitchFamily="18" charset="0"/>
                <a:cs typeface="Times New Roman" panose="02020603050405020304" pitchFamily="18" charset="0"/>
              </a:rPr>
              <a:t>A. a</a:t>
            </a:r>
          </a:p>
        </p:txBody>
      </p:sp>
      <p:sp>
        <p:nvSpPr>
          <p:cNvPr id="12" name="Rectangle 3">
            <a:extLst>
              <a:ext uri="{FF2B5EF4-FFF2-40B4-BE49-F238E27FC236}">
                <a16:creationId xmlns:a16="http://schemas.microsoft.com/office/drawing/2014/main" id="{C2CE5C37-8202-45E5-848A-6DC86CB0D8AB}"/>
              </a:ext>
            </a:extLst>
          </p:cNvPr>
          <p:cNvSpPr/>
          <p:nvPr/>
        </p:nvSpPr>
        <p:spPr>
          <a:xfrm>
            <a:off x="155235" y="5433163"/>
            <a:ext cx="1354076" cy="9015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Times New Roman" panose="02020603050405020304" pitchFamily="18" charset="0"/>
                <a:cs typeface="Times New Roman" panose="02020603050405020304" pitchFamily="18" charset="0"/>
              </a:rPr>
              <a:t>C. c</a:t>
            </a:r>
          </a:p>
        </p:txBody>
      </p:sp>
      <p:pic>
        <p:nvPicPr>
          <p:cNvPr id="3" name="Hình ảnh 2">
            <a:extLst>
              <a:ext uri="{FF2B5EF4-FFF2-40B4-BE49-F238E27FC236}">
                <a16:creationId xmlns:a16="http://schemas.microsoft.com/office/drawing/2014/main" id="{6619FEEA-F320-4268-A684-E037F92676F3}"/>
              </a:ext>
            </a:extLst>
          </p:cNvPr>
          <p:cNvPicPr>
            <a:picLocks noChangeAspect="1"/>
          </p:cNvPicPr>
          <p:nvPr/>
        </p:nvPicPr>
        <p:blipFill>
          <a:blip r:embed="rId2"/>
          <a:stretch>
            <a:fillRect/>
          </a:stretch>
        </p:blipFill>
        <p:spPr>
          <a:xfrm>
            <a:off x="5815994" y="1532174"/>
            <a:ext cx="6376006" cy="5220450"/>
          </a:xfrm>
          <a:prstGeom prst="rect">
            <a:avLst/>
          </a:prstGeom>
        </p:spPr>
      </p:pic>
      <p:sp>
        <p:nvSpPr>
          <p:cNvPr id="10" name="Rectangle 3">
            <a:extLst>
              <a:ext uri="{FF2B5EF4-FFF2-40B4-BE49-F238E27FC236}">
                <a16:creationId xmlns:a16="http://schemas.microsoft.com/office/drawing/2014/main" id="{F48A0251-186D-4905-A3AC-39FD5FD0A8B4}"/>
              </a:ext>
            </a:extLst>
          </p:cNvPr>
          <p:cNvSpPr/>
          <p:nvPr/>
        </p:nvSpPr>
        <p:spPr>
          <a:xfrm>
            <a:off x="3474711" y="4010171"/>
            <a:ext cx="1337822" cy="9015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Times New Roman" panose="02020603050405020304" pitchFamily="18" charset="0"/>
                <a:cs typeface="Times New Roman" panose="02020603050405020304" pitchFamily="18" charset="0"/>
              </a:rPr>
              <a:t>B. b</a:t>
            </a:r>
          </a:p>
        </p:txBody>
      </p:sp>
      <p:sp>
        <p:nvSpPr>
          <p:cNvPr id="14" name="Rectangle 3">
            <a:extLst>
              <a:ext uri="{FF2B5EF4-FFF2-40B4-BE49-F238E27FC236}">
                <a16:creationId xmlns:a16="http://schemas.microsoft.com/office/drawing/2014/main" id="{60C5F0D6-39BA-43EE-9FFC-5AB353D37F87}"/>
              </a:ext>
            </a:extLst>
          </p:cNvPr>
          <p:cNvSpPr/>
          <p:nvPr/>
        </p:nvSpPr>
        <p:spPr>
          <a:xfrm>
            <a:off x="3474711" y="5529668"/>
            <a:ext cx="1337822" cy="9015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Times New Roman" panose="02020603050405020304" pitchFamily="18" charset="0"/>
                <a:cs typeface="Times New Roman" panose="02020603050405020304" pitchFamily="18" charset="0"/>
              </a:rPr>
              <a:t>D. d</a:t>
            </a:r>
          </a:p>
        </p:txBody>
      </p:sp>
    </p:spTree>
    <p:extLst>
      <p:ext uri="{BB962C8B-B14F-4D97-AF65-F5344CB8AC3E}">
        <p14:creationId xmlns:p14="http://schemas.microsoft.com/office/powerpoint/2010/main" val="260742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7" presetClass="emph" presetSubtype="0" repeatCount="indefinite" fill="remove" grpId="1" nodeType="clickEffect">
                                  <p:stCondLst>
                                    <p:cond delay="0"/>
                                  </p:stCondLst>
                                  <p:childTnLst>
                                    <p:animClr clrSpc="rgb" dir="cw">
                                      <p:cBhvr override="childStyle">
                                        <p:cTn id="25" dur="250" autoRev="1" fill="remove"/>
                                        <p:tgtEl>
                                          <p:spTgt spid="7"/>
                                        </p:tgtEl>
                                        <p:attrNameLst>
                                          <p:attrName>style.color</p:attrName>
                                        </p:attrNameLst>
                                      </p:cBhvr>
                                      <p:to>
                                        <a:schemeClr val="bg1"/>
                                      </p:to>
                                    </p:animClr>
                                    <p:animClr clrSpc="rgb" dir="cw">
                                      <p:cBhvr>
                                        <p:cTn id="26" dur="250" autoRev="1" fill="remove"/>
                                        <p:tgtEl>
                                          <p:spTgt spid="7"/>
                                        </p:tgtEl>
                                        <p:attrNameLst>
                                          <p:attrName>fillcolor</p:attrName>
                                        </p:attrNameLst>
                                      </p:cBhvr>
                                      <p:to>
                                        <a:schemeClr val="bg1"/>
                                      </p:to>
                                    </p:animClr>
                                    <p:set>
                                      <p:cBhvr>
                                        <p:cTn id="27" dur="250" autoRev="1" fill="remove"/>
                                        <p:tgtEl>
                                          <p:spTgt spid="7"/>
                                        </p:tgtEl>
                                        <p:attrNameLst>
                                          <p:attrName>fill.type</p:attrName>
                                        </p:attrNameLst>
                                      </p:cBhvr>
                                      <p:to>
                                        <p:strVal val="solid"/>
                                      </p:to>
                                    </p:set>
                                    <p:set>
                                      <p:cBhvr>
                                        <p:cTn id="28" dur="250" autoRev="1" fill="remove"/>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7" grpId="1" animBg="1"/>
      <p:bldP spid="12" grpId="0" animBg="1"/>
      <p:bldP spid="10"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18212" y="412127"/>
            <a:ext cx="3670479" cy="9015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Times New Roman" panose="02020603050405020304" pitchFamily="18" charset="0"/>
                <a:cs typeface="Times New Roman" panose="02020603050405020304" pitchFamily="18" charset="0"/>
              </a:rPr>
              <a:t>KHỞI ĐỘNG</a:t>
            </a:r>
          </a:p>
        </p:txBody>
      </p:sp>
      <p:pic>
        <p:nvPicPr>
          <p:cNvPr id="5" name="Picture 4"/>
          <p:cNvPicPr>
            <a:picLocks noChangeAspect="1"/>
          </p:cNvPicPr>
          <p:nvPr/>
        </p:nvPicPr>
        <p:blipFill>
          <a:blip r:embed="rId2"/>
          <a:stretch>
            <a:fillRect/>
          </a:stretch>
        </p:blipFill>
        <p:spPr>
          <a:xfrm>
            <a:off x="557817" y="1494620"/>
            <a:ext cx="4533900" cy="4667250"/>
          </a:xfrm>
          <a:prstGeom prst="rect">
            <a:avLst/>
          </a:prstGeom>
        </p:spPr>
      </p:pic>
      <p:pic>
        <p:nvPicPr>
          <p:cNvPr id="6" name="Picture 5"/>
          <p:cNvPicPr>
            <a:picLocks noChangeAspect="1"/>
          </p:cNvPicPr>
          <p:nvPr/>
        </p:nvPicPr>
        <p:blipFill>
          <a:blip r:embed="rId3"/>
          <a:stretch>
            <a:fillRect/>
          </a:stretch>
        </p:blipFill>
        <p:spPr>
          <a:xfrm>
            <a:off x="5853451" y="1494620"/>
            <a:ext cx="5455438" cy="4617881"/>
          </a:xfrm>
          <a:prstGeom prst="rect">
            <a:avLst/>
          </a:prstGeom>
        </p:spPr>
      </p:pic>
      <p:sp>
        <p:nvSpPr>
          <p:cNvPr id="7" name="Cloud Callout 6"/>
          <p:cNvSpPr/>
          <p:nvPr/>
        </p:nvSpPr>
        <p:spPr>
          <a:xfrm>
            <a:off x="176950" y="182879"/>
            <a:ext cx="3841262" cy="2325189"/>
          </a:xfrm>
          <a:prstGeom prst="cloudCallout">
            <a:avLst>
              <a:gd name="adj1" fmla="val 81006"/>
              <a:gd name="adj2" fmla="val 58235"/>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cùng là ô tô điện, tại sao giá bán lại khác nhau?</a:t>
            </a:r>
          </a:p>
        </p:txBody>
      </p:sp>
    </p:spTree>
    <p:extLst>
      <p:ext uri="{BB962C8B-B14F-4D97-AF65-F5344CB8AC3E}">
        <p14:creationId xmlns:p14="http://schemas.microsoft.com/office/powerpoint/2010/main" val="220687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18212" y="412127"/>
            <a:ext cx="3670479" cy="9015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Times New Roman" panose="02020603050405020304" pitchFamily="18" charset="0"/>
                <a:cs typeface="Times New Roman" panose="02020603050405020304" pitchFamily="18" charset="0"/>
              </a:rPr>
              <a:t>KHỞI ĐỘNG</a:t>
            </a:r>
          </a:p>
        </p:txBody>
      </p:sp>
      <p:sp>
        <p:nvSpPr>
          <p:cNvPr id="7" name="Cloud Callout 6"/>
          <p:cNvSpPr/>
          <p:nvPr/>
        </p:nvSpPr>
        <p:spPr>
          <a:xfrm>
            <a:off x="176950" y="182879"/>
            <a:ext cx="3841262" cy="2325189"/>
          </a:xfrm>
          <a:prstGeom prst="cloudCallout">
            <a:avLst>
              <a:gd name="adj1" fmla="val 81006"/>
              <a:gd name="adj2" fmla="val 58235"/>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Cùng là thép xây dựng, tại sao giá bán lại khác nhau?</a:t>
            </a:r>
          </a:p>
        </p:txBody>
      </p:sp>
      <p:pic>
        <p:nvPicPr>
          <p:cNvPr id="2" name="Picture 1"/>
          <p:cNvPicPr>
            <a:picLocks noChangeAspect="1"/>
          </p:cNvPicPr>
          <p:nvPr/>
        </p:nvPicPr>
        <p:blipFill>
          <a:blip r:embed="rId2"/>
          <a:stretch>
            <a:fillRect/>
          </a:stretch>
        </p:blipFill>
        <p:spPr>
          <a:xfrm>
            <a:off x="4227268" y="1542896"/>
            <a:ext cx="7781925" cy="1895475"/>
          </a:xfrm>
          <a:prstGeom prst="rect">
            <a:avLst/>
          </a:prstGeom>
        </p:spPr>
      </p:pic>
      <p:pic>
        <p:nvPicPr>
          <p:cNvPr id="8" name="Picture 7"/>
          <p:cNvPicPr>
            <a:picLocks noChangeAspect="1"/>
          </p:cNvPicPr>
          <p:nvPr/>
        </p:nvPicPr>
        <p:blipFill>
          <a:blip r:embed="rId3"/>
          <a:stretch>
            <a:fillRect/>
          </a:stretch>
        </p:blipFill>
        <p:spPr>
          <a:xfrm>
            <a:off x="4096849" y="4042992"/>
            <a:ext cx="7972425" cy="2781300"/>
          </a:xfrm>
          <a:prstGeom prst="rect">
            <a:avLst/>
          </a:prstGeom>
        </p:spPr>
      </p:pic>
      <p:sp>
        <p:nvSpPr>
          <p:cNvPr id="9" name="Cloud Callout 8"/>
          <p:cNvSpPr/>
          <p:nvPr/>
        </p:nvSpPr>
        <p:spPr>
          <a:xfrm>
            <a:off x="329350" y="810064"/>
            <a:ext cx="3841262" cy="2325189"/>
          </a:xfrm>
          <a:prstGeom prst="cloudCallout">
            <a:avLst>
              <a:gd name="adj1" fmla="val 81006"/>
              <a:gd name="adj2" fmla="val 58235"/>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Vậy yếu tố nào quyết định đến giá thành của sản phẩm?</a:t>
            </a:r>
          </a:p>
        </p:txBody>
      </p:sp>
      <p:sp>
        <p:nvSpPr>
          <p:cNvPr id="10" name="Rounded Rectangular Callout 9"/>
          <p:cNvSpPr/>
          <p:nvPr/>
        </p:nvSpPr>
        <p:spPr>
          <a:xfrm>
            <a:off x="5802923" y="3438371"/>
            <a:ext cx="3903785" cy="2434891"/>
          </a:xfrm>
          <a:prstGeom prst="wedgeRoundRectCallout">
            <a:avLst>
              <a:gd name="adj1" fmla="val -92455"/>
              <a:gd name="adj2" fmla="val -11082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Đó chính là vật liệu chế tạo và công nghệ chế tạo</a:t>
            </a:r>
          </a:p>
        </p:txBody>
      </p:sp>
      <p:sp>
        <p:nvSpPr>
          <p:cNvPr id="3" name="Bong bóng Ý nghĩ: Hình đám mây 2">
            <a:extLst>
              <a:ext uri="{FF2B5EF4-FFF2-40B4-BE49-F238E27FC236}">
                <a16:creationId xmlns:a16="http://schemas.microsoft.com/office/drawing/2014/main" id="{EFF6864E-D69E-43E9-BE82-F17E63A11F8D}"/>
              </a:ext>
            </a:extLst>
          </p:cNvPr>
          <p:cNvSpPr/>
          <p:nvPr/>
        </p:nvSpPr>
        <p:spPr>
          <a:xfrm>
            <a:off x="6853527" y="761954"/>
            <a:ext cx="5338473" cy="2478795"/>
          </a:xfrm>
          <a:prstGeom prst="cloudCallou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Em hãy kể tên một vài cường quốc về công nghệ vật liệu và cường quốc về công nghệ chế tạo?</a:t>
            </a:r>
          </a:p>
        </p:txBody>
      </p:sp>
    </p:spTree>
    <p:extLst>
      <p:ext uri="{BB962C8B-B14F-4D97-AF65-F5344CB8AC3E}">
        <p14:creationId xmlns:p14="http://schemas.microsoft.com/office/powerpoint/2010/main" val="161084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xit" presetSubtype="21" fill="hold" grpId="1" nodeType="withEffect">
                                  <p:stCondLst>
                                    <p:cond delay="0"/>
                                  </p:stCondLst>
                                  <p:childTnLst>
                                    <p:animEffect transition="out" filter="barn(inVertical)">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10"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83677" y="123091"/>
            <a:ext cx="8985738" cy="6330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Times New Roman" panose="02020603050405020304" pitchFamily="18" charset="0"/>
                <a:cs typeface="Times New Roman" panose="02020603050405020304" pitchFamily="18" charset="0"/>
              </a:rPr>
              <a:t>CHƯƠNG II: VẬT LIỆU CƠ KHÍ</a:t>
            </a:r>
          </a:p>
        </p:txBody>
      </p:sp>
      <p:sp>
        <p:nvSpPr>
          <p:cNvPr id="2" name="TextBox 1"/>
          <p:cNvSpPr txBox="1"/>
          <p:nvPr/>
        </p:nvSpPr>
        <p:spPr>
          <a:xfrm>
            <a:off x="450761" y="1365161"/>
            <a:ext cx="11088709" cy="4708981"/>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Chúng ta có thể kể đến các cường quốc về công nghệ vật liệu: Đức, Nhật, Nga, Mỹ, Hàn Quốc, ...</a:t>
            </a:r>
          </a:p>
          <a:p>
            <a:r>
              <a:rPr lang="en-US" sz="2000">
                <a:latin typeface="Times New Roman" panose="02020603050405020304" pitchFamily="18" charset="0"/>
                <a:cs typeface="Times New Roman" panose="02020603050405020304" pitchFamily="18" charset="0"/>
              </a:rPr>
              <a:t>Hiện nay, TQ được coi là một cường quốc về công nghệ vật liệu giá siêu rẻ, khi hàng hóa của TQ đi đến đâu nó có thể làm phá sản các nền sản xuất ở đó.</a:t>
            </a:r>
          </a:p>
          <a:p>
            <a:r>
              <a:rPr lang="en-US" sz="2000">
                <a:latin typeface="Times New Roman" panose="02020603050405020304" pitchFamily="18" charset="0"/>
                <a:cs typeface="Times New Roman" panose="02020603050405020304" pitchFamily="18" charset="0"/>
              </a:rPr>
              <a:t>Ví dụ những năm 2000 ở châu Âu phải mất 1 đô là để sản xuất ra 1 chiếc đĩa quang, trong khi trung quốc bán buôn 1 đô là 100 chiếc, nó đã làm tê liệt ngành sản xuất đĩa quang ở châu âu.</a:t>
            </a:r>
          </a:p>
          <a:p>
            <a:r>
              <a:rPr lang="en-US" sz="2000">
                <a:latin typeface="Times New Roman" panose="02020603050405020304" pitchFamily="18" charset="0"/>
                <a:cs typeface="Times New Roman" panose="02020603050405020304" pitchFamily="18" charset="0"/>
              </a:rPr>
              <a:t>Hiện nay thép xây dựng và thép khối, thép tấm của TQ đưa vào thị trường Mỹ, Mỹ đã phải áp giá 300% mà giá bán của thép TQ vẫn rẻ hơn thép của Mỹ, trong khi Mỹ không phải vận chuyển đi xa.</a:t>
            </a:r>
          </a:p>
          <a:p>
            <a:r>
              <a:rPr lang="en-US" sz="2000">
                <a:latin typeface="Times New Roman" panose="02020603050405020304" pitchFamily="18" charset="0"/>
                <a:cs typeface="Times New Roman" panose="02020603050405020304" pitchFamily="18" charset="0"/>
              </a:rPr>
              <a:t>Để sản xuất dao lam, Nhật bản bán với giá 2k/ 10 chiếc, trong khi TQ bán lẻ 500/ 1 chiếc.</a:t>
            </a:r>
          </a:p>
          <a:p>
            <a:r>
              <a:rPr lang="en-US" sz="2000">
                <a:latin typeface="Times New Roman" panose="02020603050405020304" pitchFamily="18" charset="0"/>
                <a:cs typeface="Times New Roman" panose="02020603050405020304" pitchFamily="18" charset="0"/>
              </a:rPr>
              <a:t>Sản xuất ra 1 chiếc xe ô tô điện như của Vinfast giá bán thấp nhất cũng 600 triệu đồng, trong khi TQ đang chào bán khoảng 100 triệu đồng.</a:t>
            </a:r>
          </a:p>
          <a:p>
            <a:r>
              <a:rPr lang="en-US" sz="2000">
                <a:latin typeface="Times New Roman" panose="02020603050405020304" pitchFamily="18" charset="0"/>
                <a:cs typeface="Times New Roman" panose="02020603050405020304" pitchFamily="18" charset="0"/>
              </a:rPr>
              <a:t>Để sản xuất ra 1 sản phẩm có chất lượng và giá thành như của TQ thì người Nhật không thể làm được và ngược lại</a:t>
            </a:r>
          </a:p>
          <a:p>
            <a:r>
              <a:rPr lang="en-US" sz="2000">
                <a:latin typeface="Times New Roman" panose="02020603050405020304" pitchFamily="18" charset="0"/>
                <a:cs typeface="Times New Roman" panose="02020603050405020304" pitchFamily="18" charset="0"/>
              </a:rPr>
              <a:t>Muốn sản xuất ra được sản phẩm chất lượng như của Nhật thì TQ chưa chắc đã làm được.</a:t>
            </a:r>
          </a:p>
          <a:p>
            <a:r>
              <a:rPr lang="en-US" sz="2000">
                <a:latin typeface="Times New Roman" panose="02020603050405020304" pitchFamily="18" charset="0"/>
                <a:cs typeface="Times New Roman" panose="02020603050405020304" pitchFamily="18" charset="0"/>
              </a:rPr>
              <a:t>Như vậy ở đây để ta thấy tầm quan trọng của công nghệ vật liệu và công nghệ chế tạo quan trọng như thế nào, bài hôm nay chúng ta cùng tìm hiểu ở chương </a:t>
            </a:r>
            <a:r>
              <a:rPr lang="en-US" sz="2000" b="1">
                <a:latin typeface="Times New Roman" panose="02020603050405020304" pitchFamily="18" charset="0"/>
                <a:cs typeface="Times New Roman" panose="02020603050405020304" pitchFamily="18" charset="0"/>
              </a:rPr>
              <a:t>II: Vật liệu cơ khí</a:t>
            </a:r>
            <a:r>
              <a:rPr lang="en-US" sz="200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85643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83677" y="123091"/>
            <a:ext cx="8985738" cy="6330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Times New Roman" panose="02020603050405020304" pitchFamily="18" charset="0"/>
                <a:cs typeface="Times New Roman" panose="02020603050405020304" pitchFamily="18" charset="0"/>
              </a:rPr>
              <a:t>CHƯƠNG II: VẬT LIỆU CƠ KHÍ</a:t>
            </a:r>
          </a:p>
        </p:txBody>
      </p:sp>
      <p:sp>
        <p:nvSpPr>
          <p:cNvPr id="4" name="Cloud Callout 3"/>
          <p:cNvSpPr/>
          <p:nvPr/>
        </p:nvSpPr>
        <p:spPr>
          <a:xfrm>
            <a:off x="4816699" y="1094704"/>
            <a:ext cx="7109138" cy="350305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Như vậy, vật liệu cơ khí là gì?</a:t>
            </a:r>
          </a:p>
          <a:p>
            <a:pPr algn="ctr"/>
            <a:r>
              <a:rPr lang="en-US" sz="2400">
                <a:latin typeface="Times New Roman" panose="02020603050405020304" pitchFamily="18" charset="0"/>
                <a:cs typeface="Times New Roman" panose="02020603050405020304" pitchFamily="18" charset="0"/>
              </a:rPr>
              <a:t>Vật liệu cơ khí cần đạt yêu cầu gì?</a:t>
            </a:r>
          </a:p>
          <a:p>
            <a:pPr algn="ctr"/>
            <a:r>
              <a:rPr lang="en-US" sz="2400">
                <a:latin typeface="Times New Roman" panose="02020603050405020304" pitchFamily="18" charset="0"/>
                <a:cs typeface="Times New Roman" panose="02020603050405020304" pitchFamily="18" charset="0"/>
              </a:rPr>
              <a:t>Có những loại vật liệu cơ khí nào?</a:t>
            </a:r>
          </a:p>
          <a:p>
            <a:pPr algn="ctr"/>
            <a:r>
              <a:rPr lang="en-US" sz="2400">
                <a:latin typeface="Times New Roman" panose="02020603050405020304" pitchFamily="18" charset="0"/>
                <a:cs typeface="Times New Roman" panose="02020603050405020304" pitchFamily="18" charset="0"/>
              </a:rPr>
              <a:t>Qua bài này các em cần nắm được 3 nội dung:</a:t>
            </a:r>
          </a:p>
        </p:txBody>
      </p:sp>
      <p:sp>
        <p:nvSpPr>
          <p:cNvPr id="5" name="Rectangle 4"/>
          <p:cNvSpPr/>
          <p:nvPr/>
        </p:nvSpPr>
        <p:spPr>
          <a:xfrm>
            <a:off x="257577" y="1094704"/>
            <a:ext cx="5254581" cy="901521"/>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rPr>
              <a:t>I. KHÁI NIỆM VỀ VẬT LIỆU CƠ KHÍ</a:t>
            </a:r>
          </a:p>
        </p:txBody>
      </p:sp>
      <p:sp>
        <p:nvSpPr>
          <p:cNvPr id="6" name="Rectangle 5"/>
          <p:cNvSpPr/>
          <p:nvPr/>
        </p:nvSpPr>
        <p:spPr>
          <a:xfrm>
            <a:off x="293865" y="2234075"/>
            <a:ext cx="5254581" cy="11767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rPr>
              <a:t>II. CÁC YÊU CẦU CHUNG ĐỐI VỚI VẬT </a:t>
            </a:r>
          </a:p>
          <a:p>
            <a:pPr algn="ctr"/>
            <a:endParaRPr lang="en-US" sz="2000" b="1">
              <a:solidFill>
                <a:schemeClr val="tx1"/>
              </a:solidFill>
              <a:latin typeface="Times New Roman" panose="02020603050405020304" pitchFamily="18" charset="0"/>
              <a:cs typeface="Times New Roman" panose="02020603050405020304" pitchFamily="18" charset="0"/>
            </a:endParaRPr>
          </a:p>
          <a:p>
            <a:pPr algn="ctr"/>
            <a:r>
              <a:rPr lang="en-US" sz="2000" b="1">
                <a:solidFill>
                  <a:schemeClr val="tx1"/>
                </a:solidFill>
                <a:latin typeface="Times New Roman" panose="02020603050405020304" pitchFamily="18" charset="0"/>
                <a:cs typeface="Times New Roman" panose="02020603050405020304" pitchFamily="18" charset="0"/>
              </a:rPr>
              <a:t>LIỆU CƠ KHÍ</a:t>
            </a:r>
          </a:p>
        </p:txBody>
      </p:sp>
      <p:sp>
        <p:nvSpPr>
          <p:cNvPr id="7" name="Rectangle 6"/>
          <p:cNvSpPr/>
          <p:nvPr/>
        </p:nvSpPr>
        <p:spPr>
          <a:xfrm>
            <a:off x="279349" y="4280590"/>
            <a:ext cx="5254581" cy="901521"/>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rPr>
              <a:t>III. PHÂN LOẠI ĐƯỢC VẬT LIỆU CƠ KHÍ</a:t>
            </a:r>
          </a:p>
        </p:txBody>
      </p:sp>
    </p:spTree>
    <p:extLst>
      <p:ext uri="{BB962C8B-B14F-4D97-AF65-F5344CB8AC3E}">
        <p14:creationId xmlns:p14="http://schemas.microsoft.com/office/powerpoint/2010/main" val="97294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83677" y="123091"/>
            <a:ext cx="8985738" cy="6330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Times New Roman" panose="02020603050405020304" pitchFamily="18" charset="0"/>
                <a:cs typeface="Times New Roman" panose="02020603050405020304" pitchFamily="18" charset="0"/>
              </a:rPr>
              <a:t>CHƯƠNG II: VẬT LIỆU CƠ KHÍ</a:t>
            </a:r>
          </a:p>
        </p:txBody>
      </p:sp>
      <p:sp>
        <p:nvSpPr>
          <p:cNvPr id="4" name="Cloud Callout 3"/>
          <p:cNvSpPr/>
          <p:nvPr/>
        </p:nvSpPr>
        <p:spPr>
          <a:xfrm>
            <a:off x="7560859" y="944577"/>
            <a:ext cx="4364977" cy="25356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Vật liệu cơ khí là gì?</a:t>
            </a:r>
          </a:p>
        </p:txBody>
      </p:sp>
      <p:sp>
        <p:nvSpPr>
          <p:cNvPr id="5" name="Rectangle 4"/>
          <p:cNvSpPr/>
          <p:nvPr/>
        </p:nvSpPr>
        <p:spPr>
          <a:xfrm>
            <a:off x="257577" y="1094704"/>
            <a:ext cx="5254581" cy="901521"/>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rPr>
              <a:t>I. KHÁI NIỆM VỀ VẬT LIỆU CƠ KHÍ</a:t>
            </a:r>
          </a:p>
        </p:txBody>
      </p:sp>
      <p:sp>
        <p:nvSpPr>
          <p:cNvPr id="2" name="TextBox 1"/>
          <p:cNvSpPr txBox="1"/>
          <p:nvPr/>
        </p:nvSpPr>
        <p:spPr>
          <a:xfrm>
            <a:off x="150125" y="2212377"/>
            <a:ext cx="7410734" cy="138499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Vật liệu cơ khí là loại vật liệu dùng để chế tạo ra các chi tiết máy, dụng cụ dùng trong sản xuất và đời sống, an ninh, quốc phòng, …</a:t>
            </a:r>
          </a:p>
        </p:txBody>
      </p:sp>
      <p:sp>
        <p:nvSpPr>
          <p:cNvPr id="8" name="Cloud Callout 7"/>
          <p:cNvSpPr/>
          <p:nvPr/>
        </p:nvSpPr>
        <p:spPr>
          <a:xfrm>
            <a:off x="7563131" y="919557"/>
            <a:ext cx="4364977" cy="25356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Em biết có những loại vật liệu nào?</a:t>
            </a:r>
          </a:p>
        </p:txBody>
      </p:sp>
      <p:sp>
        <p:nvSpPr>
          <p:cNvPr id="9" name="TextBox 8"/>
          <p:cNvSpPr txBox="1"/>
          <p:nvPr/>
        </p:nvSpPr>
        <p:spPr>
          <a:xfrm>
            <a:off x="111453" y="3797791"/>
            <a:ext cx="11707507" cy="138499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Vật liệu cơ khí như: Kim loại, chất dẻo, composite, … không những dùng trong sản xuất cơ khí mà còn dùng trong các ngành kỹ thuật khác như kỹ thuật điện, công nghiệp hóa học, …</a:t>
            </a:r>
          </a:p>
        </p:txBody>
      </p:sp>
    </p:spTree>
    <p:extLst>
      <p:ext uri="{BB962C8B-B14F-4D97-AF65-F5344CB8AC3E}">
        <p14:creationId xmlns:p14="http://schemas.microsoft.com/office/powerpoint/2010/main" val="256894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22" presetClass="exit" presetSubtype="4" fill="hold" grpId="1" nodeType="withEffect">
                                  <p:stCondLst>
                                    <p:cond delay="0"/>
                                  </p:stCondLst>
                                  <p:childTnLst>
                                    <p:animEffect transition="out" filter="wipe(down)">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2" grpId="0"/>
      <p:bldP spid="8"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83677" y="123091"/>
            <a:ext cx="8985738" cy="6330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Times New Roman" panose="02020603050405020304" pitchFamily="18" charset="0"/>
                <a:cs typeface="Times New Roman" panose="02020603050405020304" pitchFamily="18" charset="0"/>
              </a:rPr>
              <a:t>CHƯƠNG II: VẬT LIỆU CƠ KHÍ</a:t>
            </a:r>
          </a:p>
        </p:txBody>
      </p:sp>
      <p:sp>
        <p:nvSpPr>
          <p:cNvPr id="4" name="Cloud Callout 3"/>
          <p:cNvSpPr/>
          <p:nvPr/>
        </p:nvSpPr>
        <p:spPr>
          <a:xfrm>
            <a:off x="4469676" y="1446666"/>
            <a:ext cx="7940690" cy="4326341"/>
          </a:xfrm>
          <a:prstGeom prst="cloudCallout">
            <a:avLst>
              <a:gd name="adj1" fmla="val -3302"/>
              <a:gd name="adj2" fmla="val 410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Vật liệu cơ khí cần đạt 3 yêu cầu: 1. Tính sử dụng, 2. tính công nghệ, 3. tính kinh tế, em hãy tìm hiểu và giải thích chúng?</a:t>
            </a:r>
          </a:p>
        </p:txBody>
      </p:sp>
      <p:sp>
        <p:nvSpPr>
          <p:cNvPr id="5" name="Rectangle 4"/>
          <p:cNvSpPr/>
          <p:nvPr/>
        </p:nvSpPr>
        <p:spPr>
          <a:xfrm>
            <a:off x="257577" y="1094705"/>
            <a:ext cx="5254581" cy="49809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rPr>
              <a:t>I. KHÁI NIỆM VỀ VẬT LIỆU CƠ KHÍ</a:t>
            </a:r>
          </a:p>
        </p:txBody>
      </p:sp>
      <p:sp>
        <p:nvSpPr>
          <p:cNvPr id="10" name="Rectangle 9"/>
          <p:cNvSpPr/>
          <p:nvPr/>
        </p:nvSpPr>
        <p:spPr>
          <a:xfrm>
            <a:off x="259849" y="1711132"/>
            <a:ext cx="7385170" cy="37697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rPr>
              <a:t>II. CÁC YÊU CẦU CHUNG ĐỐI VỚI VẬT LIỆU CƠ KHÍ.</a:t>
            </a:r>
          </a:p>
        </p:txBody>
      </p:sp>
      <p:sp>
        <p:nvSpPr>
          <p:cNvPr id="11" name="Rectangle 10"/>
          <p:cNvSpPr/>
          <p:nvPr/>
        </p:nvSpPr>
        <p:spPr>
          <a:xfrm>
            <a:off x="289417" y="2204730"/>
            <a:ext cx="2276362" cy="37697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rPr>
              <a:t>1. Tính sử dụng:</a:t>
            </a:r>
          </a:p>
        </p:txBody>
      </p:sp>
      <p:sp>
        <p:nvSpPr>
          <p:cNvPr id="12" name="Rectangle 11"/>
          <p:cNvSpPr/>
          <p:nvPr/>
        </p:nvSpPr>
        <p:spPr>
          <a:xfrm>
            <a:off x="278042" y="3489900"/>
            <a:ext cx="2276362" cy="37697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rPr>
              <a:t>2. Tính công nghệ:</a:t>
            </a:r>
          </a:p>
        </p:txBody>
      </p:sp>
      <p:sp>
        <p:nvSpPr>
          <p:cNvPr id="13" name="Rectangle 12"/>
          <p:cNvSpPr/>
          <p:nvPr/>
        </p:nvSpPr>
        <p:spPr>
          <a:xfrm>
            <a:off x="321258" y="5020726"/>
            <a:ext cx="2276362" cy="37697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rPr>
              <a:t>3. Tính kinh tế:</a:t>
            </a:r>
          </a:p>
        </p:txBody>
      </p:sp>
      <p:sp>
        <p:nvSpPr>
          <p:cNvPr id="2" name="Bong bóng Ý nghĩ: Hình đám mây 1">
            <a:extLst>
              <a:ext uri="{FF2B5EF4-FFF2-40B4-BE49-F238E27FC236}">
                <a16:creationId xmlns:a16="http://schemas.microsoft.com/office/drawing/2014/main" id="{25F22B90-C075-4A04-8872-B9AED4594267}"/>
              </a:ext>
            </a:extLst>
          </p:cNvPr>
          <p:cNvSpPr/>
          <p:nvPr/>
        </p:nvSpPr>
        <p:spPr>
          <a:xfrm>
            <a:off x="7155809" y="1283516"/>
            <a:ext cx="4622334" cy="203852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anose="02020603050405020304" pitchFamily="18" charset="0"/>
                <a:cs typeface="Times New Roman" panose="02020603050405020304" pitchFamily="18" charset="0"/>
              </a:rPr>
              <a:t>Tính sử dụng là gì?</a:t>
            </a:r>
          </a:p>
        </p:txBody>
      </p:sp>
    </p:spTree>
    <p:extLst>
      <p:ext uri="{BB962C8B-B14F-4D97-AF65-F5344CB8AC3E}">
        <p14:creationId xmlns:p14="http://schemas.microsoft.com/office/powerpoint/2010/main" val="73351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22" presetClass="exit" presetSubtype="4" fill="hold" grpId="1" nodeType="withEffect">
                                  <p:stCondLst>
                                    <p:cond delay="0"/>
                                  </p:stCondLst>
                                  <p:childTnLst>
                                    <p:animEffect transition="out" filter="wipe(down)">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randombar(horizont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1" grpId="0" animBg="1"/>
      <p:bldP spid="12" grpId="0" animBg="1"/>
      <p:bldP spid="13"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83677" y="123091"/>
            <a:ext cx="8985738" cy="6330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Times New Roman" panose="02020603050405020304" pitchFamily="18" charset="0"/>
                <a:cs typeface="Times New Roman" panose="02020603050405020304" pitchFamily="18" charset="0"/>
              </a:rPr>
              <a:t>CHƯƠNG II: VẬT LIỆU CƠ KHÍ</a:t>
            </a:r>
          </a:p>
        </p:txBody>
      </p:sp>
      <p:sp>
        <p:nvSpPr>
          <p:cNvPr id="5" name="Rectangle 4"/>
          <p:cNvSpPr/>
          <p:nvPr/>
        </p:nvSpPr>
        <p:spPr>
          <a:xfrm>
            <a:off x="257577" y="1094705"/>
            <a:ext cx="5254581" cy="49809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rPr>
              <a:t>I. KHÁI NIỆM VỀ VẬT LIỆU CƠ KHÍ</a:t>
            </a:r>
          </a:p>
        </p:txBody>
      </p:sp>
      <p:sp>
        <p:nvSpPr>
          <p:cNvPr id="10" name="Rectangle 9"/>
          <p:cNvSpPr/>
          <p:nvPr/>
        </p:nvSpPr>
        <p:spPr>
          <a:xfrm>
            <a:off x="259849" y="1711132"/>
            <a:ext cx="7385170" cy="37697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rPr>
              <a:t>II. CÁC YÊU CẦU CHUNG ĐỐI VỚI VẬT LIỆU CƠ KHÍ.</a:t>
            </a:r>
          </a:p>
        </p:txBody>
      </p:sp>
      <p:sp>
        <p:nvSpPr>
          <p:cNvPr id="11" name="Rectangle 10"/>
          <p:cNvSpPr/>
          <p:nvPr/>
        </p:nvSpPr>
        <p:spPr>
          <a:xfrm>
            <a:off x="289417" y="2204730"/>
            <a:ext cx="2276362" cy="37697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rPr>
              <a:t>1. Tính sử dụng:</a:t>
            </a:r>
          </a:p>
        </p:txBody>
      </p:sp>
      <p:sp>
        <p:nvSpPr>
          <p:cNvPr id="12" name="Rectangle 11"/>
          <p:cNvSpPr/>
          <p:nvPr/>
        </p:nvSpPr>
        <p:spPr>
          <a:xfrm>
            <a:off x="278042" y="3489900"/>
            <a:ext cx="2276362" cy="37697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rPr>
              <a:t>2. Tính công nghệ:</a:t>
            </a:r>
          </a:p>
        </p:txBody>
      </p:sp>
      <p:sp>
        <p:nvSpPr>
          <p:cNvPr id="13" name="Rectangle 12"/>
          <p:cNvSpPr/>
          <p:nvPr/>
        </p:nvSpPr>
        <p:spPr>
          <a:xfrm>
            <a:off x="321258" y="5020726"/>
            <a:ext cx="2276362" cy="37697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rPr>
              <a:t>3. Tính kinh tế:</a:t>
            </a:r>
          </a:p>
        </p:txBody>
      </p:sp>
      <p:sp>
        <p:nvSpPr>
          <p:cNvPr id="6" name="Hộp Văn bản 5">
            <a:extLst>
              <a:ext uri="{FF2B5EF4-FFF2-40B4-BE49-F238E27FC236}">
                <a16:creationId xmlns:a16="http://schemas.microsoft.com/office/drawing/2014/main" id="{517A8D26-7A60-4EF4-BE3C-C002B62D8863}"/>
              </a:ext>
            </a:extLst>
          </p:cNvPr>
          <p:cNvSpPr txBox="1"/>
          <p:nvPr/>
        </p:nvSpPr>
        <p:spPr>
          <a:xfrm>
            <a:off x="2751589" y="2204730"/>
            <a:ext cx="8867163" cy="1200329"/>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Là những tính chất đáp ứng được yêu cầu khi sử dụng: độ bền, độ cứng, độ dẻo, tính cơ học, tính chất hóa, ...đáp ứng được yêu cầu khi sử dụng. </a:t>
            </a:r>
          </a:p>
        </p:txBody>
      </p:sp>
      <p:sp>
        <p:nvSpPr>
          <p:cNvPr id="14" name="Bong bóng Ý nghĩ: Hình đám mây 13">
            <a:extLst>
              <a:ext uri="{FF2B5EF4-FFF2-40B4-BE49-F238E27FC236}">
                <a16:creationId xmlns:a16="http://schemas.microsoft.com/office/drawing/2014/main" id="{4B3CBEDC-5111-4BFF-8E11-FD3A7DBB3F44}"/>
              </a:ext>
            </a:extLst>
          </p:cNvPr>
          <p:cNvSpPr/>
          <p:nvPr/>
        </p:nvSpPr>
        <p:spPr>
          <a:xfrm>
            <a:off x="7645019" y="177846"/>
            <a:ext cx="4622334" cy="2038524"/>
          </a:xfrm>
          <a:prstGeom prst="cloud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Times New Roman" panose="02020603050405020304" pitchFamily="18" charset="0"/>
                <a:cs typeface="Times New Roman" panose="02020603050405020304" pitchFamily="18" charset="0"/>
              </a:rPr>
              <a:t>Tính công nghệ là gì?</a:t>
            </a:r>
          </a:p>
        </p:txBody>
      </p:sp>
      <p:sp>
        <p:nvSpPr>
          <p:cNvPr id="15" name="Hộp Văn bản 14">
            <a:extLst>
              <a:ext uri="{FF2B5EF4-FFF2-40B4-BE49-F238E27FC236}">
                <a16:creationId xmlns:a16="http://schemas.microsoft.com/office/drawing/2014/main" id="{EC290A2A-D395-430E-BCAB-8E791DDB772A}"/>
              </a:ext>
            </a:extLst>
          </p:cNvPr>
          <p:cNvSpPr txBox="1"/>
          <p:nvPr/>
        </p:nvSpPr>
        <p:spPr>
          <a:xfrm>
            <a:off x="2876235" y="3390618"/>
            <a:ext cx="8867163" cy="830997"/>
          </a:xfrm>
          <a:prstGeom prst="rect">
            <a:avLst/>
          </a:prstGeom>
          <a:noFill/>
        </p:spPr>
        <p:txBody>
          <a:bodyPr wrap="square" rtlCol="0">
            <a:spAutoFit/>
          </a:bodyPr>
          <a:lstStyle/>
          <a:p>
            <a:r>
              <a:rPr lang="en-US" sz="2400">
                <a:solidFill>
                  <a:srgbClr val="0070C0"/>
                </a:solidFill>
                <a:latin typeface="Times New Roman" panose="02020603050405020304" pitchFamily="18" charset="0"/>
                <a:cs typeface="Times New Roman" panose="02020603050405020304" pitchFamily="18" charset="0"/>
              </a:rPr>
              <a:t>Là có thể sử dụng các công nghệ phổ biến để chế tạo chi tiết trên vật liệu đó như công nghệ đúc, rèn, hàn, khoan, tiện, ....</a:t>
            </a:r>
          </a:p>
        </p:txBody>
      </p:sp>
      <p:sp>
        <p:nvSpPr>
          <p:cNvPr id="16" name="Bong bóng Ý nghĩ: Hình đám mây 15">
            <a:extLst>
              <a:ext uri="{FF2B5EF4-FFF2-40B4-BE49-F238E27FC236}">
                <a16:creationId xmlns:a16="http://schemas.microsoft.com/office/drawing/2014/main" id="{5EBAE579-6F14-41E8-8841-9F8AB50A631B}"/>
              </a:ext>
            </a:extLst>
          </p:cNvPr>
          <p:cNvSpPr/>
          <p:nvPr/>
        </p:nvSpPr>
        <p:spPr>
          <a:xfrm>
            <a:off x="7569083" y="301965"/>
            <a:ext cx="4622334" cy="2038524"/>
          </a:xfrm>
          <a:prstGeom prst="cloud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Times New Roman" panose="02020603050405020304" pitchFamily="18" charset="0"/>
                <a:cs typeface="Times New Roman" panose="02020603050405020304" pitchFamily="18" charset="0"/>
              </a:rPr>
              <a:t>Tính kinh tế là gì?</a:t>
            </a:r>
          </a:p>
        </p:txBody>
      </p:sp>
      <p:sp>
        <p:nvSpPr>
          <p:cNvPr id="17" name="Hộp Văn bản 16">
            <a:extLst>
              <a:ext uri="{FF2B5EF4-FFF2-40B4-BE49-F238E27FC236}">
                <a16:creationId xmlns:a16="http://schemas.microsoft.com/office/drawing/2014/main" id="{DD0E7954-48FD-472F-9B7C-B1F057E1E048}"/>
              </a:ext>
            </a:extLst>
          </p:cNvPr>
          <p:cNvSpPr txBox="1"/>
          <p:nvPr/>
        </p:nvSpPr>
        <p:spPr>
          <a:xfrm>
            <a:off x="2876234" y="4892325"/>
            <a:ext cx="8867163" cy="830997"/>
          </a:xfrm>
          <a:prstGeom prst="rect">
            <a:avLst/>
          </a:prstGeom>
          <a:noFill/>
        </p:spPr>
        <p:txBody>
          <a:bodyPr wrap="square" rtlCol="0">
            <a:spAutoFit/>
          </a:bodyPr>
          <a:lstStyle/>
          <a:p>
            <a:r>
              <a:rPr lang="en-US" sz="2400">
                <a:solidFill>
                  <a:srgbClr val="7030A0"/>
                </a:solidFill>
                <a:latin typeface="Times New Roman" panose="02020603050405020304" pitchFamily="18" charset="0"/>
                <a:cs typeface="Times New Roman" panose="02020603050405020304" pitchFamily="18" charset="0"/>
              </a:rPr>
              <a:t>Tính kinh tế là để chế tạo ra chi tiết thì chi phí sản xuất là thấp nhất nhưng vẫn phải đảm bảo tính công nghệ và tính năng sử dụng.</a:t>
            </a:r>
          </a:p>
        </p:txBody>
      </p:sp>
      <p:sp>
        <p:nvSpPr>
          <p:cNvPr id="18" name="Bong bóng Ý nghĩ: Hình đám mây 17">
            <a:extLst>
              <a:ext uri="{FF2B5EF4-FFF2-40B4-BE49-F238E27FC236}">
                <a16:creationId xmlns:a16="http://schemas.microsoft.com/office/drawing/2014/main" id="{CF00FC3F-CAF0-453B-9BC3-F1848566BD17}"/>
              </a:ext>
            </a:extLst>
          </p:cNvPr>
          <p:cNvSpPr/>
          <p:nvPr/>
        </p:nvSpPr>
        <p:spPr>
          <a:xfrm>
            <a:off x="7467125" y="514863"/>
            <a:ext cx="4698798" cy="2204537"/>
          </a:xfrm>
          <a:prstGeom prst="cloud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Times New Roman" panose="02020603050405020304" pitchFamily="18" charset="0"/>
                <a:cs typeface="Times New Roman" panose="02020603050405020304" pitchFamily="18" charset="0"/>
              </a:rPr>
              <a:t>Em hãy lấy ví dụ về tính kinh tế</a:t>
            </a:r>
          </a:p>
        </p:txBody>
      </p:sp>
      <p:sp>
        <p:nvSpPr>
          <p:cNvPr id="19" name="Hộp Văn bản 18">
            <a:extLst>
              <a:ext uri="{FF2B5EF4-FFF2-40B4-BE49-F238E27FC236}">
                <a16:creationId xmlns:a16="http://schemas.microsoft.com/office/drawing/2014/main" id="{3F3DA067-15E8-4E5A-B3FB-767D95C5CA67}"/>
              </a:ext>
            </a:extLst>
          </p:cNvPr>
          <p:cNvSpPr txBox="1"/>
          <p:nvPr/>
        </p:nvSpPr>
        <p:spPr>
          <a:xfrm>
            <a:off x="429658" y="5844082"/>
            <a:ext cx="11313739" cy="830997"/>
          </a:xfrm>
          <a:prstGeom prst="rect">
            <a:avLst/>
          </a:prstGeom>
          <a:noFill/>
        </p:spPr>
        <p:txBody>
          <a:bodyPr wrap="square" rtlCol="0">
            <a:spAutoFit/>
          </a:bodyPr>
          <a:lstStyle/>
          <a:p>
            <a:pPr algn="just"/>
            <a:r>
              <a:rPr lang="en-US" sz="2400">
                <a:latin typeface="Times New Roman" panose="02020603050405020304" pitchFamily="18" charset="0"/>
                <a:cs typeface="Times New Roman" panose="02020603050405020304" pitchFamily="18" charset="0"/>
              </a:rPr>
              <a:t>Ví dụ để sản xuất ra một chiếc bàn học, có thể chọn vật liệu sắt thép hoặc Inox, bàn học bằng sắt thép giá thành và công nghệ chế tạo sẽ đơn giản hơn</a:t>
            </a:r>
          </a:p>
        </p:txBody>
      </p:sp>
    </p:spTree>
    <p:extLst>
      <p:ext uri="{BB962C8B-B14F-4D97-AF65-F5344CB8AC3E}">
        <p14:creationId xmlns:p14="http://schemas.microsoft.com/office/powerpoint/2010/main" val="25011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16" presetClass="exit" presetSubtype="21" fill="hold" grpId="1" nodeType="withEffect">
                                  <p:stCondLst>
                                    <p:cond delay="0"/>
                                  </p:stCondLst>
                                  <p:childTnLst>
                                    <p:animEffect transition="out" filter="barn(inVertical)">
                                      <p:cBhvr>
                                        <p:cTn id="25" dur="500"/>
                                        <p:tgtEl>
                                          <p:spTgt spid="14"/>
                                        </p:tgtEl>
                                      </p:cBhvr>
                                    </p:animEffect>
                                    <p:set>
                                      <p:cBhvr>
                                        <p:cTn id="26" dur="1" fill="hold">
                                          <p:stCondLst>
                                            <p:cond delay="499"/>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par>
                                <p:cTn id="32" presetID="14" presetClass="exit" presetSubtype="10" fill="hold" grpId="1" nodeType="withEffect">
                                  <p:stCondLst>
                                    <p:cond delay="0"/>
                                  </p:stCondLst>
                                  <p:childTnLst>
                                    <p:animEffect transition="out" filter="randombar(horizontal)">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4" grpId="1" animBg="1"/>
      <p:bldP spid="16" grpId="0" animBg="1"/>
      <p:bldP spid="16" grpId="1"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83677" y="123091"/>
            <a:ext cx="8985738" cy="6330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Times New Roman" panose="02020603050405020304" pitchFamily="18" charset="0"/>
                <a:cs typeface="Times New Roman" panose="02020603050405020304" pitchFamily="18" charset="0"/>
              </a:rPr>
              <a:t>CHƯƠNG II: VẬT LIỆU CƠ KHÍ</a:t>
            </a:r>
          </a:p>
        </p:txBody>
      </p:sp>
      <p:sp>
        <p:nvSpPr>
          <p:cNvPr id="5" name="Rectangle 4"/>
          <p:cNvSpPr/>
          <p:nvPr/>
        </p:nvSpPr>
        <p:spPr>
          <a:xfrm>
            <a:off x="257577" y="1094705"/>
            <a:ext cx="4622335" cy="49809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rPr>
              <a:t>I. KHÁI NIỆM VỀ VẬT LIỆU CƠ KHÍ</a:t>
            </a:r>
          </a:p>
        </p:txBody>
      </p:sp>
      <p:sp>
        <p:nvSpPr>
          <p:cNvPr id="10" name="Rectangle 9"/>
          <p:cNvSpPr/>
          <p:nvPr/>
        </p:nvSpPr>
        <p:spPr>
          <a:xfrm>
            <a:off x="259849" y="1711132"/>
            <a:ext cx="6746879" cy="37697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rPr>
              <a:t>II. CÁC YÊU CẦU CHUNG ĐỐI VỚI VẬT LIỆU CƠ KHÍ.</a:t>
            </a:r>
          </a:p>
        </p:txBody>
      </p:sp>
      <p:sp>
        <p:nvSpPr>
          <p:cNvPr id="14" name="Bong bóng Ý nghĩ: Hình đám mây 13">
            <a:extLst>
              <a:ext uri="{FF2B5EF4-FFF2-40B4-BE49-F238E27FC236}">
                <a16:creationId xmlns:a16="http://schemas.microsoft.com/office/drawing/2014/main" id="{4B3CBEDC-5111-4BFF-8E11-FD3A7DBB3F44}"/>
              </a:ext>
            </a:extLst>
          </p:cNvPr>
          <p:cNvSpPr/>
          <p:nvPr/>
        </p:nvSpPr>
        <p:spPr>
          <a:xfrm>
            <a:off x="7645017" y="177846"/>
            <a:ext cx="4622336" cy="2426218"/>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Theo em có những loại vật liệu cơ khí nào?</a:t>
            </a:r>
          </a:p>
        </p:txBody>
      </p:sp>
      <p:sp>
        <p:nvSpPr>
          <p:cNvPr id="20" name="Rectangle 9">
            <a:extLst>
              <a:ext uri="{FF2B5EF4-FFF2-40B4-BE49-F238E27FC236}">
                <a16:creationId xmlns:a16="http://schemas.microsoft.com/office/drawing/2014/main" id="{45350602-AC24-4C09-9A43-87B371FC5B51}"/>
              </a:ext>
            </a:extLst>
          </p:cNvPr>
          <p:cNvSpPr/>
          <p:nvPr/>
        </p:nvSpPr>
        <p:spPr>
          <a:xfrm>
            <a:off x="246994" y="2227090"/>
            <a:ext cx="4435175" cy="37697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rPr>
              <a:t>III. PHÂN LOẠI VẬT LIỆU CƠ KHÍ</a:t>
            </a:r>
          </a:p>
        </p:txBody>
      </p:sp>
      <p:pic>
        <p:nvPicPr>
          <p:cNvPr id="4" name="Hình ảnh 3">
            <a:extLst>
              <a:ext uri="{FF2B5EF4-FFF2-40B4-BE49-F238E27FC236}">
                <a16:creationId xmlns:a16="http://schemas.microsoft.com/office/drawing/2014/main" id="{F0323D7C-9932-4B73-ACF0-1C09645A11DF}"/>
              </a:ext>
            </a:extLst>
          </p:cNvPr>
          <p:cNvPicPr>
            <a:picLocks noChangeAspect="1"/>
          </p:cNvPicPr>
          <p:nvPr/>
        </p:nvPicPr>
        <p:blipFill>
          <a:blip r:embed="rId2"/>
          <a:stretch>
            <a:fillRect/>
          </a:stretch>
        </p:blipFill>
        <p:spPr>
          <a:xfrm>
            <a:off x="604837" y="3037710"/>
            <a:ext cx="10982325" cy="3057525"/>
          </a:xfrm>
          <a:prstGeom prst="rect">
            <a:avLst/>
          </a:prstGeom>
        </p:spPr>
      </p:pic>
      <p:sp>
        <p:nvSpPr>
          <p:cNvPr id="21" name="Bong bóng Ý nghĩ: Hình đám mây 20">
            <a:extLst>
              <a:ext uri="{FF2B5EF4-FFF2-40B4-BE49-F238E27FC236}">
                <a16:creationId xmlns:a16="http://schemas.microsoft.com/office/drawing/2014/main" id="{5666334C-D19B-4FE5-BF1B-562BF6CE42FE}"/>
              </a:ext>
            </a:extLst>
          </p:cNvPr>
          <p:cNvSpPr/>
          <p:nvPr/>
        </p:nvSpPr>
        <p:spPr>
          <a:xfrm>
            <a:off x="7797417" y="187026"/>
            <a:ext cx="4622336" cy="2426218"/>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Những chất nào được gọi là kim loại, hợp kim?</a:t>
            </a:r>
          </a:p>
        </p:txBody>
      </p:sp>
      <p:sp>
        <p:nvSpPr>
          <p:cNvPr id="7" name="Hình chữ nhật 6">
            <a:extLst>
              <a:ext uri="{FF2B5EF4-FFF2-40B4-BE49-F238E27FC236}">
                <a16:creationId xmlns:a16="http://schemas.microsoft.com/office/drawing/2014/main" id="{EF951D3D-F09D-4FE0-BB54-BB0DA473BFD7}"/>
              </a:ext>
            </a:extLst>
          </p:cNvPr>
          <p:cNvSpPr/>
          <p:nvPr/>
        </p:nvSpPr>
        <p:spPr>
          <a:xfrm>
            <a:off x="760164" y="5563517"/>
            <a:ext cx="3117773" cy="12283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Times New Roman" panose="02020603050405020304" pitchFamily="18" charset="0"/>
                <a:cs typeface="Times New Roman" panose="02020603050405020304" pitchFamily="18" charset="0"/>
              </a:rPr>
              <a:t>Thành phần là kim loại, hỗn hợp kim loại, hỗn hợp kim loại với phi kim</a:t>
            </a:r>
          </a:p>
        </p:txBody>
      </p:sp>
      <p:sp>
        <p:nvSpPr>
          <p:cNvPr id="22" name="Bong bóng Ý nghĩ: Hình đám mây 21">
            <a:extLst>
              <a:ext uri="{FF2B5EF4-FFF2-40B4-BE49-F238E27FC236}">
                <a16:creationId xmlns:a16="http://schemas.microsoft.com/office/drawing/2014/main" id="{9CE5FC7D-7CE7-4906-9358-2AAA0CC5169B}"/>
              </a:ext>
            </a:extLst>
          </p:cNvPr>
          <p:cNvSpPr/>
          <p:nvPr/>
        </p:nvSpPr>
        <p:spPr>
          <a:xfrm>
            <a:off x="7784562" y="185188"/>
            <a:ext cx="4622336" cy="2426218"/>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Những chất nào được gọi là phi kim loại?</a:t>
            </a:r>
          </a:p>
        </p:txBody>
      </p:sp>
      <p:sp>
        <p:nvSpPr>
          <p:cNvPr id="23" name="Hình chữ nhật 22">
            <a:extLst>
              <a:ext uri="{FF2B5EF4-FFF2-40B4-BE49-F238E27FC236}">
                <a16:creationId xmlns:a16="http://schemas.microsoft.com/office/drawing/2014/main" id="{CB117010-9669-4F93-8FEF-33F2C315738F}"/>
              </a:ext>
            </a:extLst>
          </p:cNvPr>
          <p:cNvSpPr/>
          <p:nvPr/>
        </p:nvSpPr>
        <p:spPr>
          <a:xfrm>
            <a:off x="4371860" y="5550663"/>
            <a:ext cx="3117773" cy="12283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Times New Roman" panose="02020603050405020304" pitchFamily="18" charset="0"/>
                <a:cs typeface="Times New Roman" panose="02020603050405020304" pitchFamily="18" charset="0"/>
              </a:rPr>
              <a:t>Thành phần là hữu cơ tổng hợp (nhựa, cao su), gỗ</a:t>
            </a:r>
          </a:p>
        </p:txBody>
      </p:sp>
      <p:sp>
        <p:nvSpPr>
          <p:cNvPr id="24" name="Bong bóng Ý nghĩ: Hình đám mây 23">
            <a:extLst>
              <a:ext uri="{FF2B5EF4-FFF2-40B4-BE49-F238E27FC236}">
                <a16:creationId xmlns:a16="http://schemas.microsoft.com/office/drawing/2014/main" id="{4D2E9D16-9F69-4F85-A68A-93F5F3ACF856}"/>
              </a:ext>
            </a:extLst>
          </p:cNvPr>
          <p:cNvSpPr/>
          <p:nvPr/>
        </p:nvSpPr>
        <p:spPr>
          <a:xfrm>
            <a:off x="7804758" y="183350"/>
            <a:ext cx="4622336" cy="2426218"/>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Những chất nào được gọi là vật liệu mới?</a:t>
            </a:r>
          </a:p>
        </p:txBody>
      </p:sp>
      <p:sp>
        <p:nvSpPr>
          <p:cNvPr id="25" name="Hình chữ nhật 24">
            <a:extLst>
              <a:ext uri="{FF2B5EF4-FFF2-40B4-BE49-F238E27FC236}">
                <a16:creationId xmlns:a16="http://schemas.microsoft.com/office/drawing/2014/main" id="{E5BB689F-1A43-4FBC-9008-7C8ED5101A6C}"/>
              </a:ext>
            </a:extLst>
          </p:cNvPr>
          <p:cNvSpPr/>
          <p:nvPr/>
        </p:nvSpPr>
        <p:spPr>
          <a:xfrm>
            <a:off x="8314063" y="5537361"/>
            <a:ext cx="3117773" cy="12283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Times New Roman" panose="02020603050405020304" pitchFamily="18" charset="0"/>
                <a:cs typeface="Times New Roman" panose="02020603050405020304" pitchFamily="18" charset="0"/>
              </a:rPr>
              <a:t>Vật liệu nano, polimer, composite</a:t>
            </a:r>
          </a:p>
        </p:txBody>
      </p:sp>
    </p:spTree>
    <p:extLst>
      <p:ext uri="{BB962C8B-B14F-4D97-AF65-F5344CB8AC3E}">
        <p14:creationId xmlns:p14="http://schemas.microsoft.com/office/powerpoint/2010/main" val="102216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randombar(horizontal)">
                                      <p:cBhvr>
                                        <p:cTn id="17" dur="500"/>
                                        <p:tgtEl>
                                          <p:spTgt spid="21"/>
                                        </p:tgtEl>
                                      </p:cBhvr>
                                    </p:animEffect>
                                  </p:childTnLst>
                                </p:cTn>
                              </p:par>
                              <p:par>
                                <p:cTn id="18" presetID="14" presetClass="exit" presetSubtype="10" fill="hold" grpId="1" nodeType="withEffect">
                                  <p:stCondLst>
                                    <p:cond delay="0"/>
                                  </p:stCondLst>
                                  <p:childTnLst>
                                    <p:animEffect transition="out" filter="randombar(horizontal)">
                                      <p:cBhvr>
                                        <p:cTn id="19" dur="500"/>
                                        <p:tgtEl>
                                          <p:spTgt spid="14"/>
                                        </p:tgtEl>
                                      </p:cBhvr>
                                    </p:animEffect>
                                    <p:set>
                                      <p:cBhvr>
                                        <p:cTn id="20" dur="1" fill="hold">
                                          <p:stCondLst>
                                            <p:cond delay="499"/>
                                          </p:stCondLst>
                                        </p:cTn>
                                        <p:tgtEl>
                                          <p:spTgt spid="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randombar(horizontal)">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randombar(horizontal)">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randombar(horizontal)">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randombar(horizontal)">
                                      <p:cBhvr>
                                        <p:cTn id="4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21" grpId="0" animBg="1"/>
      <p:bldP spid="7" grpId="0" animBg="1"/>
      <p:bldP spid="22" grpId="0" animBg="1"/>
      <p:bldP spid="23" grpId="0" animBg="1"/>
      <p:bldP spid="24" grpId="0" animBg="1"/>
      <p:bldP spid="2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6&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quot;/&gt;&lt;property id=&quot;20307&quot; value=&quot;261&quot;/&gt;&lt;/object&gt;&lt;object type=&quot;3&quot; unique_id=&quot;10009&quot;&gt;&lt;property id=&quot;20148&quot; value=&quot;5&quot;/&gt;&lt;property id=&quot;20300&quot; value=&quot;Slide 7&quot;/&gt;&lt;property id=&quot;20307&quot; value=&quot;262&quot;/&gt;&lt;/object&gt;&lt;object type=&quot;3&quot; unique_id=&quot;10010&quot;&gt;&lt;property id=&quot;20148&quot; value=&quot;5&quot;/&gt;&lt;property id=&quot;20300&quot; value=&quot;Slide 8&quot;/&gt;&lt;property id=&quot;20307&quot; value=&quot;263&quot;/&gt;&lt;/object&gt;&lt;object type=&quot;3&quot; unique_id=&quot;10011&quot;&gt;&lt;property id=&quot;20148&quot; value=&quot;5&quot;/&gt;&lt;property id=&quot;20300&quot; value=&quot;Slide 9&quot;/&gt;&lt;property id=&quot;20307&quot; value=&quot;264&quot;/&gt;&lt;/object&gt;&lt;object type=&quot;3&quot; unique_id=&quot;10012&quot;&gt;&lt;property id=&quot;20148&quot; value=&quot;5&quot;/&gt;&lt;property id=&quot;20300&quot; value=&quot;Slide 10&quot;/&gt;&lt;property id=&quot;20307&quot; value=&quot;265&quot;/&gt;&lt;/object&gt;&lt;object type=&quot;3&quot; unique_id=&quot;10013&quot;&gt;&lt;property id=&quot;20148&quot; value=&quot;5&quot;/&gt;&lt;property id=&quot;20300&quot; value=&quot;Slide 11&quot;/&gt;&lt;property id=&quot;20307&quot; value=&quot;267&quot;/&gt;&lt;/object&gt;&lt;object type=&quot;3&quot; unique_id=&quot;10014&quot;&gt;&lt;property id=&quot;20148&quot; value=&quot;5&quot;/&gt;&lt;property id=&quot;20300&quot; value=&quot;Slide 12&quot;/&gt;&lt;property id=&quot;20307&quot; value=&quot;268&quot;/&gt;&lt;/object&gt;&lt;object type=&quot;3&quot; unique_id=&quot;10015&quot;&gt;&lt;property id=&quot;20148&quot; value=&quot;5&quot;/&gt;&lt;property id=&quot;20300&quot; value=&quot;Slide 13&quot;/&gt;&lt;property id=&quot;20307&quot; value=&quot;269&quot;/&gt;&lt;/object&gt;&lt;object type=&quot;3&quot; unique_id=&quot;10016&quot;&gt;&lt;property id=&quot;20148&quot; value=&quot;5&quot;/&gt;&lt;property id=&quot;20300&quot; value=&quot;Slide 14&quot;/&gt;&lt;property id=&quot;20307&quot; value=&quot;270&quot;/&gt;&lt;/object&gt;&lt;/object&gt;&lt;object type=&quot;8&quot; unique_id=&quot;10032&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TotalTime>
  <Words>1148</Words>
  <PresentationFormat>Widescreen</PresentationFormat>
  <Paragraphs>92</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2023-07-26T13:33:13Z</dcterms:created>
  <dcterms:modified xsi:type="dcterms:W3CDTF">2023-07-29T14:21:09Z</dcterms:modified>
</cp:coreProperties>
</file>