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91" r:id="rId3"/>
    <p:sldId id="289" r:id="rId4"/>
    <p:sldId id="293" r:id="rId5"/>
    <p:sldId id="290" r:id="rId6"/>
    <p:sldId id="294" r:id="rId7"/>
    <p:sldId id="295" r:id="rId8"/>
    <p:sldId id="296" r:id="rId9"/>
    <p:sldId id="297" r:id="rId10"/>
    <p:sldId id="258" r:id="rId11"/>
    <p:sldId id="277" r:id="rId12"/>
    <p:sldId id="280" r:id="rId13"/>
    <p:sldId id="278" r:id="rId14"/>
    <p:sldId id="281" r:id="rId15"/>
    <p:sldId id="279" r:id="rId16"/>
    <p:sldId id="282" r:id="rId17"/>
    <p:sldId id="288" r:id="rId18"/>
    <p:sldId id="271" r:id="rId19"/>
    <p:sldId id="28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810" y="-36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53BE2-F9A2-4AC9-A1FB-1204FD9EE94B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8A36-221A-4DBB-824F-4AE5A0AA3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216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53BE2-F9A2-4AC9-A1FB-1204FD9EE94B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8A36-221A-4DBB-824F-4AE5A0AA3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513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53BE2-F9A2-4AC9-A1FB-1204FD9EE94B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8A36-221A-4DBB-824F-4AE5A0AA3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052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53BE2-F9A2-4AC9-A1FB-1204FD9EE94B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8A36-221A-4DBB-824F-4AE5A0AA3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06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53BE2-F9A2-4AC9-A1FB-1204FD9EE94B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8A36-221A-4DBB-824F-4AE5A0AA3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25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53BE2-F9A2-4AC9-A1FB-1204FD9EE94B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8A36-221A-4DBB-824F-4AE5A0AA3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865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53BE2-F9A2-4AC9-A1FB-1204FD9EE94B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8A36-221A-4DBB-824F-4AE5A0AA3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796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53BE2-F9A2-4AC9-A1FB-1204FD9EE94B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8A36-221A-4DBB-824F-4AE5A0AA3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520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53BE2-F9A2-4AC9-A1FB-1204FD9EE94B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8A36-221A-4DBB-824F-4AE5A0AA3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726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53BE2-F9A2-4AC9-A1FB-1204FD9EE94B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8A36-221A-4DBB-824F-4AE5A0AA3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001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53BE2-F9A2-4AC9-A1FB-1204FD9EE94B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8A36-221A-4DBB-824F-4AE5A0AA3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41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53BE2-F9A2-4AC9-A1FB-1204FD9EE94B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18A36-221A-4DBB-824F-4AE5A0AA3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23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g"/><Relationship Id="rId3" Type="http://schemas.openxmlformats.org/officeDocument/2006/relationships/slide" Target="slide17.xml"/><Relationship Id="rId7" Type="http://schemas.openxmlformats.org/officeDocument/2006/relationships/slide" Target="slide1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2.png"/><Relationship Id="rId5" Type="http://schemas.openxmlformats.org/officeDocument/2006/relationships/image" Target="../media/image11.png"/><Relationship Id="rId4" Type="http://schemas.openxmlformats.org/officeDocument/2006/relationships/oleObject" Target="../embeddings/oleObject6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0.png"/><Relationship Id="rId3" Type="http://schemas.openxmlformats.org/officeDocument/2006/relationships/oleObject" Target="../embeddings/oleObject7.bin"/><Relationship Id="rId7" Type="http://schemas.openxmlformats.org/officeDocument/2006/relationships/image" Target="../media/image150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40.png"/><Relationship Id="rId5" Type="http://schemas.openxmlformats.org/officeDocument/2006/relationships/image" Target="../media/image130.png"/><Relationship Id="rId4" Type="http://schemas.openxmlformats.org/officeDocument/2006/relationships/image" Target="../media/image17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27.png"/><Relationship Id="rId7" Type="http://schemas.openxmlformats.org/officeDocument/2006/relationships/image" Target="../media/image36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5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image" Target="../media/image1.jpg"/><Relationship Id="rId7" Type="http://schemas.openxmlformats.org/officeDocument/2006/relationships/image" Target="../media/image3.jpg"/><Relationship Id="rId12" Type="http://schemas.openxmlformats.org/officeDocument/2006/relationships/image" Target="../media/image5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11" Type="http://schemas.openxmlformats.org/officeDocument/2006/relationships/slide" Target="slide7.xml"/><Relationship Id="rId5" Type="http://schemas.openxmlformats.org/officeDocument/2006/relationships/image" Target="../media/image2.jpg"/><Relationship Id="rId10" Type="http://schemas.openxmlformats.org/officeDocument/2006/relationships/slide" Target="slide11.xml"/><Relationship Id="rId4" Type="http://schemas.openxmlformats.org/officeDocument/2006/relationships/slide" Target="slide4.xml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3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33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2.png"/><Relationship Id="rId5" Type="http://schemas.openxmlformats.org/officeDocument/2006/relationships/image" Target="../media/image29.png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9351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TRÒ CHƠI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CHIẾC HỘP MAY MẮN</a:t>
            </a:r>
            <a:b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</a:br>
            <a:r>
              <a:rPr lang="en-US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Chủ</a:t>
            </a:r>
            <a:r>
              <a:rPr lang="en-US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 </a:t>
            </a:r>
            <a:r>
              <a:rPr lang="en-US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đề</a:t>
            </a:r>
            <a:r>
              <a:rPr lang="en-US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: </a:t>
            </a:r>
            <a:r>
              <a:rPr lang="en-US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Hai</a:t>
            </a:r>
            <a:r>
              <a:rPr lang="en-US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 tam </a:t>
            </a:r>
            <a:r>
              <a:rPr lang="en-US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giác</a:t>
            </a:r>
            <a:r>
              <a:rPr lang="en-US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 </a:t>
            </a:r>
            <a:r>
              <a:rPr lang="en-US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bằng</a:t>
            </a:r>
            <a:r>
              <a:rPr lang="en-US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 </a:t>
            </a:r>
            <a:r>
              <a:rPr lang="en-US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nhau</a:t>
            </a:r>
            <a:endParaRPr lang="en-US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hlinkClick r:id="rId2" action="ppaction://hlinksldjump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667000"/>
            <a:ext cx="8229600" cy="3429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04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>
              <a:buNone/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01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ra.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thưởng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mình.Trả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nhường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64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4235738"/>
              </p:ext>
            </p:extLst>
          </p:nvPr>
        </p:nvGraphicFramePr>
        <p:xfrm>
          <a:off x="6551169" y="1588214"/>
          <a:ext cx="2572050" cy="34409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3" name="Bitmap Image" r:id="rId3" imgW="1771429" imgH="1886213" progId="Paint.Picture">
                  <p:embed/>
                </p:oleObj>
              </mc:Choice>
              <mc:Fallback>
                <p:oleObj name="Bitmap Image" r:id="rId3" imgW="1771429" imgH="1886213" progId="Paint.Picture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1169" y="1588214"/>
                        <a:ext cx="2572050" cy="34409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68036" y="335340"/>
            <a:ext cx="8347364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2b /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123.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(h.82)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10" name="Picture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133600"/>
            <a:ext cx="2895600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4" name="Picture 1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8488" y="2371724"/>
            <a:ext cx="2867025" cy="265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1606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68036" y="228600"/>
            <a:ext cx="8347364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2b /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123. </a:t>
            </a:r>
          </a:p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∆ABC = ∆ADC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071255"/>
            <a:ext cx="3962400" cy="3415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Oval Callout 8"/>
          <p:cNvSpPr/>
          <p:nvPr/>
        </p:nvSpPr>
        <p:spPr>
          <a:xfrm>
            <a:off x="76200" y="2514600"/>
            <a:ext cx="5181600" cy="2819400"/>
          </a:xfrm>
          <a:prstGeom prst="wedgeEllipseCallout">
            <a:avLst>
              <a:gd name="adj1" fmla="val 62589"/>
              <a:gd name="adj2" fmla="val 344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ABC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ADC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058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861094"/>
            <a:ext cx="3733800" cy="3415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85800" y="2020669"/>
            <a:ext cx="50321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∆ABC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∆ADC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9751" y="2630269"/>
            <a:ext cx="35960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AC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98028" y="3239869"/>
            <a:ext cx="22785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AB = AD 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03997" y="3962400"/>
                <a:ext cx="5503718" cy="17729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Vậy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để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∆ABC = ∆ADC  (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c.g.c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)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thì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ta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cần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bổ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sung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điều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kiện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: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36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36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𝐵𝐴𝐶</m:t>
                        </m:r>
                      </m:e>
                    </m:acc>
                    <m:r>
                      <a:rPr lang="en-US" sz="3600" i="1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36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36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𝐷𝐴𝐶</m:t>
                        </m:r>
                      </m:e>
                    </m:acc>
                  </m:oMath>
                </a14:m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en-US" sz="3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997" y="3962400"/>
                <a:ext cx="5503718" cy="1772986"/>
              </a:xfrm>
              <a:prstGeom prst="rect">
                <a:avLst/>
              </a:prstGeom>
              <a:blipFill rotWithShape="1">
                <a:blip r:embed="rId3"/>
                <a:stretch>
                  <a:fillRect l="-3322" t="-5498" b="-120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488623" y="3960674"/>
            <a:ext cx="4952999" cy="175432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∆ABC = ∆ADC 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c.g.c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bổ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sung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9600" y="259140"/>
            <a:ext cx="8347364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2b /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123. </a:t>
            </a:r>
          </a:p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∆ABC = ∆ADC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639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10" grpId="0"/>
      <p:bldP spid="11" grpId="0"/>
      <p:bldP spid="12" grpId="0" animBg="1"/>
      <p:bldP spid="12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Oval Callout 6"/>
          <p:cNvSpPr/>
          <p:nvPr/>
        </p:nvSpPr>
        <p:spPr>
          <a:xfrm>
            <a:off x="152400" y="2819400"/>
            <a:ext cx="4572000" cy="3505200"/>
          </a:xfrm>
          <a:prstGeom prst="wedgeEllipseCallout">
            <a:avLst>
              <a:gd name="adj1" fmla="val 65565"/>
              <a:gd name="adj2" fmla="val 435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FGM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EHM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6357" y="2020670"/>
            <a:ext cx="3676182" cy="4303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720436" y="381000"/>
            <a:ext cx="8347364" cy="1631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2b /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123. </a:t>
            </a:r>
          </a:p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∆FMG = ∆EMH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058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85800" y="2020669"/>
            <a:ext cx="51347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∆FMG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∆EMH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9751" y="2630269"/>
            <a:ext cx="23936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MG = MH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998028" y="3239869"/>
                <a:ext cx="3148747" cy="6649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36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3600" b="0" i="1" smtClean="0">
                            <a:latin typeface="Cambria Math"/>
                          </a:rPr>
                          <m:t>𝐹𝑀𝐺</m:t>
                        </m:r>
                      </m:e>
                    </m:acc>
                    <m:r>
                      <a:rPr lang="en-US" sz="3600" i="1">
                        <a:latin typeface="Cambria Math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36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3600" b="0" i="1" smtClean="0">
                            <a:latin typeface="Cambria Math"/>
                          </a:rPr>
                          <m:t>𝐸𝑀𝐻</m:t>
                        </m:r>
                      </m:e>
                    </m:acc>
                  </m:oMath>
                </a14:m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:endParaRPr lang="en-US" sz="3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028" y="3239869"/>
                <a:ext cx="3148747" cy="66499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394857" y="3733800"/>
            <a:ext cx="49391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∆FMG = ∆EMH (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c.g.c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bổ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sung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MF = ME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1" y="3961283"/>
            <a:ext cx="4952999" cy="175432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∆FMG = ∆EMH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c.g.c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bổ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sung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9641" y="2020670"/>
            <a:ext cx="3302898" cy="3866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609600" y="152400"/>
            <a:ext cx="8347364" cy="1631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2b /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123. </a:t>
            </a:r>
          </a:p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∆FMG = ∆EMH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3857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 animBg="1"/>
      <p:bldP spid="11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3073430"/>
              </p:ext>
            </p:extLst>
          </p:nvPr>
        </p:nvGraphicFramePr>
        <p:xfrm>
          <a:off x="5867400" y="1588213"/>
          <a:ext cx="3255819" cy="48380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8" name="Bitmap Image" r:id="rId3" imgW="1771429" imgH="1886213" progId="Paint.Picture">
                  <p:embed/>
                </p:oleObj>
              </mc:Choice>
              <mc:Fallback>
                <p:oleObj name="Bitmap Image" r:id="rId3" imgW="1771429" imgH="1886213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1588213"/>
                        <a:ext cx="3255819" cy="483804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Oval Callout 11"/>
          <p:cNvSpPr/>
          <p:nvPr/>
        </p:nvSpPr>
        <p:spPr>
          <a:xfrm>
            <a:off x="305477" y="2819400"/>
            <a:ext cx="4572000" cy="3505200"/>
          </a:xfrm>
          <a:prstGeom prst="wedgeEllipseCallout">
            <a:avLst>
              <a:gd name="adj1" fmla="val 81626"/>
              <a:gd name="adj2" fmla="val 321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QIK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PKI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20436" y="381000"/>
            <a:ext cx="8347364" cy="1631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2b /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123. </a:t>
            </a:r>
          </a:p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∆QIK = ∆PKI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05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>
            <a:hlinkClick r:id="rId3" action="ppaction://hlinksldjump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3023496"/>
              </p:ext>
            </p:extLst>
          </p:nvPr>
        </p:nvGraphicFramePr>
        <p:xfrm>
          <a:off x="5867400" y="1588213"/>
          <a:ext cx="3255819" cy="48380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4" name="Bitmap Image" r:id="rId4" imgW="1771429" imgH="1886213" progId="Paint.Picture">
                  <p:embed/>
                </p:oleObj>
              </mc:Choice>
              <mc:Fallback>
                <p:oleObj name="Bitmap Image" r:id="rId4" imgW="1771429" imgH="1886213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1588213"/>
                        <a:ext cx="3255819" cy="483804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5800" y="2020669"/>
            <a:ext cx="46730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∆QIK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∆PKI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9751" y="2630269"/>
            <a:ext cx="34676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IK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998028" y="3239869"/>
                <a:ext cx="2840649" cy="6649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36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3600" b="0" i="1" smtClean="0">
                            <a:latin typeface="Cambria Math"/>
                          </a:rPr>
                          <m:t>𝑄𝐼𝐾</m:t>
                        </m:r>
                        <m:r>
                          <a:rPr lang="en-US" sz="3600" b="0" i="1" smtClean="0">
                            <a:latin typeface="Cambria Math"/>
                          </a:rPr>
                          <m:t> </m:t>
                        </m:r>
                      </m:e>
                    </m:acc>
                    <m:r>
                      <a:rPr lang="en-US" sz="3600" i="1">
                        <a:latin typeface="Cambria Math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36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3600" b="0" i="1" smtClean="0">
                            <a:latin typeface="Cambria Math"/>
                          </a:rPr>
                          <m:t>𝑃𝐾𝐼</m:t>
                        </m:r>
                        <m:r>
                          <a:rPr lang="en-US" sz="3600" b="0" i="1" smtClean="0">
                            <a:latin typeface="Cambria Math"/>
                          </a:rPr>
                          <m:t> </m:t>
                        </m:r>
                      </m:e>
                    </m:acc>
                  </m:oMath>
                </a14:m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:endParaRPr lang="en-US" sz="3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028" y="3239869"/>
                <a:ext cx="2840649" cy="66499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394857" y="3733800"/>
            <a:ext cx="49391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∆QIK = ∆PKI 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c.g.c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bổ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sung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QI = PK.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400" y="4114800"/>
            <a:ext cx="4952999" cy="175432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∆QIK = ∆PKI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c.g.c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bổ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sung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3400" y="152400"/>
            <a:ext cx="8347364" cy="1631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2b /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123. </a:t>
            </a:r>
          </a:p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∆QIK = ∆PKI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7289" y="-76200"/>
            <a:ext cx="684489" cy="684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287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 animBg="1"/>
      <p:bldP spid="11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2090983" y="1371600"/>
            <a:ext cx="1795217" cy="3158877"/>
            <a:chOff x="5723771" y="1371600"/>
            <a:chExt cx="1795217" cy="3158877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7162800" y="1828800"/>
              <a:ext cx="0" cy="2209800"/>
            </a:xfrm>
            <a:prstGeom prst="line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5867400" y="4038600"/>
              <a:ext cx="1295400" cy="0"/>
            </a:xfrm>
            <a:prstGeom prst="line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5867400" y="1828800"/>
              <a:ext cx="1295400" cy="2209800"/>
            </a:xfrm>
            <a:prstGeom prst="line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Rectangle 18"/>
            <p:cNvSpPr/>
            <p:nvPr/>
          </p:nvSpPr>
          <p:spPr>
            <a:xfrm>
              <a:off x="7010400" y="3886200"/>
              <a:ext cx="1524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971510" y="4068811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K</a:t>
              </a:r>
              <a:endParaRPr lang="en-US" sz="24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162800" y="1371600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723771" y="4068812"/>
              <a:ext cx="2872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I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834608" y="1367135"/>
            <a:ext cx="1983570" cy="3163342"/>
            <a:chOff x="1834608" y="1367135"/>
            <a:chExt cx="1983570" cy="3163342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2209800" y="1828800"/>
              <a:ext cx="0" cy="2209800"/>
            </a:xfrm>
            <a:prstGeom prst="line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209800" y="4038600"/>
              <a:ext cx="1295400" cy="0"/>
            </a:xfrm>
            <a:prstGeom prst="line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2209800" y="1828800"/>
              <a:ext cx="1295400" cy="2209800"/>
            </a:xfrm>
            <a:prstGeom prst="line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2209800" y="3886200"/>
              <a:ext cx="1524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834608" y="1367135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Q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333750" y="4057650"/>
              <a:ext cx="48442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K 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084467" y="4068812"/>
              <a:ext cx="2872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I</a:t>
              </a: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457200" y="141982"/>
            <a:ext cx="8347364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2b /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123.    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∆QIK = ∆PKI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50" y="6045250"/>
            <a:ext cx="431750" cy="43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725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0436" y="381000"/>
            <a:ext cx="8347364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2c /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123. </a:t>
            </a:r>
          </a:p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83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7536511"/>
              </p:ext>
            </p:extLst>
          </p:nvPr>
        </p:nvGraphicFramePr>
        <p:xfrm>
          <a:off x="0" y="2057400"/>
          <a:ext cx="9372600" cy="480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19" name="Bitmap Image" r:id="rId3" imgW="5676190" imgH="2343477" progId="Paint.Picture">
                  <p:embed/>
                </p:oleObj>
              </mc:Choice>
              <mc:Fallback>
                <p:oleObj name="Bitmap Image" r:id="rId3" imgW="5676190" imgH="2343477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057400"/>
                        <a:ext cx="9372600" cy="4800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10242"/>
              <p:cNvSpPr txBox="1"/>
              <p:nvPr/>
            </p:nvSpPr>
            <p:spPr>
              <a:xfrm>
                <a:off x="931718" y="4648199"/>
                <a:ext cx="723900" cy="738187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i="1" baseline="-25000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</m:ctrlPr>
                        </m:sSupPr>
                        <m:e>
                          <m:r>
                            <a:rPr lang="en-US" sz="3200" i="1" baseline="-25000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60</m:t>
                          </m:r>
                        </m:e>
                        <m:sup>
                          <m:r>
                            <a:rPr lang="en-US" sz="3200" i="1" baseline="-25000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US" sz="5400" dirty="0">
                  <a:effectLst/>
                  <a:latin typeface="Times New Roman"/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5" name="Text Box 102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718" y="4648199"/>
                <a:ext cx="723900" cy="73818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10242"/>
              <p:cNvSpPr txBox="1"/>
              <p:nvPr/>
            </p:nvSpPr>
            <p:spPr>
              <a:xfrm>
                <a:off x="7162800" y="4952998"/>
                <a:ext cx="723900" cy="738187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i="1" baseline="-25000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</m:ctrlPr>
                        </m:sSupPr>
                        <m:e>
                          <m:r>
                            <a:rPr lang="en-US" sz="3200" i="1" baseline="-25000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60</m:t>
                          </m:r>
                        </m:e>
                        <m:sup>
                          <m:r>
                            <a:rPr lang="en-US" sz="3200" i="1" baseline="-25000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US" sz="5400" dirty="0">
                  <a:effectLst/>
                  <a:latin typeface="Times New Roman"/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7" name="Text Box 102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4952998"/>
                <a:ext cx="723900" cy="73818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10242"/>
              <p:cNvSpPr txBox="1"/>
              <p:nvPr/>
            </p:nvSpPr>
            <p:spPr>
              <a:xfrm>
                <a:off x="4859481" y="4648199"/>
                <a:ext cx="723900" cy="738187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i="1" baseline="-25000" smtClean="0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</m:ctrlPr>
                        </m:sSupPr>
                        <m:e>
                          <m:r>
                            <a:rPr lang="en-US" sz="3200" b="0" i="1" baseline="-25000" smtClean="0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8</m:t>
                          </m:r>
                          <m:r>
                            <a:rPr lang="en-US" sz="3200" i="1" baseline="-25000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0</m:t>
                          </m:r>
                        </m:e>
                        <m:sup>
                          <m:r>
                            <a:rPr lang="en-US" sz="3200" i="1" baseline="-25000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US" sz="5400" dirty="0">
                  <a:effectLst/>
                  <a:latin typeface="Times New Roman"/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8" name="Text Box 102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9481" y="4648199"/>
                <a:ext cx="723900" cy="73818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10242"/>
              <p:cNvSpPr txBox="1"/>
              <p:nvPr/>
            </p:nvSpPr>
            <p:spPr>
              <a:xfrm>
                <a:off x="3886200" y="4595813"/>
                <a:ext cx="723900" cy="738187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i="1" baseline="-25000" smtClean="0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</m:ctrlPr>
                        </m:sSupPr>
                        <m:e>
                          <m:r>
                            <a:rPr lang="en-US" sz="3200" b="0" i="1" baseline="-25000" smtClean="0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4</m:t>
                          </m:r>
                          <m:r>
                            <a:rPr lang="en-US" sz="3200" i="1" baseline="-25000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0</m:t>
                          </m:r>
                        </m:e>
                        <m:sup>
                          <m:r>
                            <a:rPr lang="en-US" sz="3200" i="1" baseline="-25000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US" sz="5400" dirty="0">
                  <a:effectLst/>
                  <a:latin typeface="Times New Roman"/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9" name="Text Box 102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595813"/>
                <a:ext cx="723900" cy="73818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41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20436" y="381000"/>
            <a:ext cx="301336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2c | trang123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8104" y="3733800"/>
            <a:ext cx="51983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∆ABC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∆KDG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38200" y="4225589"/>
            <a:ext cx="34173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AB = KG   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838200" y="4734446"/>
                <a:ext cx="2710999" cy="5375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/>
                          </a:rPr>
                          <m:t>𝐴</m:t>
                        </m:r>
                        <m:r>
                          <a:rPr lang="en-US" sz="2800" b="0" i="1" smtClean="0">
                            <a:latin typeface="Cambria Math"/>
                          </a:rPr>
                          <m:t> </m:t>
                        </m:r>
                      </m:e>
                    </m:acc>
                    <m:r>
                      <a:rPr lang="en-US" sz="2800" i="1">
                        <a:latin typeface="Cambria Math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8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/>
                          </a:rPr>
                          <m:t>𝐾</m:t>
                        </m:r>
                        <m:r>
                          <a:rPr lang="en-US" sz="2800" b="0" i="1" smtClean="0">
                            <a:latin typeface="Cambria Math"/>
                          </a:rPr>
                          <m:t> </m:t>
                        </m:r>
                      </m:e>
                    </m:acc>
                    <m:r>
                      <a:rPr lang="en-US" sz="2800" i="1">
                        <a:latin typeface="Cambria Math"/>
                      </a:rPr>
                      <m:t>(=</m:t>
                    </m:r>
                    <m:sSup>
                      <m:sSupPr>
                        <m:ctrlPr>
                          <a:rPr lang="en-US" sz="28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/>
                          </a:rPr>
                          <m:t>60</m:t>
                        </m:r>
                      </m:e>
                      <m:sup>
                        <m:r>
                          <a:rPr lang="en-US" sz="2800" i="1">
                            <a:latin typeface="Cambria Math"/>
                          </a:rPr>
                          <m:t>0</m:t>
                        </m:r>
                      </m:sup>
                    </m:sSup>
                    <m:r>
                      <a:rPr lang="en-US" sz="2800" b="0" i="1" smtClean="0">
                        <a:latin typeface="Cambria Math"/>
                      </a:rPr>
                      <m:t>)</m:t>
                    </m:r>
                  </m:oMath>
                </a14:m>
                <a:endParaRPr lang="en-US" sz="2800" b="1" dirty="0">
                  <a:effectLst/>
                  <a:latin typeface="Times New Roman" pitchFamily="18" charset="0"/>
                  <a:ea typeface="Calibri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4734446"/>
                <a:ext cx="2710999" cy="53758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838200" y="5172999"/>
            <a:ext cx="35071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AC = KD   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8600" y="5679960"/>
            <a:ext cx="51983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=&gt; ∆ABC = ∆KDG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c.g.c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457200" y="1007156"/>
                <a:ext cx="5334000" cy="27266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∆KGD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8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i="1">
                              <a:latin typeface="Cambria Math"/>
                            </a:rPr>
                            <m:t>𝐾</m:t>
                          </m:r>
                        </m:e>
                      </m:acc>
                      <m:r>
                        <a:rPr lang="en-US" sz="2800" i="1">
                          <a:latin typeface="Cambria Math"/>
                        </a:rPr>
                        <m:t>+</m:t>
                      </m:r>
                      <m:acc>
                        <m:accPr>
                          <m:chr m:val="̂"/>
                          <m:ctrlPr>
                            <a:rPr lang="en-US" sz="28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i="1">
                              <a:latin typeface="Cambria Math"/>
                            </a:rPr>
                            <m:t>𝐷</m:t>
                          </m:r>
                        </m:e>
                      </m:acc>
                      <m:r>
                        <a:rPr lang="en-US" sz="2800" i="1">
                          <a:latin typeface="Cambria Math"/>
                        </a:rPr>
                        <m:t>+ </m:t>
                      </m:r>
                      <m:acc>
                        <m:accPr>
                          <m:chr m:val="̂"/>
                          <m:ctrlPr>
                            <a:rPr lang="en-US" sz="28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i="1">
                              <a:latin typeface="Cambria Math"/>
                            </a:rPr>
                            <m:t>𝐺</m:t>
                          </m:r>
                        </m:e>
                      </m:acc>
                      <m:r>
                        <a:rPr lang="en-US" sz="2800" i="1">
                          <a:latin typeface="Cambria Math"/>
                        </a:rPr>
                        <m:t> =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</a:rPr>
                            <m:t>180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US" sz="280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latin typeface="Cambria Math"/>
                        </a:rPr>
                        <m:t>t</m:t>
                      </m:r>
                      <m:r>
                        <a:rPr lang="en-US" sz="2800" b="0" i="1" smtClean="0">
                          <a:latin typeface="Cambria Math"/>
                        </a:rPr>
                        <m:t>ổ</m:t>
                      </m:r>
                      <m:r>
                        <a:rPr lang="en-US" sz="2800" b="0" i="1" smtClean="0">
                          <a:latin typeface="Cambria Math"/>
                        </a:rPr>
                        <m:t>𝑛𝑔</m:t>
                      </m:r>
                      <m:r>
                        <a:rPr lang="en-US" sz="2800" b="0" i="1" smtClean="0">
                          <a:latin typeface="Cambria Math"/>
                        </a:rPr>
                        <m:t> </m:t>
                      </m:r>
                      <m:r>
                        <a:rPr lang="en-US" sz="2800" b="0" i="1" smtClean="0">
                          <a:latin typeface="Cambria Math"/>
                        </a:rPr>
                        <m:t>𝑏𝑎</m:t>
                      </m:r>
                      <m:r>
                        <a:rPr lang="en-US" sz="2800" b="0" i="1" smtClean="0">
                          <a:latin typeface="Cambria Math"/>
                        </a:rPr>
                        <m:t> </m:t>
                      </m:r>
                      <m:r>
                        <a:rPr lang="en-US" sz="2800" b="0" i="1" smtClean="0">
                          <a:latin typeface="Cambria Math"/>
                        </a:rPr>
                        <m:t>𝑔</m:t>
                      </m:r>
                      <m:r>
                        <a:rPr lang="en-US" sz="2800" b="0" i="1" smtClean="0">
                          <a:latin typeface="Cambria Math"/>
                        </a:rPr>
                        <m:t>ó</m:t>
                      </m:r>
                      <m:r>
                        <a:rPr lang="en-US" sz="2800" b="0" i="1" smtClean="0">
                          <a:latin typeface="Cambria Math"/>
                        </a:rPr>
                        <m:t>𝑐</m:t>
                      </m:r>
                      <m:r>
                        <a:rPr lang="en-US" sz="2800" b="0" i="1" smtClean="0">
                          <a:latin typeface="Cambria Math"/>
                        </a:rPr>
                        <m:t> </m:t>
                      </m:r>
                      <m:r>
                        <a:rPr lang="en-US" sz="2800" b="0" i="1" smtClean="0">
                          <a:latin typeface="Cambria Math"/>
                        </a:rPr>
                        <m:t>𝑐</m:t>
                      </m:r>
                      <m:r>
                        <a:rPr lang="en-US" sz="2800" b="0" i="1" smtClean="0">
                          <a:latin typeface="Cambria Math"/>
                        </a:rPr>
                        <m:t>ủ</m:t>
                      </m:r>
                      <m:r>
                        <a:rPr lang="en-US" sz="2800" b="0" i="1" smtClean="0">
                          <a:latin typeface="Cambria Math"/>
                        </a:rPr>
                        <m:t>𝑎</m:t>
                      </m:r>
                      <m:r>
                        <a:rPr lang="en-US" sz="2800" b="0" i="1" smtClean="0">
                          <a:latin typeface="Cambria Math"/>
                        </a:rPr>
                        <m:t> </m:t>
                      </m:r>
                      <m:r>
                        <a:rPr lang="en-US" sz="2800" b="0" i="1" smtClean="0">
                          <a:latin typeface="Cambria Math"/>
                        </a:rPr>
                        <m:t>𝑚</m:t>
                      </m:r>
                      <m:r>
                        <a:rPr lang="en-US" sz="2800" b="0" i="1" smtClean="0">
                          <a:latin typeface="Cambria Math"/>
                        </a:rPr>
                        <m:t>ộ</m:t>
                      </m:r>
                      <m:r>
                        <a:rPr lang="en-US" sz="2800" b="0" i="1" smtClean="0">
                          <a:latin typeface="Cambria Math"/>
                        </a:rPr>
                        <m:t>𝑡</m:t>
                      </m:r>
                      <m:r>
                        <a:rPr lang="en-US" sz="2800" b="0" i="1" smtClean="0">
                          <a:latin typeface="Cambria Math"/>
                        </a:rPr>
                        <m:t> </m:t>
                      </m:r>
                      <m:r>
                        <a:rPr lang="en-US" sz="2800" b="0" i="1" smtClean="0">
                          <a:latin typeface="Cambria Math"/>
                        </a:rPr>
                        <m:t>𝑡𝑎𝑚</m:t>
                      </m:r>
                      <m:r>
                        <a:rPr lang="en-US" sz="2800" b="0" i="1" smtClean="0">
                          <a:latin typeface="Cambria Math"/>
                        </a:rPr>
                        <m:t> </m:t>
                      </m:r>
                      <m:r>
                        <a:rPr lang="en-US" sz="2800" b="0" i="1" smtClean="0">
                          <a:latin typeface="Cambria Math"/>
                        </a:rPr>
                        <m:t>𝑔𝑖</m:t>
                      </m:r>
                      <m:r>
                        <a:rPr lang="en-US" sz="2800" b="0" i="1" smtClean="0">
                          <a:latin typeface="Cambria Math"/>
                        </a:rPr>
                        <m:t>á</m:t>
                      </m:r>
                      <m:r>
                        <a:rPr lang="en-US" sz="2800" b="0" i="1" smtClean="0">
                          <a:latin typeface="Cambria Math"/>
                        </a:rPr>
                        <m:t>𝑐</m:t>
                      </m:r>
                      <m:r>
                        <a:rPr lang="en-US" sz="2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Hay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latin typeface="Cambria Math"/>
                      </a:rPr>
                      <m:t> </m:t>
                    </m:r>
                    <m:acc>
                      <m:accPr>
                        <m:chr m:val="̂"/>
                        <m:ctrlPr>
                          <a:rPr lang="en-US" sz="28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/>
                          </a:rPr>
                          <m:t>𝐾</m:t>
                        </m:r>
                      </m:e>
                    </m:acc>
                    <m:r>
                      <a:rPr lang="en-US" sz="2800" i="1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sz="28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/>
                          </a:rPr>
                          <m:t>40</m:t>
                        </m:r>
                      </m:e>
                      <m:sup>
                        <m:r>
                          <a:rPr lang="en-US" sz="2800" i="1">
                            <a:latin typeface="Cambria Math"/>
                          </a:rPr>
                          <m:t>0</m:t>
                        </m:r>
                      </m:sup>
                    </m:sSup>
                    <m:r>
                      <a:rPr lang="en-US" sz="2800" i="1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sz="28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/>
                          </a:rPr>
                          <m:t>80</m:t>
                        </m:r>
                      </m:e>
                      <m:sup>
                        <m:r>
                          <a:rPr lang="en-US" sz="2800" i="1">
                            <a:latin typeface="Cambria Math"/>
                          </a:rPr>
                          <m:t>0</m:t>
                        </m:r>
                      </m:sup>
                    </m:sSup>
                    <m:r>
                      <a:rPr lang="en-US" sz="28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8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/>
                          </a:rPr>
                          <m:t>180</m:t>
                        </m:r>
                      </m:e>
                      <m:sup>
                        <m:r>
                          <a:rPr lang="en-US" sz="2800" i="1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2800" dirty="0" smtClean="0"/>
                  <a:t>       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latin typeface="Cambria Math"/>
                      </a:rPr>
                      <m:t>⇒</m:t>
                    </m:r>
                    <m:acc>
                      <m:accPr>
                        <m:chr m:val="̂"/>
                        <m:ctrlPr>
                          <a:rPr lang="en-US" sz="28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/>
                          </a:rPr>
                          <m:t>𝐾</m:t>
                        </m:r>
                      </m:e>
                    </m:acc>
                    <m:r>
                      <a:rPr lang="en-US" sz="28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8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/>
                          </a:rPr>
                          <m:t>180</m:t>
                        </m:r>
                      </m:e>
                      <m:sup>
                        <m:r>
                          <a:rPr lang="en-US" sz="2800" i="1">
                            <a:latin typeface="Cambria Math"/>
                          </a:rPr>
                          <m:t>0</m:t>
                        </m:r>
                      </m:sup>
                    </m:sSup>
                    <m:r>
                      <a:rPr lang="en-US" sz="2800" i="1">
                        <a:latin typeface="Cambria Math"/>
                      </a:rPr>
                      <m:t>−</m:t>
                    </m:r>
                    <m:d>
                      <m:dPr>
                        <m:ctrlPr>
                          <a:rPr lang="en-US" sz="2800" i="1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/>
                              </a:rPr>
                              <m:t>40</m:t>
                            </m:r>
                          </m:e>
                          <m:sup>
                            <m:r>
                              <a:rPr lang="en-US" sz="2800" i="1">
                                <a:latin typeface="Cambria Math"/>
                              </a:rPr>
                              <m:t>0</m:t>
                            </m:r>
                          </m:sup>
                        </m:sSup>
                        <m:r>
                          <a:rPr lang="en-US" sz="2800" i="1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/>
                              </a:rPr>
                              <m:t>80</m:t>
                            </m:r>
                          </m:e>
                          <m:sup>
                            <m:r>
                              <a:rPr lang="en-US" sz="2800" i="1">
                                <a:latin typeface="Cambria Math"/>
                              </a:rPr>
                              <m:t>0</m:t>
                            </m:r>
                          </m:sup>
                        </m:sSup>
                      </m:e>
                    </m:d>
                  </m:oMath>
                </a14:m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800" dirty="0" smtClean="0"/>
                  <a:t>    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/>
                          </a:rPr>
                          <m:t>𝐾</m:t>
                        </m:r>
                      </m:e>
                    </m:acc>
                    <m:r>
                      <a:rPr lang="en-US" sz="28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8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/>
                          </a:rPr>
                          <m:t>60</m:t>
                        </m:r>
                      </m:e>
                      <m:sup>
                        <m:r>
                          <a:rPr lang="en-US" sz="2800" i="1">
                            <a:latin typeface="Cambria Math"/>
                          </a:rPr>
                          <m:t>0</m:t>
                        </m:r>
                      </m:sup>
                    </m:sSup>
                    <m:r>
                      <a:rPr lang="en-US" sz="2800" i="1">
                        <a:latin typeface="Cambria Math"/>
                      </a:rPr>
                      <m:t>  </m:t>
                    </m:r>
                  </m:oMath>
                </a14:m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007156"/>
                <a:ext cx="5334000" cy="2726644"/>
              </a:xfrm>
              <a:prstGeom prst="rect">
                <a:avLst/>
              </a:prstGeom>
              <a:blipFill rotWithShape="1">
                <a:blip r:embed="rId3"/>
                <a:stretch>
                  <a:fillRect l="-2286" t="-22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2637" y="497191"/>
            <a:ext cx="2676525" cy="249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1829" y="2930189"/>
            <a:ext cx="2276475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10242"/>
              <p:cNvSpPr txBox="1"/>
              <p:nvPr/>
            </p:nvSpPr>
            <p:spPr>
              <a:xfrm>
                <a:off x="6438900" y="4062413"/>
                <a:ext cx="723900" cy="738187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baseline="-25000" smtClean="0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</m:ctrlPr>
                        </m:sSupPr>
                        <m:e>
                          <m:r>
                            <a:rPr lang="en-US" sz="3200" b="1" i="1" baseline="-25000" smtClean="0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𝟒</m:t>
                          </m:r>
                          <m:r>
                            <a:rPr lang="en-US" sz="3200" b="1" i="1" baseline="-25000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𝟎</m:t>
                          </m:r>
                        </m:e>
                        <m:sup>
                          <m:r>
                            <a:rPr lang="en-US" sz="3200" b="1" i="1" baseline="-25000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en-US" sz="5400" b="1" dirty="0">
                  <a:effectLst/>
                  <a:latin typeface="Times New Roman"/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17" name="Text Box 102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8900" y="4062413"/>
                <a:ext cx="723900" cy="73818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 Box 10242"/>
              <p:cNvSpPr txBox="1"/>
              <p:nvPr/>
            </p:nvSpPr>
            <p:spPr>
              <a:xfrm>
                <a:off x="7200900" y="4062413"/>
                <a:ext cx="723900" cy="738187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baseline="-25000" smtClean="0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</m:ctrlPr>
                        </m:sSupPr>
                        <m:e>
                          <m:r>
                            <a:rPr lang="en-US" sz="3200" b="1" i="1" baseline="-25000" smtClean="0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𝟖</m:t>
                          </m:r>
                          <m:r>
                            <a:rPr lang="en-US" sz="3200" b="1" i="1" baseline="-25000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𝟎</m:t>
                          </m:r>
                        </m:e>
                        <m:sup>
                          <m:r>
                            <a:rPr lang="en-US" sz="3200" b="1" i="1" baseline="-25000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en-US" sz="5400" b="1" dirty="0">
                  <a:effectLst/>
                  <a:latin typeface="Times New Roman"/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19" name="Text Box 102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0900" y="4062413"/>
                <a:ext cx="723900" cy="73818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 Box 10242"/>
              <p:cNvSpPr txBox="1"/>
              <p:nvPr/>
            </p:nvSpPr>
            <p:spPr>
              <a:xfrm>
                <a:off x="6430939" y="1447800"/>
                <a:ext cx="723900" cy="738187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baseline="-25000" smtClean="0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</m:ctrlPr>
                        </m:sSupPr>
                        <m:e>
                          <m:r>
                            <a:rPr lang="en-US" sz="3200" b="1" i="1" baseline="-25000" smtClean="0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𝟔</m:t>
                          </m:r>
                          <m:r>
                            <a:rPr lang="en-US" sz="3200" b="1" i="1" baseline="-25000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𝟎</m:t>
                          </m:r>
                        </m:e>
                        <m:sup>
                          <m:r>
                            <a:rPr lang="en-US" sz="3200" b="1" i="1" baseline="-25000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en-US" sz="5400" b="1" dirty="0">
                  <a:effectLst/>
                  <a:latin typeface="Times New Roman"/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23" name="Text Box 102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0939" y="1447800"/>
                <a:ext cx="723900" cy="73818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018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905000"/>
            <a:ext cx="3048000" cy="3048000"/>
          </a:xfrm>
          <a:prstGeom prst="rect">
            <a:avLst/>
          </a:prstGeom>
        </p:spPr>
      </p:pic>
      <p:pic>
        <p:nvPicPr>
          <p:cNvPr id="5" name="Picture 4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1905000"/>
            <a:ext cx="2819400" cy="2819400"/>
          </a:xfrm>
          <a:prstGeom prst="rect">
            <a:avLst/>
          </a:prstGeom>
        </p:spPr>
      </p:pic>
      <p:pic>
        <p:nvPicPr>
          <p:cNvPr id="6" name="Picture 5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4267200"/>
            <a:ext cx="2590800" cy="2590800"/>
          </a:xfrm>
          <a:prstGeom prst="rect">
            <a:avLst/>
          </a:prstGeom>
        </p:spPr>
      </p:pic>
      <p:pic>
        <p:nvPicPr>
          <p:cNvPr id="10" name="Picture 9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5975" y="4800600"/>
            <a:ext cx="1924050" cy="1857375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10600" cy="1676400"/>
          </a:xfrm>
          <a:solidFill>
            <a:srgbClr val="FFFF00"/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10" action="ppaction://hlinksldjump"/>
              </a:rPr>
              <a:t>TRÒ CHƠI: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10" action="ppaction://hlinksldjump"/>
              </a:rPr>
              <a:t>CHIẾC HỘP MAY MẮN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10" action="ppaction://hlinksldjump"/>
              </a:rPr>
              <a:t/>
            </a:r>
            <a:b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10" action="ppaction://hlinksldjump"/>
              </a:rPr>
            </a:br>
            <a:r>
              <a:rPr lang="en-US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10" action="ppaction://hlinksldjump"/>
              </a:rPr>
              <a:t>Chủ</a:t>
            </a:r>
            <a:r>
              <a:rPr lang="en-US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10" action="ppaction://hlinksldjump"/>
              </a:rPr>
              <a:t> </a:t>
            </a:r>
            <a:r>
              <a:rPr lang="en-US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10" action="ppaction://hlinksldjump"/>
              </a:rPr>
              <a:t>đề</a:t>
            </a:r>
            <a:r>
              <a:rPr lang="en-US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10" action="ppaction://hlinksldjump"/>
              </a:rPr>
              <a:t>: </a:t>
            </a:r>
            <a:r>
              <a:rPr lang="en-US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10" action="ppaction://hlinksldjump"/>
              </a:rPr>
              <a:t>Hai</a:t>
            </a:r>
            <a:r>
              <a:rPr lang="en-US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10" action="ppaction://hlinksldjump"/>
              </a:rPr>
              <a:t> tam </a:t>
            </a:r>
            <a:r>
              <a:rPr lang="en-US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10" action="ppaction://hlinksldjump"/>
              </a:rPr>
              <a:t>giác</a:t>
            </a:r>
            <a:r>
              <a:rPr lang="en-US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10" action="ppaction://hlinksldjump"/>
              </a:rPr>
              <a:t> </a:t>
            </a:r>
            <a:r>
              <a:rPr lang="en-US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10" action="ppaction://hlinksldjump"/>
              </a:rPr>
              <a:t>bằng</a:t>
            </a:r>
            <a:r>
              <a:rPr lang="en-US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10" action="ppaction://hlinksldjump"/>
              </a:rPr>
              <a:t> </a:t>
            </a:r>
            <a:r>
              <a:rPr lang="en-US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10" action="ppaction://hlinksldjump"/>
              </a:rPr>
              <a:t>nhau</a:t>
            </a:r>
            <a:endParaRPr lang="en-US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hlinkClick r:id="rId10" action="ppaction://hlinksldjump"/>
            </a:endParaRPr>
          </a:p>
        </p:txBody>
      </p:sp>
      <p:pic>
        <p:nvPicPr>
          <p:cNvPr id="12" name="Picture 11">
            <a:hlinkClick r:id="rId11" action="ppaction://hlinksldjump"/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917" y="990600"/>
            <a:ext cx="710418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885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67770" y="2469445"/>
            <a:ext cx="7848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xen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xen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kia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2076271"/>
            <a:ext cx="784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-7961"/>
            <a:ext cx="18288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62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894" y="457200"/>
            <a:ext cx="5969106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85800" y="3500497"/>
                <a:ext cx="7848600" cy="25711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Vì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∆ABC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∆DEF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:</a:t>
                </a:r>
              </a:p>
              <a:p>
                <a:pPr algn="just"/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           AB = 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DE  (</a:t>
                </a:r>
                <a:r>
                  <a:rPr lang="en-US" sz="3200" dirty="0" err="1">
                    <a:latin typeface="Times New Roman" pitchFamily="18" charset="0"/>
                    <a:cs typeface="Times New Roman" pitchFamily="18" charset="0"/>
                  </a:rPr>
                  <a:t>giả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latin typeface="Times New Roman" pitchFamily="18" charset="0"/>
                    <a:cs typeface="Times New Roman" pitchFamily="18" charset="0"/>
                  </a:rPr>
                  <a:t>thiết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  <a:cs typeface="Times New Roman" pitchFamily="18" charset="0"/>
                      </a:rPr>
                      <m:t>              </m:t>
                    </m:r>
                    <m:acc>
                      <m:accPr>
                        <m:chr m:val="̂"/>
                        <m:ctrlPr>
                          <a:rPr lang="en-US" sz="3200" i="1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3200" b="0" i="1" smtClean="0">
                            <a:latin typeface="Cambria Math"/>
                            <a:cs typeface="Times New Roman" pitchFamily="18" charset="0"/>
                          </a:rPr>
                          <m:t>𝐵𝐴𝐶</m:t>
                        </m:r>
                      </m:e>
                    </m:acc>
                    <m:r>
                      <a:rPr lang="en-US" sz="3200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32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3200" b="0" i="1" smtClean="0">
                            <a:latin typeface="Cambria Math"/>
                            <a:cs typeface="Times New Roman" pitchFamily="18" charset="0"/>
                          </a:rPr>
                          <m:t>𝐸𝐷𝐹</m:t>
                        </m:r>
                      </m:e>
                    </m:acc>
                  </m:oMath>
                </a14:m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(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giả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thiết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  <a:p>
                <a:pPr algn="just"/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            AC = 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DF  (</a:t>
                </a:r>
                <a:r>
                  <a:rPr lang="en-US" sz="3200" dirty="0" err="1">
                    <a:latin typeface="Times New Roman" pitchFamily="18" charset="0"/>
                    <a:cs typeface="Times New Roman" pitchFamily="18" charset="0"/>
                  </a:rPr>
                  <a:t>giả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latin typeface="Times New Roman" pitchFamily="18" charset="0"/>
                    <a:cs typeface="Times New Roman" pitchFamily="18" charset="0"/>
                  </a:rPr>
                  <a:t>thiết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  <a:p>
                <a:pPr algn="just"/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nên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∆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ABC 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∆DEF 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c.g.c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en-US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500497"/>
                <a:ext cx="7848600" cy="2571153"/>
              </a:xfrm>
              <a:prstGeom prst="rect">
                <a:avLst/>
              </a:prstGeom>
              <a:blipFill rotWithShape="1">
                <a:blip r:embed="rId3"/>
                <a:stretch>
                  <a:fillRect l="-2020" t="-3318" b="-66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542499" y="3289110"/>
            <a:ext cx="7848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2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6200"/>
            <a:ext cx="17145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1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2063763"/>
            <a:ext cx="7848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4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4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kia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1905000"/>
            <a:ext cx="7848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-15753"/>
            <a:ext cx="1358221" cy="1311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200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52399"/>
            <a:ext cx="5181600" cy="3553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33400" y="4017289"/>
                <a:ext cx="8458200" cy="20787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Vì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∆GHK(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32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3200" b="0" i="1" smtClean="0">
                            <a:latin typeface="Cambria Math"/>
                            <a:cs typeface="Times New Roman" pitchFamily="18" charset="0"/>
                          </a:rPr>
                          <m:t>𝐺</m:t>
                        </m:r>
                      </m:e>
                    </m:acc>
                    <m:r>
                      <a:rPr lang="en-US" sz="3200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sSup>
                      <m:sSupPr>
                        <m:ctrlPr>
                          <a:rPr lang="en-US" sz="32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/>
                            <a:cs typeface="Times New Roman" pitchFamily="18" charset="0"/>
                          </a:rPr>
                          <m:t>90</m:t>
                        </m:r>
                      </m:e>
                      <m:sup>
                        <m:r>
                          <a:rPr lang="en-US" sz="3200" b="0" i="1" smtClean="0">
                            <a:latin typeface="Cambria Math"/>
                            <a:cs typeface="Times New Roman" pitchFamily="18" charset="0"/>
                          </a:rPr>
                          <m:t>0</m:t>
                        </m:r>
                      </m:sup>
                    </m:sSup>
                    <m:r>
                      <a:rPr lang="en-US" sz="3200" b="0" i="1" smtClean="0">
                        <a:latin typeface="Cambria Math"/>
                        <a:cs typeface="Times New Roman" pitchFamily="18" charset="0"/>
                      </a:rPr>
                      <m:t>)</m:t>
                    </m:r>
                  </m:oMath>
                </a14:m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∆MNP 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(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32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3200" b="0" i="1" smtClean="0">
                            <a:latin typeface="Cambria Math"/>
                            <a:cs typeface="Times New Roman" pitchFamily="18" charset="0"/>
                          </a:rPr>
                          <m:t>𝑀</m:t>
                        </m:r>
                      </m:e>
                    </m:acc>
                    <m:r>
                      <a:rPr lang="en-US" sz="3200" i="1">
                        <a:latin typeface="Cambria Math"/>
                        <a:cs typeface="Times New Roman" pitchFamily="18" charset="0"/>
                      </a:rPr>
                      <m:t>=</m:t>
                    </m:r>
                    <m:sSup>
                      <m:sSupPr>
                        <m:ctrlPr>
                          <a:rPr lang="en-US" sz="3200" i="1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/>
                            <a:cs typeface="Times New Roman" pitchFamily="18" charset="0"/>
                          </a:rPr>
                          <m:t>90</m:t>
                        </m:r>
                      </m:e>
                      <m:sup>
                        <m:r>
                          <a:rPr lang="en-US" sz="3200" i="1">
                            <a:latin typeface="Cambria Math"/>
                            <a:cs typeface="Times New Roman" pitchFamily="18" charset="0"/>
                          </a:rPr>
                          <m:t>0</m:t>
                        </m:r>
                      </m:sup>
                    </m:sSup>
                    <m:r>
                      <a:rPr lang="en-US" sz="3200" i="1">
                        <a:latin typeface="Cambria Math"/>
                        <a:cs typeface="Times New Roman" pitchFamily="18" charset="0"/>
                      </a:rPr>
                      <m:t>)</m:t>
                    </m:r>
                  </m:oMath>
                </a14:m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:</a:t>
                </a:r>
              </a:p>
              <a:p>
                <a:pPr algn="just"/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           GH = 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MN (</a:t>
                </a:r>
                <a:r>
                  <a:rPr lang="en-US" sz="3200" dirty="0" err="1">
                    <a:latin typeface="Times New Roman" pitchFamily="18" charset="0"/>
                    <a:cs typeface="Times New Roman" pitchFamily="18" charset="0"/>
                  </a:rPr>
                  <a:t>giả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latin typeface="Times New Roman" pitchFamily="18" charset="0"/>
                    <a:cs typeface="Times New Roman" pitchFamily="18" charset="0"/>
                  </a:rPr>
                  <a:t>thiết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  <a:p>
                <a:pPr algn="just"/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           GK = 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MP (</a:t>
                </a:r>
                <a:r>
                  <a:rPr lang="en-US" sz="3200" dirty="0" err="1">
                    <a:latin typeface="Times New Roman" pitchFamily="18" charset="0"/>
                    <a:cs typeface="Times New Roman" pitchFamily="18" charset="0"/>
                  </a:rPr>
                  <a:t>giả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latin typeface="Times New Roman" pitchFamily="18" charset="0"/>
                    <a:cs typeface="Times New Roman" pitchFamily="18" charset="0"/>
                  </a:rPr>
                  <a:t>thiết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  <a:p>
                <a:pPr algn="just"/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nên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 ∆GHK = ∆MNP (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c.g.c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en-US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4017289"/>
                <a:ext cx="8458200" cy="2078711"/>
              </a:xfrm>
              <a:prstGeom prst="rect">
                <a:avLst/>
              </a:prstGeom>
              <a:blipFill rotWithShape="1">
                <a:blip r:embed="rId3"/>
                <a:stretch>
                  <a:fillRect l="-1875" t="-3226" b="-85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533400" y="3688140"/>
            <a:ext cx="7848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4422"/>
            <a:ext cx="1585778" cy="1585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097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1276312"/>
              </p:ext>
            </p:extLst>
          </p:nvPr>
        </p:nvGraphicFramePr>
        <p:xfrm>
          <a:off x="2438400" y="2514600"/>
          <a:ext cx="4267200" cy="444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3" name="Bitmap Image" r:id="rId3" imgW="2895480" imgH="2371680" progId="Paint.Picture">
                  <p:embed/>
                </p:oleObj>
              </mc:Choice>
              <mc:Fallback>
                <p:oleObj name="Bitmap Image" r:id="rId3" imgW="2895480" imgH="2371680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2514600"/>
                        <a:ext cx="4267200" cy="444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188686"/>
            <a:ext cx="8763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Cho tam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ABC, M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BC.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MA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ME = MA.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AB // CE.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14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0682655"/>
              </p:ext>
            </p:extLst>
          </p:nvPr>
        </p:nvGraphicFramePr>
        <p:xfrm>
          <a:off x="4879396" y="801216"/>
          <a:ext cx="4493204" cy="46804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7" name="Bitmap Image" r:id="rId3" imgW="2895480" imgH="2371680" progId="Paint.Picture">
                  <p:embed/>
                </p:oleObj>
              </mc:Choice>
              <mc:Fallback>
                <p:oleObj name="Bitmap Image" r:id="rId3" imgW="2895480" imgH="2371680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9396" y="801216"/>
                        <a:ext cx="4493204" cy="46804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188686"/>
            <a:ext cx="8763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6684259"/>
              </p:ext>
            </p:extLst>
          </p:nvPr>
        </p:nvGraphicFramePr>
        <p:xfrm>
          <a:off x="408709" y="1455393"/>
          <a:ext cx="480060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3886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GT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KL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447800" y="1371600"/>
                <a:ext cx="35814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∆ABC, MB = MC, M 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  <a:ea typeface="Cambria Math"/>
                        <a:cs typeface="Times New Roman"/>
                      </a:rPr>
                      <m:t>∈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/>
                      </a:rPr>
                      <m:t> </m:t>
                    </m:r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BC, MA = ME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1371600"/>
                <a:ext cx="3581400" cy="830997"/>
              </a:xfrm>
              <a:prstGeom prst="rect">
                <a:avLst/>
              </a:prstGeom>
              <a:blipFill rotWithShape="1">
                <a:blip r:embed="rId5"/>
                <a:stretch>
                  <a:fillRect l="-2726" t="-5882"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1718790" y="2286000"/>
            <a:ext cx="1329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AB // CE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84393" y="3171152"/>
                <a:ext cx="4240007" cy="12752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0" smtClean="0">
                          <a:latin typeface="Cambria Math"/>
                        </a:rPr>
                        <m:t>1) 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/>
                                </a:rPr>
                                <m:t>MB</m:t>
                              </m:r>
                              <m:r>
                                <a:rPr lang="en-US" sz="2400" b="0" i="0" smtClean="0">
                                  <a:latin typeface="Cambria Math"/>
                                </a:rPr>
                                <m:t>=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/>
                                </a:rPr>
                                <m:t>MC</m:t>
                              </m:r>
                              <m:r>
                                <a:rPr lang="en-US" sz="2400" b="0" i="0" smtClean="0">
                                  <a:latin typeface="Cambria Math"/>
                                </a:rPr>
                                <m:t> (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/>
                                </a:rPr>
                                <m:t>gi</m:t>
                              </m:r>
                              <m:r>
                                <a:rPr lang="en-US" sz="2400" b="0" i="0" smtClean="0">
                                  <a:latin typeface="Cambria Math"/>
                                </a:rPr>
                                <m:t>ả 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/>
                                </a:rPr>
                                <m:t>thi</m:t>
                              </m:r>
                              <m:r>
                                <a:rPr lang="en-US" sz="2400" b="0" i="0" smtClean="0">
                                  <a:latin typeface="Cambria Math"/>
                                </a:rPr>
                                <m:t>ế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/>
                                </a:rPr>
                                <m:t>t</m:t>
                              </m:r>
                              <m:r>
                                <a:rPr lang="en-US" sz="2400" b="0" i="0" smtClean="0">
                                  <a:latin typeface="Cambria Math"/>
                                </a:rPr>
                                <m:t>)</m:t>
                              </m:r>
                            </m:e>
                            <m:e>
                              <m:acc>
                                <m:accPr>
                                  <m:chr m:val="̂"/>
                                  <m:ctrlPr>
                                    <a:rPr lang="en-US" sz="2400" i="1" smtClean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 b="0" i="0" smtClean="0">
                                      <a:latin typeface="Cambria Math"/>
                                    </a:rPr>
                                    <m:t>AMB</m:t>
                                  </m:r>
                                  <m:r>
                                    <a:rPr lang="en-US" sz="2400" b="0" i="0" smtClean="0">
                                      <a:latin typeface="Cambria Math"/>
                                    </a:rPr>
                                    <m:t> </m:t>
                                  </m:r>
                                </m:e>
                              </m:acc>
                              <m:r>
                                <a:rPr lang="en-US" sz="2400" i="0">
                                  <a:latin typeface="Cambria Math"/>
                                </a:rPr>
                                <m:t>=</m:t>
                              </m:r>
                              <m:acc>
                                <m:accPr>
                                  <m:chr m:val="̂"/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 b="0" i="0" smtClean="0">
                                      <a:latin typeface="Cambria Math"/>
                                    </a:rPr>
                                    <m:t>EMC</m:t>
                                  </m:r>
                                  <m:r>
                                    <a:rPr lang="en-US" sz="2400" b="0" i="0" smtClean="0">
                                      <a:latin typeface="Cambria Math"/>
                                    </a:rPr>
                                    <m:t>    </m:t>
                                  </m:r>
                                </m:e>
                              </m:acc>
                              <m:r>
                                <a:rPr lang="en-US" sz="2400" b="0" i="0" smtClean="0">
                                  <a:latin typeface="Cambria Math"/>
                                </a:rPr>
                                <m:t>( đố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/>
                                </a:rPr>
                                <m:t>i</m:t>
                              </m:r>
                              <m:r>
                                <a:rPr lang="en-US" sz="2400" b="0" i="0" smtClean="0">
                                  <a:latin typeface="Cambria Math"/>
                                </a:rPr>
                                <m:t> đỉ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/>
                                </a:rPr>
                                <m:t>nh</m:t>
                              </m:r>
                              <m:r>
                                <a:rPr lang="en-US" sz="2400" b="0" i="0" smtClean="0">
                                  <a:latin typeface="Cambria Math"/>
                                </a:rPr>
                                <m:t>)</m:t>
                              </m:r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/>
                                </a:rPr>
                                <m:t>MA</m:t>
                              </m:r>
                              <m:r>
                                <a:rPr lang="en-US" sz="2400" b="0" i="0" smtClean="0">
                                  <a:latin typeface="Cambria Math"/>
                                </a:rPr>
                                <m:t>=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/>
                                </a:rPr>
                                <m:t>ME</m:t>
                              </m:r>
                              <m:r>
                                <a:rPr lang="en-US" sz="2400" b="0" i="0" smtClean="0">
                                  <a:latin typeface="Cambria Math"/>
                                </a:rPr>
                                <m:t> (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/>
                                </a:rPr>
                                <m:t>gi</m:t>
                              </m:r>
                              <m:r>
                                <a:rPr lang="en-US" sz="2400" b="0" i="0" smtClean="0">
                                  <a:latin typeface="Cambria Math"/>
                                </a:rPr>
                                <m:t>ả 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/>
                                </a:rPr>
                                <m:t>thi</m:t>
                              </m:r>
                              <m:r>
                                <a:rPr lang="en-US" sz="2400" b="0" i="0" smtClean="0">
                                  <a:latin typeface="Cambria Math"/>
                                </a:rPr>
                                <m:t>ế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/>
                                </a:rPr>
                                <m:t>t</m:t>
                              </m:r>
                              <m:r>
                                <a:rPr lang="en-US" sz="2400" b="0" i="0" smtClean="0">
                                  <a:latin typeface="Cambria Math"/>
                                </a:rPr>
                                <m:t>)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393" y="3171152"/>
                <a:ext cx="4240007" cy="127528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512618" y="4419600"/>
            <a:ext cx="43252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2) Do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∆AMB = ∆EMC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c.g.c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2618" y="4881265"/>
            <a:ext cx="72449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3) =&gt; AB // CE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so le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33400" y="5478554"/>
                <a:ext cx="5238357" cy="4739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4) =&gt;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</a:rPr>
                          <m:t>MAB</m:t>
                        </m:r>
                        <m:r>
                          <a:rPr lang="en-US" sz="2400" b="0" i="0" smtClean="0">
                            <a:latin typeface="Cambria Math"/>
                          </a:rPr>
                          <m:t> </m:t>
                        </m:r>
                      </m:e>
                    </m:acc>
                    <m:r>
                      <a:rPr lang="en-US" sz="2400" i="0">
                        <a:latin typeface="Cambria Math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400" i="1"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</a:rPr>
                          <m:t>MEC</m:t>
                        </m:r>
                        <m:r>
                          <a:rPr lang="en-US" sz="2400" b="0" i="0" smtClean="0">
                            <a:latin typeface="Cambria Math"/>
                          </a:rPr>
                          <m:t> </m:t>
                        </m:r>
                      </m:e>
                    </m:acc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(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hai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góc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tương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ứng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5478554"/>
                <a:ext cx="5238357" cy="473976"/>
              </a:xfrm>
              <a:prstGeom prst="rect">
                <a:avLst/>
              </a:prstGeom>
              <a:blipFill rotWithShape="1">
                <a:blip r:embed="rId7"/>
                <a:stretch>
                  <a:fillRect l="-1863" t="-7792" r="-698" b="-29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533400" y="6100465"/>
            <a:ext cx="66558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AMB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EMC.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35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1303087"/>
              </p:ext>
            </p:extLst>
          </p:nvPr>
        </p:nvGraphicFramePr>
        <p:xfrm>
          <a:off x="4800600" y="533400"/>
          <a:ext cx="4493204" cy="46804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1" name="Bitmap Image" r:id="rId3" imgW="2895480" imgH="2371680" progId="Paint.Picture">
                  <p:embed/>
                </p:oleObj>
              </mc:Choice>
              <mc:Fallback>
                <p:oleObj name="Bitmap Image" r:id="rId3" imgW="2895480" imgH="2371680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533400"/>
                        <a:ext cx="4493204" cy="46804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188686"/>
            <a:ext cx="8763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605605"/>
              </p:ext>
            </p:extLst>
          </p:nvPr>
        </p:nvGraphicFramePr>
        <p:xfrm>
          <a:off x="408709" y="1455393"/>
          <a:ext cx="480060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3886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GT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KL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447800" y="1371600"/>
                <a:ext cx="35814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∆ABC, MB = MC, M 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  <a:ea typeface="Cambria Math"/>
                        <a:cs typeface="Times New Roman"/>
                      </a:rPr>
                      <m:t>∈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/>
                      </a:rPr>
                      <m:t> </m:t>
                    </m:r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BC, MA = ME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1371600"/>
                <a:ext cx="3581400" cy="830997"/>
              </a:xfrm>
              <a:prstGeom prst="rect">
                <a:avLst/>
              </a:prstGeom>
              <a:blipFill rotWithShape="1">
                <a:blip r:embed="rId5"/>
                <a:stretch>
                  <a:fillRect l="-2726" t="-5882"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1718790" y="2286000"/>
            <a:ext cx="1329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AB // CE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" y="3906314"/>
                <a:ext cx="4240007" cy="12752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0" smtClean="0">
                          <a:latin typeface="Cambria Math"/>
                        </a:rPr>
                        <m:t>1) 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/>
                                </a:rPr>
                                <m:t>MB</m:t>
                              </m:r>
                              <m:r>
                                <a:rPr lang="en-US" sz="2400" b="0" i="0" smtClean="0">
                                  <a:latin typeface="Cambria Math"/>
                                </a:rPr>
                                <m:t>=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/>
                                </a:rPr>
                                <m:t>MC</m:t>
                              </m:r>
                              <m:r>
                                <a:rPr lang="en-US" sz="2400" b="0" i="0" smtClean="0">
                                  <a:latin typeface="Cambria Math"/>
                                </a:rPr>
                                <m:t> (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/>
                                </a:rPr>
                                <m:t>gi</m:t>
                              </m:r>
                              <m:r>
                                <a:rPr lang="en-US" sz="2400" b="0" i="0" smtClean="0">
                                  <a:latin typeface="Cambria Math"/>
                                </a:rPr>
                                <m:t>ả 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/>
                                </a:rPr>
                                <m:t>thi</m:t>
                              </m:r>
                              <m:r>
                                <a:rPr lang="en-US" sz="2400" b="0" i="0" smtClean="0">
                                  <a:latin typeface="Cambria Math"/>
                                </a:rPr>
                                <m:t>ế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/>
                                </a:rPr>
                                <m:t>t</m:t>
                              </m:r>
                              <m:r>
                                <a:rPr lang="en-US" sz="2400" b="0" i="0" smtClean="0">
                                  <a:latin typeface="Cambria Math"/>
                                </a:rPr>
                                <m:t>)</m:t>
                              </m:r>
                            </m:e>
                            <m:e>
                              <m:acc>
                                <m:accPr>
                                  <m:chr m:val="̂"/>
                                  <m:ctrlPr>
                                    <a:rPr lang="en-US" sz="2400" i="1" smtClean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 b="0" i="0" smtClean="0">
                                      <a:latin typeface="Cambria Math"/>
                                    </a:rPr>
                                    <m:t>AMB</m:t>
                                  </m:r>
                                  <m:r>
                                    <a:rPr lang="en-US" sz="2400" b="0" i="0" smtClean="0">
                                      <a:latin typeface="Cambria Math"/>
                                    </a:rPr>
                                    <m:t> </m:t>
                                  </m:r>
                                </m:e>
                              </m:acc>
                              <m:r>
                                <a:rPr lang="en-US" sz="2400" i="0">
                                  <a:latin typeface="Cambria Math"/>
                                </a:rPr>
                                <m:t>=</m:t>
                              </m:r>
                              <m:acc>
                                <m:accPr>
                                  <m:chr m:val="̂"/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 b="0" i="0" smtClean="0">
                                      <a:latin typeface="Cambria Math"/>
                                    </a:rPr>
                                    <m:t>EMC</m:t>
                                  </m:r>
                                  <m:r>
                                    <a:rPr lang="en-US" sz="2400" b="0" i="0" smtClean="0">
                                      <a:latin typeface="Cambria Math"/>
                                    </a:rPr>
                                    <m:t>    </m:t>
                                  </m:r>
                                </m:e>
                              </m:acc>
                              <m:r>
                                <a:rPr lang="en-US" sz="2400" b="0" i="0" smtClean="0">
                                  <a:latin typeface="Cambria Math"/>
                                </a:rPr>
                                <m:t>( đố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/>
                                </a:rPr>
                                <m:t>i</m:t>
                              </m:r>
                              <m:r>
                                <a:rPr lang="en-US" sz="2400" b="0" i="0" smtClean="0">
                                  <a:latin typeface="Cambria Math"/>
                                </a:rPr>
                                <m:t> đỉ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/>
                                </a:rPr>
                                <m:t>nh</m:t>
                              </m:r>
                              <m:r>
                                <a:rPr lang="en-US" sz="2400" b="0" i="0" smtClean="0">
                                  <a:latin typeface="Cambria Math"/>
                                </a:rPr>
                                <m:t>)</m:t>
                              </m:r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/>
                                </a:rPr>
                                <m:t>MA</m:t>
                              </m:r>
                              <m:r>
                                <a:rPr lang="en-US" sz="2400" b="0" i="0" smtClean="0">
                                  <a:latin typeface="Cambria Math"/>
                                </a:rPr>
                                <m:t>=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/>
                                </a:rPr>
                                <m:t>ME</m:t>
                              </m:r>
                              <m:r>
                                <a:rPr lang="en-US" sz="2400" b="0" i="0" smtClean="0">
                                  <a:latin typeface="Cambria Math"/>
                                </a:rPr>
                                <m:t> (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/>
                                </a:rPr>
                                <m:t>gi</m:t>
                              </m:r>
                              <m:r>
                                <a:rPr lang="en-US" sz="2400" b="0" i="0" smtClean="0">
                                  <a:latin typeface="Cambria Math"/>
                                </a:rPr>
                                <m:t>ả 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/>
                                </a:rPr>
                                <m:t>thi</m:t>
                              </m:r>
                              <m:r>
                                <a:rPr lang="en-US" sz="2400" b="0" i="0" smtClean="0">
                                  <a:latin typeface="Cambria Math"/>
                                </a:rPr>
                                <m:t>ế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/>
                                </a:rPr>
                                <m:t>t</m:t>
                              </m:r>
                              <m:r>
                                <a:rPr lang="en-US" sz="2400" b="0" i="0" smtClean="0">
                                  <a:latin typeface="Cambria Math"/>
                                </a:rPr>
                                <m:t>)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3906314"/>
                <a:ext cx="4240007" cy="127528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81000" y="5100935"/>
            <a:ext cx="43252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2) Do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∆AMB = ∆EMC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c.g.c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6096000"/>
            <a:ext cx="72449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3) =&gt; AB // CE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so le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81000" y="5545824"/>
                <a:ext cx="5238357" cy="4739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4) =&gt;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</a:rPr>
                          <m:t>MAB</m:t>
                        </m:r>
                        <m:r>
                          <a:rPr lang="en-US" sz="2400" b="0" i="0" smtClean="0">
                            <a:latin typeface="Cambria Math"/>
                          </a:rPr>
                          <m:t> </m:t>
                        </m:r>
                      </m:e>
                    </m:acc>
                    <m:r>
                      <a:rPr lang="en-US" sz="2400" i="0">
                        <a:latin typeface="Cambria Math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400" i="1"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</a:rPr>
                          <m:t>MEC</m:t>
                        </m:r>
                        <m:r>
                          <a:rPr lang="en-US" sz="2400" b="0" i="0" smtClean="0">
                            <a:latin typeface="Cambria Math"/>
                          </a:rPr>
                          <m:t> </m:t>
                        </m:r>
                      </m:e>
                    </m:acc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(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hai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góc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tương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ứng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5545824"/>
                <a:ext cx="5238357" cy="473976"/>
              </a:xfrm>
              <a:prstGeom prst="rect">
                <a:avLst/>
              </a:prstGeom>
              <a:blipFill rotWithShape="1">
                <a:blip r:embed="rId7"/>
                <a:stretch>
                  <a:fillRect l="-1863" t="-7692" r="-698" b="-282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304800" y="3472692"/>
            <a:ext cx="66558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AMB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EMC.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1000" y="2743200"/>
            <a:ext cx="45945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</a:rPr>
              <a:t>Đáp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án</a:t>
            </a:r>
            <a:r>
              <a:rPr lang="en-US" sz="3600" dirty="0" smtClean="0">
                <a:solidFill>
                  <a:srgbClr val="FF0000"/>
                </a:solidFill>
              </a:rPr>
              <a:t>: 5), 1), 2), 4), 3).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13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</TotalTime>
  <Words>1246</Words>
  <Application>Microsoft Office PowerPoint</Application>
  <PresentationFormat>On-screen Show (4:3)</PresentationFormat>
  <Paragraphs>111</Paragraphs>
  <Slides>19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Bitmap Image</vt:lpstr>
      <vt:lpstr>TRÒ CHƠI CHIẾC HỘP MAY MẮN Chủ đề: Hai tam giác bằng nhau</vt:lpstr>
      <vt:lpstr>TRÒ CHƠI: CHIẾC HỘP MAY MẮN Chủ đề: Hai tam giác bằng nhau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PHÒNG GIÁO DỤC – ĐÀO TẠO TP. HÀ TIÊN TRƯỜNG THCS ĐÔNG HỒ</dc:title>
  <dc:creator>AutoBVT</dc:creator>
  <cp:lastModifiedBy>Phát</cp:lastModifiedBy>
  <cp:revision>130</cp:revision>
  <dcterms:created xsi:type="dcterms:W3CDTF">2020-11-30T18:32:49Z</dcterms:created>
  <dcterms:modified xsi:type="dcterms:W3CDTF">2021-08-30T08:10:18Z</dcterms:modified>
</cp:coreProperties>
</file>