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300" r:id="rId2"/>
    <p:sldId id="304" r:id="rId3"/>
    <p:sldId id="302" r:id="rId4"/>
    <p:sldId id="292" r:id="rId5"/>
    <p:sldId id="301" r:id="rId6"/>
    <p:sldId id="335" r:id="rId7"/>
    <p:sldId id="348" r:id="rId8"/>
    <p:sldId id="314" r:id="rId9"/>
    <p:sldId id="333" r:id="rId10"/>
    <p:sldId id="346" r:id="rId11"/>
    <p:sldId id="316" r:id="rId12"/>
    <p:sldId id="334" r:id="rId13"/>
    <p:sldId id="347" r:id="rId14"/>
    <p:sldId id="327" r:id="rId15"/>
    <p:sldId id="349" r:id="rId16"/>
    <p:sldId id="336" r:id="rId17"/>
    <p:sldId id="338" r:id="rId18"/>
    <p:sldId id="337" r:id="rId19"/>
    <p:sldId id="339" r:id="rId20"/>
    <p:sldId id="350" r:id="rId21"/>
    <p:sldId id="341" r:id="rId22"/>
    <p:sldId id="342" r:id="rId23"/>
    <p:sldId id="343" r:id="rId24"/>
    <p:sldId id="344" r:id="rId25"/>
    <p:sldId id="345" r:id="rId26"/>
    <p:sldId id="315" r:id="rId27"/>
    <p:sldId id="375" r:id="rId28"/>
    <p:sldId id="331" r:id="rId29"/>
    <p:sldId id="328" r:id="rId30"/>
    <p:sldId id="329" r:id="rId31"/>
    <p:sldId id="33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4">
          <p15:clr>
            <a:srgbClr val="A4A3A4"/>
          </p15:clr>
        </p15:guide>
        <p15:guide id="2" pos="38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75" d="100"/>
          <a:sy n="75" d="100"/>
        </p:scale>
        <p:origin x="1162" y="48"/>
      </p:cViewPr>
      <p:guideLst>
        <p:guide orient="horz" pos="2164"/>
        <p:guide pos="38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35"/>
            <a:ext cx="12213590" cy="6865620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/>
          <p:cNvSpPr txBox="1"/>
          <p:nvPr userDrawn="1"/>
        </p:nvSpPr>
        <p:spPr>
          <a:xfrm>
            <a:off x="153420" y="-41096"/>
            <a:ext cx="2441575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>
                <a:solidFill>
                  <a:schemeClr val="bg1"/>
                </a:solidFill>
              </a:rPr>
              <a:t>Unit 10</a:t>
            </a:r>
            <a:r>
              <a:rPr lang="vi-VN" altLang="en-US" sz="1800" b="1" dirty="0">
                <a:solidFill>
                  <a:schemeClr val="bg1"/>
                </a:solidFill>
              </a:rPr>
              <a:t>: </a:t>
            </a:r>
            <a:r>
              <a:rPr lang="en-US" b="1" dirty="0">
                <a:solidFill>
                  <a:schemeClr val="bg1"/>
                </a:solidFill>
                <a:sym typeface="+mn-ea"/>
              </a:rPr>
              <a:t>Energy Sources</a:t>
            </a:r>
            <a:endParaRPr lang="en-US" altLang="en-US" sz="1800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3.1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10: Energy Sources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3.1: Listening &amp; Reading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82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1274" y="2136339"/>
            <a:ext cx="1052945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</a:rPr>
              <a:t>3. How much of its energy does Greenview get from renewable sources?</a:t>
            </a:r>
          </a:p>
          <a:p>
            <a:br>
              <a:rPr lang="en-US" sz="3600" dirty="0">
                <a:solidFill>
                  <a:srgbClr val="242021"/>
                </a:solidFill>
              </a:rPr>
            </a:br>
            <a:r>
              <a:rPr lang="en-US" sz="3600" dirty="0">
                <a:solidFill>
                  <a:srgbClr val="242021"/>
                </a:solidFill>
              </a:rPr>
              <a:t>4. Who did Harry speak to last week?</a:t>
            </a:r>
            <a:br>
              <a:rPr lang="en-US" sz="3600" dirty="0">
                <a:solidFill>
                  <a:srgbClr val="242021"/>
                </a:solidFill>
              </a:rPr>
            </a:br>
            <a:br>
              <a:rPr lang="en-US" sz="3600" dirty="0">
                <a:solidFill>
                  <a:srgbClr val="242021"/>
                </a:solidFill>
              </a:rPr>
            </a:br>
            <a:r>
              <a:rPr lang="en-US" sz="3600" dirty="0">
                <a:solidFill>
                  <a:srgbClr val="242021"/>
                </a:solidFill>
              </a:rPr>
              <a:t>5. What energy source does Harry suggest?</a:t>
            </a:r>
            <a:r>
              <a:rPr lang="en-US" sz="3600" dirty="0"/>
              <a:t>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312359" y="495121"/>
            <a:ext cx="1145799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b. Underline the key words in each question and predict the answer.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274616" y="1853047"/>
            <a:ext cx="2258291" cy="4294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Percentage.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1468578" y="4294404"/>
            <a:ext cx="706582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186544" y="4290938"/>
            <a:ext cx="706582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139932" y="4293408"/>
            <a:ext cx="11173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1274616" y="4380489"/>
            <a:ext cx="4516584" cy="4294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The person Harry spoke to.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2417613" y="5413010"/>
            <a:ext cx="2653147" cy="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453745" y="5425061"/>
            <a:ext cx="11360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1257293" y="5499448"/>
            <a:ext cx="6431979" cy="4294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Harry gave advice another energy source.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994059" y="3206081"/>
            <a:ext cx="3291840" cy="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099663" y="2668006"/>
            <a:ext cx="12801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397917" y="2668006"/>
            <a:ext cx="19202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5893982" y="4290938"/>
            <a:ext cx="1697665" cy="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2293" y="2101791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Listen the first time to recognize what Harry’s job is.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11448" y="20556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32293" y="3231413"/>
            <a:ext cx="9927771" cy="2391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 dirty="0"/>
              <a:t>“I spoke to the city mayor last week and told</a:t>
            </a:r>
            <a:br>
              <a:rPr lang="en-US" sz="3600" i="1" dirty="0"/>
            </a:br>
            <a:r>
              <a:rPr lang="en-US" sz="3600" i="1" dirty="0"/>
              <a:t>him that things need to change. I think the city</a:t>
            </a:r>
            <a:br>
              <a:rPr lang="en-US" sz="3600" i="1" dirty="0"/>
            </a:br>
            <a:r>
              <a:rPr lang="en-US" sz="3600" i="1" dirty="0"/>
              <a:t>needs to use more solar power.”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 Harry is an energy expert.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0767" y="510347"/>
            <a:ext cx="9422475" cy="722708"/>
          </a:xfrm>
          <a:prstGeom prst="rect">
            <a:avLst/>
          </a:prstGeom>
        </p:spPr>
      </p:pic>
      <p:pic>
        <p:nvPicPr>
          <p:cNvPr id="3" name="CD2-TRACK 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5206" y="1250007"/>
            <a:ext cx="646331" cy="646331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8461375" y="1250315"/>
            <a:ext cx="37306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altLang="en-US" i="1" dirty="0">
                <a:solidFill>
                  <a:srgbClr val="FF0000"/>
                </a:solidFill>
                <a:sym typeface="+mn-ea"/>
              </a:rPr>
              <a:t>Click on the icon to hear the sound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27360" y="1454199"/>
            <a:ext cx="1074420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</a:rPr>
              <a:t>1. How much of its energy does Greenview get from coal power?</a:t>
            </a:r>
          </a:p>
          <a:p>
            <a:br>
              <a:rPr lang="en-US" sz="3600" dirty="0">
                <a:solidFill>
                  <a:srgbClr val="242021"/>
                </a:solidFill>
              </a:rPr>
            </a:br>
            <a:endParaRPr lang="en-US" sz="3600" dirty="0">
              <a:solidFill>
                <a:srgbClr val="242021"/>
              </a:solidFill>
            </a:endParaRPr>
          </a:p>
          <a:p>
            <a:r>
              <a:rPr lang="en-US" sz="3600" dirty="0">
                <a:solidFill>
                  <a:srgbClr val="242021"/>
                </a:solidFill>
              </a:rPr>
              <a:t>2. What does Harry say is good about coal power?</a:t>
            </a:r>
            <a:r>
              <a:rPr lang="en-US" sz="3600" dirty="0"/>
              <a:t>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2127250" y="430530"/>
            <a:ext cx="6955790" cy="645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Listen twice to answer the questions.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40963" y="16701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5103" y="2648854"/>
            <a:ext cx="10501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The city gets over sixty percent of its energy from coal.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5103" y="4376000"/>
            <a:ext cx="10501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Coal is cheap to run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8" name="CD2-TRACK 3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49" end="4498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94803" y="625404"/>
            <a:ext cx="618043" cy="618043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9078595" y="334645"/>
            <a:ext cx="23926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altLang="en-US" i="1" dirty="0">
                <a:solidFill>
                  <a:srgbClr val="FF0000"/>
                </a:solidFill>
                <a:sym typeface="+mn-ea"/>
              </a:rPr>
              <a:t>Click on the icon to hear the sound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53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775103" y="1325243"/>
            <a:ext cx="10585906" cy="4355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dirty="0">
                <a:solidFill>
                  <a:srgbClr val="242021"/>
                </a:solidFill>
              </a:rPr>
              <a:t>3. How much of its energy does Greenview get from renewable sources?</a:t>
            </a:r>
          </a:p>
          <a:p>
            <a:pPr>
              <a:lnSpc>
                <a:spcPct val="130000"/>
              </a:lnSpc>
            </a:pPr>
            <a:br>
              <a:rPr lang="en-US" sz="3600" dirty="0">
                <a:solidFill>
                  <a:srgbClr val="242021"/>
                </a:solidFill>
              </a:rPr>
            </a:br>
            <a:r>
              <a:rPr lang="en-US" sz="3600" dirty="0">
                <a:solidFill>
                  <a:srgbClr val="242021"/>
                </a:solidFill>
              </a:rPr>
              <a:t>4. Who did Harry speak to last week?</a:t>
            </a:r>
            <a:br>
              <a:rPr lang="en-US" sz="3600" dirty="0">
                <a:solidFill>
                  <a:srgbClr val="242021"/>
                </a:solidFill>
              </a:rPr>
            </a:br>
            <a:br>
              <a:rPr lang="en-US" sz="3600" dirty="0">
                <a:solidFill>
                  <a:srgbClr val="242021"/>
                </a:solidFill>
              </a:rPr>
            </a:br>
            <a:r>
              <a:rPr lang="en-US" sz="3600" dirty="0">
                <a:solidFill>
                  <a:srgbClr val="242021"/>
                </a:solidFill>
              </a:rPr>
              <a:t>5. What energy source does Harry suggest?</a:t>
            </a:r>
            <a:r>
              <a:rPr lang="en-US" sz="3600" dirty="0"/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2127250" y="430530"/>
            <a:ext cx="6986905" cy="645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sym typeface="+mn-ea"/>
              </a:rPr>
              <a:t>Listen twice to answer the questions.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40963" y="16701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5102" y="2789302"/>
            <a:ext cx="10501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It only gets ten percent from renewable sources.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2741" y="4156274"/>
            <a:ext cx="10501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He spoke to the city mayor last week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2741" y="5586839"/>
            <a:ext cx="10501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He suggests the city needs to use more solar power.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9" name="CD2-TRACK 3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057" end="598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19726" y="679115"/>
            <a:ext cx="646331" cy="646331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9078595" y="334645"/>
            <a:ext cx="23926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altLang="en-US" i="1" dirty="0">
                <a:solidFill>
                  <a:srgbClr val="FF0000"/>
                </a:solidFill>
                <a:sym typeface="+mn-ea"/>
              </a:rPr>
              <a:t>Click on the icon to hear the sound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4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6952" y="1278560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590" y="469514"/>
            <a:ext cx="3984595" cy="254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554638" y="2839057"/>
            <a:ext cx="7009944" cy="1521455"/>
          </a:xfrm>
          <a:prstGeom prst="wedgeRoundRectCallout">
            <a:avLst>
              <a:gd name="adj1" fmla="val 49284"/>
              <a:gd name="adj2" fmla="val 45995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rgbClr val="0070C0"/>
                </a:solidFill>
              </a:rPr>
              <a:t>Do you think the city mayor agrees with Harry? Why (not)?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listening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Audio Scripts</a:t>
            </a:r>
          </a:p>
        </p:txBody>
      </p:sp>
      <p:sp>
        <p:nvSpPr>
          <p:cNvPr id="3" name="Rectangle 2"/>
          <p:cNvSpPr/>
          <p:nvPr/>
        </p:nvSpPr>
        <p:spPr>
          <a:xfrm>
            <a:off x="2127380" y="346871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Practice the conversation with a partner.</a:t>
            </a:r>
          </a:p>
        </p:txBody>
      </p:sp>
      <p:sp>
        <p:nvSpPr>
          <p:cNvPr id="4" name="Rectangle 3"/>
          <p:cNvSpPr/>
          <p:nvPr/>
        </p:nvSpPr>
        <p:spPr>
          <a:xfrm>
            <a:off x="320040" y="1077986"/>
            <a:ext cx="11893730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i="1" dirty="0">
                <a:latin typeface="+mj-lt"/>
              </a:rPr>
              <a:t>W: Hello. I’m here today with Harry Devine. He has been looking very closely at how Greenview gets its energy.</a:t>
            </a:r>
          </a:p>
          <a:p>
            <a:r>
              <a:rPr lang="en-US" sz="2300" i="1" dirty="0">
                <a:latin typeface="+mj-lt"/>
              </a:rPr>
              <a:t>M: Hello. It's great to be here.</a:t>
            </a:r>
          </a:p>
          <a:p>
            <a:r>
              <a:rPr lang="en-US" sz="2300" i="1" dirty="0">
                <a:latin typeface="+mj-lt"/>
              </a:rPr>
              <a:t>W: What can you tell us about the energy used in Greenview?</a:t>
            </a:r>
          </a:p>
          <a:p>
            <a:r>
              <a:rPr lang="en-US" sz="2300" i="1" dirty="0">
                <a:latin typeface="+mj-lt"/>
              </a:rPr>
              <a:t>M: The city gets over sixty percent of its energy from coal. Coal is cheap to run, but it causes pollution.</a:t>
            </a:r>
          </a:p>
          <a:p>
            <a:r>
              <a:rPr lang="en-US" sz="2300" i="1" dirty="0">
                <a:latin typeface="+mj-lt"/>
              </a:rPr>
              <a:t>W: That's terrible.</a:t>
            </a:r>
          </a:p>
          <a:p>
            <a:r>
              <a:rPr lang="en-US" sz="2300" i="1" dirty="0">
                <a:latin typeface="+mj-lt"/>
              </a:rPr>
              <a:t>M: And, the city gets thirty percent of its energy from nuclear power. This can be very dangerous.</a:t>
            </a:r>
          </a:p>
          <a:p>
            <a:r>
              <a:rPr lang="en-US" sz="2300" i="1" dirty="0">
                <a:latin typeface="+mj-lt"/>
              </a:rPr>
              <a:t>W: I see.</a:t>
            </a:r>
          </a:p>
          <a:p>
            <a:r>
              <a:rPr lang="en-US" sz="2300" i="1" dirty="0">
                <a:latin typeface="+mj-lt"/>
              </a:rPr>
              <a:t>M: It only gets ten percent from renewable sources. This just isn't enough.</a:t>
            </a:r>
          </a:p>
          <a:p>
            <a:r>
              <a:rPr lang="en-US" sz="2300" i="1" dirty="0">
                <a:latin typeface="+mj-lt"/>
              </a:rPr>
              <a:t>W: So what needs to change?</a:t>
            </a:r>
          </a:p>
          <a:p>
            <a:r>
              <a:rPr lang="en-US" sz="2300" i="1" dirty="0">
                <a:latin typeface="+mj-lt"/>
              </a:rPr>
              <a:t>M: Well, I spoke to the city mayor last week and told him that things need to change. I think the city needs to use more solar power. It's a very sunny place and solar energy is cheap and eco-friendly.</a:t>
            </a:r>
          </a:p>
          <a:p>
            <a:r>
              <a:rPr lang="en-US" sz="2300" i="1" dirty="0">
                <a:latin typeface="+mj-lt"/>
              </a:rPr>
              <a:t>W: Thank you for talking with me, Harry.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604" y="45720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60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25019" y="580310"/>
            <a:ext cx="178214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– listening </a:t>
            </a:r>
          </a:p>
        </p:txBody>
      </p:sp>
      <p:sp>
        <p:nvSpPr>
          <p:cNvPr id="4" name="Rectangle 3"/>
          <p:cNvSpPr/>
          <p:nvPr/>
        </p:nvSpPr>
        <p:spPr>
          <a:xfrm>
            <a:off x="444758" y="1469666"/>
            <a:ext cx="1145799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Before listening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a. Underline the key words and guess the main idea of the talk between two students.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913" y="3740948"/>
            <a:ext cx="10633960" cy="106658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3700717" y="4204174"/>
            <a:ext cx="48184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725891" y="4204174"/>
            <a:ext cx="15101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050471" y="4204174"/>
            <a:ext cx="15101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870361" y="4701452"/>
            <a:ext cx="12233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269668" y="4701452"/>
            <a:ext cx="11656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832763" y="4701452"/>
            <a:ext cx="4759037" cy="75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284" y="1162915"/>
            <a:ext cx="11788591" cy="5966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7961" y="2169618"/>
            <a:ext cx="10931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  To suggest the city should use more renewable energy. </a:t>
            </a:r>
          </a:p>
        </p:txBody>
      </p:sp>
      <p:sp>
        <p:nvSpPr>
          <p:cNvPr id="8" name="Rectangle 7"/>
          <p:cNvSpPr/>
          <p:nvPr/>
        </p:nvSpPr>
        <p:spPr>
          <a:xfrm>
            <a:off x="872837" y="3181648"/>
            <a:ext cx="1059872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MyriadPro-Regular"/>
              </a:rPr>
              <a:t>Linda: I think we should use more renewable energy.</a:t>
            </a:r>
            <a:br>
              <a:rPr lang="en-US" sz="3200" dirty="0">
                <a:solidFill>
                  <a:srgbClr val="000000"/>
                </a:solidFill>
                <a:latin typeface="MyriadPro-Regular"/>
              </a:rPr>
            </a:br>
            <a:r>
              <a:rPr lang="en-US" sz="3200" dirty="0">
                <a:solidFill>
                  <a:srgbClr val="000000"/>
                </a:solidFill>
                <a:latin typeface="MyriadPro-Regular"/>
              </a:rPr>
              <a:t>John: Yes. Our city gets five percent of its energy from wind power. We only have one small wind power plant. I hope we could make more energy from wind in the future.</a:t>
            </a:r>
            <a:r>
              <a:rPr lang="en-US" sz="3200" dirty="0"/>
              <a:t> </a:t>
            </a:r>
          </a:p>
        </p:txBody>
      </p:sp>
      <p:pic>
        <p:nvPicPr>
          <p:cNvPr id="2" name="TRACK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9768" y="550723"/>
            <a:ext cx="618858" cy="6188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8485" y="5449078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60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9078595" y="334645"/>
            <a:ext cx="23926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altLang="en-US" i="1" dirty="0">
                <a:solidFill>
                  <a:srgbClr val="FF0000"/>
                </a:solidFill>
                <a:sym typeface="+mn-ea"/>
              </a:rPr>
              <a:t>Click on the icon to hear the sound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4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274" y="457200"/>
            <a:ext cx="178214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– listening </a:t>
            </a:r>
          </a:p>
        </p:txBody>
      </p:sp>
      <p:sp>
        <p:nvSpPr>
          <p:cNvPr id="3" name="Rectangle 2"/>
          <p:cNvSpPr/>
          <p:nvPr/>
        </p:nvSpPr>
        <p:spPr>
          <a:xfrm>
            <a:off x="444758" y="1469666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b. Underline the key words.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420" y="2507673"/>
            <a:ext cx="8352692" cy="30480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590800" y="3020291"/>
            <a:ext cx="4433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976255" y="3020291"/>
            <a:ext cx="39069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8451273" y="3020291"/>
            <a:ext cx="1371600" cy="138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214254" y="3879273"/>
            <a:ext cx="4433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976255" y="3879273"/>
            <a:ext cx="4433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627418" y="3879273"/>
            <a:ext cx="26877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509163" y="3879273"/>
            <a:ext cx="259080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197927" y="4696691"/>
            <a:ext cx="4433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959927" y="4696691"/>
            <a:ext cx="26877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8271539" y="4682836"/>
            <a:ext cx="1371600" cy="138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283525" y="5555673"/>
            <a:ext cx="4433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976254" y="5555673"/>
            <a:ext cx="4433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641272" y="5555673"/>
            <a:ext cx="26877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509163" y="5555673"/>
            <a:ext cx="259080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98485" y="5449078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60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714216" y="1275648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Listen again to check True/False.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099" y="2336907"/>
            <a:ext cx="8407356" cy="304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83896" y="2336907"/>
            <a:ext cx="1085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True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83896" y="3173318"/>
            <a:ext cx="1085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False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83896" y="4009729"/>
            <a:ext cx="1085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False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83896" y="4880053"/>
            <a:ext cx="1085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True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90914" y="2877796"/>
            <a:ext cx="1085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32%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01656" y="3692699"/>
            <a:ext cx="7522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We only have one small wind power plant.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8485" y="5449078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60</a:t>
            </a:r>
          </a:p>
        </p:txBody>
      </p:sp>
      <p:pic>
        <p:nvPicPr>
          <p:cNvPr id="2" name="TRACK 2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36809" y="1349781"/>
            <a:ext cx="572198" cy="572198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7891780" y="1275715"/>
            <a:ext cx="23926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altLang="en-US" i="1" dirty="0">
                <a:solidFill>
                  <a:srgbClr val="FF0000"/>
                </a:solidFill>
                <a:sym typeface="+mn-ea"/>
              </a:rPr>
              <a:t>Click on the icon to hear the sound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84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863846" y="5544331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9671" y="2754055"/>
            <a:ext cx="3973849" cy="8105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8723" y="3888478"/>
            <a:ext cx="4053756" cy="8265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4155" y="490818"/>
            <a:ext cx="4201181" cy="587636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984" y="771455"/>
            <a:ext cx="12164016" cy="5692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897255" indent="-897255" algn="just"/>
            <a:r>
              <a:rPr lang="en-US" sz="2600" dirty="0">
                <a:latin typeface="+mj-lt"/>
              </a:rPr>
              <a:t>Linda: Hi, welcome to Teens' Talk. Kate and John are here to talk about energy sources in Blue City.</a:t>
            </a:r>
          </a:p>
          <a:p>
            <a:pPr marL="796290" indent="-796290" algn="just"/>
            <a:r>
              <a:rPr lang="en-US" sz="2600" dirty="0">
                <a:latin typeface="+mj-lt"/>
              </a:rPr>
              <a:t>Kate: Hello, everyone. Let's start with oil. We get thirty-seven percent of our energy from oil. It's the biggest source of energy used in our city.</a:t>
            </a:r>
          </a:p>
          <a:p>
            <a:pPr algn="just"/>
            <a:r>
              <a:rPr lang="en-US" sz="2600" dirty="0">
                <a:latin typeface="+mj-lt"/>
              </a:rPr>
              <a:t>Linda: Wow! That's a lot.</a:t>
            </a:r>
          </a:p>
          <a:p>
            <a:pPr marL="826135" indent="-826135" algn="just"/>
            <a:r>
              <a:rPr lang="en-US" sz="2600" dirty="0">
                <a:latin typeface="+mj-lt"/>
              </a:rPr>
              <a:t>Kate: Yeah. Oil causes lots of pollution. We also use lots of natural gas. The city gets thirty-two percent of its energy from natural gas.</a:t>
            </a:r>
          </a:p>
          <a:p>
            <a:pPr algn="just"/>
            <a:r>
              <a:rPr lang="en-US" sz="2600" dirty="0">
                <a:latin typeface="+mj-lt"/>
              </a:rPr>
              <a:t>Linda: I think we should use more renewable energy.</a:t>
            </a:r>
          </a:p>
          <a:p>
            <a:pPr marL="846455" indent="-846455" algn="just"/>
            <a:r>
              <a:rPr lang="en-US" sz="2600" dirty="0">
                <a:latin typeface="+mj-lt"/>
              </a:rPr>
              <a:t>John: Yes. Our city gets five percent of its energy from wind power. We only have one small wind power plant. I hope we could make more energy from wind in the future.</a:t>
            </a:r>
          </a:p>
          <a:p>
            <a:pPr algn="just"/>
            <a:r>
              <a:rPr lang="en-US" sz="2600" dirty="0">
                <a:latin typeface="+mj-lt"/>
              </a:rPr>
              <a:t>Linda: How about solar power?</a:t>
            </a:r>
          </a:p>
          <a:p>
            <a:pPr marL="806450" indent="-806450" algn="just"/>
            <a:r>
              <a:rPr lang="en-US" sz="2600" dirty="0">
                <a:latin typeface="+mj-lt"/>
              </a:rPr>
              <a:t>John: Now, we only get ten percent of our energy from solar power. I think the city needs to use more solar power.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984" y="371345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Audio Scripts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6952" y="1278560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590" y="469514"/>
            <a:ext cx="3984595" cy="254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554638" y="2839057"/>
            <a:ext cx="7009944" cy="1521455"/>
          </a:xfrm>
          <a:prstGeom prst="wedgeRoundRectCallout">
            <a:avLst>
              <a:gd name="adj1" fmla="val 49284"/>
              <a:gd name="adj2" fmla="val 45995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rgbClr val="0070C0"/>
                </a:solidFill>
              </a:rPr>
              <a:t>Do you think solar power is the best energy source?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listening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34837" y="2450975"/>
            <a:ext cx="825730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3600" dirty="0">
                <a:solidFill>
                  <a:srgbClr val="242021"/>
                </a:solidFill>
              </a:rPr>
              <a:t> too many wind turbines </a:t>
            </a:r>
          </a:p>
          <a:p>
            <a:pPr marL="342900" indent="-342900">
              <a:buAutoNum type="arabicPeriod"/>
            </a:pPr>
            <a:endParaRPr lang="en-US" sz="3600" dirty="0">
              <a:solidFill>
                <a:srgbClr val="242021"/>
              </a:solidFill>
            </a:endParaRPr>
          </a:p>
          <a:p>
            <a:pPr marL="342900" indent="-342900">
              <a:buAutoNum type="arabicPeriod"/>
            </a:pPr>
            <a:r>
              <a:rPr lang="en-US" sz="3600" dirty="0">
                <a:solidFill>
                  <a:srgbClr val="242021"/>
                </a:solidFill>
              </a:rPr>
              <a:t> too much air pollution </a:t>
            </a:r>
          </a:p>
          <a:p>
            <a:pPr marL="342900" indent="-342900">
              <a:buAutoNum type="arabicPeriod"/>
            </a:pPr>
            <a:endParaRPr lang="en-US" sz="3600" dirty="0">
              <a:solidFill>
                <a:srgbClr val="242021"/>
              </a:solidFill>
            </a:endParaRPr>
          </a:p>
          <a:p>
            <a:pPr marL="342900" indent="-342900">
              <a:buAutoNum type="arabicPeriod"/>
            </a:pPr>
            <a:r>
              <a:rPr lang="en-US" sz="3600" dirty="0">
                <a:solidFill>
                  <a:srgbClr val="242021"/>
                </a:solidFill>
              </a:rPr>
              <a:t> spending too much money on energy</a:t>
            </a:r>
            <a:r>
              <a:rPr lang="en-US" sz="3600" dirty="0"/>
              <a:t>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reading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99855" y="463278"/>
            <a:ext cx="9541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Underline the key words and guess the biggest problem in </a:t>
            </a:r>
            <a:r>
              <a:rPr lang="en-US" sz="3200" i="1" dirty="0" err="1">
                <a:solidFill>
                  <a:srgbClr val="0070C0"/>
                </a:solidFill>
              </a:rPr>
              <a:t>Windrush</a:t>
            </a:r>
            <a:r>
              <a:rPr lang="en-US" sz="3200" i="1" dirty="0">
                <a:solidFill>
                  <a:srgbClr val="0070C0"/>
                </a:solidFill>
              </a:rPr>
              <a:t> City.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237684" y="2984266"/>
            <a:ext cx="16930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060942" y="2984266"/>
            <a:ext cx="2377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23" y="1807141"/>
            <a:ext cx="10326832" cy="509611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237684" y="4067690"/>
            <a:ext cx="16930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060942" y="4067690"/>
            <a:ext cx="22441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930709" y="5167736"/>
            <a:ext cx="17470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89742" y="5178686"/>
            <a:ext cx="10972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146174" y="5167741"/>
            <a:ext cx="1828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161632" y="5167736"/>
            <a:ext cx="16022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98" y="1134343"/>
            <a:ext cx="11152556" cy="49616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58291" y="457200"/>
            <a:ext cx="8590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0070C0"/>
                </a:solidFill>
              </a:rPr>
              <a:t>Skim the email and underline the key words.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715491" y="3267944"/>
            <a:ext cx="2479964" cy="17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874327" y="3558519"/>
            <a:ext cx="1842655" cy="8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258291" y="3558519"/>
            <a:ext cx="13438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930236" y="3836761"/>
            <a:ext cx="2035169" cy="15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152848" y="3847366"/>
            <a:ext cx="3935734" cy="110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01765" y="4106404"/>
            <a:ext cx="21323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333678" y="4106404"/>
            <a:ext cx="2161309" cy="419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1220005" y="4365842"/>
            <a:ext cx="2735467" cy="104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66392" y="4642875"/>
            <a:ext cx="18490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179619" y="4668866"/>
            <a:ext cx="37615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/>
          <p:cNvSpPr/>
          <p:nvPr/>
        </p:nvSpPr>
        <p:spPr>
          <a:xfrm>
            <a:off x="3656558" y="5176186"/>
            <a:ext cx="4835236" cy="8693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The biggest problem is </a:t>
            </a:r>
          </a:p>
          <a:p>
            <a:pPr algn="ctr"/>
            <a:r>
              <a:rPr lang="en-US" sz="3000" dirty="0">
                <a:solidFill>
                  <a:srgbClr val="FF0000"/>
                </a:solidFill>
              </a:rPr>
              <a:t>2. Too much air pollution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67603" y="1810324"/>
            <a:ext cx="11517717" cy="4580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242021"/>
                </a:solidFill>
                <a:latin typeface="+mj-lt"/>
              </a:rPr>
              <a:t>1. Elizabeth goes to _____________ Secondary School.</a:t>
            </a:r>
            <a:br>
              <a:rPr lang="en-US" sz="3300" dirty="0">
                <a:solidFill>
                  <a:srgbClr val="242021"/>
                </a:solidFill>
                <a:latin typeface="+mj-lt"/>
              </a:rPr>
            </a:br>
            <a:r>
              <a:rPr lang="en-US" sz="3300" dirty="0">
                <a:solidFill>
                  <a:srgbClr val="242021"/>
                </a:solidFill>
                <a:latin typeface="+mj-lt"/>
              </a:rPr>
              <a:t>2. She is writing about the _____________ air in the city.</a:t>
            </a:r>
            <a:br>
              <a:rPr lang="en-US" sz="3300" dirty="0">
                <a:solidFill>
                  <a:srgbClr val="242021"/>
                </a:solidFill>
                <a:latin typeface="+mj-lt"/>
              </a:rPr>
            </a:br>
            <a:r>
              <a:rPr lang="en-US" sz="3300" dirty="0">
                <a:solidFill>
                  <a:srgbClr val="242021"/>
                </a:solidFill>
                <a:latin typeface="+mj-lt"/>
              </a:rPr>
              <a:t>3. The city gets most of its energy from _____________.</a:t>
            </a:r>
            <a:br>
              <a:rPr lang="en-US" sz="3300" dirty="0">
                <a:solidFill>
                  <a:srgbClr val="242021"/>
                </a:solidFill>
                <a:latin typeface="+mj-lt"/>
              </a:rPr>
            </a:br>
            <a:r>
              <a:rPr lang="en-US" sz="3300" dirty="0">
                <a:solidFill>
                  <a:srgbClr val="242021"/>
                </a:solidFill>
                <a:latin typeface="+mj-lt"/>
              </a:rPr>
              <a:t>4. Wind power is _____________ to run.</a:t>
            </a:r>
            <a:br>
              <a:rPr lang="en-US" sz="3300" dirty="0">
                <a:solidFill>
                  <a:srgbClr val="242021"/>
                </a:solidFill>
                <a:latin typeface="+mj-lt"/>
              </a:rPr>
            </a:br>
            <a:r>
              <a:rPr lang="en-US" sz="3300" dirty="0">
                <a:solidFill>
                  <a:srgbClr val="242021"/>
                </a:solidFill>
                <a:latin typeface="+mj-lt"/>
              </a:rPr>
              <a:t>5. </a:t>
            </a:r>
            <a:r>
              <a:rPr lang="en-US" sz="3300" dirty="0" err="1">
                <a:solidFill>
                  <a:srgbClr val="242021"/>
                </a:solidFill>
                <a:latin typeface="+mj-lt"/>
              </a:rPr>
              <a:t>Windrush</a:t>
            </a:r>
            <a:r>
              <a:rPr lang="en-US" sz="3300" dirty="0">
                <a:solidFill>
                  <a:srgbClr val="242021"/>
                </a:solidFill>
                <a:latin typeface="+mj-lt"/>
              </a:rPr>
              <a:t> City will become more _____________ if Mayor Adams follows Elizabeth's suggestion.</a:t>
            </a:r>
            <a:r>
              <a:rPr lang="en-US" sz="3300" dirty="0">
                <a:latin typeface="+mj-lt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58291" y="457200"/>
            <a:ext cx="8590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0070C0"/>
                </a:solidFill>
              </a:rPr>
              <a:t>Scan the email again and fill in the blanks.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17613" y="1949517"/>
            <a:ext cx="269514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err="1">
                <a:solidFill>
                  <a:srgbClr val="FF0000"/>
                </a:solidFill>
              </a:rPr>
              <a:t>Windrush</a:t>
            </a:r>
            <a:r>
              <a:rPr lang="en-US" sz="33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80796" y="2756247"/>
            <a:ext cx="174567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polluted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76554" y="3500563"/>
            <a:ext cx="174567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coal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50327" y="4273606"/>
            <a:ext cx="174567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cheap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12754" y="5009016"/>
            <a:ext cx="258755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eco-friendly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03" y="1133266"/>
            <a:ext cx="5621843" cy="554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195498" y="1186219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6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918" y="579696"/>
            <a:ext cx="3349538" cy="213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748145" y="2851599"/>
            <a:ext cx="10737273" cy="2495948"/>
          </a:xfrm>
          <a:prstGeom prst="wedgeRoundRectCallout">
            <a:avLst>
              <a:gd name="adj1" fmla="val 49284"/>
              <a:gd name="adj2" fmla="val 45995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rgbClr val="0070C0"/>
                </a:solidFill>
              </a:rPr>
              <a:t>1. Is your town/ area polluted?</a:t>
            </a:r>
          </a:p>
          <a:p>
            <a:pPr algn="ctr"/>
            <a:r>
              <a:rPr lang="en-US" sz="4000" i="1" dirty="0">
                <a:solidFill>
                  <a:srgbClr val="0070C0"/>
                </a:solidFill>
              </a:rPr>
              <a:t>2. What are the causes?</a:t>
            </a:r>
          </a:p>
          <a:p>
            <a:pPr algn="ctr"/>
            <a:r>
              <a:rPr lang="en-US" sz="4000" i="1" dirty="0">
                <a:solidFill>
                  <a:srgbClr val="0070C0"/>
                </a:solidFill>
              </a:rPr>
              <a:t>3. What should your town/ area do to improve it?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760413" y="1843088"/>
            <a:ext cx="10599737" cy="120032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i="1" dirty="0">
                <a:solidFill>
                  <a:srgbClr val="0000CC"/>
                </a:solidFill>
                <a:latin typeface="Calibri" panose="020F0502020204030204" charset="0"/>
              </a:rPr>
              <a:t>Write a paragraph about what your town/ area should do to improve the pollution. (60-80 words)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705"/>
            <a:ext cx="8968740" cy="61150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104899" y="2257771"/>
            <a:ext cx="10200410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Review sources of energy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Listening: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Listen for gist and recognize the correct/ incorrect information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Reading: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Skim and scan for general and specific information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>
            <a:fillRect/>
          </a:stretch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70840" y="309705"/>
            <a:ext cx="598092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4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-    </a:t>
            </a:r>
            <a:r>
              <a:rPr lang="en-US" sz="3600" i="1" dirty="0">
                <a:solidFill>
                  <a:srgbClr val="0070C0"/>
                </a:solidFill>
              </a:rPr>
              <a:t>review sources of energy.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listening and reading for main ideas and specific information.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be well-prepared for the writing activity in the next lesson.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635" y="1640840"/>
            <a:ext cx="11805285" cy="45231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Practice the vocabularies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Do the exercises</a:t>
            </a:r>
            <a:r>
              <a:rPr lang="vi-VN" alt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in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i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-Learn Smart World </a:t>
            </a:r>
            <a:r>
              <a:rPr lang="vi-VN" alt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Work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book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on page 60.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Do exercises in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i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on page 64.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Prepare the next lesson (page 83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Play consolidation games in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i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on 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>
            <a:fillRect/>
          </a:stretch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636" y="667263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6600" y="2163938"/>
            <a:ext cx="70970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i="1" dirty="0">
                <a:solidFill>
                  <a:srgbClr val="0070C0"/>
                </a:solidFill>
              </a:rPr>
              <a:t>Look at the picture and discuss:</a:t>
            </a:r>
          </a:p>
          <a:p>
            <a:r>
              <a:rPr lang="en-US" sz="3000" b="1" i="1" dirty="0">
                <a:solidFill>
                  <a:srgbClr val="0070C0"/>
                </a:solidFill>
              </a:rPr>
              <a:t>1. What problem can you see?</a:t>
            </a:r>
          </a:p>
          <a:p>
            <a:r>
              <a:rPr lang="en-US" sz="3000" b="1" i="1" dirty="0">
                <a:solidFill>
                  <a:srgbClr val="0070C0"/>
                </a:solidFill>
              </a:rPr>
              <a:t>2. What causes it?</a:t>
            </a:r>
          </a:p>
          <a:p>
            <a:r>
              <a:rPr lang="en-US" sz="3000" b="1" i="1" dirty="0">
                <a:solidFill>
                  <a:srgbClr val="0070C0"/>
                </a:solidFill>
              </a:rPr>
              <a:t>3. What can we do to improve it? 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917" y="359487"/>
            <a:ext cx="2829127" cy="180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6599" y="4212236"/>
            <a:ext cx="77322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</a:rPr>
              <a:t>Suggested answers:</a:t>
            </a:r>
          </a:p>
          <a:p>
            <a:r>
              <a:rPr lang="en-US" sz="3000" b="1" i="1" dirty="0">
                <a:solidFill>
                  <a:srgbClr val="FF0000"/>
                </a:solidFill>
              </a:rPr>
              <a:t>1. I can see lots of smoke. </a:t>
            </a:r>
            <a:r>
              <a:rPr lang="en-US" sz="3000" b="1" i="1" dirty="0">
                <a:solidFill>
                  <a:srgbClr val="FF0000"/>
                </a:solidFill>
                <a:sym typeface="Wingdings" panose="05000000000000000000" pitchFamily="2" charset="2"/>
              </a:rPr>
              <a:t> air pollution</a:t>
            </a:r>
            <a:endParaRPr lang="en-US" sz="3000" b="1" i="1" dirty="0">
              <a:solidFill>
                <a:srgbClr val="FF0000"/>
              </a:solidFill>
            </a:endParaRPr>
          </a:p>
          <a:p>
            <a:r>
              <a:rPr lang="en-US" sz="3000" b="1" i="1" dirty="0">
                <a:solidFill>
                  <a:srgbClr val="FF0000"/>
                </a:solidFill>
              </a:rPr>
              <a:t>2. Perhaps the factory uses coal to run/burn.</a:t>
            </a:r>
          </a:p>
          <a:p>
            <a:r>
              <a:rPr lang="en-US" sz="3000" b="1" i="1" dirty="0">
                <a:solidFill>
                  <a:srgbClr val="FF0000"/>
                </a:solidFill>
              </a:rPr>
              <a:t>3. It should change into another energy source.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790" y="359487"/>
            <a:ext cx="3891209" cy="6004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"/>
          <a:stretch>
            <a:fillRect/>
          </a:stretch>
        </p:blipFill>
        <p:spPr>
          <a:xfrm>
            <a:off x="3314700" y="323850"/>
            <a:ext cx="8836856" cy="6059167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493856" y="474983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listening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23851" y="1461413"/>
            <a:ext cx="4086709" cy="8335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835" y="358060"/>
            <a:ext cx="10579993" cy="60800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380" y="2481366"/>
            <a:ext cx="6618588" cy="91731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58" y="1040175"/>
            <a:ext cx="1145799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Before listening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a. Underline the key words and guess what Harry’s job is.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178214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– listening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696691" y="3158836"/>
            <a:ext cx="10806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063345" y="3158836"/>
            <a:ext cx="10806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1288283" y="3858356"/>
            <a:ext cx="4489062" cy="15864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a person with special knowledge, skill, or training in something</a:t>
            </a:r>
          </a:p>
        </p:txBody>
      </p:sp>
      <p:sp>
        <p:nvSpPr>
          <p:cNvPr id="12" name="Down Arrow 11"/>
          <p:cNvSpPr/>
          <p:nvPr/>
        </p:nvSpPr>
        <p:spPr>
          <a:xfrm>
            <a:off x="5195455" y="3158836"/>
            <a:ext cx="45719" cy="6684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 flipH="1">
            <a:off x="8585664" y="3158836"/>
            <a:ext cx="45719" cy="6684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6234545" y="3858356"/>
            <a:ext cx="5126182" cy="15864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the head of the government of a town or city, etc., elected by the public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7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7753" y="2192128"/>
            <a:ext cx="107442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</a:rPr>
              <a:t>1. How much of its energy does Greenview get from coal power?</a:t>
            </a:r>
            <a:br>
              <a:rPr lang="en-US" sz="3600" dirty="0">
                <a:solidFill>
                  <a:srgbClr val="242021"/>
                </a:solidFill>
              </a:rPr>
            </a:br>
            <a:endParaRPr lang="en-US" sz="3600" dirty="0">
              <a:solidFill>
                <a:srgbClr val="242021"/>
              </a:solidFill>
            </a:endParaRPr>
          </a:p>
          <a:p>
            <a:r>
              <a:rPr lang="en-US" sz="3600" dirty="0">
                <a:solidFill>
                  <a:srgbClr val="242021"/>
                </a:solidFill>
              </a:rPr>
              <a:t>2. What does Harry say is good about coal power?</a:t>
            </a:r>
            <a:r>
              <a:rPr lang="en-US" sz="3600" dirty="0"/>
              <a:t>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312359" y="495121"/>
            <a:ext cx="1145799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b. Underline the key words in each question and predict the answer.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274615" y="2743202"/>
            <a:ext cx="20116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873836" y="2743202"/>
            <a:ext cx="24688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1151309" y="1893403"/>
            <a:ext cx="2258291" cy="4294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Percentage.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7867996" y="4359850"/>
            <a:ext cx="20116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5493326" y="4453157"/>
            <a:ext cx="2258291" cy="4294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Advantages.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5739937" y="4359850"/>
            <a:ext cx="20116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1375</Words>
  <Application>Microsoft Office PowerPoint</Application>
  <PresentationFormat>Widescreen</PresentationFormat>
  <Paragraphs>152</Paragraphs>
  <Slides>31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MyriadPro-Regular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Bửu Vũ Trần Gia</cp:lastModifiedBy>
  <cp:revision>224</cp:revision>
  <dcterms:created xsi:type="dcterms:W3CDTF">2020-12-08T03:17:00Z</dcterms:created>
  <dcterms:modified xsi:type="dcterms:W3CDTF">2023-07-27T07:18:05Z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A11F406D5B8F426DB989B6B2041014C9</vt:lpwstr>
  </property>
  <property fmtid="{D5CDD505-2E9C-101B-9397-08002B2CF9AE}" pid="3" name="KSOProductBuildVer">
    <vt:lpwstr>1033-11.2.0.11486</vt:lpwstr>
  </property>
</Properties>
</file>