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0"/>
  </p:notesMasterIdLst>
  <p:sldIdLst>
    <p:sldId id="271" r:id="rId2"/>
    <p:sldId id="323" r:id="rId3"/>
    <p:sldId id="324" r:id="rId4"/>
    <p:sldId id="316" r:id="rId5"/>
    <p:sldId id="332" r:id="rId6"/>
    <p:sldId id="337" r:id="rId7"/>
    <p:sldId id="339" r:id="rId8"/>
    <p:sldId id="340" r:id="rId9"/>
    <p:sldId id="341" r:id="rId10"/>
    <p:sldId id="336" r:id="rId11"/>
    <p:sldId id="311" r:id="rId12"/>
    <p:sldId id="310" r:id="rId13"/>
    <p:sldId id="314" r:id="rId14"/>
    <p:sldId id="322" r:id="rId15"/>
    <p:sldId id="331" r:id="rId16"/>
    <p:sldId id="325" r:id="rId17"/>
    <p:sldId id="317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E36427"/>
    <a:srgbClr val="E0A4A5"/>
    <a:srgbClr val="000000"/>
    <a:srgbClr val="61953D"/>
    <a:srgbClr val="5E913B"/>
    <a:srgbClr val="5C8E3A"/>
    <a:srgbClr val="D98F91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58B57F-9F17-4A81-C096-943EE4025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75292"/>
              </p:ext>
            </p:extLst>
          </p:nvPr>
        </p:nvGraphicFramePr>
        <p:xfrm>
          <a:off x="0" y="0"/>
          <a:ext cx="12192001" cy="68661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33524">
                  <a:extLst>
                    <a:ext uri="{9D8B030D-6E8A-4147-A177-3AD203B41FA5}">
                      <a16:colId xmlns:a16="http://schemas.microsoft.com/office/drawing/2014/main" val="3262715709"/>
                    </a:ext>
                  </a:extLst>
                </a:gridCol>
                <a:gridCol w="2553005">
                  <a:extLst>
                    <a:ext uri="{9D8B030D-6E8A-4147-A177-3AD203B41FA5}">
                      <a16:colId xmlns:a16="http://schemas.microsoft.com/office/drawing/2014/main" val="2186493847"/>
                    </a:ext>
                  </a:extLst>
                </a:gridCol>
                <a:gridCol w="5354726">
                  <a:extLst>
                    <a:ext uri="{9D8B030D-6E8A-4147-A177-3AD203B41FA5}">
                      <a16:colId xmlns:a16="http://schemas.microsoft.com/office/drawing/2014/main" val="100765860"/>
                    </a:ext>
                  </a:extLst>
                </a:gridCol>
                <a:gridCol w="1850746">
                  <a:extLst>
                    <a:ext uri="{9D8B030D-6E8A-4147-A177-3AD203B41FA5}">
                      <a16:colId xmlns:a16="http://schemas.microsoft.com/office/drawing/2014/main" val="3391075757"/>
                    </a:ext>
                  </a:extLst>
                </a:gridCol>
              </a:tblGrid>
              <a:tr h="898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Form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Pronunciation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Meaning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Vietnamese</a:t>
                      </a:r>
                      <a:r>
                        <a:rPr lang="vi-VN" sz="2000" b="1" dirty="0">
                          <a:effectLst/>
                        </a:rPr>
                        <a:t> </a:t>
                      </a:r>
                      <a:r>
                        <a:rPr lang="vi-VN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2000" b="1" dirty="0">
                          <a:effectLst/>
                        </a:rPr>
                        <a:t> 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586819715"/>
                  </a:ext>
                </a:extLst>
              </a:tr>
              <a:tr h="135715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1. impact (n)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/ˈ</a:t>
                      </a:r>
                      <a:r>
                        <a:rPr lang="en-US" sz="2200" dirty="0" err="1">
                          <a:effectLst/>
                        </a:rPr>
                        <a:t>ɪmpækt</a:t>
                      </a:r>
                      <a:r>
                        <a:rPr lang="en-US" sz="2200" dirty="0">
                          <a:effectLst/>
                        </a:rPr>
                        <a:t>/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the effect or influence that an event, situation </a:t>
                      </a:r>
                      <a:r>
                        <a:rPr lang="en-US" sz="2200" dirty="0" err="1">
                          <a:effectLst/>
                        </a:rPr>
                        <a:t>etc</a:t>
                      </a:r>
                      <a:r>
                        <a:rPr lang="en-US" sz="2200" dirty="0">
                          <a:effectLst/>
                        </a:rPr>
                        <a:t> has on someone or something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ảnh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hưởng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694835"/>
                  </a:ext>
                </a:extLst>
              </a:tr>
              <a:tr h="9441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2. public transport </a:t>
                      </a:r>
                      <a:r>
                        <a:rPr lang="en-US" sz="2200" b="1" dirty="0" smtClean="0">
                          <a:effectLst/>
                        </a:rPr>
                        <a:t>(n</a:t>
                      </a:r>
                      <a:r>
                        <a:rPr lang="en-US" sz="2200" b="1" dirty="0">
                          <a:effectLst/>
                        </a:rPr>
                        <a:t>)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/ˈ</a:t>
                      </a:r>
                      <a:r>
                        <a:rPr lang="en-US" sz="2200" dirty="0" err="1">
                          <a:effectLst/>
                        </a:rPr>
                        <a:t>pʌblɪk</a:t>
                      </a:r>
                      <a:r>
                        <a:rPr lang="en-US" sz="2200" dirty="0">
                          <a:effectLst/>
                        </a:rPr>
                        <a:t> ˈ</a:t>
                      </a:r>
                      <a:r>
                        <a:rPr lang="en-US" sz="2200" dirty="0" err="1">
                          <a:effectLst/>
                        </a:rPr>
                        <a:t>trænspɔːt</a:t>
                      </a:r>
                      <a:r>
                        <a:rPr lang="en-US" sz="2200" dirty="0">
                          <a:effectLst/>
                        </a:rPr>
                        <a:t>/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buses, trains </a:t>
                      </a:r>
                      <a:r>
                        <a:rPr lang="en-US" sz="2200" dirty="0" err="1">
                          <a:effectLst/>
                        </a:rPr>
                        <a:t>etc</a:t>
                      </a:r>
                      <a:r>
                        <a:rPr lang="en-US" sz="2200" dirty="0">
                          <a:effectLst/>
                        </a:rPr>
                        <a:t> that are available for everyone to use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p</a:t>
                      </a:r>
                      <a:r>
                        <a:rPr lang="en-US" sz="2200" dirty="0" err="1" smtClean="0">
                          <a:effectLst/>
                        </a:rPr>
                        <a:t>hương</a:t>
                      </a:r>
                      <a:r>
                        <a:rPr lang="en-US" sz="2200" dirty="0" smtClean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tiện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công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cộng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30303"/>
                  </a:ext>
                </a:extLst>
              </a:tr>
              <a:tr h="135715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3. infrastructure (n) 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/ˈ</a:t>
                      </a:r>
                      <a:r>
                        <a:rPr lang="en-US" sz="2200" dirty="0" err="1">
                          <a:effectLst/>
                        </a:rPr>
                        <a:t>ɪnfrəˌstrʌktʃə</a:t>
                      </a:r>
                      <a:r>
                        <a:rPr lang="en-US" sz="2200" dirty="0">
                          <a:effectLst/>
                        </a:rPr>
                        <a:t>/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the basic systems and structures that a country or organization needs in order to work properly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c</a:t>
                      </a:r>
                      <a:r>
                        <a:rPr lang="en-US" sz="2200" dirty="0" err="1" smtClean="0">
                          <a:effectLst/>
                        </a:rPr>
                        <a:t>ơ</a:t>
                      </a:r>
                      <a:r>
                        <a:rPr lang="en-US" sz="2200" dirty="0" smtClean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sở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hạ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tầng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86769"/>
                  </a:ext>
                </a:extLst>
              </a:tr>
              <a:tr h="9441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4. traffic </a:t>
                      </a:r>
                      <a:r>
                        <a:rPr lang="en-US" sz="2200" b="1" dirty="0" smtClean="0">
                          <a:effectLst/>
                        </a:rPr>
                        <a:t>jam (n)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/ˈtræfɪk dʒæm/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 long line of vehicles on a road that cannot move or can only move very slowly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</a:rPr>
                        <a:t>tắc</a:t>
                      </a:r>
                      <a:r>
                        <a:rPr lang="en-US" sz="2200" dirty="0" smtClean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nghẽn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giao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thông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676139"/>
                  </a:ext>
                </a:extLst>
              </a:tr>
              <a:tr h="135715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5. carbon </a:t>
                      </a:r>
                      <a:r>
                        <a:rPr lang="en-US" sz="2200" b="1" dirty="0" smtClean="0">
                          <a:effectLst/>
                        </a:rPr>
                        <a:t>footprint (n) 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/ˈ</a:t>
                      </a:r>
                      <a:r>
                        <a:rPr lang="en-US" sz="2200" dirty="0" err="1">
                          <a:effectLst/>
                        </a:rPr>
                        <a:t>kɑːbən</a:t>
                      </a:r>
                      <a:r>
                        <a:rPr lang="en-US" sz="2200" dirty="0">
                          <a:effectLst/>
                        </a:rPr>
                        <a:t> ˈ</a:t>
                      </a:r>
                      <a:r>
                        <a:rPr lang="en-US" sz="2200" dirty="0" err="1">
                          <a:effectLst/>
                        </a:rPr>
                        <a:t>fʊtˌprɪnt</a:t>
                      </a:r>
                      <a:r>
                        <a:rPr lang="en-US" sz="2200" dirty="0">
                          <a:effectLst/>
                        </a:rPr>
                        <a:t>/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the amount of carbon dioxide that a person or organization produces by the things they do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dấu</a:t>
                      </a:r>
                      <a:r>
                        <a:rPr lang="en-US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chân</a:t>
                      </a:r>
                      <a:r>
                        <a:rPr lang="en-US" sz="2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cacbon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229560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Welcome to the City of the Future – Eco Tech Daily">
            <a:extLst>
              <a:ext uri="{FF2B5EF4-FFF2-40B4-BE49-F238E27FC236}">
                <a16:creationId xmlns:a16="http://schemas.microsoft.com/office/drawing/2014/main" id="{9C399192-9F94-3A69-D960-E90EDA688B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14" y="1674183"/>
            <a:ext cx="9003323" cy="518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rack 16.mp3" descr="Track 16.mp3">
            <a:hlinkClick r:id="" action="ppaction://media"/>
            <a:extLst>
              <a:ext uri="{FF2B5EF4-FFF2-40B4-BE49-F238E27FC236}">
                <a16:creationId xmlns:a16="http://schemas.microsoft.com/office/drawing/2014/main" id="{3917EA9B-7209-184F-9683-81C451C800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89118" y="123935"/>
            <a:ext cx="812800" cy="81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19E2D8C-5FA6-A04A-95D5-5D21EB052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576923"/>
              </p:ext>
            </p:extLst>
          </p:nvPr>
        </p:nvGraphicFramePr>
        <p:xfrm>
          <a:off x="392545" y="1701528"/>
          <a:ext cx="11406910" cy="512698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782238">
                  <a:extLst>
                    <a:ext uri="{9D8B030D-6E8A-4147-A177-3AD203B41FA5}">
                      <a16:colId xmlns:a16="http://schemas.microsoft.com/office/drawing/2014/main" val="1901049140"/>
                    </a:ext>
                  </a:extLst>
                </a:gridCol>
                <a:gridCol w="5624672">
                  <a:extLst>
                    <a:ext uri="{9D8B030D-6E8A-4147-A177-3AD203B41FA5}">
                      <a16:colId xmlns:a16="http://schemas.microsoft.com/office/drawing/2014/main" val="1406894808"/>
                    </a:ext>
                  </a:extLst>
                </a:gridCol>
              </a:tblGrid>
              <a:tr h="56202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000" dirty="0">
                          <a:solidFill>
                            <a:srgbClr val="000000"/>
                          </a:solidFill>
                          <a:latin typeface="+mn-lt"/>
                        </a:rPr>
                        <a:t>Future cities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T</a:t>
                      </a:r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7947138"/>
                  </a:ext>
                </a:extLst>
              </a:tr>
              <a:tr h="829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000" b="1" dirty="0">
                          <a:solidFill>
                            <a:srgbClr val="000000"/>
                          </a:solidFill>
                          <a:latin typeface="+mn-lt"/>
                        </a:rPr>
                        <a:t>Green city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3000" b="1" dirty="0">
                          <a:solidFill>
                            <a:srgbClr val="000000"/>
                          </a:solidFill>
                          <a:latin typeface="+mn-lt"/>
                        </a:rPr>
                        <a:t>Smart city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814291"/>
                  </a:ext>
                </a:extLst>
              </a:tr>
              <a:tr h="31645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3000" dirty="0">
                          <a:solidFill>
                            <a:srgbClr val="000000"/>
                          </a:solidFill>
                          <a:latin typeface="+mn-lt"/>
                        </a:rPr>
                        <a:t>- M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+mn-lt"/>
                        </a:rPr>
                        <a:t>ore than 50% of it is made up </a:t>
                      </a:r>
                      <a:r>
                        <a:rPr lang="en-US" sz="3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of</a:t>
                      </a:r>
                      <a:r>
                        <a:rPr lang="en-US" sz="30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(1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+mn-lt"/>
                        </a:rPr>
                        <a:t>) _________.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+mn-lt"/>
                        </a:rPr>
                        <a:t>- Using public transport will help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+mn-lt"/>
                        </a:rPr>
                        <a:t>reduce (2) </a:t>
                      </a:r>
                      <a:r>
                        <a:rPr lang="en-US" sz="3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__________</a:t>
                      </a:r>
                      <a:r>
                        <a:rPr lang="en-US" sz="30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and 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+mn-lt"/>
                        </a:rPr>
                        <a:t>pollution.</a:t>
                      </a:r>
                      <a:endParaRPr lang="en-GB" sz="3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+mn-lt"/>
                        </a:rPr>
                        <a:t>- AI (3) ___________ will help the city operate more efficiently.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+mn-lt"/>
                        </a:rPr>
                        <a:t>- High-rise buildings will help solve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+mn-lt"/>
                        </a:rPr>
                        <a:t>the (4) _________ problems.</a:t>
                      </a:r>
                      <a:endParaRPr lang="en-GB" sz="3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2538869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82661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conversation again and complete the notes.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AC159C-4444-14A7-0B5C-B133149EAEE5}"/>
              </a:ext>
            </a:extLst>
          </p:cNvPr>
          <p:cNvSpPr txBox="1"/>
          <p:nvPr/>
        </p:nvSpPr>
        <p:spPr>
          <a:xfrm>
            <a:off x="878041" y="4010288"/>
            <a:ext cx="21184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>
                <a:highlight>
                  <a:srgbClr val="FFFF00"/>
                </a:highlight>
                <a:ea typeface="Calibri" panose="020F0502020204030204" pitchFamily="34" charset="0"/>
              </a:rPr>
              <a:t>g</a:t>
            </a:r>
            <a:r>
              <a:rPr lang="en-US" sz="3000" i="1" dirty="0" smtClean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reen </a:t>
            </a:r>
            <a:r>
              <a:rPr lang="en-US" sz="3000" i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areas </a:t>
            </a:r>
            <a:endParaRPr lang="en-US" sz="3000" dirty="0">
              <a:highlight>
                <a:srgbClr val="FFFF0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9E72D0-D26E-19C6-8A45-255469EE01E7}"/>
              </a:ext>
            </a:extLst>
          </p:cNvPr>
          <p:cNvSpPr txBox="1"/>
          <p:nvPr/>
        </p:nvSpPr>
        <p:spPr>
          <a:xfrm>
            <a:off x="2127739" y="5419401"/>
            <a:ext cx="20981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>
                <a:highlight>
                  <a:srgbClr val="FFFF00"/>
                </a:highlight>
                <a:ea typeface="Calibri" panose="020F0502020204030204" pitchFamily="34" charset="0"/>
              </a:rPr>
              <a:t>traffic jams</a:t>
            </a:r>
            <a:endParaRPr lang="en-US" sz="3000" dirty="0">
              <a:highlight>
                <a:srgbClr val="FFFF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B942C8-1B8E-4038-9E25-593742FFDE1E}"/>
              </a:ext>
            </a:extLst>
          </p:cNvPr>
          <p:cNvSpPr txBox="1"/>
          <p:nvPr/>
        </p:nvSpPr>
        <p:spPr>
          <a:xfrm>
            <a:off x="7509804" y="3351478"/>
            <a:ext cx="19155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>
                <a:highlight>
                  <a:srgbClr val="FFFF00"/>
                </a:highlight>
                <a:ea typeface="Calibri" panose="020F0502020204030204" pitchFamily="34" charset="0"/>
              </a:rPr>
              <a:t>technology</a:t>
            </a:r>
            <a:endParaRPr lang="en-US" sz="3000" dirty="0">
              <a:highlight>
                <a:srgbClr val="FFFF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C050A2-50A6-7F88-8504-1A85ACEE1BD1}"/>
              </a:ext>
            </a:extLst>
          </p:cNvPr>
          <p:cNvSpPr txBox="1"/>
          <p:nvPr/>
        </p:nvSpPr>
        <p:spPr>
          <a:xfrm>
            <a:off x="7544974" y="5401816"/>
            <a:ext cx="16353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i="1" dirty="0">
                <a:highlight>
                  <a:srgbClr val="FFFF00"/>
                </a:highlight>
                <a:ea typeface="Calibri" panose="020F0502020204030204" pitchFamily="34" charset="0"/>
              </a:rPr>
              <a:t>housing</a:t>
            </a:r>
            <a:endParaRPr lang="en-US" sz="3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324" y="1057983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Match the words to make phrases mentioned in </a:t>
            </a:r>
            <a:r>
              <a:rPr lang="en-US" sz="3200" b="1" dirty="0">
                <a:solidFill>
                  <a:schemeClr val="bg1"/>
                </a:solidFill>
                <a:highlight>
                  <a:srgbClr val="F26532"/>
                </a:highlight>
                <a:cs typeface="Arial" panose="020B0604020202020204" pitchFamily="34" charset="0"/>
              </a:rPr>
              <a:t>1</a:t>
            </a:r>
            <a:r>
              <a:rPr lang="en-US" sz="2800" b="1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421882D-4361-EBE8-A20F-FF0DB98DF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622362"/>
              </p:ext>
            </p:extLst>
          </p:nvPr>
        </p:nvGraphicFramePr>
        <p:xfrm>
          <a:off x="1460324" y="1678448"/>
          <a:ext cx="9035757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919">
                  <a:extLst>
                    <a:ext uri="{9D8B030D-6E8A-4147-A177-3AD203B41FA5}">
                      <a16:colId xmlns:a16="http://schemas.microsoft.com/office/drawing/2014/main" val="3706628408"/>
                    </a:ext>
                  </a:extLst>
                </a:gridCol>
                <a:gridCol w="3011919">
                  <a:extLst>
                    <a:ext uri="{9D8B030D-6E8A-4147-A177-3AD203B41FA5}">
                      <a16:colId xmlns:a16="http://schemas.microsoft.com/office/drawing/2014/main" val="1077638094"/>
                    </a:ext>
                  </a:extLst>
                </a:gridCol>
                <a:gridCol w="3011919">
                  <a:extLst>
                    <a:ext uri="{9D8B030D-6E8A-4147-A177-3AD203B41FA5}">
                      <a16:colId xmlns:a16="http://schemas.microsoft.com/office/drawing/2014/main" val="2411028412"/>
                    </a:ext>
                  </a:extLst>
                </a:gridCol>
              </a:tblGrid>
              <a:tr h="103035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public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1 -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buAutoNum type="alphaLcPeriod"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city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38643"/>
                  </a:ext>
                </a:extLst>
              </a:tr>
              <a:tr h="103035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/>
                        <a:t>2. private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/>
                        <a:t>2 -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 smtClean="0"/>
                        <a:t>b.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infrastructure</a:t>
                      </a:r>
                      <a:endParaRPr lang="en-US" sz="3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51909"/>
                  </a:ext>
                </a:extLst>
              </a:tr>
              <a:tr h="103035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/>
                        <a:t>3. modern</a:t>
                      </a:r>
                    </a:p>
                  </a:txBody>
                  <a:tcPr>
                    <a:solidFill>
                      <a:srgbClr val="E364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/>
                        <a:t>3 -</a:t>
                      </a:r>
                    </a:p>
                  </a:txBody>
                  <a:tcPr>
                    <a:solidFill>
                      <a:srgbClr val="E364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/>
                        <a:t>c. transport</a:t>
                      </a:r>
                    </a:p>
                  </a:txBody>
                  <a:tcPr>
                    <a:solidFill>
                      <a:srgbClr val="E36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601717"/>
                  </a:ext>
                </a:extLst>
              </a:tr>
              <a:tr h="103035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/>
                        <a:t>4. high-rise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/>
                        <a:t>4 -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/>
                        <a:t>d. vehicles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850679"/>
                  </a:ext>
                </a:extLst>
              </a:tr>
              <a:tr h="103035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/>
                        <a:t>5. smart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smtClean="0"/>
                        <a:t>5 - </a:t>
                      </a:r>
                      <a:endParaRPr lang="en-US" sz="3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200" dirty="0"/>
                        <a:t>e. buildings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5257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DE3836-5833-EC22-71A5-A134FDC65D4E}"/>
              </a:ext>
            </a:extLst>
          </p:cNvPr>
          <p:cNvSpPr txBox="1"/>
          <p:nvPr/>
        </p:nvSpPr>
        <p:spPr>
          <a:xfrm>
            <a:off x="6321068" y="2011306"/>
            <a:ext cx="520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B1ECB-21E2-E6B7-395F-ACCAE1300731}"/>
              </a:ext>
            </a:extLst>
          </p:cNvPr>
          <p:cNvSpPr txBox="1"/>
          <p:nvPr/>
        </p:nvSpPr>
        <p:spPr>
          <a:xfrm>
            <a:off x="6321067" y="3060059"/>
            <a:ext cx="520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F7C9A1-B368-7B6C-E6A3-5F4700851307}"/>
              </a:ext>
            </a:extLst>
          </p:cNvPr>
          <p:cNvSpPr txBox="1"/>
          <p:nvPr/>
        </p:nvSpPr>
        <p:spPr>
          <a:xfrm>
            <a:off x="6321066" y="4081013"/>
            <a:ext cx="520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575337-61EB-313F-3FED-1972EA3E230B}"/>
              </a:ext>
            </a:extLst>
          </p:cNvPr>
          <p:cNvSpPr txBox="1"/>
          <p:nvPr/>
        </p:nvSpPr>
        <p:spPr>
          <a:xfrm>
            <a:off x="6321066" y="5104676"/>
            <a:ext cx="520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1C486C-0B76-7099-3A45-3D1FE9FB6C3D}"/>
              </a:ext>
            </a:extLst>
          </p:cNvPr>
          <p:cNvSpPr txBox="1"/>
          <p:nvPr/>
        </p:nvSpPr>
        <p:spPr>
          <a:xfrm>
            <a:off x="6321066" y="6145922"/>
            <a:ext cx="520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DB809-72A7-644C-A060-D775E35F2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34" y="2395965"/>
            <a:ext cx="11326717" cy="3562597"/>
          </a:xfrm>
          <a:solidFill>
            <a:schemeClr val="accent2">
              <a:lumMod val="40000"/>
              <a:lumOff val="60000"/>
              <a:alpha val="60000"/>
            </a:schemeClr>
          </a:solidFill>
        </p:spPr>
        <p:txBody>
          <a:bodyPr anchor="ctr"/>
          <a:lstStyle/>
          <a:p>
            <a:pPr marL="15240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3400" dirty="0">
                <a:solidFill>
                  <a:schemeClr val="tx1"/>
                </a:solidFill>
              </a:rPr>
              <a:t>1. It ___________________ to many environmental problems.</a:t>
            </a:r>
          </a:p>
          <a:p>
            <a:pPr marL="15240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3400" dirty="0">
                <a:solidFill>
                  <a:schemeClr val="tx1"/>
                </a:solidFill>
              </a:rPr>
              <a:t>2. The modern infrastructure of the city </a:t>
            </a:r>
            <a:r>
              <a:rPr lang="en-GB" sz="3400" dirty="0" smtClean="0">
                <a:solidFill>
                  <a:schemeClr val="tx1"/>
                </a:solidFill>
              </a:rPr>
              <a:t>_________________.</a:t>
            </a:r>
            <a:endParaRPr lang="en-GB" sz="3400" dirty="0">
              <a:solidFill>
                <a:schemeClr val="tx1"/>
              </a:solidFill>
            </a:endParaRPr>
          </a:p>
          <a:p>
            <a:pPr marL="15240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3400" dirty="0">
                <a:solidFill>
                  <a:schemeClr val="tx1"/>
                </a:solidFill>
              </a:rPr>
              <a:t>3. I ___________________ living in a smarty city in the future.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02858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Complete the sentences with phrases from </a:t>
            </a:r>
            <a:r>
              <a:rPr lang="en-US" sz="3200" b="1" dirty="0">
                <a:solidFill>
                  <a:schemeClr val="bg1"/>
                </a:solidFill>
                <a:highlight>
                  <a:srgbClr val="F26532"/>
                </a:highlight>
                <a:cs typeface="Arial" panose="020B0604020202020204" pitchFamily="34" charset="0"/>
              </a:rPr>
              <a:t>1</a:t>
            </a:r>
            <a:r>
              <a:rPr lang="en-US" sz="2800" b="1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5660" y="2814437"/>
            <a:ext cx="43100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>
                <a:highlight>
                  <a:srgbClr val="FFFF00"/>
                </a:highlight>
              </a:rPr>
              <a:t>seems a good solution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22307" y="3763976"/>
            <a:ext cx="30762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>
                <a:highlight>
                  <a:srgbClr val="FFFF00"/>
                </a:highlight>
              </a:rPr>
              <a:t>looks beautiful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90159" y="4642562"/>
            <a:ext cx="30762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>
                <a:highlight>
                  <a:srgbClr val="FFFF00"/>
                </a:highlight>
              </a:rPr>
              <a:t>am thinking of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31541" y="1206880"/>
            <a:ext cx="2534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26532"/>
                </a:solidFill>
                <a:cs typeface="Arial" panose="020B0604020202020204" pitchFamily="34" charset="0"/>
              </a:rPr>
              <a:t>Interview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676" y="2261675"/>
            <a:ext cx="60025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Ss work in </a:t>
            </a:r>
            <a:r>
              <a:rPr lang="en-US" sz="3200" dirty="0" smtClean="0"/>
              <a:t>pairs.</a:t>
            </a:r>
            <a:endParaRPr lang="en-US" sz="3200" dirty="0"/>
          </a:p>
          <a:p>
            <a:r>
              <a:rPr lang="en-US" sz="3200" dirty="0"/>
              <a:t>- Each student draws their own dream city of the future.</a:t>
            </a:r>
          </a:p>
          <a:p>
            <a:r>
              <a:rPr lang="en-US" sz="3200" dirty="0"/>
              <a:t>- Look at the </a:t>
            </a:r>
            <a:r>
              <a:rPr lang="en-US" sz="3200" dirty="0" smtClean="0"/>
              <a:t>picture </a:t>
            </a:r>
            <a:r>
              <a:rPr lang="en-US" sz="3200" dirty="0"/>
              <a:t>and ask each other about the city of the future.</a:t>
            </a:r>
          </a:p>
          <a:p>
            <a:r>
              <a:rPr lang="en-US" sz="3200" dirty="0"/>
              <a:t>- 7 minutes to prepare for the interview.</a:t>
            </a:r>
          </a:p>
          <a:p>
            <a:r>
              <a:rPr lang="en-US" sz="3200" dirty="0"/>
              <a:t>- 3 minutes for </a:t>
            </a:r>
            <a:r>
              <a:rPr lang="en-US" sz="3200" dirty="0" smtClean="0"/>
              <a:t>the </a:t>
            </a:r>
            <a:r>
              <a:rPr lang="en-US" sz="3200" dirty="0"/>
              <a:t>performance.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7170" name="Picture 2" descr="Cities of the Future | The World in 2050 - YouTube">
            <a:extLst>
              <a:ext uri="{FF2B5EF4-FFF2-40B4-BE49-F238E27FC236}">
                <a16:creationId xmlns:a16="http://schemas.microsoft.com/office/drawing/2014/main" id="{3E7DFFC0-24E2-36CC-EA5B-FFAD42BB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56" y="2261675"/>
            <a:ext cx="5137923" cy="33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cities of the future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specific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about future cities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Stative verbs and linking verbs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2 - Unit 3.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258287" y="3763537"/>
            <a:ext cx="6370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An exhibition of future cities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Cities of the </a:t>
            </a:r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future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Hot potato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read.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notes.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Match the words to make phrases 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Compete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74290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Interview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193960"/>
            <a:ext cx="10040420" cy="40309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3200" dirty="0"/>
              <a:t>Ss stand in a circle or two rows facing each other and set a time limit for the game.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 throws the ball to one student and </a:t>
            </a:r>
            <a:r>
              <a:rPr lang="en-US" sz="3200" dirty="0" smtClean="0"/>
              <a:t>has </a:t>
            </a:r>
            <a:r>
              <a:rPr lang="en-US" sz="3200" dirty="0"/>
              <a:t>him/her call out one target word or phrase from Unit 2. Then he/she throws the ball to another student, who has to say another target word.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The game continues until the time is up or all ss have had a chance to say a word or phrase.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8918" y="1189637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HOT POTATO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impact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the powerful effect that something has on somebody/something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9382" y="2771761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ɪmpækt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87E10-4D6F-7884-352F-CCAB5D1DBB53}"/>
              </a:ext>
            </a:extLst>
          </p:cNvPr>
          <p:cNvSpPr txBox="1"/>
          <p:nvPr/>
        </p:nvSpPr>
        <p:spPr>
          <a:xfrm>
            <a:off x="6637417" y="2617844"/>
            <a:ext cx="52311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E.g</a:t>
            </a:r>
            <a:r>
              <a:rPr lang="en-US" sz="2800" dirty="0"/>
              <a:t>: The report assesses </a:t>
            </a:r>
            <a:r>
              <a:rPr lang="en-US" sz="2800" b="1" u="sng" dirty="0"/>
              <a:t>the impact of</a:t>
            </a:r>
            <a:r>
              <a:rPr lang="en-US" sz="2800" dirty="0"/>
              <a:t> the disease </a:t>
            </a:r>
            <a:r>
              <a:rPr lang="en-US" sz="2800" b="1" u="sng" dirty="0"/>
              <a:t>on</a:t>
            </a:r>
            <a:r>
              <a:rPr lang="en-US" sz="2800" dirty="0"/>
              <a:t> mortality and population growth.</a:t>
            </a:r>
          </a:p>
        </p:txBody>
      </p:sp>
      <p:pic>
        <p:nvPicPr>
          <p:cNvPr id="4" name="impact__gb_3.mp3" descr="impact__gb_3.mp3">
            <a:hlinkClick r:id="" action="ppaction://media"/>
            <a:extLst>
              <a:ext uri="{FF2B5EF4-FFF2-40B4-BE49-F238E27FC236}">
                <a16:creationId xmlns:a16="http://schemas.microsoft.com/office/drawing/2014/main" id="{BB8A80B6-2EF0-9947-B221-B60B821DC8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65694" y="32859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059138" y="115778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p</a:t>
            </a:r>
            <a:r>
              <a:rPr lang="en-US" sz="4800" b="1" dirty="0" smtClean="0">
                <a:solidFill>
                  <a:schemeClr val="accent2"/>
                </a:solidFill>
              </a:rPr>
              <a:t>ublic </a:t>
            </a:r>
            <a:r>
              <a:rPr lang="en-US" sz="4800" b="1" dirty="0" smtClean="0">
                <a:solidFill>
                  <a:schemeClr val="accent2"/>
                </a:solidFill>
              </a:rPr>
              <a:t>transport</a:t>
            </a:r>
            <a:r>
              <a:rPr lang="en-US" sz="4800" dirty="0" smtClean="0">
                <a:solidFill>
                  <a:schemeClr val="accent2"/>
                </a:solidFill>
              </a:rPr>
              <a:t>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7276" y="3205842"/>
            <a:ext cx="54948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system of buses, trains, etc. provided by the government or by companies, which people use to travel from one place to another</a:t>
            </a:r>
          </a:p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E.g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: Most of us use </a:t>
            </a: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</a:rPr>
              <a:t>public transport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to get to work.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71917" y="1971457"/>
            <a:ext cx="314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/ˌ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pʌblɪk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trænspɔːt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Public transportation Images | Free Vectors, Stock Photos &amp; PSD">
            <a:extLst>
              <a:ext uri="{FF2B5EF4-FFF2-40B4-BE49-F238E27FC236}">
                <a16:creationId xmlns:a16="http://schemas.microsoft.com/office/drawing/2014/main" id="{DEA64040-0A64-41BB-7597-1A8E67F01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24" y="1870054"/>
            <a:ext cx="4601400" cy="460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ublic_transport_1_gb_1.mp3" descr="public_transport_1_gb_1.mp3">
            <a:hlinkClick r:id="" action="ppaction://media"/>
            <a:extLst>
              <a:ext uri="{FF2B5EF4-FFF2-40B4-BE49-F238E27FC236}">
                <a16:creationId xmlns:a16="http://schemas.microsoft.com/office/drawing/2014/main" id="{DFC3C3F7-4DD7-CE41-9281-EC2501D982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70676" y="24946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/>
                </a:solidFill>
              </a:rPr>
              <a:t>infrastructure </a:t>
            </a:r>
            <a:r>
              <a:rPr lang="en-US" sz="4800" b="1" dirty="0">
                <a:solidFill>
                  <a:schemeClr val="accent2"/>
                </a:solidFill>
              </a:rPr>
              <a:t>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7" y="4449485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basic systems and structures that a country or organization needs in order to work properly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1295" y="2771761"/>
            <a:ext cx="2557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ɪnfrəˌstrʌktʃə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050" name="Picture 2" descr="What is infrastructure? Definition and examples - Market Business News">
            <a:extLst>
              <a:ext uri="{FF2B5EF4-FFF2-40B4-BE49-F238E27FC236}">
                <a16:creationId xmlns:a16="http://schemas.microsoft.com/office/drawing/2014/main" id="{973D51FE-8AA8-D07B-915B-6BA2C451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22" y="1761828"/>
            <a:ext cx="4837975" cy="435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frastructure__gb_2.mp3" descr="infrastructure__gb_2.mp3">
            <a:hlinkClick r:id="" action="ppaction://media"/>
            <a:extLst>
              <a:ext uri="{FF2B5EF4-FFF2-40B4-BE49-F238E27FC236}">
                <a16:creationId xmlns:a16="http://schemas.microsoft.com/office/drawing/2014/main" id="{30D14EA2-4593-E540-8D5B-9463F0C96D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88803" y="34489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traffic </a:t>
            </a:r>
            <a:r>
              <a:rPr lang="en-US" sz="4800" b="1" dirty="0" smtClean="0">
                <a:solidFill>
                  <a:schemeClr val="accent2"/>
                </a:solidFill>
              </a:rPr>
              <a:t>jam </a:t>
            </a:r>
            <a:r>
              <a:rPr lang="en-US" sz="4800" dirty="0" smtClean="0">
                <a:solidFill>
                  <a:schemeClr val="accent2"/>
                </a:solidFill>
              </a:rPr>
              <a:t>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long line of vehicles on a road that cannot move or can only move very slowly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4728" y="2771761"/>
            <a:ext cx="2530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træfɪk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dʒæm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2" descr="IELTS Speaking Part 2 + 3 | Topic: Traffic Jam | The IELTS Workshop">
            <a:extLst>
              <a:ext uri="{FF2B5EF4-FFF2-40B4-BE49-F238E27FC236}">
                <a16:creationId xmlns:a16="http://schemas.microsoft.com/office/drawing/2014/main" id="{06AA0A80-AB15-F729-D05A-B9BA2E4B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21" y="1865874"/>
            <a:ext cx="5584486" cy="37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affic_jam_1_gb_1.mp3" descr="traffic_jam_1_gb_1.mp3">
            <a:hlinkClick r:id="" action="ppaction://media"/>
            <a:extLst>
              <a:ext uri="{FF2B5EF4-FFF2-40B4-BE49-F238E27FC236}">
                <a16:creationId xmlns:a16="http://schemas.microsoft.com/office/drawing/2014/main" id="{3A4B2044-59E0-0840-9EB0-9E3457327B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94870" y="34285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820226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carbon </a:t>
            </a:r>
            <a:r>
              <a:rPr lang="en-US" sz="4800" b="1" dirty="0" smtClean="0">
                <a:solidFill>
                  <a:schemeClr val="accent2"/>
                </a:solidFill>
              </a:rPr>
              <a:t>footprint </a:t>
            </a:r>
            <a:r>
              <a:rPr lang="en-US" sz="4800" dirty="0" smtClean="0">
                <a:solidFill>
                  <a:schemeClr val="accent2"/>
                </a:solidFill>
              </a:rPr>
              <a:t>(n)</a:t>
            </a:r>
            <a:r>
              <a:rPr lang="en-US" sz="4800" b="1" dirty="0" smtClean="0">
                <a:solidFill>
                  <a:schemeClr val="accent2"/>
                </a:solidFill>
              </a:rPr>
              <a:t>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6645" y="4422114"/>
            <a:ext cx="58089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amount of carbon dioxide that a person or organization produces by the things they do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4393" y="2748182"/>
            <a:ext cx="381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kɑːbən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fʊtˌprɪnt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825B2A-5C9E-FBF4-C37E-58ABA8EA8434}"/>
              </a:ext>
            </a:extLst>
          </p:cNvPr>
          <p:cNvSpPr txBox="1"/>
          <p:nvPr/>
        </p:nvSpPr>
        <p:spPr>
          <a:xfrm>
            <a:off x="6635265" y="3238899"/>
            <a:ext cx="49761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Eg</a:t>
            </a:r>
            <a:r>
              <a:rPr lang="en-US" sz="2800" dirty="0"/>
              <a:t>: There are lots of ways you can reduce your </a:t>
            </a:r>
            <a:r>
              <a:rPr lang="en-US" sz="2800" b="1" u="sng" dirty="0"/>
              <a:t>carbon footprint</a:t>
            </a:r>
            <a:r>
              <a:rPr lang="en-US" sz="2800" dirty="0"/>
              <a:t>.</a:t>
            </a:r>
          </a:p>
        </p:txBody>
      </p:sp>
      <p:pic>
        <p:nvPicPr>
          <p:cNvPr id="4" name="carbon_footprint_1_gb_4.mp3" descr="carbon_footprint_1_gb_4.mp3">
            <a:hlinkClick r:id="" action="ppaction://media"/>
            <a:extLst>
              <a:ext uri="{FF2B5EF4-FFF2-40B4-BE49-F238E27FC236}">
                <a16:creationId xmlns:a16="http://schemas.microsoft.com/office/drawing/2014/main" id="{F35E304D-BD8A-DE47-A815-5399C60B7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29527" y="33656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3357</TotalTime>
  <Words>786</Words>
  <Application>Microsoft Office PowerPoint</Application>
  <PresentationFormat>Widescreen</PresentationFormat>
  <Paragraphs>156</Paragraphs>
  <Slides>18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167</cp:revision>
  <dcterms:created xsi:type="dcterms:W3CDTF">2020-12-09T02:04:09Z</dcterms:created>
  <dcterms:modified xsi:type="dcterms:W3CDTF">2023-05-12T08:26:45Z</dcterms:modified>
</cp:coreProperties>
</file>