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57" r:id="rId2"/>
    <p:sldId id="347" r:id="rId3"/>
    <p:sldId id="348" r:id="rId4"/>
    <p:sldId id="349" r:id="rId5"/>
    <p:sldId id="269" r:id="rId6"/>
    <p:sldId id="264" r:id="rId7"/>
    <p:sldId id="270" r:id="rId8"/>
    <p:sldId id="344" r:id="rId9"/>
    <p:sldId id="275" r:id="rId10"/>
    <p:sldId id="345" r:id="rId11"/>
    <p:sldId id="346" r:id="rId12"/>
    <p:sldId id="299" r:id="rId13"/>
    <p:sldId id="350" r:id="rId14"/>
    <p:sldId id="351" r:id="rId15"/>
    <p:sldId id="352" r:id="rId16"/>
    <p:sldId id="256" r:id="rId17"/>
    <p:sldId id="267" r:id="rId18"/>
  </p:sldIdLst>
  <p:sldSz cx="18288000" cy="10287000"/>
  <p:notesSz cx="6858000" cy="9144000"/>
  <p:embeddedFontLst>
    <p:embeddedFont>
      <p:font typeface="Calibri" pitchFamily="34" charset="0"/>
      <p:regular r:id="rId20"/>
      <p:bold r:id="rId21"/>
      <p:italic r:id="rId22"/>
      <p:boldItalic r:id="rId23"/>
    </p:embeddedFont>
    <p:embeddedFont>
      <p:font typeface="Cambria Math" pitchFamily="18" charset="0"/>
      <p:regular r:id="rId24"/>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8" algn="l" defTabSz="914378" rtl="0" eaLnBrk="1" latinLnBrk="0" hangingPunct="1">
      <a:defRPr sz="1800" kern="1200">
        <a:solidFill>
          <a:schemeClr val="tx1"/>
        </a:solidFill>
        <a:latin typeface="+mn-lt"/>
        <a:ea typeface="+mn-ea"/>
        <a:cs typeface="+mn-cs"/>
      </a:defRPr>
    </a:lvl4pPr>
    <a:lvl5pPr marL="1828757" algn="l" defTabSz="914378" rtl="0" eaLnBrk="1" latinLnBrk="0" hangingPunct="1">
      <a:defRPr sz="1800" kern="1200">
        <a:solidFill>
          <a:schemeClr val="tx1"/>
        </a:solidFill>
        <a:latin typeface="+mn-lt"/>
        <a:ea typeface="+mn-ea"/>
        <a:cs typeface="+mn-cs"/>
      </a:defRPr>
    </a:lvl5pPr>
    <a:lvl6pPr marL="2285946" algn="l" defTabSz="914378" rtl="0" eaLnBrk="1" latinLnBrk="0" hangingPunct="1">
      <a:defRPr sz="1800" kern="1200">
        <a:solidFill>
          <a:schemeClr val="tx1"/>
        </a:solidFill>
        <a:latin typeface="+mn-lt"/>
        <a:ea typeface="+mn-ea"/>
        <a:cs typeface="+mn-cs"/>
      </a:defRPr>
    </a:lvl6pPr>
    <a:lvl7pPr marL="2743135" algn="l" defTabSz="914378" rtl="0" eaLnBrk="1" latinLnBrk="0" hangingPunct="1">
      <a:defRPr sz="1800" kern="1200">
        <a:solidFill>
          <a:schemeClr val="tx1"/>
        </a:solidFill>
        <a:latin typeface="+mn-lt"/>
        <a:ea typeface="+mn-ea"/>
        <a:cs typeface="+mn-cs"/>
      </a:defRPr>
    </a:lvl7pPr>
    <a:lvl8pPr marL="3200323" algn="l" defTabSz="914378" rtl="0" eaLnBrk="1" latinLnBrk="0" hangingPunct="1">
      <a:defRPr sz="1800" kern="1200">
        <a:solidFill>
          <a:schemeClr val="tx1"/>
        </a:solidFill>
        <a:latin typeface="+mn-lt"/>
        <a:ea typeface="+mn-ea"/>
        <a:cs typeface="+mn-cs"/>
      </a:defRPr>
    </a:lvl8pPr>
    <a:lvl9pPr marL="3657514"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3" autoAdjust="0"/>
    <p:restoredTop sz="94622" autoAdjust="0"/>
  </p:normalViewPr>
  <p:slideViewPr>
    <p:cSldViewPr>
      <p:cViewPr>
        <p:scale>
          <a:sx n="40" d="100"/>
          <a:sy n="40" d="100"/>
        </p:scale>
        <p:origin x="-67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24/06/2023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8" algn="l" defTabSz="914378" rtl="0" eaLnBrk="1" latinLnBrk="0" hangingPunct="1">
      <a:defRPr sz="1200" kern="1200">
        <a:solidFill>
          <a:schemeClr val="tx1"/>
        </a:solidFill>
        <a:latin typeface="+mn-lt"/>
        <a:ea typeface="+mn-ea"/>
        <a:cs typeface="+mn-cs"/>
      </a:defRPr>
    </a:lvl4pPr>
    <a:lvl5pPr marL="1828757" algn="l" defTabSz="914378" rtl="0" eaLnBrk="1" latinLnBrk="0" hangingPunct="1">
      <a:defRPr sz="1200" kern="1200">
        <a:solidFill>
          <a:schemeClr val="tx1"/>
        </a:solidFill>
        <a:latin typeface="+mn-lt"/>
        <a:ea typeface="+mn-ea"/>
        <a:cs typeface="+mn-cs"/>
      </a:defRPr>
    </a:lvl5pPr>
    <a:lvl6pPr marL="2285946" algn="l" defTabSz="914378" rtl="0" eaLnBrk="1" latinLnBrk="0" hangingPunct="1">
      <a:defRPr sz="1200" kern="1200">
        <a:solidFill>
          <a:schemeClr val="tx1"/>
        </a:solidFill>
        <a:latin typeface="+mn-lt"/>
        <a:ea typeface="+mn-ea"/>
        <a:cs typeface="+mn-cs"/>
      </a:defRPr>
    </a:lvl6pPr>
    <a:lvl7pPr marL="2743135"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4"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15" indent="0" algn="ctr">
              <a:buNone/>
              <a:defRPr>
                <a:solidFill>
                  <a:schemeClr val="tx1">
                    <a:tint val="75000"/>
                  </a:schemeClr>
                </a:solidFill>
              </a:defRPr>
            </a:lvl2pPr>
            <a:lvl3pPr marL="1632832" indent="0" algn="ctr">
              <a:buNone/>
              <a:defRPr>
                <a:solidFill>
                  <a:schemeClr val="tx1">
                    <a:tint val="75000"/>
                  </a:schemeClr>
                </a:solidFill>
              </a:defRPr>
            </a:lvl3pPr>
            <a:lvl4pPr marL="2449246" indent="0" algn="ctr">
              <a:buNone/>
              <a:defRPr>
                <a:solidFill>
                  <a:schemeClr val="tx1">
                    <a:tint val="75000"/>
                  </a:schemeClr>
                </a:solidFill>
              </a:defRPr>
            </a:lvl4pPr>
            <a:lvl5pPr marL="3265661" indent="0" algn="ctr">
              <a:buNone/>
              <a:defRPr>
                <a:solidFill>
                  <a:schemeClr val="tx1">
                    <a:tint val="75000"/>
                  </a:schemeClr>
                </a:solidFill>
              </a:defRPr>
            </a:lvl5pPr>
            <a:lvl6pPr marL="4082078" indent="0" algn="ctr">
              <a:buNone/>
              <a:defRPr>
                <a:solidFill>
                  <a:schemeClr val="tx1">
                    <a:tint val="75000"/>
                  </a:schemeClr>
                </a:solidFill>
              </a:defRPr>
            </a:lvl6pPr>
            <a:lvl7pPr marL="4898493" indent="0" algn="ctr">
              <a:buNone/>
              <a:defRPr>
                <a:solidFill>
                  <a:schemeClr val="tx1">
                    <a:tint val="75000"/>
                  </a:schemeClr>
                </a:solidFill>
              </a:defRPr>
            </a:lvl7pPr>
            <a:lvl8pPr marL="5714908" indent="0" algn="ctr">
              <a:buNone/>
              <a:defRPr>
                <a:solidFill>
                  <a:schemeClr val="tx1">
                    <a:tint val="75000"/>
                  </a:schemeClr>
                </a:solidFill>
              </a:defRPr>
            </a:lvl8pPr>
            <a:lvl9pPr marL="65313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67097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81898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7413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48269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2"/>
            <a:ext cx="15544800" cy="2250281"/>
          </a:xfrm>
        </p:spPr>
        <p:txBody>
          <a:bodyPr anchor="b"/>
          <a:lstStyle>
            <a:lvl1pPr marL="0" indent="0">
              <a:buNone/>
              <a:defRPr sz="3600">
                <a:solidFill>
                  <a:schemeClr val="tx1">
                    <a:tint val="75000"/>
                  </a:schemeClr>
                </a:solidFill>
              </a:defRPr>
            </a:lvl1pPr>
            <a:lvl2pPr marL="816415" indent="0">
              <a:buNone/>
              <a:defRPr sz="3200">
                <a:solidFill>
                  <a:schemeClr val="tx1">
                    <a:tint val="75000"/>
                  </a:schemeClr>
                </a:solidFill>
              </a:defRPr>
            </a:lvl2pPr>
            <a:lvl3pPr marL="1632832" indent="0">
              <a:buNone/>
              <a:defRPr sz="2900">
                <a:solidFill>
                  <a:schemeClr val="tx1">
                    <a:tint val="75000"/>
                  </a:schemeClr>
                </a:solidFill>
              </a:defRPr>
            </a:lvl3pPr>
            <a:lvl4pPr marL="2449246" indent="0">
              <a:buNone/>
              <a:defRPr sz="2500">
                <a:solidFill>
                  <a:schemeClr val="tx1">
                    <a:tint val="75000"/>
                  </a:schemeClr>
                </a:solidFill>
              </a:defRPr>
            </a:lvl4pPr>
            <a:lvl5pPr marL="3265661" indent="0">
              <a:buNone/>
              <a:defRPr sz="2500">
                <a:solidFill>
                  <a:schemeClr val="tx1">
                    <a:tint val="75000"/>
                  </a:schemeClr>
                </a:solidFill>
              </a:defRPr>
            </a:lvl5pPr>
            <a:lvl6pPr marL="4082078" indent="0">
              <a:buNone/>
              <a:defRPr sz="2500">
                <a:solidFill>
                  <a:schemeClr val="tx1">
                    <a:tint val="75000"/>
                  </a:schemeClr>
                </a:solidFill>
              </a:defRPr>
            </a:lvl6pPr>
            <a:lvl7pPr marL="4898493" indent="0">
              <a:buNone/>
              <a:defRPr sz="2500">
                <a:solidFill>
                  <a:schemeClr val="tx1">
                    <a:tint val="75000"/>
                  </a:schemeClr>
                </a:solidFill>
              </a:defRPr>
            </a:lvl7pPr>
            <a:lvl8pPr marL="5714908" indent="0">
              <a:buNone/>
              <a:defRPr sz="2500">
                <a:solidFill>
                  <a:schemeClr val="tx1">
                    <a:tint val="75000"/>
                  </a:schemeClr>
                </a:solidFill>
              </a:defRPr>
            </a:lvl8pPr>
            <a:lvl9pPr marL="6531325"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44029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2"/>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2"/>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13675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679660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219732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67834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870580"/>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139896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3" tIns="81642" rIns="163283" bIns="816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2"/>
            <a:ext cx="16459200" cy="6788945"/>
          </a:xfrm>
          <a:prstGeom prst="rect">
            <a:avLst/>
          </a:prstGeom>
        </p:spPr>
        <p:txBody>
          <a:bodyPr vert="horz" lIns="163283" tIns="81642" rIns="163283" bIns="816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7"/>
            <a:ext cx="4267200" cy="547688"/>
          </a:xfrm>
          <a:prstGeom prst="rect">
            <a:avLst/>
          </a:prstGeom>
        </p:spPr>
        <p:txBody>
          <a:bodyPr vert="horz" lIns="163283" tIns="81642" rIns="163283" bIns="81642" rtlCol="0" anchor="ctr"/>
          <a:lstStyle>
            <a:lvl1pPr algn="l">
              <a:defRPr sz="2100">
                <a:solidFill>
                  <a:schemeClr val="tx1">
                    <a:tint val="75000"/>
                  </a:schemeClr>
                </a:solidFill>
              </a:defRPr>
            </a:lvl1pPr>
          </a:lstStyle>
          <a:p>
            <a:fld id="{1D8BD707-D9CF-40AE-B4C6-C98DA3205C09}" type="datetimeFigureOut">
              <a:rPr lang="en-US" smtClean="0"/>
              <a:pPr/>
              <a:t>24/06/2023</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163283" tIns="81642" rIns="163283"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163283" tIns="81642" rIns="163283"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41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ctr" defTabSz="1632832" rtl="0" eaLnBrk="1" latinLnBrk="0" hangingPunct="1">
        <a:spcBef>
          <a:spcPct val="0"/>
        </a:spcBef>
        <a:buNone/>
        <a:defRPr sz="7900" kern="1200">
          <a:solidFill>
            <a:schemeClr val="tx1"/>
          </a:solidFill>
          <a:latin typeface="+mj-lt"/>
          <a:ea typeface="+mj-ea"/>
          <a:cs typeface="+mj-cs"/>
        </a:defRPr>
      </a:lvl1pPr>
    </p:titleStyle>
    <p:bodyStyle>
      <a:lvl1pPr marL="612313" indent="-612313" algn="l" defTabSz="163283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75" indent="-510260" algn="l" defTabSz="163283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39" indent="-408207" algn="l" defTabSz="163283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54"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69"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286"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00"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15"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32"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1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6.svg"/><Relationship Id="rId7" Type="http://schemas.openxmlformats.org/officeDocument/2006/relationships/image" Target="../media/image8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0.svg"/><Relationship Id="rId10" Type="http://schemas.openxmlformats.org/officeDocument/2006/relationships/image" Target="../media/image6.png"/><Relationship Id="rId9" Type="http://schemas.openxmlformats.org/officeDocument/2006/relationships/image" Target="../media/image8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4390" y="2247900"/>
            <a:ext cx="13674348" cy="3785650"/>
          </a:xfrm>
          <a:prstGeom prst="rect">
            <a:avLst/>
          </a:prstGeom>
          <a:noFill/>
        </p:spPr>
        <p:txBody>
          <a:bodyPr wrap="square" lIns="91439" tIns="45719" rIns="91439" bIns="45719"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9" y="452462"/>
            <a:ext cx="13093646" cy="553996"/>
          </a:xfrm>
          <a:prstGeom prst="rect">
            <a:avLst/>
          </a:prstGeom>
        </p:spPr>
        <p:txBody>
          <a:bodyPr wrap="none" lIns="91439" tIns="45719" rIns="91439" bIns="45719">
            <a:spAutoFit/>
          </a:bodyPr>
          <a:lstStyle/>
          <a:p>
            <a:pPr algn="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8/2/2023)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5" y="1562100"/>
            <a:ext cx="9565106"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455" y="1562100"/>
            <a:ext cx="10554798"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06646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638300"/>
            <a:ext cx="13487400" cy="2862322"/>
          </a:xfrm>
          <a:prstGeom prst="rect">
            <a:avLst/>
          </a:prstGeom>
        </p:spPr>
        <p:txBody>
          <a:bodyPr wrap="square">
            <a:spAutoFit/>
          </a:bodyPr>
          <a:lstStyle/>
          <a:p>
            <a:pPr algn="ctr">
              <a:lnSpc>
                <a:spcPct val="150000"/>
              </a:lnSpc>
            </a:pPr>
            <a:r>
              <a:rPr lang="en-US" sz="3000" b="1" dirty="0" smtClean="0">
                <a:latin typeface="Times New Roman" pitchFamily="18" charset="0"/>
                <a:cs typeface="Times New Roman" pitchFamily="18" charset="0"/>
              </a:rPr>
              <a:t>NHIỆM VỤ HỌC TẬP</a:t>
            </a:r>
            <a:endParaRPr lang="en-US" sz="3000" dirty="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1,2: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1, </a:t>
            </a:r>
            <a:endParaRPr lang="en-US" sz="3000" dirty="0" smtClean="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3,4: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2 </a:t>
            </a:r>
            <a:endParaRPr lang="en-US" sz="3000" dirty="0" smtClean="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Đại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trình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97892440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952500"/>
            <a:ext cx="17373600"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 name="Rectangle 1"/>
          <p:cNvSpPr/>
          <p:nvPr/>
        </p:nvSpPr>
        <p:spPr>
          <a:xfrm>
            <a:off x="762000" y="1126307"/>
            <a:ext cx="17145000" cy="7017304"/>
          </a:xfrm>
          <a:prstGeom prst="rect">
            <a:avLst/>
          </a:prstGeom>
        </p:spPr>
        <p:txBody>
          <a:bodyPr wrap="square" lIns="91439" tIns="45719" rIns="91439" bIns="45719">
            <a:spAutoFit/>
          </a:bodyPr>
          <a:lstStyle/>
          <a:p>
            <a:pPr algn="just">
              <a:lnSpc>
                <a:spcPct val="150000"/>
              </a:lnSpc>
            </a:pPr>
            <a:r>
              <a:rPr lang="nl-NL" sz="3000" b="1" dirty="0" smtClean="0">
                <a:solidFill>
                  <a:srgbClr val="FF0000"/>
                </a:solidFill>
                <a:latin typeface="Times New Roman" pitchFamily="18" charset="0"/>
                <a:cs typeface="Times New Roman" pitchFamily="18" charset="0"/>
              </a:rPr>
              <a:t>Dự án 1. Giải</a:t>
            </a:r>
            <a:r>
              <a:rPr lang="nl-NL" sz="3000" b="1" dirty="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a:p>
            <a:pPr algn="just">
              <a:lnSpc>
                <a:spcPct val="150000"/>
              </a:lnSpc>
            </a:pP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tiền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Hưng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nhận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gửi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hàng</a:t>
            </a:r>
            <a:r>
              <a:rPr lang="en-US" sz="3000" dirty="0" smtClean="0">
                <a:latin typeface="Times New Roman" pitchFamily="18" charset="0"/>
                <a:cs typeface="Times New Roman" pitchFamily="18" charset="0"/>
              </a:rPr>
              <a:t>: </a:t>
            </a:r>
          </a:p>
          <a:p>
            <a:pPr marL="457200" indent="-457200" algn="just">
              <a:lnSpc>
                <a:spcPct val="150000"/>
              </a:lnSpc>
              <a:buFontTx/>
              <a:buChar char="-"/>
            </a:pPr>
            <a:r>
              <a:rPr lang="en-US" sz="3000" dirty="0" err="1" smtClean="0">
                <a:latin typeface="Times New Roman" pitchFamily="18" charset="0"/>
                <a:cs typeface="Times New Roman" pitchFamily="18" charset="0"/>
              </a:rPr>
              <a:t>Ngân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hàng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VPBank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9,3% = 27,9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SCB</a:t>
            </a:r>
            <a:r>
              <a:rPr lang="en-US" sz="3000" dirty="0" smtClean="0">
                <a:latin typeface="Times New Roman" pitchFamily="18" charset="0"/>
                <a:cs typeface="Times New Roman" pitchFamily="18" charset="0"/>
              </a:rPr>
              <a:t>:  A = 300 </a:t>
            </a:r>
            <a:r>
              <a:rPr lang="en-US" sz="3000" dirty="0">
                <a:latin typeface="Times New Roman" pitchFamily="18" charset="0"/>
                <a:cs typeface="Times New Roman" pitchFamily="18" charset="0"/>
              </a:rPr>
              <a:t>. 9,95% = 29,85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MSB</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9,8% = 29,4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TECHCOMBANK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9,5% = 28,5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OCB</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9,3% = 27,9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rPr>
              <a:t>SACOMBANK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300 . 9,1% = 27,3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AGRIBANK: </a:t>
            </a:r>
            <a:r>
              <a:rPr lang="en-US" sz="3000" dirty="0">
                <a:latin typeface="Times New Roman" pitchFamily="18" charset="0"/>
                <a:cs typeface="Times New Roman" pitchFamily="18" charset="0"/>
              </a:rPr>
              <a:t>300 . 7,4% = 22,2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gn="just">
              <a:lnSpc>
                <a:spcPct val="150000"/>
              </a:lnSpc>
              <a:buFontTx/>
              <a:buChar char="-"/>
            </a:pP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1100"/>
            <a:ext cx="17526000" cy="2169825"/>
          </a:xfrm>
          <a:prstGeom prst="rect">
            <a:avLst/>
          </a:prstGeom>
        </p:spPr>
        <p:txBody>
          <a:bodyPr wrap="square">
            <a:spAutoFit/>
          </a:bodyPr>
          <a:lstStyle/>
          <a:p>
            <a:pPr>
              <a:lnSpc>
                <a:spcPct val="150000"/>
              </a:lnSpc>
            </a:pPr>
            <a:r>
              <a:rPr lang="en-US" sz="3000" b="1" dirty="0" err="1" smtClean="0">
                <a:solidFill>
                  <a:srgbClr val="FF0000"/>
                </a:solidFill>
                <a:latin typeface="Times New Roman" pitchFamily="18" charset="0"/>
                <a:cs typeface="Times New Roman" pitchFamily="18" charset="0"/>
              </a:rPr>
              <a:t>Dựa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án</a:t>
            </a:r>
            <a:r>
              <a:rPr lang="en-US" sz="3000" b="1" dirty="0" smtClean="0">
                <a:solidFill>
                  <a:srgbClr val="FF0000"/>
                </a:solidFill>
                <a:latin typeface="Times New Roman" pitchFamily="18" charset="0"/>
                <a:cs typeface="Times New Roman" pitchFamily="18" charset="0"/>
              </a:rPr>
              <a:t> 2.</a:t>
            </a:r>
          </a:p>
          <a:p>
            <a:r>
              <a:rPr lang="en-US" sz="3000" b="1" dirty="0" err="1" smtClean="0">
                <a:latin typeface="Times New Roman" pitchFamily="18" charset="0"/>
                <a:cs typeface="Times New Roman" pitchFamily="18" charset="0"/>
              </a:rPr>
              <a:t>Lời</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giải</a:t>
            </a:r>
            <a:r>
              <a:rPr lang="en-US" sz="3000" b="1"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ta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SCB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a:p>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kép</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393367349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9031" y="1485900"/>
            <a:ext cx="17744169" cy="347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0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0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toán</a:t>
            </a:r>
            <a:r>
              <a:rPr kumimoji="0" lang="en-US" sz="3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Bác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muốn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gửi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tiết</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kiệm</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300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triệu</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kì</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hạn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tháng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ở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ngân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SCB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ngân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có</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lãi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suất</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cao</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nhất</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9,95%).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Hỏi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bác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Hưng</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nhận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tiền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cả</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gốc</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lẫn</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lãi</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bao</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nhiêu</a:t>
            </a:r>
            <a:r>
              <a:rPr kumimoji="0" lang="en-US" sz="3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vi-VN" sz="3000" b="0" i="0" u="none" strike="noStrike" cap="none" normalizeH="0" baseline="0" dirty="0" smtClean="0">
                <a:ln>
                  <a:noFill/>
                </a:ln>
                <a:solidFill>
                  <a:srgbClr val="000000"/>
                </a:solidFill>
                <a:effectLst/>
                <a:latin typeface="Times New Roman" pitchFamily="18" charset="0"/>
                <a:cs typeface="Times New Roman" pitchFamily="18" charset="0"/>
              </a:rPr>
              <a:t>Giả sử số vốn không thay đổi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bác</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Hưng</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muốn</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đầu</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tư</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để</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tăng</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gấp</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đôi</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tiền</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mình</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sz="3000" b="0" i="0" u="none" strike="noStrike" cap="none" normalizeH="0" baseline="0" dirty="0" smtClean="0">
                <a:ln>
                  <a:noFill/>
                </a:ln>
                <a:solidFill>
                  <a:srgbClr val="000000"/>
                </a:solidFill>
                <a:effectLst/>
                <a:latin typeface="Times New Roman" pitchFamily="18" charset="0"/>
                <a:cs typeface="Times New Roman" pitchFamily="18" charset="0"/>
              </a:rPr>
              <a:t> </a:t>
            </a:r>
            <a:r>
              <a:rPr lang="en-US" sz="3000" dirty="0" smtClean="0">
                <a:latin typeface="Times New Roman" pitchFamily="18" charset="0"/>
                <a:cs typeface="Times New Roman" pitchFamily="18" charset="0"/>
              </a:rPr>
              <a:t>6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kép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khoản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6858000" y="0"/>
            <a:ext cx="5029200" cy="11811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33CC"/>
                </a:solidFill>
                <a:latin typeface="Times New Roman" pitchFamily="18" charset="0"/>
                <a:cs typeface="Times New Roman" pitchFamily="18" charset="0"/>
              </a:rPr>
              <a:t>VẬN DỤNG</a:t>
            </a:r>
            <a:endParaRPr lang="en-US" sz="4000" b="1" dirty="0">
              <a:solidFill>
                <a:srgbClr val="0033CC"/>
              </a:solidFill>
              <a:latin typeface="Times New Roman" pitchFamily="18" charset="0"/>
              <a:cs typeface="Times New Roman" pitchFamily="18" charset="0"/>
            </a:endParaRPr>
          </a:p>
        </p:txBody>
      </p:sp>
      <p:sp>
        <p:nvSpPr>
          <p:cNvPr id="7" name="Rectangle 6"/>
          <p:cNvSpPr/>
          <p:nvPr/>
        </p:nvSpPr>
        <p:spPr>
          <a:xfrm>
            <a:off x="1295400" y="4983816"/>
            <a:ext cx="13487400" cy="1477328"/>
          </a:xfrm>
          <a:prstGeom prst="rect">
            <a:avLst/>
          </a:prstGeom>
        </p:spPr>
        <p:txBody>
          <a:bodyPr wrap="square">
            <a:spAutoFit/>
          </a:bodyPr>
          <a:lstStyle/>
          <a:p>
            <a:pPr algn="ctr">
              <a:lnSpc>
                <a:spcPct val="150000"/>
              </a:lnSpc>
            </a:pPr>
            <a:r>
              <a:rPr lang="en-US" sz="3000" b="1" dirty="0" smtClean="0">
                <a:latin typeface="Times New Roman" pitchFamily="18" charset="0"/>
                <a:cs typeface="Times New Roman" pitchFamily="18" charset="0"/>
              </a:rPr>
              <a:t>HOẠT ĐỘNG NHÓM (2 </a:t>
            </a:r>
            <a:r>
              <a:rPr lang="en-US" sz="3000" b="1" dirty="0" err="1" smtClean="0">
                <a:latin typeface="Times New Roman" pitchFamily="18" charset="0"/>
                <a:cs typeface="Times New Roman" pitchFamily="18" charset="0"/>
              </a:rPr>
              <a:t>bàn</a:t>
            </a:r>
            <a:r>
              <a:rPr lang="en-US" sz="3000" b="1"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nSpc>
                <a:spcPct val="150000"/>
              </a:lnSpc>
              <a:buFontTx/>
              <a:buChar char="-"/>
            </a:pPr>
            <a:r>
              <a:rPr lang="en-US" sz="3000" dirty="0" err="1" smtClean="0">
                <a:latin typeface="Times New Roman" pitchFamily="18" charset="0"/>
                <a:cs typeface="Times New Roman" pitchFamily="18" charset="0"/>
              </a:rPr>
              <a:t>Đại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trình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3123655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4" name="Rectangle 43"/>
              <p:cNvSpPr/>
              <p:nvPr/>
            </p:nvSpPr>
            <p:spPr>
              <a:xfrm>
                <a:off x="381000" y="495300"/>
                <a:ext cx="17526000" cy="9485482"/>
              </a:xfrm>
              <a:prstGeom prst="rect">
                <a:avLst/>
              </a:prstGeom>
            </p:spPr>
            <p:txBody>
              <a:bodyPr wrap="square">
                <a:spAutoFit/>
              </a:bodyPr>
              <a:lstStyle/>
              <a:p>
                <a:pPr>
                  <a:lnSpc>
                    <a:spcPct val="150000"/>
                  </a:lnSpc>
                </a:pPr>
                <a:r>
                  <a:rPr lang="vi-VN" sz="3200" dirty="0" smtClean="0">
                    <a:latin typeface="Times New Roman" pitchFamily="18" charset="0"/>
                    <a:cs typeface="Times New Roman" pitchFamily="18" charset="0"/>
                  </a:rPr>
                  <a:t>* Quy tắc   trong tài chính là quy tắc tính nhẩm dùng để ước tính khoảng thời gian cần thiết để số vốn đầu tư ban đầu có thể tăng lên gấp đôi dựa vào mức lãi suất hàng năm cố định.</a:t>
                </a:r>
              </a:p>
              <a:p>
                <a:pPr>
                  <a:lnSpc>
                    <a:spcPct val="150000"/>
                  </a:lnSpc>
                </a:pPr>
                <a:r>
                  <a:rPr lang="vi-VN" sz="3200" dirty="0">
                    <a:latin typeface="Times New Roman" pitchFamily="18" charset="0"/>
                    <a:cs typeface="Times New Roman" pitchFamily="18" charset="0"/>
                  </a:rPr>
                  <a:t>+ Công thức tính: </a:t>
                </a:r>
                <a14:m>
                  <m:oMath xmlns:m="http://schemas.openxmlformats.org/officeDocument/2006/math">
                    <m:r>
                      <a:rPr lang="en-US" sz="3200" b="0" i="1" smtClean="0">
                        <a:latin typeface="Cambria Math"/>
                        <a:cs typeface="Times New Roman" pitchFamily="18" charset="0"/>
                      </a:rPr>
                      <m:t>𝑡</m:t>
                    </m:r>
                    <m:r>
                      <a:rPr lang="en-US" sz="3200" b="0" i="1" smtClean="0">
                        <a:latin typeface="Cambria Math"/>
                        <a:cs typeface="Times New Roman" pitchFamily="18" charset="0"/>
                      </a:rPr>
                      <m:t>=</m:t>
                    </m:r>
                    <m:f>
                      <m:fPr>
                        <m:ctrlPr>
                          <a:rPr lang="en-US" sz="3200" b="0" i="1" smtClean="0">
                            <a:latin typeface="Cambria Math"/>
                            <a:cs typeface="Times New Roman" pitchFamily="18" charset="0"/>
                          </a:rPr>
                        </m:ctrlPr>
                      </m:fPr>
                      <m:num>
                        <m:r>
                          <a:rPr lang="en-US" sz="3200" b="0" i="1" smtClean="0">
                            <a:latin typeface="Cambria Math"/>
                            <a:cs typeface="Times New Roman" pitchFamily="18" charset="0"/>
                          </a:rPr>
                          <m:t>72</m:t>
                        </m:r>
                      </m:num>
                      <m:den>
                        <m:r>
                          <a:rPr lang="en-US" sz="3200" b="0" i="1" smtClean="0">
                            <a:latin typeface="Cambria Math"/>
                            <a:cs typeface="Times New Roman" pitchFamily="18" charset="0"/>
                          </a:rPr>
                          <m:t>𝑟</m:t>
                        </m:r>
                      </m:den>
                    </m:f>
                  </m:oMath>
                </a14:m>
                <a:endParaRPr lang="vi-VN" sz="3200" dirty="0">
                  <a:latin typeface="Times New Roman" pitchFamily="18" charset="0"/>
                  <a:cs typeface="Times New Roman" pitchFamily="18" charset="0"/>
                </a:endParaRPr>
              </a:p>
              <a:p>
                <a:pPr>
                  <a:lnSpc>
                    <a:spcPct val="150000"/>
                  </a:lnSpc>
                </a:pPr>
                <a:r>
                  <a:rPr lang="vi-VN" sz="3200" dirty="0">
                    <a:latin typeface="Times New Roman" pitchFamily="18" charset="0"/>
                    <a:cs typeface="Times New Roman" pitchFamily="18" charset="0"/>
                  </a:rPr>
                  <a:t> Trong </a:t>
                </a:r>
                <a:r>
                  <a:rPr lang="vi-VN" sz="3200" dirty="0"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là thời gian tính bằng </a:t>
                </a:r>
                <a:r>
                  <a:rPr lang="vi-VN" sz="3200" dirty="0"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r% </a:t>
                </a:r>
                <a:r>
                  <a:rPr lang="vi-VN" sz="3200" dirty="0" smtClean="0">
                    <a:latin typeface="Times New Roman" pitchFamily="18" charset="0"/>
                    <a:cs typeface="Times New Roman" pitchFamily="18" charset="0"/>
                  </a:rPr>
                  <a:t>mỗi </a:t>
                </a:r>
                <a:r>
                  <a:rPr lang="vi-VN" sz="3200" dirty="0">
                    <a:latin typeface="Times New Roman" pitchFamily="18" charset="0"/>
                    <a:cs typeface="Times New Roman" pitchFamily="18" charset="0"/>
                  </a:rPr>
                  <a:t>năm là lãi suất kép (tức là cứ sau mỗi năm số tiền lãi của năm đó lại cộng vào số tiền gốc cũ để được số tiền gốc mới, dùng để tính lãi cho năm tiếp theo).</a:t>
                </a:r>
              </a:p>
              <a:p>
                <a:pPr>
                  <a:lnSpc>
                    <a:spcPct val="150000"/>
                  </a:lnSpc>
                </a:pPr>
                <a:r>
                  <a:rPr lang="vi-VN" sz="3200" dirty="0">
                    <a:latin typeface="Times New Roman" pitchFamily="18" charset="0"/>
                    <a:cs typeface="Times New Roman" pitchFamily="18" charset="0"/>
                  </a:rPr>
                  <a:t>+ Sau 2 năm bác Hưng nhận được số tiền cả gốc lẫn lãi </a:t>
                </a:r>
                <a:r>
                  <a:rPr lang="vi-VN" sz="3200" dirty="0"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p>
              <a:p>
                <a:pPr>
                  <a:lnSpc>
                    <a:spcPct val="150000"/>
                  </a:lnSpc>
                </a:pPr>
                <a:r>
                  <a:rPr lang="vi-VN" sz="3200" dirty="0" smtClean="0">
                    <a:latin typeface="Times New Roman" pitchFamily="18" charset="0"/>
                    <a:cs typeface="Times New Roman" pitchFamily="18" charset="0"/>
                  </a:rPr>
                  <a:t>Số </a:t>
                </a:r>
                <a:r>
                  <a:rPr lang="vi-VN" sz="3200" dirty="0">
                    <a:latin typeface="Times New Roman" pitchFamily="18" charset="0"/>
                    <a:cs typeface="Times New Roman" pitchFamily="18" charset="0"/>
                  </a:rPr>
                  <a:t>tiền lãi bác Hưng nhận được sau một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9,95% x 300 = 29,85 (</a:t>
                </a:r>
                <a:r>
                  <a:rPr lang="en-US" sz="3200" dirty="0" err="1">
                    <a:solidFill>
                      <a:srgbClr val="FF0000"/>
                    </a:solidFill>
                    <a:latin typeface="Times New Roman" pitchFamily="18" charset="0"/>
                    <a:cs typeface="Times New Roman" pitchFamily="18" charset="0"/>
                  </a:rPr>
                  <a:t>triệu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đồng</a:t>
                </a:r>
                <a:r>
                  <a:rPr lang="en-US" sz="3200" dirty="0" smtClean="0">
                    <a:solidFill>
                      <a:srgbClr val="FF0000"/>
                    </a:solidFill>
                    <a:latin typeface="Times New Roman" pitchFamily="18" charset="0"/>
                    <a:cs typeface="Times New Roman" pitchFamily="18" charset="0"/>
                  </a:rPr>
                  <a:t>)</a:t>
                </a:r>
              </a:p>
              <a:p>
                <a:pPr>
                  <a:lnSpc>
                    <a:spcPct val="150000"/>
                  </a:lnSpc>
                </a:pPr>
                <a:r>
                  <a:rPr lang="vi-VN" sz="3200" dirty="0" smtClean="0">
                    <a:latin typeface="Times New Roman" pitchFamily="18" charset="0"/>
                    <a:cs typeface="Times New Roman" pitchFamily="18" charset="0"/>
                  </a:rPr>
                  <a:t>Số </a:t>
                </a:r>
                <a:r>
                  <a:rPr lang="vi-VN" sz="3200" dirty="0">
                    <a:latin typeface="Times New Roman" pitchFamily="18" charset="0"/>
                    <a:cs typeface="Times New Roman" pitchFamily="18" charset="0"/>
                  </a:rPr>
                  <a:t>tiền cả gốc lẫn lãi bác Hưng nhận được sau một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300 + 29,85 = 329,85 </a:t>
                </a:r>
                <a:r>
                  <a:rPr lang="vi-VN" sz="3200" dirty="0">
                    <a:solidFill>
                      <a:srgbClr val="FF0000"/>
                    </a:solidFill>
                    <a:latin typeface="Times New Roman" pitchFamily="18" charset="0"/>
                    <a:cs typeface="Times New Roman" pitchFamily="18" charset="0"/>
                  </a:rPr>
                  <a:t>(triệu đồng</a:t>
                </a:r>
                <a:r>
                  <a:rPr lang="vi-VN" sz="3200" dirty="0" smtClean="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a:p>
                <a:pPr>
                  <a:lnSpc>
                    <a:spcPct val="150000"/>
                  </a:lnSpc>
                </a:pPr>
                <a:r>
                  <a:rPr lang="vi-VN" sz="3200" dirty="0">
                    <a:latin typeface="Times New Roman" pitchFamily="18" charset="0"/>
                    <a:cs typeface="Times New Roman" pitchFamily="18" charset="0"/>
                  </a:rPr>
                  <a:t>Số tiền lãi bác Hưng nhận được sau hai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9,95% x 329,85 = 32,820075 </a:t>
                </a:r>
                <a:r>
                  <a:rPr lang="vi-VN" sz="3200" dirty="0" smtClean="0">
                    <a:solidFill>
                      <a:srgbClr val="FF0000"/>
                    </a:solidFill>
                    <a:latin typeface="Times New Roman" pitchFamily="18" charset="0"/>
                    <a:cs typeface="Times New Roman" pitchFamily="18" charset="0"/>
                  </a:rPr>
                  <a:t>(</a:t>
                </a:r>
                <a:r>
                  <a:rPr lang="vi-VN" sz="3200" dirty="0">
                    <a:solidFill>
                      <a:srgbClr val="FF0000"/>
                    </a:solidFill>
                    <a:latin typeface="Times New Roman" pitchFamily="18" charset="0"/>
                    <a:cs typeface="Times New Roman" pitchFamily="18" charset="0"/>
                  </a:rPr>
                  <a:t>triệu đồng)</a:t>
                </a:r>
              </a:p>
              <a:p>
                <a:pPr>
                  <a:lnSpc>
                    <a:spcPct val="150000"/>
                  </a:lnSpc>
                </a:pPr>
                <a:r>
                  <a:rPr lang="vi-VN" sz="3200" dirty="0">
                    <a:latin typeface="Times New Roman" pitchFamily="18" charset="0"/>
                    <a:cs typeface="Times New Roman" pitchFamily="18" charset="0"/>
                  </a:rPr>
                  <a:t>Số tiền cả gốc lẫn lãi bác Hưng nhận được sau hai năm </a:t>
                </a:r>
                <a:r>
                  <a:rPr lang="vi-VN" sz="3200" dirty="0" smtClean="0">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329,85 </a:t>
                </a:r>
                <a:r>
                  <a:rPr lang="en-US" sz="3200" dirty="0" smtClean="0">
                    <a:solidFill>
                      <a:srgbClr val="FF0000"/>
                    </a:solidFill>
                    <a:latin typeface="Times New Roman" pitchFamily="18" charset="0"/>
                    <a:cs typeface="Times New Roman" pitchFamily="18" charset="0"/>
                  </a:rPr>
                  <a:t>+ 32,820075 = 362,67008 </a:t>
                </a:r>
                <a:r>
                  <a:rPr lang="vi-VN" sz="3200" dirty="0" smtClean="0">
                    <a:solidFill>
                      <a:srgbClr val="FF0000"/>
                    </a:solidFill>
                    <a:latin typeface="Times New Roman" pitchFamily="18" charset="0"/>
                    <a:cs typeface="Times New Roman" pitchFamily="18" charset="0"/>
                  </a:rPr>
                  <a:t>(triệu </a:t>
                </a:r>
                <a:r>
                  <a:rPr lang="vi-VN" sz="3200" dirty="0">
                    <a:solidFill>
                      <a:srgbClr val="FF0000"/>
                    </a:solidFill>
                    <a:latin typeface="Times New Roman" pitchFamily="18" charset="0"/>
                    <a:cs typeface="Times New Roman" pitchFamily="18" charset="0"/>
                  </a:rPr>
                  <a:t>đồng)</a:t>
                </a:r>
              </a:p>
              <a:p>
                <a:pPr>
                  <a:lnSpc>
                    <a:spcPct val="150000"/>
                  </a:lnSpc>
                </a:pPr>
                <a:r>
                  <a:rPr lang="vi-VN" sz="3200" dirty="0">
                    <a:latin typeface="Times New Roman" pitchFamily="18" charset="0"/>
                    <a:cs typeface="Times New Roman" pitchFamily="18" charset="0"/>
                  </a:rPr>
                  <a:t>+) Theo Quy tắc  , lãi suất kép cho khoản đầu tư để số tiền của bác Hưng tăng gấp đôi trong 6  năm là</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14:m>
                  <m:oMath xmlns:m="http://schemas.openxmlformats.org/officeDocument/2006/math">
                    <m:r>
                      <a:rPr lang="en-US" sz="3200" b="0" i="1" smtClean="0">
                        <a:solidFill>
                          <a:srgbClr val="FF0000"/>
                        </a:solidFill>
                        <a:latin typeface="Cambria Math"/>
                        <a:cs typeface="Times New Roman" pitchFamily="18" charset="0"/>
                      </a:rPr>
                      <m:t>𝑟</m:t>
                    </m:r>
                    <m:r>
                      <a:rPr lang="en-US" sz="3200" b="0" i="1" smtClean="0">
                        <a:solidFill>
                          <a:srgbClr val="FF0000"/>
                        </a:solidFill>
                        <a:latin typeface="Cambria Math"/>
                        <a:cs typeface="Times New Roman" pitchFamily="18" charset="0"/>
                      </a:rPr>
                      <m:t>=</m:t>
                    </m:r>
                    <m:f>
                      <m:fPr>
                        <m:ctrlPr>
                          <a:rPr lang="en-US" sz="3200" b="0" i="1" smtClean="0">
                            <a:solidFill>
                              <a:srgbClr val="FF0000"/>
                            </a:solidFill>
                            <a:latin typeface="Cambria Math"/>
                            <a:cs typeface="Times New Roman" pitchFamily="18" charset="0"/>
                          </a:rPr>
                        </m:ctrlPr>
                      </m:fPr>
                      <m:num>
                        <m:r>
                          <a:rPr lang="en-US" sz="3200" b="0" i="1" smtClean="0">
                            <a:solidFill>
                              <a:srgbClr val="FF0000"/>
                            </a:solidFill>
                            <a:latin typeface="Cambria Math"/>
                            <a:cs typeface="Times New Roman" pitchFamily="18" charset="0"/>
                          </a:rPr>
                          <m:t>72</m:t>
                        </m:r>
                      </m:num>
                      <m:den>
                        <m:r>
                          <a:rPr lang="en-US" sz="3200" b="0" i="1" smtClean="0">
                            <a:solidFill>
                              <a:srgbClr val="FF0000"/>
                            </a:solidFill>
                            <a:latin typeface="Cambria Math"/>
                            <a:cs typeface="Times New Roman" pitchFamily="18" charset="0"/>
                          </a:rPr>
                          <m:t>6</m:t>
                        </m:r>
                      </m:den>
                    </m:f>
                  </m:oMath>
                </a14:m>
                <a:r>
                  <a:rPr lang="en-US" sz="3200" dirty="0" smtClean="0">
                    <a:solidFill>
                      <a:srgbClr val="FF0000"/>
                    </a:solidFill>
                    <a:latin typeface="Times New Roman" pitchFamily="18" charset="0"/>
                    <a:cs typeface="Times New Roman" pitchFamily="18" charset="0"/>
                  </a:rPr>
                  <a:t>=12%</a:t>
                </a:r>
                <a:r>
                  <a:rPr lang="vi-VN" sz="3200" dirty="0" smtClean="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(một năm)</a:t>
                </a:r>
              </a:p>
            </p:txBody>
          </p:sp>
        </mc:Choice>
        <mc:Fallback>
          <p:sp>
            <p:nvSpPr>
              <p:cNvPr id="44" name="Rectangle 43"/>
              <p:cNvSpPr>
                <a:spLocks noRot="1" noChangeAspect="1" noMove="1" noResize="1" noEditPoints="1" noAdjustHandles="1" noChangeArrowheads="1" noChangeShapeType="1" noTextEdit="1"/>
              </p:cNvSpPr>
              <p:nvPr/>
            </p:nvSpPr>
            <p:spPr>
              <a:xfrm>
                <a:off x="381000" y="495300"/>
                <a:ext cx="17526000" cy="9485482"/>
              </a:xfrm>
              <a:prstGeom prst="rect">
                <a:avLst/>
              </a:prstGeom>
              <a:blipFill rotWithShape="1">
                <a:blip r:embed="rId2"/>
                <a:stretch>
                  <a:fillRect l="-904" r="-696"/>
                </a:stretch>
              </a:blipFill>
            </p:spPr>
            <p:txBody>
              <a:bodyPr/>
              <a:lstStyle/>
              <a:p>
                <a:r>
                  <a:rPr lang="en-US">
                    <a:noFill/>
                  </a:rPr>
                  <a:t> </a:t>
                </a:r>
              </a:p>
            </p:txBody>
          </p:sp>
        </mc:Fallback>
      </mc:AlternateContent>
    </p:spTree>
    <p:extLst>
      <p:ext uri="{BB962C8B-B14F-4D97-AF65-F5344CB8AC3E}">
        <p14:creationId xmlns:p14="http://schemas.microsoft.com/office/powerpoint/2010/main" val="6740909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3579;p53"/>
          <p:cNvSpPr txBox="1">
            <a:spLocks/>
          </p:cNvSpPr>
          <p:nvPr/>
        </p:nvSpPr>
        <p:spPr>
          <a:xfrm>
            <a:off x="4420170" y="1213057"/>
            <a:ext cx="9183388" cy="947831"/>
          </a:xfrm>
          <a:prstGeom prst="rect">
            <a:avLst/>
          </a:prstGeom>
        </p:spPr>
        <p:txBody>
          <a:bodyPr spcFirstLastPara="1" wrap="square" lIns="91421" tIns="91421" rIns="91421" bIns="91421"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7" y="4809691"/>
            <a:ext cx="1813418" cy="1716278"/>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4" name="Google Shape;3587;p53"/>
          <p:cNvSpPr/>
          <p:nvPr/>
        </p:nvSpPr>
        <p:spPr>
          <a:xfrm>
            <a:off x="7834442" y="4809691"/>
            <a:ext cx="1905000" cy="1699994"/>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5" name="Google Shape;3588;p53"/>
          <p:cNvSpPr/>
          <p:nvPr/>
        </p:nvSpPr>
        <p:spPr>
          <a:xfrm>
            <a:off x="12802829" y="4809691"/>
            <a:ext cx="1965818" cy="1699994"/>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9" y="2597622"/>
            <a:ext cx="1002818" cy="774227"/>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9" y="3371852"/>
            <a:ext cx="17218"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72"/>
            <a:ext cx="978112" cy="774227"/>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7" y="3369398"/>
            <a:ext cx="7162"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5" y="2647050"/>
            <a:ext cx="825170" cy="724799"/>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8" y="3371852"/>
            <a:ext cx="20736"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65" y="5659685"/>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7" y="5659685"/>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7"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6"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33" y="5137635"/>
            <a:ext cx="1534814"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sp>
        <p:nvSpPr>
          <p:cNvPr id="169" name="Rectangle 168"/>
          <p:cNvSpPr/>
          <p:nvPr/>
        </p:nvSpPr>
        <p:spPr>
          <a:xfrm>
            <a:off x="1611848" y="6855657"/>
            <a:ext cx="4718276" cy="1754324"/>
          </a:xfrm>
          <a:prstGeom prst="rect">
            <a:avLst/>
          </a:prstGeom>
        </p:spPr>
        <p:txBody>
          <a:bodyPr wrap="square" lIns="91439" tIns="45719" rIns="91439" bIns="45719">
            <a:spAutoFit/>
          </a:bodyPr>
          <a:lstStyle/>
          <a:p>
            <a:pPr algn="ctr">
              <a:lnSpc>
                <a:spcPct val="150000"/>
              </a:lnSpc>
            </a:pP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endParaRPr lang="en-US" sz="3600" dirty="0">
              <a:latin typeface="Times New Roman" pitchFamily="18" charset="0"/>
              <a:cs typeface="Times New Roman" pitchFamily="18" charset="0"/>
            </a:endParaRPr>
          </a:p>
        </p:txBody>
      </p:sp>
      <p:sp>
        <p:nvSpPr>
          <p:cNvPr id="170" name="Rectangle 169"/>
          <p:cNvSpPr/>
          <p:nvPr/>
        </p:nvSpPr>
        <p:spPr>
          <a:xfrm>
            <a:off x="7069212" y="6816801"/>
            <a:ext cx="3210396" cy="3316740"/>
          </a:xfrm>
          <a:prstGeom prst="rect">
            <a:avLst/>
          </a:prstGeom>
        </p:spPr>
        <p:txBody>
          <a:bodyPr wrap="square" lIns="91439" tIns="45719" rIns="91439" bIns="45719">
            <a:spAutoFit/>
          </a:bodyPr>
          <a:lstStyle/>
          <a:p>
            <a:pPr algn="ctr">
              <a:lnSpc>
                <a:spcPct val="150000"/>
              </a:lnSpc>
            </a:pPr>
            <a:r>
              <a:rPr lang="vi-VN" sz="3600" dirty="0">
                <a:latin typeface="Times New Roman" pitchFamily="18" charset="0"/>
                <a:cs typeface="Times New Roman" pitchFamily="18" charset="0"/>
              </a:rPr>
              <a:t>Làm các bài tập 1.7 ý a,b và 1.8 ý a, SGK trang 13</a:t>
            </a:r>
            <a:endParaRPr lang="en-US" sz="3600" dirty="0">
              <a:latin typeface="Times New Roman" pitchFamily="18" charset="0"/>
              <a:cs typeface="Times New Roman" pitchFamily="18" charset="0"/>
            </a:endParaRPr>
          </a:p>
        </p:txBody>
      </p:sp>
      <p:sp>
        <p:nvSpPr>
          <p:cNvPr id="171" name="Rectangle 170"/>
          <p:cNvSpPr/>
          <p:nvPr/>
        </p:nvSpPr>
        <p:spPr>
          <a:xfrm>
            <a:off x="11031810" y="6844260"/>
            <a:ext cx="5968888" cy="1754324"/>
          </a:xfrm>
          <a:prstGeom prst="rect">
            <a:avLst/>
          </a:prstGeom>
        </p:spPr>
        <p:txBody>
          <a:bodyPr wrap="square" lIns="91439" tIns="45719" rIns="91439" bIns="45719">
            <a:spAutoFit/>
          </a:bodyPr>
          <a:lstStyle/>
          <a:p>
            <a:pPr algn="ctr">
              <a:lnSpc>
                <a:spcPct val="150000"/>
              </a:lnSpc>
            </a:pP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nội</a:t>
            </a:r>
            <a:r>
              <a:rPr lang="en-US" sz="3600" dirty="0">
                <a:latin typeface="Times New Roman" pitchFamily="18" charset="0"/>
                <a:cs typeface="Times New Roman" pitchFamily="18" charset="0"/>
              </a:rPr>
              <a:t> dung </a:t>
            </a:r>
          </a:p>
          <a:p>
            <a:pPr algn="ctr">
              <a:lnSpc>
                <a:spcPct val="150000"/>
              </a:lnSpc>
            </a:pPr>
            <a:r>
              <a:rPr lang="en-US" sz="3600" dirty="0">
                <a:latin typeface="Times New Roman" pitchFamily="18" charset="0"/>
                <a:cs typeface="Times New Roman" pitchFamily="18" charset="0"/>
              </a:rPr>
              <a:t>bài mới</a:t>
            </a:r>
            <a:endParaRPr lang="en-US" sz="36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cBhvr>
                                        <p:cTn id="51" dur="500" fill="hold"/>
                                        <p:tgtEl>
                                          <p:spTgt spid="170"/>
                                        </p:tgtEl>
                                        <p:attrNameLst>
                                          <p:attrName>ppt_w</p:attrName>
                                        </p:attrNameLst>
                                      </p:cBhvr>
                                      <p:tavLst>
                                        <p:tav tm="0">
                                          <p:val>
                                            <p:fltVal val="0"/>
                                          </p:val>
                                        </p:tav>
                                        <p:tav tm="100000">
                                          <p:val>
                                            <p:strVal val="#ppt_w"/>
                                          </p:val>
                                        </p:tav>
                                      </p:tavLst>
                                    </p:anim>
                                    <p:anim calcmode="lin" valueType="num">
                                      <p:cBhvr>
                                        <p:cTn id="52"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ppt_x</p:attrName>
                                        </p:attrNameLst>
                                      </p:cBhvr>
                                      <p:tavLst>
                                        <p:tav tm="0">
                                          <p:val>
                                            <p:strVal val="#ppt_x-#ppt_w/2"/>
                                          </p:val>
                                        </p:tav>
                                        <p:tav tm="100000">
                                          <p:val>
                                            <p:strVal val="#ppt_x"/>
                                          </p:val>
                                        </p:tav>
                                      </p:tavLst>
                                    </p:anim>
                                    <p:anim calcmode="lin" valueType="num">
                                      <p:cBhvr>
                                        <p:cTn id="58" dur="500" fill="hold"/>
                                        <p:tgtEl>
                                          <p:spTgt spid="171"/>
                                        </p:tgtEl>
                                        <p:attrNameLst>
                                          <p:attrName>ppt_y</p:attrName>
                                        </p:attrNameLst>
                                      </p:cBhvr>
                                      <p:tavLst>
                                        <p:tav tm="0">
                                          <p:val>
                                            <p:strVal val="#ppt_y"/>
                                          </p:val>
                                        </p:tav>
                                        <p:tav tm="100000">
                                          <p:val>
                                            <p:strVal val="#ppt_y"/>
                                          </p:val>
                                        </p:tav>
                                      </p:tavLst>
                                    </p:anim>
                                    <p:anim calcmode="lin" valueType="num">
                                      <p:cBhvr>
                                        <p:cTn id="59" dur="500" fill="hold"/>
                                        <p:tgtEl>
                                          <p:spTgt spid="171"/>
                                        </p:tgtEl>
                                        <p:attrNameLst>
                                          <p:attrName>ppt_w</p:attrName>
                                        </p:attrNameLst>
                                      </p:cBhvr>
                                      <p:tavLst>
                                        <p:tav tm="0">
                                          <p:val>
                                            <p:fltVal val="0"/>
                                          </p:val>
                                        </p:tav>
                                        <p:tav tm="100000">
                                          <p:val>
                                            <p:strVal val="#ppt_w"/>
                                          </p:val>
                                        </p:tav>
                                      </p:tavLst>
                                    </p:anim>
                                    <p:anim calcmode="lin" valueType="num">
                                      <p:cBhvr>
                                        <p:cTn id="60"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70" grpId="0"/>
      <p:bldP spid="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8"/>
            <a:ext cx="12864112" cy="6868013"/>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4"/>
            <a:ext cx="2329698" cy="1396148"/>
          </a:xfrm>
          <a:prstGeom prst="rect">
            <a:avLst/>
          </a:prstGeom>
        </p:spPr>
      </p:pic>
      <p:sp>
        <p:nvSpPr>
          <p:cNvPr id="10" name="TextBox 9"/>
          <p:cNvSpPr txBox="1"/>
          <p:nvPr/>
        </p:nvSpPr>
        <p:spPr>
          <a:xfrm>
            <a:off x="3994455" y="3097379"/>
            <a:ext cx="10377458" cy="3785650"/>
          </a:xfrm>
          <a:prstGeom prst="rect">
            <a:avLst/>
          </a:prstGeom>
          <a:noFill/>
        </p:spPr>
        <p:txBody>
          <a:bodyPr wrap="square" lIns="91439" tIns="45719" rIns="91439" bIns="45719" rtlCol="0">
            <a:spAutoFit/>
          </a:bodyPr>
          <a:lstStyle/>
          <a:p>
            <a:pPr algn="ctr">
              <a:lnSpc>
                <a:spcPct val="150000"/>
              </a:lnSpc>
            </a:pPr>
            <a:r>
              <a:rPr lang="en-US" sz="8000" b="1" dirty="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4" y="342900"/>
            <a:ext cx="16992594" cy="3471846"/>
          </a:xfrm>
          <a:prstGeom prst="rect">
            <a:avLst/>
          </a:prstGeom>
        </p:spPr>
        <p:txBody>
          <a:bodyPr wrap="square" lIns="91439" tIns="45719" rIns="91439" bIns="45719">
            <a:spAutoFit/>
          </a:bodyPr>
          <a:lstStyle/>
          <a:p>
            <a:pPr algn="ctr">
              <a:lnSpc>
                <a:spcPct val="150000"/>
              </a:lnSpc>
            </a:pPr>
            <a:r>
              <a:rPr lang="en-US" sz="3000" b="1" dirty="0" smtClean="0">
                <a:solidFill>
                  <a:srgbClr val="FF0000"/>
                </a:solidFill>
                <a:latin typeface="Times New Roman" pitchFamily="18" charset="0"/>
                <a:cs typeface="Times New Roman" pitchFamily="18" charset="0"/>
              </a:rPr>
              <a:t>BÀI TOÁN MỞ ĐẦU</a:t>
            </a:r>
          </a:p>
          <a:p>
            <a:pPr algn="just">
              <a:lnSpc>
                <a:spcPct val="150000"/>
              </a:lnSpc>
            </a:pPr>
            <a:r>
              <a:rPr lang="en-US" sz="3000" dirty="0" err="1" smtClean="0">
                <a:latin typeface="Times New Roman" pitchFamily="18" charset="0"/>
                <a:cs typeface="Times New Roman" pitchFamily="18" charset="0"/>
              </a:rPr>
              <a:t>Bác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300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973102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9" y="452462"/>
            <a:ext cx="13093646" cy="553996"/>
          </a:xfrm>
          <a:prstGeom prst="rect">
            <a:avLst/>
          </a:prstGeom>
        </p:spPr>
        <p:txBody>
          <a:bodyPr wrap="none" lIns="91439" tIns="45719" rIns="91439" bIns="45719">
            <a:spAutoFit/>
          </a:bodyPr>
          <a:lstStyle/>
          <a:p>
            <a:pPr algn="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8/2/2023)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5" y="1562100"/>
            <a:ext cx="9565106"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455" y="1562100"/>
            <a:ext cx="10554798"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8073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1751811"/>
            <a:ext cx="16764000" cy="701859"/>
          </a:xfrm>
          <a:prstGeom prst="rect">
            <a:avLst/>
          </a:prstGeom>
        </p:spPr>
        <p:txBody>
          <a:bodyPr wrap="square">
            <a:spAutoFit/>
          </a:bodyPr>
          <a:lstStyle/>
          <a:p>
            <a:pPr>
              <a:lnSpc>
                <a:spcPct val="150000"/>
              </a:lnSpc>
            </a:pPr>
            <a:r>
              <a:rPr lang="en-US" sz="3000" dirty="0" smtClean="0">
                <a:latin typeface="Times New Roman" pitchFamily="18" charset="0"/>
                <a:cs typeface="Times New Roman" pitchFamily="18" charset="0"/>
              </a:rPr>
              <a:t>1.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3" name="Rectangle 2"/>
          <p:cNvSpPr/>
          <p:nvPr/>
        </p:nvSpPr>
        <p:spPr>
          <a:xfrm>
            <a:off x="552450" y="2453670"/>
            <a:ext cx="16764000" cy="784830"/>
          </a:xfrm>
          <a:prstGeom prst="rect">
            <a:avLst/>
          </a:prstGeom>
        </p:spPr>
        <p:txBody>
          <a:bodyPr wrap="square">
            <a:spAutoFit/>
          </a:bodyPr>
          <a:lstStyle/>
          <a:p>
            <a:pPr>
              <a:lnSpc>
                <a:spcPct val="150000"/>
              </a:lnSpc>
            </a:pPr>
            <a:r>
              <a:rPr lang="en-US" sz="3000" dirty="0" smtClean="0">
                <a:latin typeface="Times New Roman" pitchFamily="18" charset="0"/>
                <a:cs typeface="Times New Roman" pitchFamily="18" charset="0"/>
              </a:rPr>
              <a:t>2.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p:txBody>
      </p:sp>
      <p:sp>
        <p:nvSpPr>
          <p:cNvPr id="4" name="Rectangle 3"/>
          <p:cNvSpPr/>
          <p:nvPr/>
        </p:nvSpPr>
        <p:spPr>
          <a:xfrm>
            <a:off x="533400" y="5326439"/>
            <a:ext cx="17526000" cy="1015663"/>
          </a:xfrm>
          <a:prstGeom prst="rect">
            <a:avLst/>
          </a:prstGeom>
          <a:solidFill>
            <a:schemeClr val="accent3">
              <a:lumMod val="20000"/>
              <a:lumOff val="80000"/>
            </a:schemeClr>
          </a:solidFill>
        </p:spPr>
        <p:txBody>
          <a:bodyPr wrap="square">
            <a:spAutoFit/>
          </a:bodyPr>
          <a:lstStyle/>
          <a:p>
            <a:r>
              <a:rPr lang="en-US" sz="3000" dirty="0" smtClean="0">
                <a:solidFill>
                  <a:srgbClr val="FF0000"/>
                </a:solidFill>
                <a:latin typeface="Times New Roman" pitchFamily="18" charset="0"/>
                <a:cs typeface="Times New Roman" pitchFamily="18" charset="0"/>
              </a:rPr>
              <a:t>2. </a:t>
            </a:r>
            <a:r>
              <a:rPr lang="en-US" sz="3000" dirty="0" err="1" smtClean="0">
                <a:solidFill>
                  <a:srgbClr val="FF0000"/>
                </a:solidFill>
                <a:latin typeface="Times New Roman" pitchFamily="18" charset="0"/>
                <a:cs typeface="Times New Roman" pitchFamily="18" charset="0"/>
              </a:rPr>
              <a:t>Trong</a:t>
            </a:r>
            <a:r>
              <a:rPr lang="en-US" sz="3000" dirty="0" smtClean="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gửi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tiết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kiệm</a:t>
            </a:r>
            <a:r>
              <a:rPr lang="en-US" sz="3000" dirty="0">
                <a:solidFill>
                  <a:srgbClr val="FF0000"/>
                </a:solidFill>
                <a:latin typeface="Times New Roman" pitchFamily="18" charset="0"/>
                <a:cs typeface="Times New Roman" pitchFamily="18" charset="0"/>
              </a:rPr>
              <a:t> 12 </a:t>
            </a:r>
            <a:r>
              <a:rPr lang="en-US" sz="3000" dirty="0" err="1">
                <a:solidFill>
                  <a:srgbClr val="FF0000"/>
                </a:solidFill>
                <a:latin typeface="Times New Roman" pitchFamily="18" charset="0"/>
                <a:cs typeface="Times New Roman" pitchFamily="18" charset="0"/>
              </a:rPr>
              <a:t>tháng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sẽ</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tư</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vấn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lựa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chọn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có</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lớn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vì</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sẽ</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nhận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được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lớn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endParaRPr lang="en-US" sz="3000" dirty="0">
              <a:solidFill>
                <a:srgbClr val="FF0000"/>
              </a:solidFill>
              <a:latin typeface="Times New Roman" pitchFamily="18" charset="0"/>
              <a:cs typeface="Times New Roman" pitchFamily="18" charset="0"/>
            </a:endParaRPr>
          </a:p>
        </p:txBody>
      </p:sp>
      <p:sp>
        <p:nvSpPr>
          <p:cNvPr id="5" name="Rectangle 4"/>
          <p:cNvSpPr/>
          <p:nvPr/>
        </p:nvSpPr>
        <p:spPr>
          <a:xfrm>
            <a:off x="552450" y="4488239"/>
            <a:ext cx="17506950" cy="553998"/>
          </a:xfrm>
          <a:prstGeom prst="rect">
            <a:avLst/>
          </a:prstGeom>
          <a:solidFill>
            <a:schemeClr val="accent3">
              <a:lumMod val="20000"/>
              <a:lumOff val="80000"/>
            </a:schemeClr>
          </a:solidFill>
        </p:spPr>
        <p:txBody>
          <a:bodyPr wrap="square">
            <a:spAutoFit/>
          </a:bodyPr>
          <a:lstStyle/>
          <a:p>
            <a:r>
              <a:rPr lang="en-US" sz="3000" dirty="0" smtClean="0">
                <a:solidFill>
                  <a:srgbClr val="FF0000"/>
                </a:solidFill>
                <a:latin typeface="Times New Roman" pitchFamily="18" charset="0"/>
                <a:cs typeface="Times New Roman" pitchFamily="18" charset="0"/>
              </a:rPr>
              <a:t>1. </a:t>
            </a:r>
            <a:r>
              <a:rPr lang="en-US" sz="3000" dirty="0" err="1" smtClean="0">
                <a:solidFill>
                  <a:srgbClr val="FF0000"/>
                </a:solidFill>
                <a:latin typeface="Times New Roman" pitchFamily="18" charset="0"/>
                <a:cs typeface="Times New Roman" pitchFamily="18" charset="0"/>
              </a:rPr>
              <a:t>Số</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tiền</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lãi</a:t>
            </a:r>
            <a:r>
              <a:rPr lang="en-US" sz="3000" dirty="0" smtClean="0">
                <a:solidFill>
                  <a:srgbClr val="FF0000"/>
                </a:solidFill>
                <a:latin typeface="Times New Roman" pitchFamily="18" charset="0"/>
                <a:cs typeface="Times New Roman" pitchFamily="18" charset="0"/>
              </a:rPr>
              <a:t> = </a:t>
            </a:r>
            <a:r>
              <a:rPr lang="en-US" sz="3000" dirty="0" err="1">
                <a:solidFill>
                  <a:srgbClr val="FF0000"/>
                </a:solidFill>
                <a:latin typeface="Times New Roman" pitchFamily="18" charset="0"/>
                <a:cs typeface="Times New Roman" pitchFamily="18" charset="0"/>
              </a:rPr>
              <a:t>S</a:t>
            </a:r>
            <a:r>
              <a:rPr lang="en-US" sz="3000" dirty="0" err="1" smtClean="0">
                <a:solidFill>
                  <a:srgbClr val="FF0000"/>
                </a:solidFill>
                <a:latin typeface="Times New Roman" pitchFamily="18" charset="0"/>
                <a:cs typeface="Times New Roman" pitchFamily="18" charset="0"/>
              </a:rPr>
              <a:t>ố</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tiền</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gốc</a:t>
            </a:r>
            <a:r>
              <a:rPr lang="en-US" sz="3000" dirty="0" smtClean="0">
                <a:solidFill>
                  <a:srgbClr val="FF0000"/>
                </a:solidFill>
                <a:latin typeface="Times New Roman" pitchFamily="18" charset="0"/>
                <a:cs typeface="Times New Roman" pitchFamily="18" charset="0"/>
              </a:rPr>
              <a:t> x </a:t>
            </a:r>
            <a:r>
              <a:rPr lang="en-US" sz="3000" dirty="0" err="1" smtClean="0">
                <a:solidFill>
                  <a:srgbClr val="FF0000"/>
                </a:solidFill>
                <a:latin typeface="Times New Roman" pitchFamily="18" charset="0"/>
                <a:cs typeface="Times New Roman" pitchFamily="18" charset="0"/>
              </a:rPr>
              <a:t>Mức</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lãi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suất</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của</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mỗi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ngân</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hàng</a:t>
            </a:r>
            <a:endParaRPr lang="en-US" sz="3000" dirty="0">
              <a:solidFill>
                <a:srgbClr val="FF0000"/>
              </a:solidFill>
              <a:latin typeface="Times New Roman" pitchFamily="18" charset="0"/>
              <a:cs typeface="Times New Roman" pitchFamily="18" charset="0"/>
            </a:endParaRPr>
          </a:p>
        </p:txBody>
      </p:sp>
      <p:sp>
        <p:nvSpPr>
          <p:cNvPr id="6" name="Rectangle 5"/>
          <p:cNvSpPr/>
          <p:nvPr/>
        </p:nvSpPr>
        <p:spPr>
          <a:xfrm>
            <a:off x="5791200" y="190500"/>
            <a:ext cx="83058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33CC"/>
                </a:solidFill>
                <a:latin typeface="Times New Roman" pitchFamily="18" charset="0"/>
                <a:cs typeface="Times New Roman" pitchFamily="18" charset="0"/>
              </a:rPr>
              <a:t>HOẠT ĐỘNG CÁ NHÂN TRẢ LỜI CÂU HỎI</a:t>
            </a:r>
            <a:endParaRPr lang="en-US" sz="30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104153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42176" y="2763306"/>
            <a:ext cx="14864624" cy="2308322"/>
          </a:xfrm>
          <a:prstGeom prst="rect">
            <a:avLst/>
          </a:prstGeom>
        </p:spPr>
        <p:txBody>
          <a:bodyPr wrap="square" lIns="91439" tIns="45719" rIns="91439" bIns="45719">
            <a:spAutoFit/>
          </a:bodyPr>
          <a:lstStyle/>
          <a:p>
            <a:pPr algn="ctr">
              <a:lnSpc>
                <a:spcPct val="150000"/>
              </a:lnSpc>
            </a:pPr>
            <a:r>
              <a:rPr lang="en-US" sz="9600" b="1" dirty="0">
                <a:solidFill>
                  <a:schemeClr val="tx2"/>
                </a:solidFill>
                <a:latin typeface="Arial" panose="020B0604020202020204" pitchFamily="34" charset="0"/>
                <a:cs typeface="Arial" panose="020B0604020202020204" pitchFamily="34" charset="0"/>
              </a:rPr>
              <a:t>CÔNG THỨC LÃI KÉP</a:t>
            </a:r>
            <a:endParaRPr lang="en-US" sz="9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7805" y="3373850"/>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3453897"/>
            <a:ext cx="577880"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39499" y="2355848"/>
            <a:ext cx="2725650" cy="326966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13" y="-788314"/>
            <a:ext cx="3426782" cy="3546476"/>
          </a:xfrm>
          <a:prstGeom prst="rect">
            <a:avLst/>
          </a:prstGeom>
        </p:spPr>
      </p:pic>
      <p:sp>
        <p:nvSpPr>
          <p:cNvPr id="14" name="TextBox 13"/>
          <p:cNvSpPr txBox="1"/>
          <p:nvPr/>
        </p:nvSpPr>
        <p:spPr>
          <a:xfrm>
            <a:off x="4419600" y="1475483"/>
            <a:ext cx="9288908" cy="1077216"/>
          </a:xfrm>
          <a:prstGeom prst="rect">
            <a:avLst/>
          </a:prstGeom>
          <a:noFill/>
        </p:spPr>
        <p:txBody>
          <a:bodyPr wrap="square" lIns="91439" tIns="45719" rIns="91439" bIns="45719" rtlCol="0">
            <a:spAutoFit/>
          </a:bodyPr>
          <a:lstStyle/>
          <a:p>
            <a:pPr algn="ctr"/>
            <a:r>
              <a:rPr lang="en-US" sz="6400" b="1" dirty="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4"/>
            <a:ext cx="5026804" cy="2169823"/>
          </a:xfrm>
          <a:prstGeom prst="rect">
            <a:avLst/>
          </a:prstGeom>
        </p:spPr>
        <p:txBody>
          <a:bodyPr wrap="square" lIns="91439" tIns="45719" rIns="91439" bIns="45719">
            <a:spAutoFit/>
          </a:bodyPr>
          <a:lstStyle/>
          <a:p>
            <a:pPr algn="ctr">
              <a:lnSpc>
                <a:spcPct val="150000"/>
              </a:lnSpc>
              <a:spcBef>
                <a:spcPts val="300"/>
              </a:spcBef>
              <a:spcAft>
                <a:spcPts val="300"/>
              </a:spcAft>
            </a:pP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kiệm</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kỳ</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802"/>
            <a:ext cx="5007768" cy="2169823"/>
          </a:xfrm>
          <a:prstGeom prst="rect">
            <a:avLst/>
          </a:prstGeom>
        </p:spPr>
        <p:txBody>
          <a:bodyPr wrap="square" lIns="91439" tIns="45719" rIns="91439" bIns="45719">
            <a:spAutoFit/>
          </a:bodyPr>
          <a:lstStyle/>
          <a:p>
            <a:pPr algn="ctr">
              <a:lnSpc>
                <a:spcPct val="150000"/>
              </a:lnSpc>
            </a:pPr>
            <a:r>
              <a:rPr lang="en-US" sz="4500" dirty="0" err="1">
                <a:solidFill>
                  <a:srgbClr val="000000"/>
                </a:solidFill>
                <a:latin typeface="Arial" panose="020B0604020202020204" pitchFamily="34" charset="0"/>
                <a:cs typeface="Arial" panose="020B0604020202020204" pitchFamily="34" charset="0"/>
              </a:rPr>
              <a:t>Áp</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dụng</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vào</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thực</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hiện</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các</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dự</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án</a:t>
            </a:r>
            <a:endParaRPr lang="en-US" sz="45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0350" y="645325"/>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vi-VN" dirty="0"/>
              <a:t>Tính số tiền người đó nhận sau 1 tháng.</a:t>
            </a:r>
          </a:p>
          <a:p>
            <a:pPr algn="ctr"/>
            <a:r>
              <a:rPr lang="vi-VN" dirty="0"/>
              <a:t>Tính số tiền người đó nhận sau 2 tháng.</a:t>
            </a:r>
          </a:p>
          <a:p>
            <a:pPr algn="ctr"/>
            <a:r>
              <a:rPr lang="vi-VN" dirty="0"/>
              <a:t>Tính số tiền người đó nhận sau 3 tháng.</a:t>
            </a:r>
          </a:p>
          <a:p>
            <a:pPr algn="ctr"/>
            <a:r>
              <a:rPr lang="vi-VN" dirty="0"/>
              <a:t>Đưa ra công thức tính số tiền người đó nhận sau n tháng.</a:t>
            </a:r>
            <a:endParaRPr lang="vi-VN" dirty="0"/>
          </a:p>
        </p:txBody>
      </p:sp>
      <p:sp>
        <p:nvSpPr>
          <p:cNvPr id="7" name="Rectangle 6"/>
          <p:cNvSpPr/>
          <p:nvPr/>
        </p:nvSpPr>
        <p:spPr>
          <a:xfrm>
            <a:off x="762005" y="661991"/>
            <a:ext cx="6176689" cy="784828"/>
          </a:xfrm>
          <a:prstGeom prst="rect">
            <a:avLst/>
          </a:prstGeom>
        </p:spPr>
        <p:txBody>
          <a:bodyPr wrap="none" lIns="91439" tIns="45719" rIns="91439" bIns="45719">
            <a:spAutoFit/>
          </a:bodyPr>
          <a:lstStyle/>
          <a:p>
            <a:pPr algn="ctr">
              <a:lnSpc>
                <a:spcPct val="150000"/>
              </a:lnSpc>
              <a:spcBef>
                <a:spcPts val="600"/>
              </a:spcBef>
            </a:pPr>
            <a:r>
              <a:rPr lang="en-US" sz="3000" b="1" dirty="0">
                <a:solidFill>
                  <a:schemeClr val="accent6">
                    <a:lumMod val="75000"/>
                  </a:schemeClr>
                </a:solidFill>
                <a:latin typeface="Times New Roman" pitchFamily="18" charset="0"/>
                <a:ea typeface="Times New Roman" pitchFamily="18" charset="0"/>
                <a:cs typeface="Times New Roman" pitchFamily="18" charset="0"/>
              </a:rPr>
              <a:t>HĐ.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Bài</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toán</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gửi</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tiết</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kiệm</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có</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kỳ</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hạn</a:t>
            </a:r>
            <a:endParaRPr lang="en-US" sz="3000" dirty="0">
              <a:solidFill>
                <a:schemeClr val="accent6">
                  <a:lumMod val="75000"/>
                </a:schemeClr>
              </a:solidFill>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852703" y="1363849"/>
            <a:ext cx="16811202" cy="4939812"/>
          </a:xfrm>
          <a:prstGeom prst="rect">
            <a:avLst/>
          </a:prstGeom>
        </p:spPr>
        <p:txBody>
          <a:bodyPr wrap="square" lIns="91439" tIns="45719" rIns="91439" bIns="45719">
            <a:spAutoFit/>
          </a:bodyPr>
          <a:lstStyle/>
          <a:p>
            <a:pPr algn="just">
              <a:lnSpc>
                <a:spcPct val="150000"/>
              </a:lnSpc>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i="1" dirty="0" err="1">
                <a:latin typeface="Times New Roman" pitchFamily="18" charset="0"/>
                <a:cs typeface="Times New Roman" pitchFamily="18" charset="0"/>
              </a:rPr>
              <a:t>lãi</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kép</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theo</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định</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kỳ</a:t>
            </a:r>
            <a:r>
              <a:rPr lang="en-US" sz="3000" i="1" dirty="0">
                <a:latin typeface="Times New Roman" pitchFamily="18" charset="0"/>
                <a:cs typeface="Times New Roman" pitchFamily="18" charset="0"/>
              </a:rPr>
              <a:t>, </a:t>
            </a:r>
            <a:r>
              <a:rPr lang="en-US" sz="3000" dirty="0" err="1">
                <a:latin typeface="Times New Roman" pitchFamily="18" charset="0"/>
                <a:cs typeface="Times New Roman" pitchFamily="18" charset="0"/>
              </a:rPr>
              <a:t>tức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rút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P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r (ở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r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dưới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phân</a:t>
            </a:r>
            <a:r>
              <a:rPr lang="en-US" sz="3000" dirty="0">
                <a:latin typeface="Times New Roman" pitchFamily="18" charset="0"/>
                <a:cs typeface="Times New Roman" pitchFamily="18" charset="0"/>
              </a:rPr>
              <a:t>).</a:t>
            </a:r>
          </a:p>
          <a:p>
            <a:pPr marL="742933" indent="-742933" algn="just">
              <a:lnSpc>
                <a:spcPct val="150000"/>
              </a:lnSpc>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Đưa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n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p:txBody>
      </p:sp>
      <p:sp>
        <p:nvSpPr>
          <p:cNvPr id="10" name="Rectangle 9"/>
          <p:cNvSpPr/>
          <p:nvPr/>
        </p:nvSpPr>
        <p:spPr>
          <a:xfrm>
            <a:off x="871753" y="6286500"/>
            <a:ext cx="16292302" cy="3862594"/>
          </a:xfrm>
          <a:prstGeom prst="rect">
            <a:avLst/>
          </a:prstGeom>
          <a:solidFill>
            <a:schemeClr val="accent2">
              <a:lumMod val="20000"/>
              <a:lumOff val="80000"/>
            </a:schemeClr>
          </a:solidFill>
          <a:ln>
            <a:solidFill>
              <a:schemeClr val="accent6">
                <a:lumMod val="20000"/>
                <a:lumOff val="80000"/>
              </a:schemeClr>
            </a:solidFill>
          </a:ln>
        </p:spPr>
        <p:txBody>
          <a:bodyPr wrap="square" lIns="91439" tIns="45719" rIns="91439" bIns="45719">
            <a:spAutoFit/>
          </a:bodyPr>
          <a:lstStyle/>
          <a:p>
            <a:pPr algn="just">
              <a:lnSpc>
                <a:spcPct val="150000"/>
              </a:lnSpc>
              <a:spcBef>
                <a:spcPts val="300"/>
              </a:spcBef>
              <a:spcAft>
                <a:spcPts val="300"/>
              </a:spcAft>
            </a:pPr>
            <a:r>
              <a:rPr lang="en-US" sz="3000" dirty="0" err="1">
                <a:latin typeface="Times New Roman" pitchFamily="18" charset="0"/>
                <a:cs typeface="Times New Roman" pitchFamily="18" charset="0"/>
              </a:rPr>
              <a:t>Bài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giải</a:t>
            </a:r>
            <a:endParaRPr lang="en-US" sz="3000" dirty="0">
              <a:latin typeface="Times New Roman" pitchFamily="18" charset="0"/>
              <a:cs typeface="Times New Roman" pitchFamily="18" charset="0"/>
            </a:endParaRPr>
          </a:p>
          <a:p>
            <a:pPr marL="742933" indent="-742933" algn="just">
              <a:lnSpc>
                <a:spcPct val="150000"/>
              </a:lnSpc>
              <a:spcBef>
                <a:spcPts val="300"/>
              </a:spcBef>
              <a:spcAft>
                <a:spcPts val="300"/>
              </a:spcAft>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p>
          <a:p>
            <a:pPr marL="742933" indent="-742933" algn="just">
              <a:lnSpc>
                <a:spcPct val="150000"/>
              </a:lnSpc>
              <a:spcBef>
                <a:spcPts val="300"/>
              </a:spcBef>
              <a:spcAft>
                <a:spcPts val="300"/>
              </a:spcAft>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spcBef>
                <a:spcPts val="300"/>
              </a:spcBef>
              <a:spcAft>
                <a:spcPts val="300"/>
              </a:spcAft>
              <a:buFontTx/>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p>
          <a:p>
            <a:pPr marL="742933" indent="-742933" algn="just">
              <a:lnSpc>
                <a:spcPct val="150000"/>
              </a:lnSpc>
              <a:spcBef>
                <a:spcPts val="300"/>
              </a:spcBef>
              <a:spcAft>
                <a:spcPts val="300"/>
              </a:spcAft>
              <a:buFontTx/>
              <a:buAutoNum type="alphaLcParenR"/>
            </a:pP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n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2" name="Rectangle 11"/>
          <p:cNvSpPr/>
          <p:nvPr/>
        </p:nvSpPr>
        <p:spPr>
          <a:xfrm>
            <a:off x="9372600" y="9391650"/>
            <a:ext cx="3048000" cy="628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n</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n</a:t>
            </a:r>
            <a:r>
              <a:rPr lang="en-US" sz="3000" dirty="0">
                <a:solidFill>
                  <a:srgbClr val="0033CC"/>
                </a:solidFill>
                <a:latin typeface="Times New Roman" pitchFamily="18" charset="0"/>
                <a:cs typeface="Times New Roman" pitchFamily="18" charset="0"/>
              </a:rPr>
              <a:t> </a:t>
            </a:r>
            <a:endParaRPr lang="en-US" sz="3000" dirty="0">
              <a:solidFill>
                <a:srgbClr val="0033CC"/>
              </a:solidFill>
              <a:latin typeface="Times New Roman" pitchFamily="18" charset="0"/>
              <a:cs typeface="Times New Roman" pitchFamily="18" charset="0"/>
            </a:endParaRPr>
          </a:p>
        </p:txBody>
      </p:sp>
      <p:sp>
        <p:nvSpPr>
          <p:cNvPr id="13" name="Rectangle 12"/>
          <p:cNvSpPr/>
          <p:nvPr/>
        </p:nvSpPr>
        <p:spPr>
          <a:xfrm>
            <a:off x="7153279" y="7105650"/>
            <a:ext cx="443865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1</a:t>
            </a:r>
            <a:r>
              <a:rPr lang="en-US" sz="3000" dirty="0">
                <a:solidFill>
                  <a:srgbClr val="0033CC"/>
                </a:solidFill>
                <a:latin typeface="Times New Roman" pitchFamily="18" charset="0"/>
                <a:cs typeface="Times New Roman" pitchFamily="18" charset="0"/>
              </a:rPr>
              <a:t> = P + </a:t>
            </a:r>
            <a:r>
              <a:rPr lang="en-US" sz="3000" dirty="0" err="1">
                <a:solidFill>
                  <a:srgbClr val="0033CC"/>
                </a:solidFill>
                <a:latin typeface="Times New Roman" pitchFamily="18" charset="0"/>
                <a:cs typeface="Times New Roman" pitchFamily="18" charset="0"/>
              </a:rPr>
              <a:t>P.r</a:t>
            </a:r>
            <a:r>
              <a:rPr lang="en-US" sz="3000" dirty="0">
                <a:solidFill>
                  <a:srgbClr val="0033CC"/>
                </a:solidFill>
                <a:latin typeface="Times New Roman" pitchFamily="18" charset="0"/>
                <a:cs typeface="Times New Roman" pitchFamily="18" charset="0"/>
              </a:rPr>
              <a:t> = P(1 + r) </a:t>
            </a:r>
            <a:endParaRPr lang="en-US" sz="3000" dirty="0">
              <a:solidFill>
                <a:srgbClr val="0033CC"/>
              </a:solidFill>
              <a:latin typeface="Times New Roman" pitchFamily="18" charset="0"/>
              <a:cs typeface="Times New Roman" pitchFamily="18" charset="0"/>
            </a:endParaRPr>
          </a:p>
        </p:txBody>
      </p:sp>
      <p:sp>
        <p:nvSpPr>
          <p:cNvPr id="14" name="Rectangle 13"/>
          <p:cNvSpPr/>
          <p:nvPr/>
        </p:nvSpPr>
        <p:spPr>
          <a:xfrm>
            <a:off x="7153281" y="7839075"/>
            <a:ext cx="6486526" cy="638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P(1 + r) + P(1 + r).r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a:t>
            </a:r>
            <a:endParaRPr lang="en-US" sz="3000" dirty="0">
              <a:solidFill>
                <a:srgbClr val="0033CC"/>
              </a:solidFill>
              <a:latin typeface="Times New Roman" pitchFamily="18" charset="0"/>
              <a:cs typeface="Times New Roman" pitchFamily="18" charset="0"/>
            </a:endParaRPr>
          </a:p>
        </p:txBody>
      </p:sp>
      <p:sp>
        <p:nvSpPr>
          <p:cNvPr id="15" name="Rectangle 14"/>
          <p:cNvSpPr/>
          <p:nvPr/>
        </p:nvSpPr>
        <p:spPr>
          <a:xfrm>
            <a:off x="7153276" y="8629650"/>
            <a:ext cx="6248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3</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r = P(1 + r)</a:t>
            </a:r>
            <a:r>
              <a:rPr lang="en-US" sz="3000" baseline="30000" dirty="0">
                <a:solidFill>
                  <a:srgbClr val="0033CC"/>
                </a:solidFill>
                <a:latin typeface="Times New Roman" pitchFamily="18" charset="0"/>
                <a:cs typeface="Times New Roman" pitchFamily="18" charset="0"/>
              </a:rPr>
              <a:t>3</a:t>
            </a:r>
            <a:r>
              <a:rPr lang="en-US" sz="3000" dirty="0">
                <a:solidFill>
                  <a:srgbClr val="0033CC"/>
                </a:solidFill>
                <a:latin typeface="Times New Roman" pitchFamily="18" charset="0"/>
                <a:cs typeface="Times New Roman" pitchFamily="18" charset="0"/>
              </a:rPr>
              <a:t> </a:t>
            </a:r>
            <a:endParaRPr lang="en-US" sz="3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219200" y="1447800"/>
                <a:ext cx="15773400" cy="4038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r>
                  <a:rPr lang="en-US" sz="3000" dirty="0">
                    <a:solidFill>
                      <a:srgbClr val="0033CC"/>
                    </a:solidFill>
                    <a:latin typeface="Times New Roman" pitchFamily="18" charset="0"/>
                    <a:cs typeface="Times New Roman" pitchFamily="18" charset="0"/>
                  </a:rPr>
                  <a:t>Chú ý: </a:t>
                </a:r>
                <a:r>
                  <a:rPr lang="en-US" sz="3000" dirty="0" err="1">
                    <a:solidFill>
                      <a:srgbClr val="0033CC"/>
                    </a:solidFill>
                    <a:latin typeface="Times New Roman" pitchFamily="18" charset="0"/>
                    <a:cs typeface="Times New Roman" pitchFamily="18" charset="0"/>
                  </a:rPr>
                  <a:t>Trong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thực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tế</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ngân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nhiều</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gửi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tiết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kiệm</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để</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khách</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lựa</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chọn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và</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thường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công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bố</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năm</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mức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tuỳ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thuộc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vào</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nói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chung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dài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thì</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cao</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Khi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đó</a:t>
                </a:r>
                <a:r>
                  <a:rPr lang="en-US" sz="3000" dirty="0">
                    <a:solidFill>
                      <a:srgbClr val="0033CC"/>
                    </a:solidFill>
                    <a:latin typeface="Times New Roman" pitchFamily="18" charset="0"/>
                    <a:cs typeface="Times New Roman" pitchFamily="18" charset="0"/>
                  </a:rPr>
                  <a:t>, ta </a:t>
                </a:r>
                <a:r>
                  <a:rPr lang="en-US" sz="3000" dirty="0" err="1">
                    <a:solidFill>
                      <a:srgbClr val="0033CC"/>
                    </a:solidFill>
                    <a:latin typeface="Times New Roman" pitchFamily="18" charset="0"/>
                    <a:cs typeface="Times New Roman" pitchFamily="18" charset="0"/>
                  </a:rPr>
                  <a:t>có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thể</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sử</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dụng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công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thức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sau</a:t>
                </a:r>
                <a:r>
                  <a:rPr lang="en-US" sz="3000" dirty="0">
                    <a:solidFill>
                      <a:srgbClr val="0033CC"/>
                    </a:solidFill>
                    <a:latin typeface="Times New Roman" pitchFamily="18" charset="0"/>
                    <a:cs typeface="Times New Roman" pitchFamily="18" charset="0"/>
                  </a:rPr>
                  <a:t>:  </a:t>
                </a: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r>
                  <a:rPr lang="en-US" sz="3000" dirty="0" err="1">
                    <a:solidFill>
                      <a:srgbClr val="0033CC"/>
                    </a:solidFill>
                    <a:latin typeface="Times New Roman" pitchFamily="18" charset="0"/>
                    <a:cs typeface="Times New Roman" pitchFamily="18" charset="0"/>
                  </a:rPr>
                  <a:t>Ví</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dụ</a:t>
                </a:r>
                <a:r>
                  <a:rPr lang="en-US" sz="3000" dirty="0">
                    <a:solidFill>
                      <a:srgbClr val="0033CC"/>
                    </a:solidFill>
                    <a:latin typeface="Times New Roman" pitchFamily="18" charset="0"/>
                    <a:cs typeface="Times New Roman" pitchFamily="18" charset="0"/>
                  </a:rPr>
                  <a:t>: r = 6% = </a:t>
                </a:r>
                <a14:m>
                  <m:oMath xmlns:m="http://schemas.openxmlformats.org/officeDocument/2006/math">
                    <m:f>
                      <m:fPr>
                        <m:ctrlPr>
                          <a:rPr lang="en-US" sz="3000" i="1">
                            <a:solidFill>
                              <a:srgbClr val="0033CC"/>
                            </a:solidFill>
                            <a:latin typeface="Cambria Math"/>
                            <a:cs typeface="Times New Roman" pitchFamily="18" charset="0"/>
                          </a:rPr>
                        </m:ctrlPr>
                      </m:fPr>
                      <m:num>
                        <m:r>
                          <a:rPr lang="en-US" sz="3000" i="1">
                            <a:solidFill>
                              <a:srgbClr val="0033CC"/>
                            </a:solidFill>
                            <a:latin typeface="Cambria Math"/>
                            <a:cs typeface="Times New Roman" pitchFamily="18" charset="0"/>
                          </a:rPr>
                          <m:t>6</m:t>
                        </m:r>
                      </m:num>
                      <m:den>
                        <m:r>
                          <a:rPr lang="en-US" sz="3000" i="1">
                            <a:solidFill>
                              <a:srgbClr val="0033CC"/>
                            </a:solidFill>
                            <a:latin typeface="Cambria Math"/>
                            <a:cs typeface="Times New Roman" pitchFamily="18" charset="0"/>
                          </a:rPr>
                          <m:t>100</m:t>
                        </m:r>
                      </m:den>
                    </m:f>
                    <m:r>
                      <a:rPr lang="en-US" sz="3000">
                        <a:solidFill>
                          <a:srgbClr val="0033CC"/>
                        </a:solidFill>
                        <a:latin typeface="Cambria Math"/>
                        <a:cs typeface="Times New Roman" pitchFamily="18" charset="0"/>
                      </a:rPr>
                      <m:t>=</m:t>
                    </m:r>
                    <m:r>
                      <a:rPr lang="en-US" sz="3000">
                        <a:solidFill>
                          <a:srgbClr val="0033CC"/>
                        </a:solidFill>
                        <a:latin typeface="Cambria Math"/>
                        <a:cs typeface="Times New Roman" pitchFamily="18" charset="0"/>
                      </a:rPr>
                      <m:t>0</m:t>
                    </m:r>
                    <m:r>
                      <a:rPr lang="en-US" sz="3000">
                        <a:solidFill>
                          <a:srgbClr val="0033CC"/>
                        </a:solidFill>
                        <a:latin typeface="Cambria Math"/>
                        <a:cs typeface="Times New Roman" pitchFamily="18" charset="0"/>
                      </a:rPr>
                      <m:t>,</m:t>
                    </m:r>
                    <m:r>
                      <a:rPr lang="en-US" sz="3000">
                        <a:solidFill>
                          <a:srgbClr val="0033CC"/>
                        </a:solidFill>
                        <a:latin typeface="Cambria Math"/>
                        <a:cs typeface="Times New Roman" pitchFamily="18" charset="0"/>
                      </a:rPr>
                      <m:t>06</m:t>
                    </m:r>
                  </m:oMath>
                </a14:m>
                <a:endParaRPr lang="en-US" sz="3000" dirty="0">
                  <a:solidFill>
                    <a:srgbClr val="0033CC"/>
                  </a:solidFill>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19200" y="1447800"/>
                <a:ext cx="15773400" cy="4038600"/>
              </a:xfrm>
              <a:prstGeom prst="rect">
                <a:avLst/>
              </a:prstGeom>
              <a:blipFill rotWithShape="1">
                <a:blip r:embed="rId2"/>
                <a:stretch>
                  <a:fillRect l="-810" t="-601" b="-6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6019800" y="3276600"/>
                <a:ext cx="30480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200" dirty="0">
                    <a:solidFill>
                      <a:srgbClr val="0033CC"/>
                    </a:solidFill>
                    <a:latin typeface="Times New Roman" pitchFamily="18" charset="0"/>
                    <a:cs typeface="Times New Roman" pitchFamily="18" charset="0"/>
                  </a:rPr>
                  <a:t>A</a:t>
                </a:r>
                <a:r>
                  <a:rPr lang="en-US" sz="3200" baseline="-25000" dirty="0">
                    <a:solidFill>
                      <a:srgbClr val="0033CC"/>
                    </a:solidFill>
                    <a:latin typeface="Times New Roman" pitchFamily="18" charset="0"/>
                    <a:cs typeface="Times New Roman" pitchFamily="18" charset="0"/>
                  </a:rPr>
                  <a:t> </a:t>
                </a:r>
                <a:r>
                  <a:rPr lang="en-US" sz="3200" dirty="0">
                    <a:solidFill>
                      <a:srgbClr val="0033CC"/>
                    </a:solidFill>
                    <a:latin typeface="Times New Roman" pitchFamily="18" charset="0"/>
                    <a:cs typeface="Times New Roman" pitchFamily="18" charset="0"/>
                  </a:rPr>
                  <a:t>= P(1 + </a:t>
                </a:r>
                <a14:m>
                  <m:oMath xmlns:m="http://schemas.openxmlformats.org/officeDocument/2006/math">
                    <m:f>
                      <m:fPr>
                        <m:ctrlPr>
                          <a:rPr lang="en-US" sz="3200" i="1" dirty="0">
                            <a:solidFill>
                              <a:srgbClr val="0033CC"/>
                            </a:solidFill>
                            <a:latin typeface="Cambria Math"/>
                            <a:cs typeface="Times New Roman" pitchFamily="18" charset="0"/>
                          </a:rPr>
                        </m:ctrlPr>
                      </m:fPr>
                      <m:num>
                        <m:r>
                          <a:rPr lang="en-US" sz="3200" i="1" dirty="0">
                            <a:solidFill>
                              <a:srgbClr val="0033CC"/>
                            </a:solidFill>
                            <a:latin typeface="Cambria Math"/>
                            <a:cs typeface="Times New Roman" pitchFamily="18" charset="0"/>
                          </a:rPr>
                          <m:t>𝑟</m:t>
                        </m:r>
                      </m:num>
                      <m:den>
                        <m:r>
                          <a:rPr lang="en-US" sz="3200" i="1" dirty="0">
                            <a:solidFill>
                              <a:srgbClr val="0033CC"/>
                            </a:solidFill>
                            <a:latin typeface="Cambria Math"/>
                            <a:cs typeface="Times New Roman" pitchFamily="18" charset="0"/>
                          </a:rPr>
                          <m:t>𝑛</m:t>
                        </m:r>
                      </m:den>
                    </m:f>
                  </m:oMath>
                </a14:m>
                <a:r>
                  <a:rPr lang="en-US" sz="3200" dirty="0">
                    <a:solidFill>
                      <a:srgbClr val="0033CC"/>
                    </a:solidFill>
                    <a:latin typeface="Times New Roman" pitchFamily="18" charset="0"/>
                    <a:cs typeface="Times New Roman" pitchFamily="18" charset="0"/>
                  </a:rPr>
                  <a:t>)</a:t>
                </a:r>
                <a:r>
                  <a:rPr lang="en-US" sz="3200" baseline="30000" dirty="0">
                    <a:solidFill>
                      <a:srgbClr val="0033CC"/>
                    </a:solidFill>
                    <a:latin typeface="Times New Roman" pitchFamily="18" charset="0"/>
                    <a:cs typeface="Times New Roman" pitchFamily="18" charset="0"/>
                  </a:rPr>
                  <a:t>N</a:t>
                </a:r>
                <a:r>
                  <a:rPr lang="en-US" sz="3200" dirty="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19800" y="3276600"/>
                <a:ext cx="3048000" cy="1447800"/>
              </a:xfrm>
              <a:prstGeom prst="rect">
                <a:avLst/>
              </a:prstGeom>
              <a:blipFill rotWithShape="1">
                <a:blip r:embed="rId3"/>
                <a:stretch>
                  <a:fillRect l="-4762"/>
                </a:stretch>
              </a:blipFill>
            </p:spPr>
            <p:txBody>
              <a:bodyPr/>
              <a:lstStyle/>
              <a:p>
                <a:r>
                  <a:rPr lang="en-US">
                    <a:noFill/>
                  </a:rPr>
                  <a:t> </a:t>
                </a:r>
              </a:p>
            </p:txBody>
          </p:sp>
        </mc:Fallback>
      </mc:AlternateContent>
    </p:spTree>
    <p:extLst>
      <p:ext uri="{BB962C8B-B14F-4D97-AF65-F5344CB8AC3E}">
        <p14:creationId xmlns:p14="http://schemas.microsoft.com/office/powerpoint/2010/main" val="1671822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4" y="495300"/>
            <a:ext cx="17373595"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endParaRPr lang="en-US" sz="3000" dirty="0">
              <a:solidFill>
                <a:schemeClr val="tx1"/>
              </a:solidFill>
              <a:latin typeface="Times New Roman" pitchFamily="18" charset="0"/>
              <a:cs typeface="Times New Roman" pitchFamily="18" charset="0"/>
            </a:endParaRPr>
          </a:p>
        </p:txBody>
      </p:sp>
      <p:sp>
        <p:nvSpPr>
          <p:cNvPr id="2" name="Rectangle 1"/>
          <p:cNvSpPr/>
          <p:nvPr/>
        </p:nvSpPr>
        <p:spPr>
          <a:xfrm>
            <a:off x="666755" y="2476500"/>
            <a:ext cx="16992594" cy="2862320"/>
          </a:xfrm>
          <a:prstGeom prst="rect">
            <a:avLst/>
          </a:prstGeom>
        </p:spPr>
        <p:txBody>
          <a:bodyPr wrap="square" lIns="91439" tIns="45719" rIns="91439" bIns="45719">
            <a:spAutoFit/>
          </a:bodyPr>
          <a:lstStyle/>
          <a:p>
            <a:pPr algn="just">
              <a:lnSpc>
                <a:spcPct val="150000"/>
              </a:lnSpc>
            </a:pPr>
            <a:r>
              <a:rPr lang="en-US" sz="3000" b="1" dirty="0" err="1">
                <a:solidFill>
                  <a:srgbClr val="FF0000"/>
                </a:solidFill>
                <a:latin typeface="Times New Roman" pitchFamily="18" charset="0"/>
                <a:cs typeface="Times New Roman" pitchFamily="18" charset="0"/>
              </a:rPr>
              <a:t>Dự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1.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300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p>
        </p:txBody>
      </p:sp>
      <p:sp>
        <p:nvSpPr>
          <p:cNvPr id="11" name="Rectangle 10"/>
          <p:cNvSpPr/>
          <p:nvPr/>
        </p:nvSpPr>
        <p:spPr>
          <a:xfrm>
            <a:off x="666755" y="6114074"/>
            <a:ext cx="16992594" cy="2779349"/>
          </a:xfrm>
          <a:prstGeom prst="rect">
            <a:avLst/>
          </a:prstGeom>
        </p:spPr>
        <p:txBody>
          <a:bodyPr wrap="square" lIns="91439" tIns="45719" rIns="91439" bIns="45719">
            <a:spAutoFit/>
          </a:bodyPr>
          <a:lstStyle/>
          <a:p>
            <a:pPr>
              <a:lnSpc>
                <a:spcPct val="150000"/>
              </a:lnSpc>
            </a:pPr>
            <a:r>
              <a:rPr lang="en-US" sz="3000" b="1" dirty="0" err="1">
                <a:solidFill>
                  <a:srgbClr val="FF0000"/>
                </a:solidFill>
                <a:latin typeface="Times New Roman" pitchFamily="18" charset="0"/>
                <a:cs typeface="Times New Roman" pitchFamily="18" charset="0"/>
              </a:rPr>
              <a:t>Dự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2. </a:t>
            </a:r>
            <a:r>
              <a:rPr lang="en-US" sz="3000" dirty="0" err="1" smtClean="0">
                <a:latin typeface="Times New Roman" pitchFamily="18" charset="0"/>
                <a:cs typeface="Times New Roman" pitchFamily="18" charset="0"/>
              </a:rPr>
              <a:t>Bác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250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a:p>
            <a:pPr>
              <a:lnSpc>
                <a:spcPct val="150000"/>
              </a:lnSpc>
            </a:pPr>
            <a:r>
              <a:rPr lang="en-US" sz="3000" dirty="0">
                <a:latin typeface="Times New Roman" pitchFamily="18" charset="0"/>
                <a:cs typeface="Times New Roman" pitchFamily="18" charset="0"/>
              </a:rPr>
              <a:t>Ở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suốt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2" name="Rectangle 11"/>
          <p:cNvSpPr/>
          <p:nvPr/>
        </p:nvSpPr>
        <p:spPr>
          <a:xfrm>
            <a:off x="4648200" y="723900"/>
            <a:ext cx="10210800" cy="1131077"/>
          </a:xfrm>
          <a:prstGeom prst="rect">
            <a:avLst/>
          </a:prstGeom>
          <a:solidFill>
            <a:schemeClr val="bg2"/>
          </a:solidFill>
          <a:ln>
            <a:solidFill>
              <a:srgbClr val="00B0F0"/>
            </a:solidFill>
          </a:ln>
        </p:spPr>
        <p:txBody>
          <a:bodyPr wrap="square" lIns="91439" tIns="45719" rIns="91439" bIns="45719">
            <a:spAutoFit/>
          </a:bodyPr>
          <a:lstStyle/>
          <a:p>
            <a:pPr algn="ctr">
              <a:lnSpc>
                <a:spcPct val="150000"/>
              </a:lnSpc>
            </a:pPr>
            <a:r>
              <a:rPr lang="en-US" sz="4500" dirty="0" err="1">
                <a:solidFill>
                  <a:srgbClr val="000000"/>
                </a:solidFill>
                <a:latin typeface="Times New Roman" pitchFamily="18" charset="0"/>
                <a:cs typeface="Times New Roman" pitchFamily="18" charset="0"/>
              </a:rPr>
              <a:t>Áp</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dụng</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vào</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thực</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hiện</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các</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dự</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án</a:t>
            </a:r>
            <a:endParaRPr lang="en-US" sz="4500" dirty="0">
              <a:latin typeface="Times New Roman" pitchFamily="18" charset="0"/>
              <a:cs typeface="Times New Roman" pitchFamily="18" charset="0"/>
            </a:endParaRPr>
          </a:p>
        </p:txBody>
      </p:sp>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2339</TotalTime>
  <Words>1405</Words>
  <PresentationFormat>Custom</PresentationFormat>
  <Paragraphs>85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2023-06-24T05:35:18Z</dcterms:modified>
  <dc:identifier>DAFJG-uuLM8</dc:identifier>
</cp:coreProperties>
</file>