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6"/>
  </p:notesMasterIdLst>
  <p:sldIdLst>
    <p:sldId id="257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58" r:id="rId20"/>
    <p:sldId id="259" r:id="rId21"/>
    <p:sldId id="260" r:id="rId22"/>
    <p:sldId id="261" r:id="rId23"/>
    <p:sldId id="262" r:id="rId24"/>
    <p:sldId id="263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7829" autoAdjust="0"/>
  </p:normalViewPr>
  <p:slideViewPr>
    <p:cSldViewPr>
      <p:cViewPr varScale="1">
        <p:scale>
          <a:sx n="85" d="100"/>
          <a:sy n="85" d="100"/>
        </p:scale>
        <p:origin x="1378" y="5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CC1C9A-5484-4E6C-8C41-DC9288BEEB27}" type="datetimeFigureOut">
              <a:rPr lang="en-US" smtClean="0"/>
              <a:t>10/27/2019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CC1D1B-2105-4F9C-ABCE-C0CF84E36C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07835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2D339458-A3F9-4EFA-822E-9CCCD1422A63}" type="slidenum">
              <a:rPr lang="en-US" smtClean="0">
                <a:latin typeface="Arial" charset="0"/>
              </a:rPr>
              <a:pPr eaLnBrk="1" hangingPunct="1"/>
              <a:t>2</a:t>
            </a:fld>
            <a:endParaRPr lang="en-US" smtClean="0">
              <a:latin typeface="Arial" charset="0"/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r>
              <a:rPr lang="en-US" sz="800" smtClean="0"/>
              <a:t>Copyright © 2005 Doan Van Hung - Khoa Lich Su - Dai hoc Quy Nhon 12/2005</a:t>
            </a:r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</p:txBody>
      </p:sp>
    </p:spTree>
    <p:extLst>
      <p:ext uri="{BB962C8B-B14F-4D97-AF65-F5344CB8AC3E}">
        <p14:creationId xmlns:p14="http://schemas.microsoft.com/office/powerpoint/2010/main" val="5209396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813830F9-3044-4190-9248-18DBC9DCE1A9}" type="slidenum">
              <a:rPr lang="en-US" smtClean="0">
                <a:latin typeface="Arial" charset="0"/>
              </a:rPr>
              <a:pPr eaLnBrk="1" hangingPunct="1"/>
              <a:t>3</a:t>
            </a:fld>
            <a:endParaRPr lang="en-US" smtClean="0">
              <a:latin typeface="Arial" charset="0"/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r>
              <a:rPr lang="en-US" sz="800" smtClean="0"/>
              <a:t>Copyright © 2005 Doan Van Hung - Khoa Lich Su - Dai hoc Quy Nhon 12/2005</a:t>
            </a:r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</p:txBody>
      </p:sp>
    </p:spTree>
    <p:extLst>
      <p:ext uri="{BB962C8B-B14F-4D97-AF65-F5344CB8AC3E}">
        <p14:creationId xmlns:p14="http://schemas.microsoft.com/office/powerpoint/2010/main" val="1418797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627DD646-85F0-4E71-A279-70A340DF33CD}" type="slidenum">
              <a:rPr lang="en-US" smtClean="0">
                <a:latin typeface="Arial" charset="0"/>
              </a:rPr>
              <a:pPr eaLnBrk="1" hangingPunct="1"/>
              <a:t>4</a:t>
            </a:fld>
            <a:endParaRPr lang="en-US" smtClean="0">
              <a:latin typeface="Arial" charset="0"/>
            </a:endParaRPr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r>
              <a:rPr lang="en-US" sz="800" smtClean="0"/>
              <a:t>Copyright © 2005 Doan Van Hung - Khoa Lich Su - Dai hoc Quy Nhon 12/2005</a:t>
            </a:r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</p:txBody>
      </p:sp>
    </p:spTree>
    <p:extLst>
      <p:ext uri="{BB962C8B-B14F-4D97-AF65-F5344CB8AC3E}">
        <p14:creationId xmlns:p14="http://schemas.microsoft.com/office/powerpoint/2010/main" val="3617703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DA157082-7F66-4382-8EC6-EBF6D66BE94A}" type="slidenum">
              <a:rPr lang="en-US" smtClean="0">
                <a:latin typeface="Arial" charset="0"/>
              </a:rPr>
              <a:pPr eaLnBrk="1" hangingPunct="1"/>
              <a:t>5</a:t>
            </a:fld>
            <a:endParaRPr lang="en-US" smtClean="0">
              <a:latin typeface="Arial" charset="0"/>
            </a:endParaRPr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r>
              <a:rPr lang="en-US" sz="800" smtClean="0"/>
              <a:t>Copyright © 2005 Doan Van Hung - Khoa Lich Su - Dai hoc Quy Nhon 12/2005</a:t>
            </a:r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</p:txBody>
      </p:sp>
    </p:spTree>
    <p:extLst>
      <p:ext uri="{BB962C8B-B14F-4D97-AF65-F5344CB8AC3E}">
        <p14:creationId xmlns:p14="http://schemas.microsoft.com/office/powerpoint/2010/main" val="40186530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ADAC814D-B28A-451B-A3D5-F3099D72F6E3}" type="slidenum">
              <a:rPr lang="en-US" smtClean="0">
                <a:latin typeface="Arial" charset="0"/>
              </a:rPr>
              <a:pPr eaLnBrk="1" hangingPunct="1"/>
              <a:t>8</a:t>
            </a:fld>
            <a:endParaRPr lang="en-US" smtClean="0">
              <a:latin typeface="Arial" charset="0"/>
            </a:endParaRPr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r>
              <a:rPr lang="en-US" sz="800" smtClean="0"/>
              <a:t>Copyright © 2005 Doan Van Hung - Khoa Lich Su - Dai hoc Quy Nhon 12/2005</a:t>
            </a:r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</p:txBody>
      </p:sp>
    </p:spTree>
    <p:extLst>
      <p:ext uri="{BB962C8B-B14F-4D97-AF65-F5344CB8AC3E}">
        <p14:creationId xmlns:p14="http://schemas.microsoft.com/office/powerpoint/2010/main" val="32383813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A0699FA6-908C-45F1-A8C8-820F8E292294}" type="slidenum">
              <a:rPr lang="en-US" smtClean="0">
                <a:latin typeface="Arial" charset="0"/>
              </a:rPr>
              <a:pPr eaLnBrk="1" hangingPunct="1"/>
              <a:t>10</a:t>
            </a:fld>
            <a:endParaRPr lang="en-US" smtClean="0">
              <a:latin typeface="Arial" charset="0"/>
            </a:endParaRPr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  <a:p>
            <a:pPr eaLnBrk="1" hangingPunct="1">
              <a:lnSpc>
                <a:spcPct val="80000"/>
              </a:lnSpc>
            </a:pPr>
            <a:r>
              <a:rPr lang="en-US" sz="800" smtClean="0"/>
              <a:t>Copyright © 2005 Doan Van Hung - Khoa Lich Su - Dai hoc Quy Nhon 12/2005</a:t>
            </a:r>
          </a:p>
          <a:p>
            <a:pPr eaLnBrk="1" hangingPunct="1">
              <a:lnSpc>
                <a:spcPct val="80000"/>
              </a:lnSpc>
            </a:pPr>
            <a:endParaRPr lang="en-US" sz="800" smtClean="0"/>
          </a:p>
        </p:txBody>
      </p:sp>
    </p:spTree>
    <p:extLst>
      <p:ext uri="{BB962C8B-B14F-4D97-AF65-F5344CB8AC3E}">
        <p14:creationId xmlns:p14="http://schemas.microsoft.com/office/powerpoint/2010/main" val="13859566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047AD302-FFB7-45C9-AE81-D5359BAFFCD5}" type="slidenum">
              <a:rPr lang="en-US" smtClean="0">
                <a:latin typeface="Arial" charset="0"/>
              </a:rPr>
              <a:pPr eaLnBrk="1" hangingPunct="1"/>
              <a:t>13</a:t>
            </a:fld>
            <a:endParaRPr lang="en-US" smtClean="0">
              <a:latin typeface="Arial" charset="0"/>
            </a:endParaRPr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vi-VN" smtClean="0"/>
          </a:p>
        </p:txBody>
      </p:sp>
    </p:spTree>
    <p:extLst>
      <p:ext uri="{BB962C8B-B14F-4D97-AF65-F5344CB8AC3E}">
        <p14:creationId xmlns:p14="http://schemas.microsoft.com/office/powerpoint/2010/main" val="10208207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9F709FA-B919-437A-B229-8E3BB7EF836E}" type="datetimeFigureOut">
              <a:rPr lang="en-US" smtClean="0"/>
              <a:t>10/27/2019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2E648E-DC8B-4072-9AE7-7D75C4AD6E7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9F709FA-B919-437A-B229-8E3BB7EF836E}" type="datetimeFigureOut">
              <a:rPr lang="en-US" smtClean="0"/>
              <a:t>10/27/2019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2E648E-DC8B-4072-9AE7-7D75C4AD6E7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9F709FA-B919-437A-B229-8E3BB7EF836E}" type="datetimeFigureOut">
              <a:rPr lang="en-US" smtClean="0"/>
              <a:t>10/27/2019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2E648E-DC8B-4072-9AE7-7D75C4AD6E7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9F709FA-B919-437A-B229-8E3BB7EF836E}" type="datetimeFigureOut">
              <a:rPr lang="en-US" smtClean="0"/>
              <a:t>10/27/2019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2E648E-DC8B-4072-9AE7-7D75C4AD6E7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9F709FA-B919-437A-B229-8E3BB7EF836E}" type="datetimeFigureOut">
              <a:rPr lang="en-US" smtClean="0"/>
              <a:t>10/27/2019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2E648E-DC8B-4072-9AE7-7D75C4AD6E7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9F709FA-B919-437A-B229-8E3BB7EF836E}" type="datetimeFigureOut">
              <a:rPr lang="en-US" smtClean="0"/>
              <a:t>10/27/2019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2E648E-DC8B-4072-9AE7-7D75C4AD6E7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9F709FA-B919-437A-B229-8E3BB7EF836E}" type="datetimeFigureOut">
              <a:rPr lang="en-US" smtClean="0"/>
              <a:t>10/27/2019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2E648E-DC8B-4072-9AE7-7D75C4AD6E7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9F709FA-B919-437A-B229-8E3BB7EF836E}" type="datetimeFigureOut">
              <a:rPr lang="en-US" smtClean="0"/>
              <a:t>10/27/2019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2E648E-DC8B-4072-9AE7-7D75C4AD6E7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9F709FA-B919-437A-B229-8E3BB7EF836E}" type="datetimeFigureOut">
              <a:rPr lang="en-US" smtClean="0"/>
              <a:t>10/27/2019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2E648E-DC8B-4072-9AE7-7D75C4AD6E7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9F709FA-B919-437A-B229-8E3BB7EF836E}" type="datetimeFigureOut">
              <a:rPr lang="en-US" smtClean="0"/>
              <a:t>10/27/2019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2E648E-DC8B-4072-9AE7-7D75C4AD6E7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9F709FA-B919-437A-B229-8E3BB7EF836E}" type="datetimeFigureOut">
              <a:rPr lang="en-US" smtClean="0"/>
              <a:t>10/27/2019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2E648E-DC8B-4072-9AE7-7D75C4AD6E79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19F709FA-B919-437A-B229-8E3BB7EF836E}" type="datetimeFigureOut">
              <a:rPr lang="en-US" smtClean="0"/>
              <a:t>10/27/2019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8A2E648E-DC8B-4072-9AE7-7D75C4AD6E7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gi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b="1" kern="1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/>
                <a:cs typeface="Arial"/>
              </a:rPr>
              <a:t/>
            </a:r>
            <a:br>
              <a:rPr lang="en-US" b="1" kern="1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/>
                <a:cs typeface="Arial"/>
              </a:rPr>
            </a:b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Rectangle 5"/>
          <p:cNvSpPr/>
          <p:nvPr/>
        </p:nvSpPr>
        <p:spPr>
          <a:xfrm>
            <a:off x="1752600" y="235009"/>
            <a:ext cx="6033282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NI-Times" pitchFamily="2" charset="0"/>
              </a:rPr>
              <a:t>XIN CHAØO MÖØNG QUYÙ THAÀY, COÂ</a:t>
            </a:r>
          </a:p>
          <a:p>
            <a:pPr algn="ctr"/>
            <a:r>
              <a:rPr lang="en-US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NI-Times" pitchFamily="2" charset="0"/>
              </a:rPr>
              <a:t>CAÙC BẠN ĐẾN VỚI PHẦN THUYẾT TRÌNH  </a:t>
            </a:r>
          </a:p>
          <a:p>
            <a:pPr algn="ctr"/>
            <a:r>
              <a:rPr lang="vi-VN" sz="3200" b="1" kern="10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/>
              </a:rPr>
              <a:t>Bài </a:t>
            </a:r>
            <a:r>
              <a:rPr lang="vi-VN" sz="3200" b="1" kern="10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/>
              </a:rPr>
              <a:t>1</a:t>
            </a:r>
            <a:r>
              <a:rPr lang="en-US" sz="3200" b="1" kern="10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rial"/>
              </a:rPr>
              <a:t>2</a:t>
            </a:r>
          </a:p>
          <a:p>
            <a:pPr algn="ctr"/>
            <a:r>
              <a:rPr lang="en-US" sz="3200" kern="10" dirty="0">
                <a:ln w="19050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NHẬT BẢN GIỮA THẾ KỈ XIX - ĐẦU XX</a:t>
            </a:r>
          </a:p>
          <a:p>
            <a:pPr algn="ctr"/>
            <a:endParaRPr lang="en-US" sz="3200" b="1" kern="10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48999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547" name="Picture 3" descr="Meij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76213"/>
            <a:ext cx="5181600" cy="6453187"/>
          </a:xfrm>
          <a:prstGeom prst="rect">
            <a:avLst/>
          </a:prstGeom>
          <a:noFill/>
          <a:ln w="38100">
            <a:solidFill>
              <a:srgbClr val="FF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6548" name="Text Box 4"/>
          <p:cNvSpPr txBox="1">
            <a:spLocks noChangeArrowheads="1"/>
          </p:cNvSpPr>
          <p:nvPr/>
        </p:nvSpPr>
        <p:spPr bwMode="auto">
          <a:xfrm>
            <a:off x="5791200" y="1447800"/>
            <a:ext cx="33528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FF0066"/>
                </a:solidFill>
                <a:latin typeface="Arial" charset="0"/>
              </a:rPr>
              <a:t>Thiên hoàng Minh trị</a:t>
            </a:r>
          </a:p>
        </p:txBody>
      </p:sp>
    </p:spTree>
    <p:extLst>
      <p:ext uri="{BB962C8B-B14F-4D97-AF65-F5344CB8AC3E}">
        <p14:creationId xmlns:p14="http://schemas.microsoft.com/office/powerpoint/2010/main" val="771571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36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36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54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6" name="Picture 4" descr="LS 11 NHAT Xogu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0"/>
            <a:ext cx="5256213" cy="68580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87" name="Text Box 5"/>
          <p:cNvSpPr txBox="1">
            <a:spLocks noChangeArrowheads="1"/>
          </p:cNvSpPr>
          <p:nvPr/>
        </p:nvSpPr>
        <p:spPr bwMode="auto">
          <a:xfrm>
            <a:off x="6705600" y="4419600"/>
            <a:ext cx="2362200" cy="850900"/>
          </a:xfrm>
          <a:prstGeom prst="rect">
            <a:avLst/>
          </a:prstGeom>
          <a:solidFill>
            <a:srgbClr val="CCFFFF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 b="1">
                <a:solidFill>
                  <a:srgbClr val="FF3300"/>
                </a:solidFill>
              </a:rPr>
              <a:t>TƯỚNG QUÂN SÔ GUN</a:t>
            </a:r>
          </a:p>
        </p:txBody>
      </p:sp>
      <p:pic>
        <p:nvPicPr>
          <p:cNvPr id="115718" name="Picture 6" descr="Shogu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5435600" cy="68580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5719" name="Picture 7" descr="shinobi148v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5720" name="Text Box 8"/>
          <p:cNvSpPr txBox="1">
            <a:spLocks noChangeArrowheads="1"/>
          </p:cNvSpPr>
          <p:nvPr/>
        </p:nvSpPr>
        <p:spPr bwMode="auto">
          <a:xfrm>
            <a:off x="990600" y="6202363"/>
            <a:ext cx="76200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3200" b="1">
                <a:solidFill>
                  <a:srgbClr val="FFFF00"/>
                </a:solidFill>
              </a:rPr>
              <a:t>CẢNH TRƯỚC PHỦ TƯỚNG QUÂN</a:t>
            </a:r>
          </a:p>
        </p:txBody>
      </p:sp>
      <p:pic>
        <p:nvPicPr>
          <p:cNvPr id="16391" name="Picture 2" descr="C:\Users\Administrator\Downloads\Minamoto_no_Yoritomo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763" y="1295400"/>
            <a:ext cx="3048000" cy="387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2" name="Picture 3" descr="C:\Users\Administrator\Downloads\800px-Ashikaga_Takauji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8300" y="1828800"/>
            <a:ext cx="2438400" cy="235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9625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15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2000"/>
                                        <p:tgtEl>
                                          <p:spTgt spid="115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115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5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asia full map 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0"/>
            <a:ext cx="85344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0" name="AutoShape 6"/>
          <p:cNvSpPr>
            <a:spLocks noChangeArrowheads="1"/>
          </p:cNvSpPr>
          <p:nvPr/>
        </p:nvSpPr>
        <p:spPr bwMode="auto">
          <a:xfrm>
            <a:off x="7391400" y="152400"/>
            <a:ext cx="1371600" cy="2133600"/>
          </a:xfrm>
          <a:prstGeom prst="flowChartConnector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vi-VN">
              <a:solidFill>
                <a:srgbClr val="FF3300"/>
              </a:solidFill>
            </a:endParaRPr>
          </a:p>
        </p:txBody>
      </p:sp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914400" y="5029200"/>
            <a:ext cx="6248400" cy="1524000"/>
          </a:xfrm>
          <a:prstGeom prst="rect">
            <a:avLst/>
          </a:prstGeom>
          <a:solidFill>
            <a:schemeClr val="tx1"/>
          </a:solidFill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anchor="ctr" anchorCtr="1"/>
          <a:lstStyle/>
          <a:p>
            <a:pPr algn="just"/>
            <a:r>
              <a:rPr lang="en-US" sz="2700" b="1">
                <a:solidFill>
                  <a:schemeClr val="bg1"/>
                </a:solidFill>
              </a:rPr>
              <a:t>Là một quốc gia đảo nằm theo sườn phía đông lục địa châu Á. Mĩ danh “xứ sở hoa anh đào”, “đất nước mặt trời mọc”.</a:t>
            </a:r>
            <a:endParaRPr lang="vi-VN" sz="27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4944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 animBg="1"/>
      <p:bldP spid="11270" grpId="1" animBg="1"/>
      <p:bldP spid="1127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 descr="Nhat Ban"/>
          <p:cNvSpPr>
            <a:spLocks noChangeArrowheads="1"/>
          </p:cNvSpPr>
          <p:nvPr/>
        </p:nvSpPr>
        <p:spPr bwMode="auto">
          <a:xfrm>
            <a:off x="685800" y="0"/>
            <a:ext cx="8077200" cy="64770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vi-VN"/>
          </a:p>
        </p:txBody>
      </p:sp>
      <p:pic>
        <p:nvPicPr>
          <p:cNvPr id="19459" name="Picture 4" descr="stars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5486400"/>
            <a:ext cx="60960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5" descr="stars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876800"/>
            <a:ext cx="647700" cy="57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6" descr="stars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5900" y="3962400"/>
            <a:ext cx="647700" cy="57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Picture 7" descr="stars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914400"/>
            <a:ext cx="647700" cy="57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Picture 8" descr="stars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2100" y="6172200"/>
            <a:ext cx="57150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2523" name="Rectangle 11"/>
          <p:cNvSpPr>
            <a:spLocks noChangeArrowheads="1"/>
          </p:cNvSpPr>
          <p:nvPr/>
        </p:nvSpPr>
        <p:spPr bwMode="auto">
          <a:xfrm>
            <a:off x="762000" y="1371600"/>
            <a:ext cx="5181600" cy="1600200"/>
          </a:xfrm>
          <a:prstGeom prst="rect">
            <a:avLst/>
          </a:prstGeom>
          <a:solidFill>
            <a:schemeClr val="tx1"/>
          </a:solidFill>
          <a:ln w="38100">
            <a:solidFill>
              <a:srgbClr val="FF3300"/>
            </a:solidFill>
            <a:miter lim="800000"/>
            <a:headEnd/>
            <a:tailEnd/>
          </a:ln>
        </p:spPr>
        <p:txBody>
          <a:bodyPr anchor="ctr" anchorCtr="1"/>
          <a:lstStyle/>
          <a:p>
            <a:pPr algn="just"/>
            <a:r>
              <a:rPr lang="en-US" sz="2800" b="1">
                <a:solidFill>
                  <a:schemeClr val="bg1"/>
                </a:solidFill>
              </a:rPr>
              <a:t>Quốc gia này gồm 4 đảo đảo hình vòng cung, có diện tích tổng cộng là   374.843 km vuông. </a:t>
            </a:r>
            <a:endParaRPr lang="vi-VN" sz="28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573227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92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52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Text Box 2"/>
          <p:cNvSpPr txBox="1">
            <a:spLocks noChangeArrowheads="1"/>
          </p:cNvSpPr>
          <p:nvPr/>
        </p:nvSpPr>
        <p:spPr bwMode="auto">
          <a:xfrm>
            <a:off x="457200" y="457200"/>
            <a:ext cx="8610600" cy="228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sz="3600" b="1" dirty="0">
                <a:latin typeface="Arial" charset="0"/>
                <a:cs typeface="Arial" charset="0"/>
                <a:sym typeface="Wingdings" pitchFamily="2" charset="2"/>
              </a:rPr>
              <a:t>Trước nguy cơ xâm lược của các nước tư bản phương Tây và đòi Nhật “mở cửa”.</a:t>
            </a:r>
            <a:r>
              <a:rPr lang="en-US" sz="3600" b="1" dirty="0">
                <a:latin typeface="Arial" charset="0"/>
                <a:cs typeface="Arial" charset="0"/>
              </a:rPr>
              <a:t> Nhật đang đứng trước thách thức là?                                 </a:t>
            </a:r>
            <a:endParaRPr lang="vi-VN" sz="3600" b="1" dirty="0">
              <a:latin typeface="Arial" charset="0"/>
              <a:cs typeface="Arial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533400" y="3105150"/>
            <a:ext cx="822960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3200" b="1">
                <a:solidFill>
                  <a:srgbClr val="FF0000"/>
                </a:solidFill>
                <a:sym typeface="Wingdings" pitchFamily="2" charset="2"/>
              </a:rPr>
              <a:t>Một là: </a:t>
            </a:r>
            <a:r>
              <a:rPr lang="en-US" sz="3200" b="1">
                <a:sym typeface="Wingdings" pitchFamily="2" charset="2"/>
              </a:rPr>
              <a:t>Tiếp tục duy trì chế độ phong kiến để bị xâm chiếm.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609600" y="4191000"/>
            <a:ext cx="62150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FF0000"/>
                </a:solidFill>
              </a:rPr>
              <a:t>Hai là: </a:t>
            </a:r>
            <a:r>
              <a:rPr lang="en-US" sz="3200" b="1"/>
              <a:t>Mở cửa canh tân đất nước.</a:t>
            </a:r>
          </a:p>
        </p:txBody>
      </p:sp>
    </p:spTree>
    <p:extLst>
      <p:ext uri="{BB962C8B-B14F-4D97-AF65-F5344CB8AC3E}">
        <p14:creationId xmlns:p14="http://schemas.microsoft.com/office/powerpoint/2010/main" val="3026025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99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682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57150" cmpd="thinThick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vi-VN"/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533400" y="2819400"/>
            <a:ext cx="533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i="1">
                <a:solidFill>
                  <a:srgbClr val="FFFF00"/>
                </a:solidFill>
              </a:rPr>
              <a:t>  </a:t>
            </a:r>
            <a:endParaRPr lang="en-US" sz="2400" u="sng">
              <a:solidFill>
                <a:srgbClr val="FFFF00"/>
              </a:solidFill>
            </a:endParaRPr>
          </a:p>
        </p:txBody>
      </p:sp>
      <p:sp>
        <p:nvSpPr>
          <p:cNvPr id="21508" name="Text Box 8"/>
          <p:cNvSpPr txBox="1">
            <a:spLocks noChangeArrowheads="1"/>
          </p:cNvSpPr>
          <p:nvPr/>
        </p:nvSpPr>
        <p:spPr bwMode="auto">
          <a:xfrm>
            <a:off x="0" y="0"/>
            <a:ext cx="9144000" cy="576263"/>
          </a:xfrm>
          <a:prstGeom prst="rect">
            <a:avLst/>
          </a:prstGeom>
          <a:solidFill>
            <a:schemeClr val="accent2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 b="1" i="1">
                <a:solidFill>
                  <a:srgbClr val="FFFF00"/>
                </a:solidFill>
              </a:rPr>
              <a:t>     </a:t>
            </a:r>
            <a:r>
              <a:rPr lang="en-US" sz="2800" b="1" i="1" u="sng">
                <a:solidFill>
                  <a:srgbClr val="FFFF00"/>
                </a:solidFill>
              </a:rPr>
              <a:t>Tiết 18: NHẬT BẢN GIỮA THẾ KỈ XIX-ĐẦU XX</a:t>
            </a:r>
            <a:endParaRPr lang="en-US" sz="2800">
              <a:solidFill>
                <a:srgbClr val="FFFF00"/>
              </a:solidFill>
            </a:endParaRPr>
          </a:p>
        </p:txBody>
      </p:sp>
      <p:sp>
        <p:nvSpPr>
          <p:cNvPr id="21509" name="Text Box 9"/>
          <p:cNvSpPr txBox="1">
            <a:spLocks noChangeArrowheads="1"/>
          </p:cNvSpPr>
          <p:nvPr/>
        </p:nvSpPr>
        <p:spPr bwMode="auto">
          <a:xfrm>
            <a:off x="3200400" y="20574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vi-VN"/>
          </a:p>
        </p:txBody>
      </p:sp>
      <p:sp>
        <p:nvSpPr>
          <p:cNvPr id="21510" name="Rectangle 10"/>
          <p:cNvSpPr>
            <a:spLocks noChangeArrowheads="1"/>
          </p:cNvSpPr>
          <p:nvPr/>
        </p:nvSpPr>
        <p:spPr bwMode="auto">
          <a:xfrm>
            <a:off x="533400" y="676275"/>
            <a:ext cx="457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sz="2800" b="1" u="sng" dirty="0">
                <a:solidFill>
                  <a:srgbClr val="0033CC"/>
                </a:solidFill>
              </a:rPr>
              <a:t>I. Cuộc Duy Tân Minh Trị</a:t>
            </a:r>
            <a:r>
              <a:rPr lang="en-US" sz="2800" b="1" u="sng" dirty="0">
                <a:solidFill>
                  <a:srgbClr val="0033CC"/>
                </a:solidFill>
                <a:latin typeface="Arial" charset="0"/>
              </a:rPr>
              <a:t>       </a:t>
            </a:r>
          </a:p>
          <a:p>
            <a:pPr marL="342900" indent="-342900" algn="ctr">
              <a:spcBef>
                <a:spcPct val="20000"/>
              </a:spcBef>
            </a:pPr>
            <a:endParaRPr lang="vi-VN" sz="2800" b="1" u="sng" dirty="0">
              <a:solidFill>
                <a:srgbClr val="0033CC"/>
              </a:solidFill>
              <a:latin typeface="Arial" charset="0"/>
            </a:endParaRPr>
          </a:p>
        </p:txBody>
      </p:sp>
      <p:sp>
        <p:nvSpPr>
          <p:cNvPr id="21511" name="Text Box 11"/>
          <p:cNvSpPr txBox="1">
            <a:spLocks noChangeArrowheads="1"/>
          </p:cNvSpPr>
          <p:nvPr/>
        </p:nvSpPr>
        <p:spPr bwMode="auto">
          <a:xfrm>
            <a:off x="273050" y="1462088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vi-VN"/>
          </a:p>
        </p:txBody>
      </p:sp>
      <p:sp>
        <p:nvSpPr>
          <p:cNvPr id="16392" name="Text Box 12"/>
          <p:cNvSpPr txBox="1">
            <a:spLocks noChangeArrowheads="1"/>
          </p:cNvSpPr>
          <p:nvPr/>
        </p:nvSpPr>
        <p:spPr bwMode="auto">
          <a:xfrm>
            <a:off x="645459" y="1538287"/>
            <a:ext cx="21907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2800" b="1" dirty="0">
                <a:solidFill>
                  <a:schemeClr val="accent2"/>
                </a:solidFill>
              </a:rPr>
              <a:t>a. </a:t>
            </a:r>
            <a:r>
              <a:rPr lang="en-US" sz="2800" b="1" dirty="0" err="1">
                <a:solidFill>
                  <a:schemeClr val="accent2"/>
                </a:solidFill>
              </a:rPr>
              <a:t>Hoàn</a:t>
            </a:r>
            <a:r>
              <a:rPr lang="en-US" sz="2800" b="1" dirty="0">
                <a:solidFill>
                  <a:schemeClr val="accent2"/>
                </a:solidFill>
              </a:rPr>
              <a:t> </a:t>
            </a:r>
            <a:r>
              <a:rPr lang="en-US" sz="2800" b="1" dirty="0" err="1">
                <a:solidFill>
                  <a:schemeClr val="accent2"/>
                </a:solidFill>
              </a:rPr>
              <a:t>cảnh</a:t>
            </a:r>
            <a:endParaRPr lang="en-US" sz="2800" b="1" dirty="0">
              <a:solidFill>
                <a:schemeClr val="accent2"/>
              </a:solidFill>
            </a:endParaRPr>
          </a:p>
        </p:txBody>
      </p:sp>
      <p:sp>
        <p:nvSpPr>
          <p:cNvPr id="207885" name="Text Box 13"/>
          <p:cNvSpPr txBox="1">
            <a:spLocks noChangeArrowheads="1"/>
          </p:cNvSpPr>
          <p:nvPr/>
        </p:nvSpPr>
        <p:spPr bwMode="auto">
          <a:xfrm>
            <a:off x="457200" y="2219605"/>
            <a:ext cx="8763000" cy="148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en-US" sz="2600" b="1" dirty="0"/>
              <a:t> </a:t>
            </a:r>
            <a:r>
              <a:rPr lang="en-US" sz="2600" b="1" dirty="0" err="1"/>
              <a:t>Các</a:t>
            </a:r>
            <a:r>
              <a:rPr lang="en-US" sz="2600" b="1" dirty="0"/>
              <a:t> </a:t>
            </a:r>
            <a:r>
              <a:rPr lang="en-US" sz="2600" b="1" dirty="0" err="1"/>
              <a:t>nước</a:t>
            </a:r>
            <a:r>
              <a:rPr lang="en-US" sz="2600" b="1" dirty="0"/>
              <a:t> </a:t>
            </a:r>
            <a:r>
              <a:rPr lang="en-US" sz="2600" b="1" dirty="0" err="1"/>
              <a:t>đế</a:t>
            </a:r>
            <a:r>
              <a:rPr lang="en-US" sz="2600" b="1" dirty="0"/>
              <a:t> </a:t>
            </a:r>
            <a:r>
              <a:rPr lang="en-US" sz="2600" b="1" dirty="0" err="1"/>
              <a:t>quốc</a:t>
            </a:r>
            <a:r>
              <a:rPr lang="en-US" sz="2600" b="1" dirty="0"/>
              <a:t> can </a:t>
            </a:r>
            <a:r>
              <a:rPr lang="en-US" sz="2600" b="1" dirty="0" err="1"/>
              <a:t>thiệp</a:t>
            </a:r>
            <a:r>
              <a:rPr lang="en-US" sz="2600" b="1" dirty="0"/>
              <a:t> </a:t>
            </a:r>
            <a:r>
              <a:rPr lang="en-US" sz="2600" b="1" dirty="0" err="1"/>
              <a:t>vào</a:t>
            </a:r>
            <a:r>
              <a:rPr lang="en-US" sz="2600" b="1" dirty="0"/>
              <a:t> </a:t>
            </a:r>
            <a:r>
              <a:rPr lang="en-US" sz="2600" b="1" dirty="0" err="1"/>
              <a:t>Nhật</a:t>
            </a:r>
            <a:r>
              <a:rPr lang="en-US" sz="2600" b="1" dirty="0"/>
              <a:t> </a:t>
            </a:r>
            <a:r>
              <a:rPr lang="en-US" sz="2600" b="1" dirty="0" err="1"/>
              <a:t>Bản</a:t>
            </a:r>
            <a:r>
              <a:rPr lang="en-US" sz="2600" b="1" dirty="0"/>
              <a:t>, 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en-US" sz="2600" b="1" dirty="0"/>
              <a:t> </a:t>
            </a:r>
            <a:r>
              <a:rPr lang="nl-NL" sz="2600" b="1" dirty="0"/>
              <a:t>1-1868, Thiên Hoàng Minh Trị lên ngôi thực hiện cải cách toàn diện</a:t>
            </a:r>
            <a:endParaRPr lang="en-US" sz="2600" b="1" dirty="0"/>
          </a:p>
        </p:txBody>
      </p:sp>
      <p:sp>
        <p:nvSpPr>
          <p:cNvPr id="207888" name="Text Box 16"/>
          <p:cNvSpPr txBox="1">
            <a:spLocks noChangeArrowheads="1"/>
          </p:cNvSpPr>
          <p:nvPr/>
        </p:nvSpPr>
        <p:spPr bwMode="auto">
          <a:xfrm>
            <a:off x="635934" y="3626224"/>
            <a:ext cx="2209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b="1" dirty="0">
                <a:solidFill>
                  <a:schemeClr val="accent2"/>
                </a:solidFill>
              </a:rPr>
              <a:t>b. </a:t>
            </a:r>
            <a:r>
              <a:rPr lang="en-US" sz="2800" b="1" dirty="0" err="1">
                <a:solidFill>
                  <a:schemeClr val="accent2"/>
                </a:solidFill>
              </a:rPr>
              <a:t>Nội</a:t>
            </a:r>
            <a:r>
              <a:rPr lang="en-US" sz="2800" b="1" dirty="0">
                <a:solidFill>
                  <a:schemeClr val="accent2"/>
                </a:solidFill>
              </a:rPr>
              <a:t> dung</a:t>
            </a:r>
          </a:p>
        </p:txBody>
      </p:sp>
    </p:spTree>
    <p:extLst>
      <p:ext uri="{BB962C8B-B14F-4D97-AF65-F5344CB8AC3E}">
        <p14:creationId xmlns:p14="http://schemas.microsoft.com/office/powerpoint/2010/main" val="2480391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078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078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078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207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2" grpId="0"/>
      <p:bldP spid="207885" grpId="0"/>
      <p:bldP spid="20788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9933" name="Group 61"/>
          <p:cNvGraphicFramePr>
            <a:graphicFrameLocks noGrp="1"/>
          </p:cNvGraphicFramePr>
          <p:nvPr/>
        </p:nvGraphicFramePr>
        <p:xfrm>
          <a:off x="228600" y="239713"/>
          <a:ext cx="8686800" cy="6435724"/>
        </p:xfrm>
        <a:graphic>
          <a:graphicData uri="http://schemas.openxmlformats.org/drawingml/2006/table">
            <a:tbl>
              <a:tblPr/>
              <a:tblGrid>
                <a:gridCol w="1676400"/>
                <a:gridCol w="7010400"/>
              </a:tblGrid>
              <a:tr h="70652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Times New Roman" pitchFamily="18" charset="0"/>
                        </a:rPr>
                        <a:t>Lĩnh</a:t>
                      </a: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en-US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Times New Roman" pitchFamily="18" charset="0"/>
                        </a:rPr>
                        <a:t>vực</a:t>
                      </a:r>
                      <a:endParaRPr kumimoji="0" lang="vi-V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Times New Roman" pitchFamily="18" charset="0"/>
                        </a:rPr>
                        <a:t>Nội dung cải cách</a:t>
                      </a:r>
                      <a:endParaRPr kumimoji="0" lang="vi-V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278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Times New Roman" pitchFamily="18" charset="0"/>
                        </a:rPr>
                        <a:t>Kinh tế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85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Times New Roman" pitchFamily="18" charset="0"/>
                        </a:rPr>
                        <a:t>Chính trị - Xã hội</a:t>
                      </a:r>
                      <a:endParaRPr kumimoji="0" lang="vi-V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538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Times New Roman" pitchFamily="18" charset="0"/>
                        </a:rPr>
                        <a:t>Quân sự</a:t>
                      </a:r>
                      <a:endParaRPr kumimoji="0" lang="vi-V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4247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CC"/>
                          </a:solidFill>
                          <a:effectLst/>
                          <a:latin typeface="Times New Roman" pitchFamily="18" charset="0"/>
                        </a:rPr>
                        <a:t>Giáo dục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vi-VN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CC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9927" name="Rectangle 22"/>
          <p:cNvSpPr>
            <a:spLocks noChangeArrowheads="1"/>
          </p:cNvSpPr>
          <p:nvPr/>
        </p:nvSpPr>
        <p:spPr bwMode="auto">
          <a:xfrm>
            <a:off x="1905000" y="1121479"/>
            <a:ext cx="70104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tabLst>
                <a:tab pos="1190625" algn="l"/>
                <a:tab pos="3125788" algn="l"/>
              </a:tabLst>
            </a:pPr>
            <a:r>
              <a:rPr lang="nl-NL" sz="2400" dirty="0"/>
              <a:t>Thống nhất tiền tệ, xóa bỏ độc quyền ruộng đất của phong kiếnTăng cường phát triển CNTB ở nông thôn, xây dựng cơ sở hạ tầng</a:t>
            </a:r>
          </a:p>
        </p:txBody>
      </p:sp>
      <p:sp>
        <p:nvSpPr>
          <p:cNvPr id="79930" name="Rectangle 23"/>
          <p:cNvSpPr>
            <a:spLocks noChangeArrowheads="1"/>
          </p:cNvSpPr>
          <p:nvPr/>
        </p:nvSpPr>
        <p:spPr bwMode="auto">
          <a:xfrm>
            <a:off x="1908175" y="2538324"/>
            <a:ext cx="693102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just">
              <a:tabLst>
                <a:tab pos="1190625" algn="l"/>
                <a:tab pos="3125788" algn="l"/>
              </a:tabLst>
            </a:pPr>
            <a:r>
              <a:rPr lang="nl-NL" sz="2400" dirty="0"/>
              <a:t>Xác lập quyền thống trị của tầng lớp quý tộc tư sản, thiết lập chế độ quân chủ lập hiến</a:t>
            </a:r>
          </a:p>
        </p:txBody>
      </p:sp>
      <p:sp>
        <p:nvSpPr>
          <p:cNvPr id="79931" name="Rectangle 24"/>
          <p:cNvSpPr>
            <a:spLocks noChangeArrowheads="1"/>
          </p:cNvSpPr>
          <p:nvPr/>
        </p:nvSpPr>
        <p:spPr bwMode="auto">
          <a:xfrm>
            <a:off x="1905000" y="3919716"/>
            <a:ext cx="6781800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 err="1"/>
              <a:t>Tô</a:t>
            </a:r>
            <a:r>
              <a:rPr lang="en-US" sz="2400" dirty="0"/>
              <a:t>̉ </a:t>
            </a:r>
            <a:r>
              <a:rPr lang="en-US" sz="2400" dirty="0" err="1"/>
              <a:t>chức</a:t>
            </a:r>
            <a:r>
              <a:rPr lang="en-US" sz="2400" dirty="0"/>
              <a:t> </a:t>
            </a:r>
            <a:r>
              <a:rPr lang="en-US" sz="2400" dirty="0" err="1"/>
              <a:t>huấn</a:t>
            </a:r>
            <a:r>
              <a:rPr lang="en-US" sz="2400" dirty="0"/>
              <a:t> </a:t>
            </a:r>
            <a:r>
              <a:rPr lang="en-US" sz="2400" dirty="0" err="1"/>
              <a:t>luyện</a:t>
            </a:r>
            <a:r>
              <a:rPr lang="en-US" sz="2400" dirty="0"/>
              <a:t> </a:t>
            </a:r>
            <a:r>
              <a:rPr lang="en-US" sz="2400" dirty="0" err="1"/>
              <a:t>theo</a:t>
            </a:r>
            <a:r>
              <a:rPr lang="en-US" sz="2400" dirty="0"/>
              <a:t> </a:t>
            </a:r>
            <a:r>
              <a:rPr lang="en-US" sz="2400" dirty="0" err="1"/>
              <a:t>kiểu</a:t>
            </a:r>
            <a:r>
              <a:rPr lang="en-US" sz="2400" dirty="0"/>
              <a:t> </a:t>
            </a:r>
            <a:r>
              <a:rPr lang="en-US" sz="2400" dirty="0" err="1"/>
              <a:t>phương</a:t>
            </a:r>
            <a:r>
              <a:rPr lang="en-US" sz="2400" dirty="0"/>
              <a:t> </a:t>
            </a:r>
            <a:r>
              <a:rPr lang="en-US" sz="2400" dirty="0" err="1"/>
              <a:t>Tây</a:t>
            </a:r>
            <a:r>
              <a:rPr lang="vi-VN" sz="2400" dirty="0"/>
              <a:t>, </a:t>
            </a:r>
            <a:r>
              <a:rPr lang="en-US" sz="2400" dirty="0" err="1"/>
              <a:t>chê</a:t>
            </a:r>
            <a:r>
              <a:rPr lang="en-US" sz="2400" dirty="0"/>
              <a:t>́ </a:t>
            </a:r>
            <a:r>
              <a:rPr lang="en-US" sz="2400" dirty="0" err="1"/>
              <a:t>đô</a:t>
            </a:r>
            <a:r>
              <a:rPr lang="en-US" sz="2400" dirty="0"/>
              <a:t>̣ </a:t>
            </a:r>
            <a:r>
              <a:rPr lang="en-US" sz="2400" dirty="0" err="1"/>
              <a:t>nghĩa</a:t>
            </a:r>
            <a:r>
              <a:rPr lang="en-US" sz="2400" dirty="0"/>
              <a:t> vụ </a:t>
            </a:r>
            <a:r>
              <a:rPr lang="en-US" sz="2400" dirty="0" err="1"/>
              <a:t>thay</a:t>
            </a:r>
            <a:r>
              <a:rPr lang="en-US" sz="2400" dirty="0"/>
              <a:t> </a:t>
            </a:r>
            <a:r>
              <a:rPr lang="en-US" sz="2400" dirty="0" err="1"/>
              <a:t>cho</a:t>
            </a:r>
            <a:r>
              <a:rPr lang="en-US" sz="2400" dirty="0"/>
              <a:t> </a:t>
            </a:r>
            <a:r>
              <a:rPr lang="en-US" sz="2400" dirty="0" err="1"/>
              <a:t>chê</a:t>
            </a:r>
            <a:r>
              <a:rPr lang="en-US" sz="2400" dirty="0"/>
              <a:t>́ </a:t>
            </a:r>
            <a:r>
              <a:rPr lang="en-US" sz="2400" dirty="0" err="1"/>
              <a:t>đô</a:t>
            </a:r>
            <a:r>
              <a:rPr lang="en-US" sz="2400" dirty="0"/>
              <a:t>̣ </a:t>
            </a:r>
            <a:r>
              <a:rPr lang="en-US" sz="2400" dirty="0" err="1"/>
              <a:t>trưng</a:t>
            </a:r>
            <a:r>
              <a:rPr lang="en-US" sz="2400" dirty="0"/>
              <a:t> </a:t>
            </a:r>
            <a:r>
              <a:rPr lang="en-US" sz="2400" dirty="0" err="1"/>
              <a:t>binh</a:t>
            </a:r>
            <a:r>
              <a:rPr lang="en-US" sz="2800" dirty="0"/>
              <a:t>.</a:t>
            </a:r>
            <a:endParaRPr lang="vi-VN" sz="2800" dirty="0"/>
          </a:p>
        </p:txBody>
      </p:sp>
      <p:sp>
        <p:nvSpPr>
          <p:cNvPr id="79932" name="Rectangle 25"/>
          <p:cNvSpPr>
            <a:spLocks noChangeArrowheads="1"/>
          </p:cNvSpPr>
          <p:nvPr/>
        </p:nvSpPr>
        <p:spPr bwMode="auto">
          <a:xfrm>
            <a:off x="1905000" y="5181600"/>
            <a:ext cx="70866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400" dirty="0" err="1"/>
              <a:t>Thi</a:t>
            </a:r>
            <a:r>
              <a:rPr lang="en-US" sz="2400" dirty="0"/>
              <a:t> </a:t>
            </a:r>
            <a:r>
              <a:rPr lang="en-US" sz="2400" dirty="0" err="1"/>
              <a:t>hành</a:t>
            </a:r>
            <a:r>
              <a:rPr lang="en-US" sz="2400" dirty="0"/>
              <a:t> </a:t>
            </a:r>
            <a:r>
              <a:rPr lang="en-US" sz="2400" dirty="0" err="1"/>
              <a:t>chính</a:t>
            </a:r>
            <a:r>
              <a:rPr lang="en-US" sz="2400" dirty="0"/>
              <a:t> </a:t>
            </a:r>
            <a:r>
              <a:rPr lang="en-US" sz="2400" dirty="0" err="1"/>
              <a:t>sách</a:t>
            </a:r>
            <a:r>
              <a:rPr lang="en-US" sz="2400" dirty="0"/>
              <a:t> </a:t>
            </a:r>
            <a:r>
              <a:rPr lang="en-US" sz="2400" dirty="0" err="1"/>
              <a:t>giáo</a:t>
            </a:r>
            <a:r>
              <a:rPr lang="en-US" sz="2400" dirty="0"/>
              <a:t> </a:t>
            </a:r>
            <a:r>
              <a:rPr lang="en-US" sz="2400" dirty="0" err="1"/>
              <a:t>dục</a:t>
            </a:r>
            <a:r>
              <a:rPr lang="en-US" sz="2400" dirty="0"/>
              <a:t> </a:t>
            </a:r>
            <a:r>
              <a:rPr lang="en-US" sz="2400" dirty="0" err="1"/>
              <a:t>bắt</a:t>
            </a:r>
            <a:r>
              <a:rPr lang="en-US" sz="2400" dirty="0"/>
              <a:t> </a:t>
            </a:r>
            <a:r>
              <a:rPr lang="en-US" sz="2400" dirty="0" err="1"/>
              <a:t>buộc</a:t>
            </a:r>
            <a:r>
              <a:rPr lang="en-US" sz="2400" dirty="0"/>
              <a:t>, </a:t>
            </a:r>
            <a:r>
              <a:rPr lang="en-US" sz="2400" dirty="0" err="1"/>
              <a:t>chu</a:t>
            </a:r>
            <a:r>
              <a:rPr lang="en-US" sz="2400" dirty="0"/>
              <a:t>́ </a:t>
            </a:r>
            <a:r>
              <a:rPr lang="en-US" sz="2400" dirty="0" err="1"/>
              <a:t>trọng</a:t>
            </a:r>
            <a:r>
              <a:rPr lang="en-US" sz="2400" dirty="0"/>
              <a:t> </a:t>
            </a:r>
            <a:r>
              <a:rPr lang="en-US" sz="2400" dirty="0" err="1"/>
              <a:t>khoa</a:t>
            </a:r>
            <a:r>
              <a:rPr lang="en-US" sz="2400" dirty="0"/>
              <a:t> </a:t>
            </a:r>
            <a:r>
              <a:rPr lang="en-US" sz="2400" dirty="0" err="1"/>
              <a:t>học</a:t>
            </a:r>
            <a:r>
              <a:rPr lang="en-US" sz="2400" dirty="0"/>
              <a:t> </a:t>
            </a:r>
            <a:r>
              <a:rPr lang="en-US" sz="2400" dirty="0" err="1"/>
              <a:t>ki</a:t>
            </a:r>
            <a:r>
              <a:rPr lang="en-US" sz="2400" dirty="0"/>
              <a:t>̃ </a:t>
            </a:r>
            <a:r>
              <a:rPr lang="en-US" sz="2400" dirty="0" err="1"/>
              <a:t>thuật</a:t>
            </a:r>
            <a:r>
              <a:rPr lang="en-US" sz="2400" dirty="0"/>
              <a:t>, </a:t>
            </a:r>
            <a:r>
              <a:rPr lang="en-US" sz="2400" dirty="0" err="1"/>
              <a:t>cư</a:t>
            </a:r>
            <a:r>
              <a:rPr lang="en-US" sz="2400" dirty="0"/>
              <a:t>̉ </a:t>
            </a:r>
            <a:r>
              <a:rPr lang="en-US" sz="2400" dirty="0" err="1"/>
              <a:t>học</a:t>
            </a:r>
            <a:r>
              <a:rPr lang="en-US" sz="2400" dirty="0"/>
              <a:t> </a:t>
            </a:r>
            <a:r>
              <a:rPr lang="en-US" sz="2400" dirty="0" err="1"/>
              <a:t>sinh</a:t>
            </a:r>
            <a:r>
              <a:rPr lang="en-US" sz="2400" dirty="0"/>
              <a:t> </a:t>
            </a:r>
            <a:r>
              <a:rPr lang="en-US" sz="2400" dirty="0" err="1"/>
              <a:t>đi</a:t>
            </a:r>
            <a:r>
              <a:rPr lang="en-US" sz="2400" dirty="0"/>
              <a:t> du </a:t>
            </a:r>
            <a:r>
              <a:rPr lang="en-US" sz="2400" dirty="0" err="1"/>
              <a:t>học</a:t>
            </a:r>
            <a:r>
              <a:rPr lang="en-US" sz="2400" dirty="0"/>
              <a:t> </a:t>
            </a:r>
            <a:r>
              <a:rPr lang="en-US" sz="2400" dirty="0" err="1"/>
              <a:t>phương</a:t>
            </a:r>
            <a:r>
              <a:rPr lang="en-US" sz="2400" dirty="0"/>
              <a:t> </a:t>
            </a:r>
            <a:r>
              <a:rPr lang="en-US" sz="2400" dirty="0" err="1"/>
              <a:t>Tây</a:t>
            </a:r>
            <a:r>
              <a:rPr lang="en-US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54833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9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9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9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9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927" grpId="0"/>
      <p:bldP spid="79930" grpId="0"/>
      <p:bldP spid="79931" grpId="0"/>
      <p:bldP spid="799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8594" name="Picture 2" descr="Meij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5675" y="152400"/>
            <a:ext cx="4089400" cy="5410200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8595" name="Text Box 3" descr="Newsprint"/>
          <p:cNvSpPr txBox="1">
            <a:spLocks noChangeArrowheads="1"/>
          </p:cNvSpPr>
          <p:nvPr/>
        </p:nvSpPr>
        <p:spPr bwMode="auto">
          <a:xfrm>
            <a:off x="1600200" y="5638800"/>
            <a:ext cx="5638800" cy="1169988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>
                <a:solidFill>
                  <a:srgbClr val="0033CC"/>
                </a:solidFill>
              </a:rPr>
              <a:t>Thiên Hoàng Minh Trị</a:t>
            </a:r>
          </a:p>
          <a:p>
            <a:pPr algn="just" eaLnBrk="1" hangingPunct="1">
              <a:spcBef>
                <a:spcPct val="50000"/>
              </a:spcBef>
            </a:pPr>
            <a:r>
              <a:rPr lang="en-US" sz="2800">
                <a:solidFill>
                  <a:srgbClr val="0033CC"/>
                </a:solidFill>
              </a:rPr>
              <a:t>                    (1852-1912)</a:t>
            </a:r>
          </a:p>
        </p:txBody>
      </p:sp>
      <p:pic>
        <p:nvPicPr>
          <p:cNvPr id="238596" name="Picture 4" descr="Meij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00" y="152400"/>
            <a:ext cx="4203700" cy="5410200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7975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38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238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38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859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57150" cmpd="thinThick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vi-VN"/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381000" y="3048000"/>
            <a:ext cx="533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b="1" i="1">
                <a:solidFill>
                  <a:srgbClr val="FFFF00"/>
                </a:solidFill>
              </a:rPr>
              <a:t>  </a:t>
            </a:r>
            <a:endParaRPr lang="en-US" sz="2400" u="sng">
              <a:solidFill>
                <a:srgbClr val="FFFF00"/>
              </a:solidFill>
            </a:endParaRPr>
          </a:p>
        </p:txBody>
      </p:sp>
      <p:sp>
        <p:nvSpPr>
          <p:cNvPr id="24580" name="Text Box 8"/>
          <p:cNvSpPr txBox="1">
            <a:spLocks noChangeArrowheads="1"/>
          </p:cNvSpPr>
          <p:nvPr/>
        </p:nvSpPr>
        <p:spPr bwMode="auto">
          <a:xfrm>
            <a:off x="0" y="0"/>
            <a:ext cx="9144000" cy="576263"/>
          </a:xfrm>
          <a:prstGeom prst="rect">
            <a:avLst/>
          </a:prstGeom>
          <a:solidFill>
            <a:schemeClr val="accent2"/>
          </a:solidFill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 b="1" i="1">
                <a:solidFill>
                  <a:srgbClr val="FFFF00"/>
                </a:solidFill>
              </a:rPr>
              <a:t>     </a:t>
            </a:r>
            <a:r>
              <a:rPr lang="en-US" sz="2800" b="1" i="1" u="sng">
                <a:solidFill>
                  <a:srgbClr val="FFFF00"/>
                </a:solidFill>
              </a:rPr>
              <a:t>Tiết 18: NHẬT BẢN GIỮA THẾ KỈ XIX-ĐẦU XX</a:t>
            </a:r>
            <a:endParaRPr lang="en-US" sz="2800">
              <a:solidFill>
                <a:srgbClr val="FFFF00"/>
              </a:solidFill>
            </a:endParaRPr>
          </a:p>
        </p:txBody>
      </p:sp>
      <p:sp>
        <p:nvSpPr>
          <p:cNvPr id="24581" name="Text Box 9"/>
          <p:cNvSpPr txBox="1">
            <a:spLocks noChangeArrowheads="1"/>
          </p:cNvSpPr>
          <p:nvPr/>
        </p:nvSpPr>
        <p:spPr bwMode="auto">
          <a:xfrm>
            <a:off x="3200400" y="24384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vi-VN"/>
          </a:p>
        </p:txBody>
      </p:sp>
      <p:sp>
        <p:nvSpPr>
          <p:cNvPr id="24582" name="Rectangle 10"/>
          <p:cNvSpPr>
            <a:spLocks noChangeArrowheads="1"/>
          </p:cNvSpPr>
          <p:nvPr/>
        </p:nvSpPr>
        <p:spPr bwMode="auto">
          <a:xfrm>
            <a:off x="457200" y="495300"/>
            <a:ext cx="457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sz="2800" b="1" u="sng" dirty="0">
                <a:solidFill>
                  <a:srgbClr val="0033CC"/>
                </a:solidFill>
              </a:rPr>
              <a:t>I. Cuộc Duy Tân Minh Trị</a:t>
            </a:r>
            <a:r>
              <a:rPr lang="en-US" sz="2800" b="1" u="sng" dirty="0">
                <a:solidFill>
                  <a:srgbClr val="0033CC"/>
                </a:solidFill>
                <a:latin typeface="Arial" charset="0"/>
              </a:rPr>
              <a:t>       </a:t>
            </a:r>
          </a:p>
          <a:p>
            <a:pPr marL="342900" indent="-342900" algn="ctr">
              <a:spcBef>
                <a:spcPct val="20000"/>
              </a:spcBef>
            </a:pPr>
            <a:endParaRPr lang="vi-VN" sz="2800" b="1" u="sng" dirty="0">
              <a:solidFill>
                <a:srgbClr val="0033CC"/>
              </a:solidFill>
              <a:latin typeface="Arial" charset="0"/>
            </a:endParaRPr>
          </a:p>
        </p:txBody>
      </p:sp>
      <p:sp>
        <p:nvSpPr>
          <p:cNvPr id="24583" name="Text Box 11"/>
          <p:cNvSpPr txBox="1">
            <a:spLocks noChangeArrowheads="1"/>
          </p:cNvSpPr>
          <p:nvPr/>
        </p:nvSpPr>
        <p:spPr bwMode="auto">
          <a:xfrm>
            <a:off x="273050" y="1843088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endParaRPr lang="vi-VN"/>
          </a:p>
        </p:txBody>
      </p:sp>
      <p:sp>
        <p:nvSpPr>
          <p:cNvPr id="24584" name="Text Box 12"/>
          <p:cNvSpPr txBox="1">
            <a:spLocks noChangeArrowheads="1"/>
          </p:cNvSpPr>
          <p:nvPr/>
        </p:nvSpPr>
        <p:spPr bwMode="auto">
          <a:xfrm>
            <a:off x="381000" y="905669"/>
            <a:ext cx="21907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2800" b="1" dirty="0">
                <a:solidFill>
                  <a:schemeClr val="accent2"/>
                </a:solidFill>
              </a:rPr>
              <a:t>a. Hoàn cảnh</a:t>
            </a:r>
          </a:p>
        </p:txBody>
      </p:sp>
      <p:sp>
        <p:nvSpPr>
          <p:cNvPr id="24585" name="Text Box 13"/>
          <p:cNvSpPr txBox="1">
            <a:spLocks noChangeArrowheads="1"/>
          </p:cNvSpPr>
          <p:nvPr/>
        </p:nvSpPr>
        <p:spPr bwMode="auto">
          <a:xfrm>
            <a:off x="396501" y="1407320"/>
            <a:ext cx="8991600" cy="128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600" dirty="0"/>
              <a:t>- Các nước đế quốc can thiệp vào Nhật Bản,                               - </a:t>
            </a:r>
            <a:r>
              <a:rPr lang="nl-NL" sz="2600" dirty="0"/>
              <a:t>1-1868: Thiên Hoàng Minh Trị lên ngôi thực hiện cải cách toàn diện</a:t>
            </a:r>
            <a:endParaRPr lang="en-US" sz="2600" dirty="0"/>
          </a:p>
        </p:txBody>
      </p:sp>
      <p:sp>
        <p:nvSpPr>
          <p:cNvPr id="24586" name="Text Box 16"/>
          <p:cNvSpPr txBox="1">
            <a:spLocks noChangeArrowheads="1"/>
          </p:cNvSpPr>
          <p:nvPr/>
        </p:nvSpPr>
        <p:spPr bwMode="auto">
          <a:xfrm>
            <a:off x="397809" y="2521744"/>
            <a:ext cx="2209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b="1" dirty="0">
                <a:solidFill>
                  <a:schemeClr val="accent2"/>
                </a:solidFill>
              </a:rPr>
              <a:t>b. Nội dung</a:t>
            </a:r>
          </a:p>
        </p:txBody>
      </p:sp>
      <p:sp>
        <p:nvSpPr>
          <p:cNvPr id="19467" name="Text Box 18"/>
          <p:cNvSpPr txBox="1">
            <a:spLocks noChangeArrowheads="1"/>
          </p:cNvSpPr>
          <p:nvPr/>
        </p:nvSpPr>
        <p:spPr bwMode="auto">
          <a:xfrm>
            <a:off x="457200" y="4304692"/>
            <a:ext cx="4114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b="1" dirty="0">
                <a:solidFill>
                  <a:schemeClr val="accent2"/>
                </a:solidFill>
              </a:rPr>
              <a:t>c. Kết quả - ý nghĩa</a:t>
            </a:r>
          </a:p>
        </p:txBody>
      </p:sp>
      <p:sp>
        <p:nvSpPr>
          <p:cNvPr id="24588" name="Text Box 20"/>
          <p:cNvSpPr txBox="1">
            <a:spLocks noChangeArrowheads="1"/>
          </p:cNvSpPr>
          <p:nvPr/>
        </p:nvSpPr>
        <p:spPr bwMode="auto">
          <a:xfrm>
            <a:off x="304800" y="3321050"/>
            <a:ext cx="36576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en-US" sz="2600" b="1"/>
              <a:t> Chính trị-xã hội</a:t>
            </a:r>
          </a:p>
        </p:txBody>
      </p:sp>
      <p:sp>
        <p:nvSpPr>
          <p:cNvPr id="24589" name="Text Box 21"/>
          <p:cNvSpPr txBox="1">
            <a:spLocks noChangeArrowheads="1"/>
          </p:cNvSpPr>
          <p:nvPr/>
        </p:nvSpPr>
        <p:spPr bwMode="auto">
          <a:xfrm>
            <a:off x="304800" y="2971800"/>
            <a:ext cx="36576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en-US" sz="2600" b="1"/>
              <a:t> Kinh tế</a:t>
            </a:r>
          </a:p>
        </p:txBody>
      </p:sp>
      <p:sp>
        <p:nvSpPr>
          <p:cNvPr id="24590" name="Text Box 22"/>
          <p:cNvSpPr txBox="1">
            <a:spLocks noChangeArrowheads="1"/>
          </p:cNvSpPr>
          <p:nvPr/>
        </p:nvSpPr>
        <p:spPr bwMode="auto">
          <a:xfrm>
            <a:off x="304800" y="4006850"/>
            <a:ext cx="36576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en-US" sz="2600" b="1"/>
              <a:t> Giáo dục</a:t>
            </a:r>
          </a:p>
        </p:txBody>
      </p:sp>
      <p:sp>
        <p:nvSpPr>
          <p:cNvPr id="24591" name="Text Box 23"/>
          <p:cNvSpPr txBox="1">
            <a:spLocks noChangeArrowheads="1"/>
          </p:cNvSpPr>
          <p:nvPr/>
        </p:nvSpPr>
        <p:spPr bwMode="auto">
          <a:xfrm>
            <a:off x="304800" y="3657600"/>
            <a:ext cx="36576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en-US" sz="2600" b="1"/>
              <a:t> Quân sự</a:t>
            </a:r>
          </a:p>
        </p:txBody>
      </p:sp>
      <p:sp>
        <p:nvSpPr>
          <p:cNvPr id="19472" name="Rectangle 24"/>
          <p:cNvSpPr>
            <a:spLocks noChangeArrowheads="1"/>
          </p:cNvSpPr>
          <p:nvPr/>
        </p:nvSpPr>
        <p:spPr bwMode="auto">
          <a:xfrm>
            <a:off x="357188" y="4752975"/>
            <a:ext cx="8786812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nl-NL" sz="2600"/>
              <a:t>Nhật Bản trở thành nước tư bản công nghiệp phát triển nhất châu Á. Thoát khỏi sự xâm lược</a:t>
            </a:r>
            <a:r>
              <a:rPr lang="vi-VN" sz="260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84765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7" grpId="0"/>
      <p:bldP spid="1947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457200"/>
            <a:ext cx="3383280" cy="877824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CC6600"/>
                </a:solidFill>
                <a:latin typeface="Times New Roman" pitchFamily="18" charset="0"/>
              </a:rPr>
              <a:t/>
            </a:r>
            <a:br>
              <a:rPr lang="en-US" dirty="0">
                <a:solidFill>
                  <a:srgbClr val="CC6600"/>
                </a:solidFill>
                <a:latin typeface="Times New Roman" pitchFamily="18" charset="0"/>
              </a:rPr>
            </a:b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>
          <a:xfrm>
            <a:off x="533400" y="1676400"/>
            <a:ext cx="7162800" cy="4617720"/>
          </a:xfrm>
        </p:spPr>
        <p:txBody>
          <a:bodyPr>
            <a:no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1.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Kinh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</a:rPr>
              <a:t>tế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</a:rPr>
              <a:t>: </a:t>
            </a:r>
          </a:p>
          <a:p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</a:rPr>
              <a:t>  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cuộc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chiến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Nhật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( 1894-1895),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nhơ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̀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sô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́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tiền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bồi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thường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̀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của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cải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cướp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được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ở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Triều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Tiên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̀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Quốc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tê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́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Nhật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Bản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ngày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càng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phát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triển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mạnh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mẽ.</a:t>
            </a:r>
          </a:p>
          <a:p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endParaRPr lang="en-US" sz="2400" dirty="0" smtClean="0">
              <a:solidFill>
                <a:srgbClr val="FF0000"/>
              </a:solidFill>
              <a:latin typeface="Times New Roman" pitchFamily="18" charset="0"/>
            </a:endParaRPr>
          </a:p>
          <a:p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</a:rPr>
              <a:t> 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Sư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̣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phát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triển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mạnh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mẽ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của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nền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tê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́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nghiệp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đa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̃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kéo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sư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̣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tập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sản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xuất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thương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nghiệp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ngân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hàng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Nhiều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ty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độc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quyền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xuất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hiện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Mit</a:t>
            </a:r>
            <a:r>
              <a:rPr lang="en-US" sz="2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xưi</a:t>
            </a:r>
            <a:r>
              <a:rPr lang="en-US" sz="2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Mit</a:t>
            </a:r>
            <a:r>
              <a:rPr lang="en-US" sz="2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xu</a:t>
            </a:r>
            <a:r>
              <a:rPr lang="en-US" sz="2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bi </a:t>
            </a:r>
            <a:r>
              <a:rPr lang="en-US" sz="24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si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giư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̃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̀ to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lớn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nắm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giư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̃, chi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phối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đời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sống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tê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́,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chính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trị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nước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Nhật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400" dirty="0" smtClean="0">
                <a:solidFill>
                  <a:srgbClr val="00B050"/>
                </a:solidFill>
                <a:latin typeface="Times New Roman" pitchFamily="18" charset="0"/>
              </a:rPr>
              <a:t>    </a:t>
            </a:r>
            <a:endParaRPr lang="en-US" sz="2400" dirty="0">
              <a:solidFill>
                <a:srgbClr val="00B050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>
          <a:xfrm flipH="1">
            <a:off x="11201400" y="7162800"/>
            <a:ext cx="118870" cy="518160"/>
          </a:xfrm>
        </p:spPr>
        <p:txBody>
          <a:bodyPr>
            <a:normAutofit fontScale="92500" lnSpcReduction="10000"/>
          </a:bodyPr>
          <a:lstStyle/>
          <a:p>
            <a:pPr marL="109728" indent="0">
              <a:buNone/>
            </a:pPr>
            <a:endParaRPr lang="en-US" dirty="0" smtClean="0"/>
          </a:p>
        </p:txBody>
      </p:sp>
      <p:sp>
        <p:nvSpPr>
          <p:cNvPr id="6" name="Rectangle 5"/>
          <p:cNvSpPr/>
          <p:nvPr/>
        </p:nvSpPr>
        <p:spPr>
          <a:xfrm>
            <a:off x="228600" y="9144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b="1" u="sng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II/ NHẬT BẢN CHUYỂN SANG CHỦ NGHĨA ĐẾ QUỐC</a:t>
            </a:r>
            <a:endParaRPr lang="en-US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123924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3" descr="3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28600"/>
            <a:ext cx="8763000" cy="5410200"/>
          </a:xfrm>
          <a:prstGeom prst="rect">
            <a:avLst/>
          </a:prstGeom>
          <a:noFill/>
          <a:ln w="57150">
            <a:solidFill>
              <a:srgbClr val="CC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8356" name="Text Box 4"/>
          <p:cNvSpPr txBox="1">
            <a:spLocks noChangeArrowheads="1"/>
          </p:cNvSpPr>
          <p:nvPr/>
        </p:nvSpPr>
        <p:spPr bwMode="auto">
          <a:xfrm>
            <a:off x="3581400" y="5867400"/>
            <a:ext cx="2667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9933FF"/>
                </a:solidFill>
                <a:latin typeface="Arial" charset="0"/>
              </a:rPr>
              <a:t>Núi Phú Sỹ</a:t>
            </a:r>
          </a:p>
        </p:txBody>
      </p:sp>
      <p:pic>
        <p:nvPicPr>
          <p:cNvPr id="30725" name="Picture 5" descr="http://thanglongtour.com/Portals/0/Albums/580/13/10.nui-phu-sy-nhin-tu-tren-cao-thanglongtou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25" y="446088"/>
            <a:ext cx="8689975" cy="4887912"/>
          </a:xfrm>
          <a:prstGeom prst="rect">
            <a:avLst/>
          </a:prstGeom>
          <a:solidFill>
            <a:srgbClr val="FFFF00"/>
          </a:solidFill>
          <a:ln w="38100">
            <a:solidFill>
              <a:srgbClr val="FFFF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38329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8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8356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2" name="Picture 4" descr="Microdispla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693" name="Picture 5" descr="gala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9300" y="-26988"/>
            <a:ext cx="4584700" cy="360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694" name="Picture 6" descr="DV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81400"/>
            <a:ext cx="449580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695" name="Picture 7" descr="RALLPAR7_1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3581400"/>
            <a:ext cx="4648200" cy="328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4686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4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14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14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14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0" dur="500"/>
                                        <p:tgtEl>
                                          <p:spTgt spid="1146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3" dur="500"/>
                                        <p:tgtEl>
                                          <p:spTgt spid="1146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6" dur="500"/>
                                        <p:tgtEl>
                                          <p:spTgt spid="1146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9" dur="500"/>
                                        <p:tgtEl>
                                          <p:spTgt spid="1146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3959" y="1330642"/>
            <a:ext cx="13324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.VnTime" pitchFamily="34" charset="0"/>
              </a:rPr>
              <a:t>2. </a:t>
            </a:r>
            <a:r>
              <a:rPr lang="en-US" b="1" dirty="0" err="1" smtClean="0">
                <a:latin typeface=".VnTime" pitchFamily="34" charset="0"/>
              </a:rPr>
              <a:t>ChÝnh</a:t>
            </a:r>
            <a:r>
              <a:rPr lang="en-US" b="1" dirty="0" smtClean="0">
                <a:latin typeface=".VnTime" pitchFamily="34" charset="0"/>
              </a:rPr>
              <a:t> </a:t>
            </a:r>
            <a:r>
              <a:rPr lang="en-US" b="1" dirty="0" err="1" smtClean="0">
                <a:latin typeface=".VnTime" pitchFamily="34" charset="0"/>
              </a:rPr>
              <a:t>trÞ</a:t>
            </a:r>
            <a:endParaRPr lang="en-US" b="1" dirty="0">
              <a:latin typeface=".VnTime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8600" y="6858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b="1" u="sng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II/ NHẬT BẢN CHUYỂN SANG CHỦ NGHĨA ĐẾ QUỐC</a:t>
            </a:r>
            <a:endParaRPr lang="en-US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57200" y="1699974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 smtClean="0">
                <a:solidFill>
                  <a:srgbClr val="FF0000"/>
                </a:solidFill>
                <a:latin typeface=".VnTime" pitchFamily="34" charset="0"/>
              </a:rPr>
              <a:t>- Bước sang thế kỉ XX, giới cầm quyền Nhật Bản đẩy mạnh thi hµnh chÝnh s¸ch ®èi néi, ®èi ngo¹i bµnh tr­ưíng và x©m luîc thuộc địa</a:t>
            </a:r>
          </a:p>
        </p:txBody>
      </p:sp>
      <p:sp>
        <p:nvSpPr>
          <p:cNvPr id="5" name="Rectangle 4"/>
          <p:cNvSpPr/>
          <p:nvPr/>
        </p:nvSpPr>
        <p:spPr>
          <a:xfrm>
            <a:off x="453959" y="3023413"/>
            <a:ext cx="4572000" cy="36317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 smtClean="0">
                <a:latin typeface="Times New Roman" pitchFamily="18" charset="0"/>
              </a:rPr>
              <a:t> 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-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Là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nước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quân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chủ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lập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hiến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,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giới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cầm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quyền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Nhật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đã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thi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hành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chính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sách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đối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nội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, </a:t>
            </a:r>
          </a:p>
          <a:p>
            <a:pPr>
              <a:spcBef>
                <a:spcPct val="50000"/>
              </a:spcBef>
            </a:pP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đối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ngoại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phản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động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.</a:t>
            </a:r>
          </a:p>
          <a:p>
            <a:pPr>
              <a:spcBef>
                <a:spcPct val="50000"/>
              </a:spcBef>
            </a:pP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+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Đối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.VnTime" pitchFamily="34" charset="0"/>
              </a:rPr>
              <a:t>néi</a:t>
            </a:r>
            <a:r>
              <a:rPr lang="en-US" sz="2000" b="1" dirty="0" smtClean="0">
                <a:solidFill>
                  <a:srgbClr val="FF0000"/>
                </a:solidFill>
                <a:latin typeface=".VnTime" pitchFamily="34" charset="0"/>
              </a:rPr>
              <a:t>: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Hạn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chế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các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quyền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tự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 do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dân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chủ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,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đàn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áp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nhân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dân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.</a:t>
            </a:r>
          </a:p>
          <a:p>
            <a:pPr>
              <a:spcBef>
                <a:spcPct val="50000"/>
              </a:spcBef>
            </a:pP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+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Đối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ngoại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: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có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 2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chính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sách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nổi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bật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: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tìm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mọi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cách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xóa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bỏ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những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hiệp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ước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bình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đẳng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mà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Nhật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đã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kí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với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nước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ngoài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và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tiến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hành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xâm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lược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các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nước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láng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</a:rPr>
              <a:t>giềng</a:t>
            </a:r>
            <a:r>
              <a:rPr lang="en-US" sz="2000" b="1" dirty="0" smtClean="0">
                <a:latin typeface="Times New Roman" pitchFamily="18" charset="0"/>
              </a:rPr>
              <a:t>.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707103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810" name="Picture 2" descr="hinh 4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1" t="2077" r="2667" b="9515"/>
          <a:stretch>
            <a:fillRect/>
          </a:stretch>
        </p:blipFill>
        <p:spPr bwMode="auto">
          <a:xfrm>
            <a:off x="139700" y="406400"/>
            <a:ext cx="8875713" cy="4711700"/>
          </a:xfrm>
          <a:prstGeom prst="rect">
            <a:avLst/>
          </a:prstGeom>
          <a:noFill/>
          <a:ln w="9525">
            <a:solidFill>
              <a:srgbClr val="A5002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7811" name="Line 3"/>
          <p:cNvSpPr>
            <a:spLocks noChangeShapeType="1"/>
          </p:cNvSpPr>
          <p:nvPr/>
        </p:nvSpPr>
        <p:spPr bwMode="auto">
          <a:xfrm flipH="1">
            <a:off x="4237038" y="2416175"/>
            <a:ext cx="2879725" cy="118745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7812" name="Line 4"/>
          <p:cNvSpPr>
            <a:spLocks noChangeShapeType="1"/>
          </p:cNvSpPr>
          <p:nvPr/>
        </p:nvSpPr>
        <p:spPr bwMode="auto">
          <a:xfrm flipH="1">
            <a:off x="1946275" y="2352675"/>
            <a:ext cx="5335588" cy="1731963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7813" name="Line 5"/>
          <p:cNvSpPr>
            <a:spLocks noChangeShapeType="1"/>
          </p:cNvSpPr>
          <p:nvPr/>
        </p:nvSpPr>
        <p:spPr bwMode="auto">
          <a:xfrm flipH="1">
            <a:off x="4249738" y="2370138"/>
            <a:ext cx="3019425" cy="23812"/>
          </a:xfrm>
          <a:prstGeom prst="line">
            <a:avLst/>
          </a:prstGeom>
          <a:noFill/>
          <a:ln w="25400">
            <a:solidFill>
              <a:srgbClr val="FF3399"/>
            </a:solidFill>
            <a:round/>
            <a:headEnd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7814" name="Line 6"/>
          <p:cNvSpPr>
            <a:spLocks noChangeShapeType="1"/>
          </p:cNvSpPr>
          <p:nvPr/>
        </p:nvSpPr>
        <p:spPr bwMode="auto">
          <a:xfrm flipH="1" flipV="1">
            <a:off x="7086600" y="955675"/>
            <a:ext cx="144463" cy="1392238"/>
          </a:xfrm>
          <a:prstGeom prst="line">
            <a:avLst/>
          </a:prstGeom>
          <a:noFill/>
          <a:ln w="25400">
            <a:solidFill>
              <a:srgbClr val="A50021"/>
            </a:solidFill>
            <a:round/>
            <a:headEnd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7815" name="Line 7"/>
          <p:cNvSpPr>
            <a:spLocks noChangeShapeType="1"/>
          </p:cNvSpPr>
          <p:nvPr/>
        </p:nvSpPr>
        <p:spPr bwMode="auto">
          <a:xfrm flipH="1">
            <a:off x="1738313" y="2357438"/>
            <a:ext cx="5530850" cy="268287"/>
          </a:xfrm>
          <a:prstGeom prst="line">
            <a:avLst/>
          </a:prstGeom>
          <a:noFill/>
          <a:ln w="25400">
            <a:solidFill>
              <a:srgbClr val="000066"/>
            </a:solidFill>
            <a:round/>
            <a:headEnd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7816" name="Rectangle 8"/>
          <p:cNvSpPr>
            <a:spLocks noGrp="1" noChangeArrowheads="1"/>
          </p:cNvSpPr>
          <p:nvPr>
            <p:ph type="title"/>
          </p:nvPr>
        </p:nvSpPr>
        <p:spPr>
          <a:xfrm>
            <a:off x="749300" y="0"/>
            <a:ext cx="8229600" cy="428625"/>
          </a:xfrm>
          <a:noFill/>
          <a:ln/>
        </p:spPr>
        <p:txBody>
          <a:bodyPr anchorCtr="1"/>
          <a:lstStyle/>
          <a:p>
            <a:r>
              <a:rPr lang="en-US" sz="1800" dirty="0">
                <a:solidFill>
                  <a:srgbClr val="00B0F0"/>
                </a:solidFill>
              </a:rPr>
              <a:t>LƯỢC </a:t>
            </a:r>
            <a:r>
              <a:rPr lang="en-US" sz="1800" dirty="0" smtClean="0">
                <a:solidFill>
                  <a:srgbClr val="00B0F0"/>
                </a:solidFill>
              </a:rPr>
              <a:t>ĐỒ ĐẾ QUỐC NHẬT CUỐI THẾ </a:t>
            </a:r>
            <a:r>
              <a:rPr lang="en-US" sz="1800" dirty="0">
                <a:solidFill>
                  <a:srgbClr val="00B0F0"/>
                </a:solidFill>
              </a:rPr>
              <a:t>KỈ </a:t>
            </a:r>
            <a:r>
              <a:rPr lang="en-US" sz="1800" dirty="0" smtClean="0">
                <a:solidFill>
                  <a:srgbClr val="00B0F0"/>
                </a:solidFill>
              </a:rPr>
              <a:t>XIX </a:t>
            </a:r>
            <a:r>
              <a:rPr lang="en-US" sz="1800" dirty="0"/>
              <a:t>ĐẦU THẾ KỈ XX</a:t>
            </a:r>
          </a:p>
        </p:txBody>
      </p:sp>
      <p:sp>
        <p:nvSpPr>
          <p:cNvPr id="247817" name="Line 9"/>
          <p:cNvSpPr>
            <a:spLocks noChangeShapeType="1"/>
          </p:cNvSpPr>
          <p:nvPr/>
        </p:nvSpPr>
        <p:spPr bwMode="auto">
          <a:xfrm flipH="1" flipV="1">
            <a:off x="2501900" y="2174875"/>
            <a:ext cx="4741863" cy="180975"/>
          </a:xfrm>
          <a:prstGeom prst="line">
            <a:avLst/>
          </a:prstGeom>
          <a:noFill/>
          <a:ln w="25400">
            <a:solidFill>
              <a:srgbClr val="A50021"/>
            </a:solidFill>
            <a:round/>
            <a:headEnd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7818" name="Rectangle 10"/>
          <p:cNvSpPr>
            <a:spLocks noChangeArrowheads="1"/>
          </p:cNvSpPr>
          <p:nvPr/>
        </p:nvSpPr>
        <p:spPr bwMode="auto">
          <a:xfrm>
            <a:off x="2425700" y="5156200"/>
            <a:ext cx="3657600" cy="27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dirty="0">
                <a:solidFill>
                  <a:srgbClr val="FF9900"/>
                </a:solidFill>
                <a:cs typeface="Arial" charset="0"/>
              </a:rPr>
              <a:t>NĂM </a:t>
            </a:r>
            <a:r>
              <a:rPr lang="en-US" b="1" dirty="0">
                <a:solidFill>
                  <a:srgbClr val="FF9900"/>
                </a:solidFill>
                <a:cs typeface="Arial" charset="0"/>
              </a:rPr>
              <a:t>1872-1875</a:t>
            </a:r>
            <a:r>
              <a:rPr lang="en-US" b="1" dirty="0">
                <a:cs typeface="Arial" charset="0"/>
              </a:rPr>
              <a:t>: CHIẾM LƯU CẦU</a:t>
            </a:r>
          </a:p>
        </p:txBody>
      </p:sp>
      <p:sp>
        <p:nvSpPr>
          <p:cNvPr id="247819" name="Rectangle 11"/>
          <p:cNvSpPr>
            <a:spLocks noChangeArrowheads="1"/>
          </p:cNvSpPr>
          <p:nvPr/>
        </p:nvSpPr>
        <p:spPr bwMode="auto">
          <a:xfrm>
            <a:off x="2362200" y="5511800"/>
            <a:ext cx="3657600" cy="27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b="1" dirty="0">
                <a:solidFill>
                  <a:srgbClr val="FF9900"/>
                </a:solidFill>
                <a:cs typeface="Arial" charset="0"/>
              </a:rPr>
              <a:t>NĂM 1895</a:t>
            </a:r>
            <a:r>
              <a:rPr lang="en-US" b="1" dirty="0">
                <a:cs typeface="Arial" charset="0"/>
              </a:rPr>
              <a:t>: CHIẾM ĐÀI LOAN</a:t>
            </a:r>
          </a:p>
        </p:txBody>
      </p:sp>
      <p:sp>
        <p:nvSpPr>
          <p:cNvPr id="247820" name="Rectangle 12"/>
          <p:cNvSpPr>
            <a:spLocks noChangeArrowheads="1"/>
          </p:cNvSpPr>
          <p:nvPr/>
        </p:nvSpPr>
        <p:spPr bwMode="auto">
          <a:xfrm>
            <a:off x="2971800" y="5829300"/>
            <a:ext cx="2959100" cy="27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1600" b="1" dirty="0">
                <a:solidFill>
                  <a:srgbClr val="FF9900"/>
                </a:solidFill>
                <a:cs typeface="Arial" charset="0"/>
              </a:rPr>
              <a:t>NĂM 1905</a:t>
            </a:r>
            <a:r>
              <a:rPr lang="en-US" sz="1600" b="1" dirty="0">
                <a:cs typeface="Arial" charset="0"/>
              </a:rPr>
              <a:t>: CHIẾM PHÍA NAM ĐẢO XA-KHA-LIN VÀ LIÊU ĐÔNG, LỮ THUẬN</a:t>
            </a:r>
          </a:p>
        </p:txBody>
      </p:sp>
      <p:sp>
        <p:nvSpPr>
          <p:cNvPr id="247821" name="Rectangle 13"/>
          <p:cNvSpPr>
            <a:spLocks noChangeArrowheads="1"/>
          </p:cNvSpPr>
          <p:nvPr/>
        </p:nvSpPr>
        <p:spPr bwMode="auto">
          <a:xfrm>
            <a:off x="2425700" y="6121400"/>
            <a:ext cx="3657600" cy="27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b="1">
                <a:solidFill>
                  <a:srgbClr val="FF9900"/>
                </a:solidFill>
                <a:cs typeface="Arial" charset="0"/>
              </a:rPr>
              <a:t>NĂM 1910</a:t>
            </a:r>
            <a:r>
              <a:rPr lang="en-US" b="1">
                <a:cs typeface="Arial" charset="0"/>
              </a:rPr>
              <a:t>: CHIẾM BÁN ĐẢO TRIỀU TIÊN</a:t>
            </a:r>
          </a:p>
        </p:txBody>
      </p:sp>
      <p:sp>
        <p:nvSpPr>
          <p:cNvPr id="247822" name="Rectangle 14"/>
          <p:cNvSpPr>
            <a:spLocks noChangeArrowheads="1"/>
          </p:cNvSpPr>
          <p:nvPr/>
        </p:nvSpPr>
        <p:spPr bwMode="auto">
          <a:xfrm>
            <a:off x="2578100" y="6413500"/>
            <a:ext cx="3657600" cy="27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b="1">
                <a:solidFill>
                  <a:srgbClr val="FF9900"/>
                </a:solidFill>
                <a:cs typeface="Arial" charset="0"/>
              </a:rPr>
              <a:t>NĂM 1914</a:t>
            </a:r>
            <a:r>
              <a:rPr lang="en-US" b="1">
                <a:cs typeface="Arial" charset="0"/>
              </a:rPr>
              <a:t>: CHIẾM SƠN ĐÔNG</a:t>
            </a:r>
          </a:p>
        </p:txBody>
      </p:sp>
    </p:spTree>
    <p:extLst>
      <p:ext uri="{BB962C8B-B14F-4D97-AF65-F5344CB8AC3E}">
        <p14:creationId xmlns:p14="http://schemas.microsoft.com/office/powerpoint/2010/main" val="4039508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47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247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247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247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247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247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247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247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247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247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247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7811" grpId="0" animBg="1"/>
      <p:bldP spid="247812" grpId="0" animBg="1"/>
      <p:bldP spid="247813" grpId="0" animBg="1"/>
      <p:bldP spid="247814" grpId="0" animBg="1"/>
      <p:bldP spid="247815" grpId="0" animBg="1"/>
      <p:bldP spid="247817" grpId="0" animBg="1"/>
      <p:bldP spid="247818" grpId="0"/>
      <p:bldP spid="247819" grpId="0"/>
      <p:bldP spid="247820" grpId="0"/>
      <p:bldP spid="247821" grpId="0"/>
      <p:bldP spid="2478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8800"/>
            <a:ext cx="1447800" cy="45720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en-US" sz="18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18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18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quả</a:t>
            </a:r>
            <a:endParaRPr lang="en-US" sz="18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04800" y="7620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b="1" u="sng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II/ NHẬT BẢN CHUYỂN SANG CHỦ NGHĨA ĐẾ QUỐC</a:t>
            </a:r>
            <a:endParaRPr lang="en-US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04800" y="237543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dirty="0" smtClean="0"/>
              <a:t/>
            </a:r>
            <a:br>
              <a:rPr lang="vi-VN" dirty="0" smtClean="0"/>
            </a:b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81000" y="2438400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dirty="0">
                <a:solidFill>
                  <a:srgbClr val="0070C0"/>
                </a:solidFill>
              </a:rPr>
              <a:t>- Trên con đường chuyển sang giai đọan đế quốc chủ nghĩa , Nhật  xâm lược  thuộc địa  mạnh mẽ , đến  năm 1914 thuộc địa đã mở rộng rất nhiều ,từ dó gọi chủ nghĩa đế quốc Nhật là “chủ nghĩa đế quốc phong kiến quân phiệt”.</a:t>
            </a:r>
          </a:p>
          <a:p>
            <a:r>
              <a:rPr lang="vi-VN" dirty="0" smtClean="0"/>
              <a:t/>
            </a:r>
            <a:br>
              <a:rPr lang="vi-VN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9623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  <p:extLst>
      <p:ext uri="{BB962C8B-B14F-4D97-AF65-F5344CB8AC3E}">
        <p14:creationId xmlns:p14="http://schemas.microsoft.com/office/powerpoint/2010/main" val="3218610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" descr="Posted 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"/>
            <a:ext cx="8153400" cy="5181600"/>
          </a:xfrm>
          <a:prstGeom prst="rect">
            <a:avLst/>
          </a:prstGeom>
          <a:noFill/>
          <a:ln w="38100">
            <a:solidFill>
              <a:srgbClr val="FF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5" name="Text Box 4"/>
          <p:cNvSpPr txBox="1">
            <a:spLocks noChangeArrowheads="1"/>
          </p:cNvSpPr>
          <p:nvPr/>
        </p:nvSpPr>
        <p:spPr bwMode="auto">
          <a:xfrm>
            <a:off x="2133600" y="5638800"/>
            <a:ext cx="61722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600" b="1">
                <a:solidFill>
                  <a:srgbClr val="FF7C80"/>
                </a:solidFill>
                <a:latin typeface="Arial" charset="0"/>
              </a:rPr>
              <a:t>Cảnh vật mùa xuân</a:t>
            </a:r>
          </a:p>
        </p:txBody>
      </p:sp>
    </p:spTree>
    <p:extLst>
      <p:ext uri="{BB962C8B-B14F-4D97-AF65-F5344CB8AC3E}">
        <p14:creationId xmlns:p14="http://schemas.microsoft.com/office/powerpoint/2010/main" val="2840076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 descr="400 cành hoa anh đào Nhật Bản sắp đến Hà Nộ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2400"/>
            <a:ext cx="6172200" cy="6324600"/>
          </a:xfrm>
          <a:prstGeom prst="rect">
            <a:avLst/>
          </a:prstGeom>
          <a:noFill/>
          <a:ln w="38100">
            <a:solidFill>
              <a:srgbClr val="CC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19" name="Text Box 4"/>
          <p:cNvSpPr txBox="1">
            <a:spLocks noChangeArrowheads="1"/>
          </p:cNvSpPr>
          <p:nvPr/>
        </p:nvSpPr>
        <p:spPr bwMode="auto">
          <a:xfrm>
            <a:off x="7315200" y="1600200"/>
            <a:ext cx="1524000" cy="1563688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FF7C80"/>
                </a:solidFill>
                <a:latin typeface="Arial" charset="0"/>
              </a:rPr>
              <a:t>Hoa anh đào</a:t>
            </a:r>
          </a:p>
        </p:txBody>
      </p:sp>
    </p:spTree>
    <p:extLst>
      <p:ext uri="{BB962C8B-B14F-4D97-AF65-F5344CB8AC3E}">
        <p14:creationId xmlns:p14="http://schemas.microsoft.com/office/powerpoint/2010/main" val="813771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" descr="ANd9GcSVHuzSji7CrCFpmiBn9b03tmXNQVWK4j_iV5Hmzlf-aGL27SNT_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60325"/>
            <a:ext cx="7924800" cy="6264275"/>
          </a:xfrm>
          <a:prstGeom prst="rect">
            <a:avLst/>
          </a:prstGeom>
          <a:noFill/>
          <a:ln w="57150">
            <a:solidFill>
              <a:srgbClr val="5C00B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3" name="Text Box 4"/>
          <p:cNvSpPr txBox="1">
            <a:spLocks noChangeArrowheads="1"/>
          </p:cNvSpPr>
          <p:nvPr/>
        </p:nvSpPr>
        <p:spPr bwMode="auto">
          <a:xfrm>
            <a:off x="2286000" y="6248400"/>
            <a:ext cx="5181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CC0000"/>
                </a:solidFill>
                <a:latin typeface="Arial" charset="0"/>
              </a:rPr>
              <a:t>Đèn lồng ngày xuân</a:t>
            </a:r>
          </a:p>
        </p:txBody>
      </p:sp>
    </p:spTree>
    <p:extLst>
      <p:ext uri="{BB962C8B-B14F-4D97-AF65-F5344CB8AC3E}">
        <p14:creationId xmlns:p14="http://schemas.microsoft.com/office/powerpoint/2010/main" val="43736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ImageHandl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848600" cy="588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4046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ImageHandl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914400"/>
            <a:ext cx="6400800" cy="4800600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2899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3" descr="furisode20atsurae3rt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76200"/>
            <a:ext cx="4191000" cy="5943600"/>
          </a:xfrm>
          <a:prstGeom prst="rect">
            <a:avLst/>
          </a:prstGeom>
          <a:noFill/>
          <a:ln w="9525">
            <a:solidFill>
              <a:srgbClr val="CC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8116" name="Text Box 4"/>
          <p:cNvSpPr txBox="1">
            <a:spLocks noChangeArrowheads="1"/>
          </p:cNvSpPr>
          <p:nvPr/>
        </p:nvSpPr>
        <p:spPr bwMode="auto">
          <a:xfrm>
            <a:off x="1905000" y="6096000"/>
            <a:ext cx="4495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CC0000"/>
                </a:solidFill>
                <a:latin typeface="Arial" charset="0"/>
              </a:rPr>
              <a:t>Trang phục ki-mô-nô</a:t>
            </a:r>
          </a:p>
        </p:txBody>
      </p:sp>
      <p:pic>
        <p:nvPicPr>
          <p:cNvPr id="1331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76200"/>
            <a:ext cx="4191000" cy="5943600"/>
          </a:xfrm>
          <a:prstGeom prst="rect">
            <a:avLst/>
          </a:prstGeom>
          <a:noFill/>
          <a:ln w="9525">
            <a:solidFill>
              <a:srgbClr val="FF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2123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18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81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DSCF0038"/>
          <p:cNvPicPr>
            <a:picLocks noChangeAspect="1" noChangeArrowheads="1"/>
          </p:cNvPicPr>
          <p:nvPr/>
        </p:nvPicPr>
        <p:blipFill>
          <a:blip r:embed="rId2">
            <a:lum contrast="-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 descr="3142813_w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17475"/>
            <a:ext cx="7848600" cy="6664325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6684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2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8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111</TotalTime>
  <Words>856</Words>
  <Application>Microsoft Office PowerPoint</Application>
  <PresentationFormat>On-screen Show (4:3)</PresentationFormat>
  <Paragraphs>1698</Paragraphs>
  <Slides>24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3" baseType="lpstr">
      <vt:lpstr>.VnTime</vt:lpstr>
      <vt:lpstr>Arial</vt:lpstr>
      <vt:lpstr>Calibri</vt:lpstr>
      <vt:lpstr>Times New Roman</vt:lpstr>
      <vt:lpstr>Verdana</vt:lpstr>
      <vt:lpstr>VNI-Times</vt:lpstr>
      <vt:lpstr>Wingdings</vt:lpstr>
      <vt:lpstr>Wingdings 2</vt:lpstr>
      <vt:lpstr>Aspect</vt:lpstr>
      <vt:lpstr>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</vt:lpstr>
      <vt:lpstr>PowerPoint Presentation</vt:lpstr>
      <vt:lpstr>PowerPoint Presentation</vt:lpstr>
      <vt:lpstr>LƯỢC ĐỒ ĐẾ QUỐC NHẬT CUỐI THẾ KỈ XIX ĐẦU THẾ KỈ XX</vt:lpstr>
      <vt:lpstr>3. Kết quả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Admin</dc:creator>
  <cp:lastModifiedBy>Thịnh Phạm Phúc</cp:lastModifiedBy>
  <cp:revision>13</cp:revision>
  <dcterms:created xsi:type="dcterms:W3CDTF">2019-10-17T13:05:24Z</dcterms:created>
  <dcterms:modified xsi:type="dcterms:W3CDTF">2019-10-27T09:38:44Z</dcterms:modified>
</cp:coreProperties>
</file>