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7" r:id="rId4"/>
    <p:sldId id="269" r:id="rId5"/>
    <p:sldId id="284" r:id="rId6"/>
    <p:sldId id="286" r:id="rId7"/>
    <p:sldId id="285" r:id="rId8"/>
    <p:sldId id="272" r:id="rId9"/>
    <p:sldId id="287" r:id="rId10"/>
    <p:sldId id="288" r:id="rId11"/>
    <p:sldId id="283" r:id="rId12"/>
    <p:sldId id="275" r:id="rId13"/>
    <p:sldId id="276" r:id="rId14"/>
    <p:sldId id="277" r:id="rId15"/>
    <p:sldId id="282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D9642DA-3C57-41F4-80BE-6DA71B86C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4D6A04-90A1-4635-8FD4-F863584E5D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BE0A4F-3E9F-43FE-B22E-9E075082E3AD}" type="datetimeFigureOut">
              <a:rPr lang="en-US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46C7B18-40E5-4F75-BD33-1303B1B667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DB6A47E-DC12-4F90-9716-9F18D653C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8A5058-A0F5-4AA2-8A40-75A5CEF20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2E8CA7-7F0F-49CD-B3E3-75E328F3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B8A6F-11F8-4152-9A71-B173B01635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7427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5F2D80F-06D2-43A1-9B16-4B9E0C199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AB580726-FEC9-4FA1-AFC8-D4FB13FEE4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vi-VN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CCE6622D-949B-4034-BB2D-469C95EEF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47F58B-8B9B-4648-9456-3CAE8BE0FE28}" type="slidenum">
              <a:rPr lang="en-US" altLang="vi-VN"/>
              <a:pPr eaLnBrk="1" hangingPunct="1"/>
              <a:t>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224C5644-3FC1-4156-82D1-22BC58CE0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E549A2EF-C158-46E5-A812-9CCFF265C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2D3CDB37-82A5-4069-B270-F81374AFB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96C8B1-9D97-4A76-B6E2-B2142549B320}" type="slidenum">
              <a:rPr lang="en-US" altLang="vi-VN"/>
              <a:pPr eaLnBrk="1" hangingPunct="1"/>
              <a:t>8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50942-7063-416A-8EEB-EDAB456A550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24E8-2DF8-4476-A771-50B76369C724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5BCB2-DDA5-47D5-8251-7778F014FE3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E3F7-BF3B-44D8-B82E-2D6B16DC74A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79DB0-99C9-42B2-AACA-E9D2418F325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7F1E-141E-4BBB-9E31-886EB49838A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C18B9-3B08-4F34-9410-7A5BEC5655B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B66A-DA61-4672-A71B-05B9343D6F0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EE0F-1194-4E4F-BEAB-7257E48CAB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18D9-DD06-4415-9CB6-E4B44B9B1E9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0DC66-3C8F-4589-B04E-3774D42F2BA5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6AE1-2883-4B46-BE01-14E7F1D95B3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36600-31A4-4197-8722-7CC59769794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0276C-0B27-4D21-8460-F6790693D99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7B146-B0CE-4685-AC3B-F7E4E79A6FF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0D0C-4B53-4CF0-BE5F-24AA01A5C46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077A6-F072-4847-9BCE-0A08E8E0D34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36A-9B35-4762-AE1C-3A4C7B6A10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E4625-BD6E-45A4-B58C-CF5805E2D66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1A10-AD34-4EFB-9870-601C32004BD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C3E9C-8582-41F5-85A9-EAD3139D8AB9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CC30-55A0-4585-910E-45B87F868AD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BEE0F-1194-4E4F-BEAB-7257E48CAB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18D9-DD06-4415-9CB6-E4B44B9B1E9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5FD20-850E-4962-A3FE-F4C26B4E9A8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2D1C-5B1B-40A2-AF9C-C17BF9774AE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FBEE0F-1194-4E4F-BEAB-7257E48CAB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18D9-DD06-4415-9CB6-E4B44B9B1E9E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BE69F820-89CF-484C-AA27-3B4CC320B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372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b="1"/>
              <a:t>CHỦ ĐỀ 4</a:t>
            </a:r>
            <a:br>
              <a:rPr lang="en-US" altLang="vi-VN" b="1"/>
            </a:b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DỮ LIỆU VÀ BIẾN TRONG CHƯƠNG TRÌNH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xmlns="" id="{C86C65FC-0A17-4D22-8976-7F9AE13E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2. Tìm hiểu về biến và cách khai báo biến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8DA311AF-EED0-4256-879E-29FC09B2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7612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1268" name="Text Box 2094">
            <a:extLst>
              <a:ext uri="{FF2B5EF4-FFF2-40B4-BE49-F238E27FC236}">
                <a16:creationId xmlns:a16="http://schemas.microsoft.com/office/drawing/2014/main" xmlns="" id="{A94E7209-F5C2-4308-AA28-3FCF82AB9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178175"/>
            <a:ext cx="13858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0070C0"/>
                </a:solidFill>
                <a:latin typeface="UTM Isador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xmlns="" id="{3006915B-3B44-4766-8505-805DF56A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85838"/>
            <a:ext cx="835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UTM Times" panose="02040603050506020204" pitchFamily="18" charset="0"/>
              </a:rPr>
              <a:t>Ví dụ 3:</a:t>
            </a:r>
            <a:r>
              <a:rPr lang="en-US" altLang="vi-VN">
                <a:latin typeface="UTM Times" panose="02040603050506020204" pitchFamily="18" charset="0"/>
              </a:rPr>
              <a:t> Chương trình tính chu vi, diện tích hình tròn: </a:t>
            </a:r>
            <a:endParaRPr lang="ru-RU" altLang="vi-VN"/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xmlns="" id="{4514C856-88DB-456C-B854-8BBB5761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7025"/>
            <a:ext cx="52578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128">
            <a:extLst>
              <a:ext uri="{FF2B5EF4-FFF2-40B4-BE49-F238E27FC236}">
                <a16:creationId xmlns:a16="http://schemas.microsoft.com/office/drawing/2014/main" xmlns="" id="{B186A6FF-7A95-4597-AB53-8B0992C73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891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Câu lệnh khai báo biến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ban_kinh, chu_vi, dien_tich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 nằm ở phần ………………………</a:t>
            </a:r>
            <a:endParaRPr lang="ru-RU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Biến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ban_kinh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 thuộc kiểu dữ liệu .………………………………………………………….</a:t>
            </a:r>
            <a:endParaRPr lang="ru-RU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400"/>
              </a:spcAft>
            </a:pP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Biến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chu_vi, dien_tich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 thuộc kiểu dữ liệu …………………………………………………..</a:t>
            </a:r>
            <a:endParaRPr lang="ru-RU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24D5F9-0316-472A-8C70-F5CAFD1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4337050"/>
            <a:ext cx="112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khai báo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9F4C62-B05B-4209-986A-0587FAE8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4953000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số thực (real)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006CB1-4742-4EB9-A41C-E4E8E93E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53561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số thực (real)</a:t>
            </a:r>
            <a:endParaRPr lang="ru-RU" altLang="vi-VN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xmlns="" id="{F7D059F3-18E4-44AB-841B-B9D255873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50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xmlns="" id="{D37B1A2B-36EA-4479-90E0-5406B4F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3. Tìm hiểu về hằng và cách khai báo hằng 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xmlns="" id="{100FA739-9906-4E21-905D-1F8714AD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62350"/>
            <a:ext cx="1558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xmlns="" id="{43685CB2-E047-49FD-BE16-7F2CD0D6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4749800"/>
            <a:ext cx="2022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BA55FC-0C1A-4D60-88BD-4DA0584007BA}"/>
              </a:ext>
            </a:extLst>
          </p:cNvPr>
          <p:cNvSpPr/>
          <p:nvPr/>
        </p:nvSpPr>
        <p:spPr>
          <a:xfrm>
            <a:off x="609600" y="1781175"/>
            <a:ext cx="7848600" cy="126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58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đại lượng có giá trị không đổi trong suốt quá trình thực hiện chương trình.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 pháp khai báo hằng: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Aft>
                <a:spcPts val="400"/>
              </a:spcAft>
            </a:pPr>
            <a:r>
              <a:rPr lang="en-US" altLang="vi-VN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 &lt;tên hằng&gt; = &lt;giá trị &gt;;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Aft>
                <a:spcPts val="400"/>
              </a:spcAft>
            </a:pPr>
            <a:r>
              <a:rPr lang="en-US" altLang="vi-VN" sz="1200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vi-VN" sz="1200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5" name="Rectangle 1">
            <a:extLst>
              <a:ext uri="{FF2B5EF4-FFF2-40B4-BE49-F238E27FC236}">
                <a16:creationId xmlns:a16="http://schemas.microsoft.com/office/drawing/2014/main" xmlns="" id="{1A0F2A32-CCE1-479F-9A37-FC7AE72C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606800"/>
            <a:ext cx="254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latin typeface="UTM Times" panose="02040603050506020204" pitchFamily="18" charset="0"/>
              </a:rPr>
              <a:t>Ví dụ khai báo hằng pi:</a:t>
            </a:r>
            <a:endParaRPr lang="ru-RU" altLang="vi-VN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xmlns="" id="{215EFF6E-F6C8-46E9-A22A-3CC554F3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32350"/>
            <a:ext cx="314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latin typeface="UTM Times" panose="02040603050506020204" pitchFamily="18" charset="0"/>
              </a:rPr>
              <a:t>Ví dụ khai báo hằng đơn giá:</a:t>
            </a:r>
            <a:endParaRPr lang="ru-RU" alt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FD3BD-3171-4553-A099-A6B52061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Trải nghiệm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10F31A31-A535-41EA-993D-AE3072F92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Bài toán in số nguyên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Bài toán in hồ sơ học sinh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Bài toán tính tiền bút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EE750F33-EA0A-45D5-9A4D-433385AC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1. Bài toán in số nguyên</a:t>
            </a:r>
            <a:br>
              <a:rPr lang="en-US" altLang="vi-VN"/>
            </a:br>
            <a:r>
              <a:rPr lang="en-US" altLang="vi-VN"/>
              <a:t> </a:t>
            </a:r>
          </a:p>
        </p:txBody>
      </p:sp>
      <p:grpSp>
        <p:nvGrpSpPr>
          <p:cNvPr id="14339" name="Group 5">
            <a:extLst>
              <a:ext uri="{FF2B5EF4-FFF2-40B4-BE49-F238E27FC236}">
                <a16:creationId xmlns:a16="http://schemas.microsoft.com/office/drawing/2014/main" xmlns="" id="{D2D8AFA4-524D-4E15-B82F-A5CE55F8EDD2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1819275"/>
            <a:ext cx="3267075" cy="2351088"/>
            <a:chOff x="-41" y="-85979"/>
            <a:chExt cx="2692622" cy="14246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DC08414-3472-48D6-A062-4AD50E0251DC}"/>
                </a:ext>
              </a:extLst>
            </p:cNvPr>
            <p:cNvSpPr/>
            <p:nvPr/>
          </p:nvSpPr>
          <p:spPr>
            <a:xfrm>
              <a:off x="-41" y="456073"/>
              <a:ext cx="418465" cy="327200"/>
            </a:xfrm>
            <a:prstGeom prst="rect">
              <a:avLst/>
            </a:prstGeom>
            <a:noFill/>
          </p:spPr>
          <p:txBody>
            <a:bodyPr wrap="none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b="1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ab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5ACC63D-39C5-43C3-A3AE-EB1FD3CC61CD}"/>
                </a:ext>
              </a:extLst>
            </p:cNvPr>
            <p:cNvSpPr/>
            <p:nvPr/>
          </p:nvSpPr>
          <p:spPr>
            <a:xfrm>
              <a:off x="491074" y="223138"/>
              <a:ext cx="434975" cy="4013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a=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2FB54A0-B0B0-4294-AF79-198C994158D1}"/>
                </a:ext>
              </a:extLst>
            </p:cNvPr>
            <p:cNvSpPr/>
            <p:nvPr/>
          </p:nvSpPr>
          <p:spPr>
            <a:xfrm>
              <a:off x="491150" y="627773"/>
              <a:ext cx="445770" cy="4013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b=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xmlns="" id="{8EA05BA3-6865-4946-86EB-5209825FF9AA}"/>
                </a:ext>
              </a:extLst>
            </p:cNvPr>
            <p:cNvSpPr txBox="1"/>
            <p:nvPr/>
          </p:nvSpPr>
          <p:spPr>
            <a:xfrm>
              <a:off x="477513" y="-85017"/>
              <a:ext cx="1441822" cy="2693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Times New Roman" pitchFamily="18" charset="0"/>
                </a:rPr>
                <a:t>Chữ số hàng chục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xmlns="" id="{B8794F92-5DEF-4E1D-9DBC-FADC140D5D03}"/>
                </a:ext>
              </a:extLst>
            </p:cNvPr>
            <p:cNvSpPr txBox="1"/>
            <p:nvPr/>
          </p:nvSpPr>
          <p:spPr>
            <a:xfrm>
              <a:off x="477513" y="1068337"/>
              <a:ext cx="1441822" cy="2703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Times New Roman" pitchFamily="18" charset="0"/>
                </a:rPr>
                <a:t>Chữ số hàng đơn vị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F9DBDF3F-ADB6-49B2-888A-18D696A6598A}"/>
                </a:ext>
              </a:extLst>
            </p:cNvPr>
            <p:cNvCxnSpPr/>
            <p:nvPr/>
          </p:nvCxnSpPr>
          <p:spPr>
            <a:xfrm>
              <a:off x="166121" y="423844"/>
              <a:ext cx="323167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6B2ED3C-ADC6-4133-B0F5-2FFFFC18AD16}"/>
                </a:ext>
              </a:extLst>
            </p:cNvPr>
            <p:cNvCxnSpPr/>
            <p:nvPr/>
          </p:nvCxnSpPr>
          <p:spPr>
            <a:xfrm>
              <a:off x="166121" y="420959"/>
              <a:ext cx="0" cy="16064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570BD943-E4DA-471E-BB79-911ACBAB2B88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257707" y="827855"/>
              <a:ext cx="23158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2DA4D50-2E07-4301-8E71-6AF6A9401968}"/>
                </a:ext>
              </a:extLst>
            </p:cNvPr>
            <p:cNvCxnSpPr/>
            <p:nvPr/>
          </p:nvCxnSpPr>
          <p:spPr>
            <a:xfrm>
              <a:off x="257707" y="735509"/>
              <a:ext cx="0" cy="923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xmlns="" id="{537E86FA-625A-4A57-BFD2-60DAE9693FBD}"/>
                </a:ext>
              </a:extLst>
            </p:cNvPr>
            <p:cNvSpPr txBox="1"/>
            <p:nvPr/>
          </p:nvSpPr>
          <p:spPr>
            <a:xfrm>
              <a:off x="930208" y="332461"/>
              <a:ext cx="989126" cy="269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ea typeface="Times New Roman"/>
                  <a:cs typeface="Times New Roman"/>
                </a:rPr>
                <a:t>10 div ab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xmlns="" id="{84F42BEE-58CA-4D88-AB75-7113F4C7D402}"/>
                </a:ext>
              </a:extLst>
            </p:cNvPr>
            <p:cNvSpPr txBox="1"/>
            <p:nvPr/>
          </p:nvSpPr>
          <p:spPr>
            <a:xfrm>
              <a:off x="930208" y="664327"/>
              <a:ext cx="989126" cy="2693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ea typeface="Times New Roman"/>
                  <a:cs typeface="Times New Roman"/>
                </a:rPr>
                <a:t>ab mod 100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14370" name="TextBox 26">
              <a:extLst>
                <a:ext uri="{FF2B5EF4-FFF2-40B4-BE49-F238E27FC236}">
                  <a16:creationId xmlns:a16="http://schemas.microsoft.com/office/drawing/2014/main" xmlns="" id="{2998F6A8-BBD4-43A7-9C2E-8B40FC6D3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091" y="331950"/>
              <a:ext cx="244562" cy="2769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14371" name="TextBox 28">
              <a:extLst>
                <a:ext uri="{FF2B5EF4-FFF2-40B4-BE49-F238E27FC236}">
                  <a16:creationId xmlns:a16="http://schemas.microsoft.com/office/drawing/2014/main" xmlns="" id="{F6747E9F-0F3E-4890-B9B3-36AE55D38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091" y="672674"/>
              <a:ext cx="244562" cy="2769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14372" name="TextBox 30">
              <a:extLst>
                <a:ext uri="{FF2B5EF4-FFF2-40B4-BE49-F238E27FC236}">
                  <a16:creationId xmlns:a16="http://schemas.microsoft.com/office/drawing/2014/main" xmlns="" id="{76CDE3EC-721C-46AA-8209-2EF520E88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555" y="-62"/>
              <a:ext cx="526415" cy="44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200">
                  <a:solidFill>
                    <a:srgbClr val="FF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Đúng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3" name="TextBox 31">
              <a:extLst>
                <a:ext uri="{FF2B5EF4-FFF2-40B4-BE49-F238E27FC236}">
                  <a16:creationId xmlns:a16="http://schemas.microsoft.com/office/drawing/2014/main" xmlns="" id="{AB64FBCD-6F09-48C5-AE1B-344213964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956" y="9566"/>
              <a:ext cx="4286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200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Sai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4" name="TextBox 39">
              <a:extLst>
                <a:ext uri="{FF2B5EF4-FFF2-40B4-BE49-F238E27FC236}">
                  <a16:creationId xmlns:a16="http://schemas.microsoft.com/office/drawing/2014/main" xmlns="" id="{CFC1839C-7E1A-4745-9260-CB24597DE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193" y="331950"/>
              <a:ext cx="244562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14375" name="TextBox 40">
              <a:extLst>
                <a:ext uri="{FF2B5EF4-FFF2-40B4-BE49-F238E27FC236}">
                  <a16:creationId xmlns:a16="http://schemas.microsoft.com/office/drawing/2014/main" xmlns="" id="{253764DF-2F0B-42BC-83C6-7E386814F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193" y="672674"/>
              <a:ext cx="244562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</p:grpSp>
      <p:grpSp>
        <p:nvGrpSpPr>
          <p:cNvPr id="14340" name="Group 1">
            <a:extLst>
              <a:ext uri="{FF2B5EF4-FFF2-40B4-BE49-F238E27FC236}">
                <a16:creationId xmlns:a16="http://schemas.microsoft.com/office/drawing/2014/main" xmlns="" id="{90F8C7D1-ECB2-49E0-8A18-B6A27B8E7EA6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1447800"/>
            <a:ext cx="7297737" cy="4267200"/>
            <a:chOff x="1007289" y="1447800"/>
            <a:chExt cx="7298511" cy="4266989"/>
          </a:xfrm>
        </p:grpSpPr>
        <p:sp>
          <p:nvSpPr>
            <p:cNvPr id="14349" name="Rectangle 3">
              <a:extLst>
                <a:ext uri="{FF2B5EF4-FFF2-40B4-BE49-F238E27FC236}">
                  <a16:creationId xmlns:a16="http://schemas.microsoft.com/office/drawing/2014/main" xmlns="" id="{82212398-CE68-4DA8-9317-28ABA2FAB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1447800"/>
              <a:ext cx="6988175" cy="426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grpSp>
          <p:nvGrpSpPr>
            <p:cNvPr id="14350" name="Group 4">
              <a:extLst>
                <a:ext uri="{FF2B5EF4-FFF2-40B4-BE49-F238E27FC236}">
                  <a16:creationId xmlns:a16="http://schemas.microsoft.com/office/drawing/2014/main" xmlns="" id="{6BB4B73B-E1D3-4047-9167-C15D39E00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7289" y="2000061"/>
              <a:ext cx="1355669" cy="824148"/>
              <a:chOff x="0" y="1219201"/>
              <a:chExt cx="939892" cy="49941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52A15137-F5BB-461A-AA29-97A7EAF68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19201"/>
                <a:ext cx="857250" cy="476250"/>
              </a:xfrm>
              <a:prstGeom prst="rect">
                <a:avLst/>
              </a:prstGeom>
            </p:spPr>
          </p:pic>
          <p:sp>
            <p:nvSpPr>
              <p:cNvPr id="14358" name="Text Box 133">
                <a:extLst>
                  <a:ext uri="{FF2B5EF4-FFF2-40B4-BE49-F238E27FC236}">
                    <a16:creationId xmlns:a16="http://schemas.microsoft.com/office/drawing/2014/main" xmlns="" id="{CBCECB70-45EE-4BA7-9081-01F3521CB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242" y="1365220"/>
                <a:ext cx="829650" cy="35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200" b="1">
                    <a:latin typeface="UTM Times" panose="02040603050506020204" pitchFamily="18" charset="0"/>
                    <a:cs typeface="Calibri" panose="020F0502020204030204" pitchFamily="34" charset="0"/>
                  </a:rPr>
                  <a:t>INPUT=?</a:t>
                </a:r>
                <a:endParaRPr lang="en-US" altLang="vi-V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351" name="TextBox 5">
              <a:extLst>
                <a:ext uri="{FF2B5EF4-FFF2-40B4-BE49-F238E27FC236}">
                  <a16:creationId xmlns:a16="http://schemas.microsoft.com/office/drawing/2014/main" xmlns="" id="{96D1A141-E169-482C-B74D-86C948204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929" y="1646423"/>
              <a:ext cx="2920535" cy="103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200" i="1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Em hãy đánh dấu </a:t>
              </a:r>
              <a:r>
                <a:rPr lang="en-US" altLang="vi-VN" sz="1200" i="1">
                  <a:solidFill>
                    <a:srgbClr val="000000"/>
                  </a:solidFill>
                  <a:latin typeface="Wingdings 2" panose="05020102010507070707" pitchFamily="18" charset="2"/>
                  <a:cs typeface="Times New Roman" panose="02020603050405020304" pitchFamily="18" charset="0"/>
                  <a:sym typeface="Wingdings" panose="05000000000000000000" pitchFamily="2" charset="2"/>
                </a:rPr>
                <a:t></a:t>
              </a:r>
              <a:r>
                <a:rPr lang="en-US" altLang="vi-VN" sz="1200" i="1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 vào ô đúng/sai. Nếu sai hãy sửa lại cho đúng.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vi-VN" sz="1200" i="1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vi-VN" sz="1200" i="1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</a:b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2" name="TextBox 5">
              <a:extLst>
                <a:ext uri="{FF2B5EF4-FFF2-40B4-BE49-F238E27FC236}">
                  <a16:creationId xmlns:a16="http://schemas.microsoft.com/office/drawing/2014/main" xmlns="" id="{B6FEDA62-78B8-4A66-B707-0E38728C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371" y="2743200"/>
              <a:ext cx="2553831" cy="35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200" i="1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………………………………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3" name="TextBox 5">
              <a:extLst>
                <a:ext uri="{FF2B5EF4-FFF2-40B4-BE49-F238E27FC236}">
                  <a16:creationId xmlns:a16="http://schemas.microsoft.com/office/drawing/2014/main" xmlns="" id="{9BB598D7-F750-43D4-B629-1FBC93762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371" y="3175368"/>
              <a:ext cx="2553831" cy="59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1200" i="1">
                  <a:solidFill>
                    <a:srgbClr val="000000"/>
                  </a:solidFill>
                  <a:latin typeface="UTM Times" panose="02040603050506020204" pitchFamily="18" charset="0"/>
                  <a:cs typeface="Times New Roman" panose="02020603050405020304" pitchFamily="18" charset="0"/>
                </a:rPr>
                <a:t>………………………………</a:t>
              </a:r>
              <a:r>
                <a:rPr lang="en-US" altLang="vi-VN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BC2519D-F6FB-4D90-8105-873CECD2DE83}"/>
                </a:ext>
              </a:extLst>
            </p:cNvPr>
            <p:cNvCxnSpPr/>
            <p:nvPr/>
          </p:nvCxnSpPr>
          <p:spPr bwMode="auto">
            <a:xfrm>
              <a:off x="2151997" y="2841556"/>
              <a:ext cx="31118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080A930-9A7D-43B2-97ED-5BDE7D2A442D}"/>
                </a:ext>
              </a:extLst>
            </p:cNvPr>
            <p:cNvCxnSpPr/>
            <p:nvPr/>
          </p:nvCxnSpPr>
          <p:spPr bwMode="auto">
            <a:xfrm flipH="1">
              <a:off x="3919073" y="2570108"/>
              <a:ext cx="23021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20E5256-3B96-451D-8B93-E920817A83DB}"/>
                </a:ext>
              </a:extLst>
            </p:cNvPr>
            <p:cNvCxnSpPr/>
            <p:nvPr/>
          </p:nvCxnSpPr>
          <p:spPr bwMode="auto">
            <a:xfrm flipH="1">
              <a:off x="3360214" y="3103481"/>
              <a:ext cx="231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E4F9BB4-5A30-4FDC-B651-190802068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820" y="3135619"/>
            <a:ext cx="1236469" cy="785914"/>
          </a:xfrm>
          <a:prstGeom prst="rect">
            <a:avLst/>
          </a:prstGeom>
        </p:spPr>
      </p:pic>
      <p:sp>
        <p:nvSpPr>
          <p:cNvPr id="14342" name="Text Box 133">
            <a:extLst>
              <a:ext uri="{FF2B5EF4-FFF2-40B4-BE49-F238E27FC236}">
                <a16:creationId xmlns:a16="http://schemas.microsoft.com/office/drawing/2014/main" xmlns="" id="{478C8F12-AD30-478C-9802-6DBCAC5F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3432175"/>
            <a:ext cx="119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latin typeface="UTM Times" panose="02040603050506020204" pitchFamily="18" charset="0"/>
                <a:cs typeface="Calibri" panose="020F0502020204030204" pitchFamily="34" charset="0"/>
              </a:rPr>
              <a:t>OUTPUT=?</a:t>
            </a:r>
            <a:endParaRPr lang="en-US" altLang="vi-VN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A2F06A-1B6B-47D2-81EB-69D4CE1EB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14600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ym typeface="Wingdings" panose="05000000000000000000" pitchFamily="2" charset="2"/>
              </a:rPr>
              <a:t></a:t>
            </a:r>
            <a:endParaRPr lang="en-US" altLang="vi-VN" sz="3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E965C6D-4879-4714-9837-DBB533CE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01913"/>
            <a:ext cx="2112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ab div 10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A53B640-49BA-479F-9CB6-B5E06856CA18}"/>
              </a:ext>
            </a:extLst>
          </p:cNvPr>
          <p:cNvCxnSpPr/>
          <p:nvPr/>
        </p:nvCxnSpPr>
        <p:spPr bwMode="auto">
          <a:xfrm flipH="1">
            <a:off x="5740400" y="2679700"/>
            <a:ext cx="230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094C7FA-D54B-4CFF-BE72-B877528D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59113"/>
            <a:ext cx="2112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ab mod 10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87AD9ED-F961-4AF0-9A15-470DDFA7E788}"/>
              </a:ext>
            </a:extLst>
          </p:cNvPr>
          <p:cNvCxnSpPr/>
          <p:nvPr/>
        </p:nvCxnSpPr>
        <p:spPr bwMode="auto">
          <a:xfrm flipH="1">
            <a:off x="5740400" y="3136900"/>
            <a:ext cx="230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3BCAC1-274E-4D3D-9211-9E80D9B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11488"/>
            <a:ext cx="56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ym typeface="Wingdings" panose="05000000000000000000" pitchFamily="2" charset="2"/>
              </a:rPr>
              <a:t></a:t>
            </a:r>
            <a:endParaRPr lang="en-US" altLang="vi-V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ED41831E-0BB5-4FB0-8586-A05F0A6A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2. Bài toán in hồ sơ học sinh</a:t>
            </a:r>
          </a:p>
        </p:txBody>
      </p:sp>
      <p:pic>
        <p:nvPicPr>
          <p:cNvPr id="15363" name="Picture 15">
            <a:extLst>
              <a:ext uri="{FF2B5EF4-FFF2-40B4-BE49-F238E27FC236}">
                <a16:creationId xmlns:a16="http://schemas.microsoft.com/office/drawing/2014/main" xmlns="" id="{381CB74E-2B73-4EBD-B685-69A08E18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/>
          <a:stretch>
            <a:fillRect/>
          </a:stretch>
        </p:blipFill>
        <p:spPr bwMode="auto">
          <a:xfrm>
            <a:off x="179388" y="2055813"/>
            <a:ext cx="24876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8" descr="C:\Users\Admin\Downloads\hosohocsinh (1).png">
            <a:extLst>
              <a:ext uri="{FF2B5EF4-FFF2-40B4-BE49-F238E27FC236}">
                <a16:creationId xmlns:a16="http://schemas.microsoft.com/office/drawing/2014/main" xmlns="" id="{3B2E0243-3281-4B63-AE99-C1384620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565275"/>
            <a:ext cx="6565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1260AC-F3CE-4D3A-BFCD-4CAC598A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2343150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70C0"/>
                </a:solidFill>
                <a:latin typeface="UTM Times" panose="02040603050506020204" pitchFamily="18" charset="0"/>
              </a:rPr>
              <a:t>stt:byte</a:t>
            </a:r>
            <a:endParaRPr lang="ru-RU" altLang="vi-VN" sz="2000" b="1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2DEC3D-D808-459F-8865-3B049F06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68910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ho_ten:string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C1BCCC-EFF2-4B8B-9950-AC87E9E5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29711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ngay_sinh:string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6B1536-60AF-4AAE-9225-D617A6E7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630613"/>
            <a:ext cx="186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gioi_tinh:string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203046-8E27-4994-A030-E4E7DBD7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5065713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dtb:real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9826A9E-3308-40A0-AF1B-EEB73B55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5040313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hoc_luc:string</a:t>
            </a:r>
            <a:endParaRPr lang="ru-RU" altLang="vi-VN" b="1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F0BF0B-DF4F-47A0-A468-31AD9ADB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98863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UTM Times" panose="02040603050506020204" pitchFamily="18" charset="0"/>
              </a:rPr>
              <a:t>hanh_kiem:string</a:t>
            </a:r>
            <a:endParaRPr lang="ru-RU" altLang="vi-VN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3F28E98D-1A86-4C9A-9156-509B5867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/>
              <a:t>3. Bài toán tính tiền bút</a:t>
            </a:r>
          </a:p>
        </p:txBody>
      </p:sp>
      <p:grpSp>
        <p:nvGrpSpPr>
          <p:cNvPr id="16387" name="Group 2">
            <a:extLst>
              <a:ext uri="{FF2B5EF4-FFF2-40B4-BE49-F238E27FC236}">
                <a16:creationId xmlns:a16="http://schemas.microsoft.com/office/drawing/2014/main" xmlns="" id="{6F5FE55B-BE06-46CE-9EA2-C9579FB2B7F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4476750" cy="2295525"/>
            <a:chOff x="1219200" y="1295400"/>
            <a:chExt cx="4476750" cy="2295525"/>
          </a:xfrm>
        </p:grpSpPr>
        <p:pic>
          <p:nvPicPr>
            <p:cNvPr id="16395" name="Picture 12">
              <a:extLst>
                <a:ext uri="{FF2B5EF4-FFF2-40B4-BE49-F238E27FC236}">
                  <a16:creationId xmlns:a16="http://schemas.microsoft.com/office/drawing/2014/main" xmlns="" id="{60CF4D57-0828-485A-B80F-3A6355393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04"/>
            <a:stretch>
              <a:fillRect/>
            </a:stretch>
          </p:blipFill>
          <p:spPr bwMode="auto">
            <a:xfrm>
              <a:off x="1219200" y="1295400"/>
              <a:ext cx="306070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2">
              <a:extLst>
                <a:ext uri="{FF2B5EF4-FFF2-40B4-BE49-F238E27FC236}">
                  <a16:creationId xmlns:a16="http://schemas.microsoft.com/office/drawing/2014/main" xmlns="" id="{45DFFCDB-F0D6-421B-A1A4-47613B8F5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1"/>
            <a:stretch>
              <a:fillRect/>
            </a:stretch>
          </p:blipFill>
          <p:spPr bwMode="auto">
            <a:xfrm>
              <a:off x="4229100" y="1295400"/>
              <a:ext cx="1466850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6">
            <a:extLst>
              <a:ext uri="{FF2B5EF4-FFF2-40B4-BE49-F238E27FC236}">
                <a16:creationId xmlns:a16="http://schemas.microsoft.com/office/drawing/2014/main" xmlns="" id="{562E563C-CED1-4E0E-8FF0-6C479251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0198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AE21FF-7327-40D9-9E8D-77C7D1B53C3D}"/>
              </a:ext>
            </a:extLst>
          </p:cNvPr>
          <p:cNvSpPr/>
          <p:nvPr/>
        </p:nvSpPr>
        <p:spPr>
          <a:xfrm>
            <a:off x="1843088" y="2057400"/>
            <a:ext cx="3795712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…………………………………………………………</a:t>
            </a: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ED66C2A-F63C-4990-BC6F-FBB270C54E41}"/>
              </a:ext>
            </a:extLst>
          </p:cNvPr>
          <p:cNvSpPr/>
          <p:nvPr/>
        </p:nvSpPr>
        <p:spPr>
          <a:xfrm>
            <a:off x="1846263" y="2514600"/>
            <a:ext cx="3792537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………………………………………………..</a:t>
            </a: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02A8DA-D35B-4336-8285-5F58558EED45}"/>
              </a:ext>
            </a:extLst>
          </p:cNvPr>
          <p:cNvSpPr/>
          <p:nvPr/>
        </p:nvSpPr>
        <p:spPr>
          <a:xfrm>
            <a:off x="1846263" y="2971800"/>
            <a:ext cx="379253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………………………………………………..</a:t>
            </a:r>
            <a:endParaRPr lang="ru-RU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EE5398-3F73-4340-81C9-BEFC76D8CF2F}"/>
              </a:ext>
            </a:extLst>
          </p:cNvPr>
          <p:cNvSpPr/>
          <p:nvPr/>
        </p:nvSpPr>
        <p:spPr bwMode="auto">
          <a:xfrm>
            <a:off x="1779588" y="2079625"/>
            <a:ext cx="3390900" cy="48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Aft>
                <a:spcPts val="400"/>
              </a:spcAft>
              <a:defRPr/>
            </a:pPr>
            <a:r>
              <a:rPr lang="en-US">
                <a:solidFill>
                  <a:srgbClr val="0070C0"/>
                </a:solidFill>
                <a:latin typeface="UTM Times"/>
                <a:ea typeface="Calibri"/>
                <a:cs typeface="Times New Roman"/>
              </a:rPr>
              <a:t>so_luong1,so_luong2 : integer;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11AE2A-B1C8-44D4-956D-B2926097723D}"/>
              </a:ext>
            </a:extLst>
          </p:cNvPr>
          <p:cNvSpPr/>
          <p:nvPr/>
        </p:nvSpPr>
        <p:spPr bwMode="auto">
          <a:xfrm>
            <a:off x="1779588" y="2489200"/>
            <a:ext cx="28416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ts val="1600"/>
              </a:lnSpc>
              <a:spcAft>
                <a:spcPts val="400"/>
              </a:spcAft>
              <a:defRPr/>
            </a:pPr>
            <a:r>
              <a:rPr lang="en-US">
                <a:solidFill>
                  <a:srgbClr val="0070C0"/>
                </a:solidFill>
                <a:latin typeface="UTM Times"/>
                <a:ea typeface="Calibri"/>
                <a:cs typeface="Times New Roman"/>
              </a:rPr>
              <a:t>tong1, tong2: longint;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F621C83-4F0F-4131-B7FB-4AE5486DAB8F}"/>
              </a:ext>
            </a:extLst>
          </p:cNvPr>
          <p:cNvSpPr/>
          <p:nvPr/>
        </p:nvSpPr>
        <p:spPr bwMode="auto">
          <a:xfrm>
            <a:off x="1212850" y="3009900"/>
            <a:ext cx="3459163" cy="465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Aft>
                <a:spcPts val="400"/>
              </a:spcAft>
              <a:defRPr/>
            </a:pPr>
            <a:r>
              <a:rPr lang="en-US">
                <a:solidFill>
                  <a:srgbClr val="0070C0"/>
                </a:solidFill>
                <a:latin typeface="UTM Times"/>
                <a:ea typeface="Calibri"/>
                <a:cs typeface="Times New Roman"/>
              </a:rPr>
              <a:t>const don_gia=3000;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F37FDD02-F63A-45EC-8C22-4E9633F8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UTM Times" panose="02040603050506020204" pitchFamily="18" charset="0"/>
              </a:rPr>
              <a:t>Ghi nhớ</a:t>
            </a:r>
            <a:endParaRPr lang="ru-RU" altLang="vi-VN"/>
          </a:p>
        </p:txBody>
      </p:sp>
      <p:grpSp>
        <p:nvGrpSpPr>
          <p:cNvPr id="17411" name="Group 4">
            <a:extLst>
              <a:ext uri="{FF2B5EF4-FFF2-40B4-BE49-F238E27FC236}">
                <a16:creationId xmlns:a16="http://schemas.microsoft.com/office/drawing/2014/main" xmlns="" id="{DE742256-79C9-49BF-A357-857FED5080A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8686800" cy="3549650"/>
            <a:chOff x="0" y="0"/>
            <a:chExt cx="5846445" cy="1714500"/>
          </a:xfrm>
        </p:grpSpPr>
        <p:pic>
          <p:nvPicPr>
            <p:cNvPr id="17412" name="Picture 5">
              <a:extLst>
                <a:ext uri="{FF2B5EF4-FFF2-40B4-BE49-F238E27FC236}">
                  <a16:creationId xmlns:a16="http://schemas.microsoft.com/office/drawing/2014/main" xmlns="" id="{7EB2381A-5DB6-4CAB-9FB8-1EEEB6CAC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6" r="43939"/>
            <a:stretch>
              <a:fillRect/>
            </a:stretch>
          </p:blipFill>
          <p:spPr bwMode="auto">
            <a:xfrm flipH="1">
              <a:off x="942975" y="0"/>
              <a:ext cx="40767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6">
              <a:extLst>
                <a:ext uri="{FF2B5EF4-FFF2-40B4-BE49-F238E27FC236}">
                  <a16:creationId xmlns:a16="http://schemas.microsoft.com/office/drawing/2014/main" xmlns="" id="{C975BA7B-576C-4F87-ADA7-BDFB21ADC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2"/>
            <a:stretch>
              <a:fillRect/>
            </a:stretch>
          </p:blipFill>
          <p:spPr bwMode="auto">
            <a:xfrm flipH="1">
              <a:off x="0" y="9525"/>
              <a:ext cx="1031875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7">
              <a:extLst>
                <a:ext uri="{FF2B5EF4-FFF2-40B4-BE49-F238E27FC236}">
                  <a16:creationId xmlns:a16="http://schemas.microsoft.com/office/drawing/2014/main" xmlns="" id="{6856274F-5D56-4BE5-81A3-6A6B8F12F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4"/>
            <a:stretch>
              <a:fillRect/>
            </a:stretch>
          </p:blipFill>
          <p:spPr bwMode="auto">
            <a:xfrm flipH="1">
              <a:off x="4867275" y="0"/>
              <a:ext cx="97917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 Box 643">
              <a:extLst>
                <a:ext uri="{FF2B5EF4-FFF2-40B4-BE49-F238E27FC236}">
                  <a16:creationId xmlns:a16="http://schemas.microsoft.com/office/drawing/2014/main" xmlns="" id="{91217B58-5143-4A33-A027-ED30924E5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43" y="268356"/>
              <a:ext cx="5410531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85738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 số kiểu dữ liệu thường dùng của biến trong Pascal là: integer, real, char, boolean và string.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 và hằng là các đại lượng được đặt tên dùng để lưu trữ dữ liệu.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 trị của biến có thể thay đổi, còn giá trị của hằng không thay đổi trong suốt quá trình thực hiện chương trình. 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CAC36-117D-447B-88FD-C6148643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Khởi Động</a:t>
            </a:r>
            <a:endParaRPr lang="en-US"/>
          </a:p>
        </p:txBody>
      </p:sp>
      <p:grpSp>
        <p:nvGrpSpPr>
          <p:cNvPr id="3075" name="Canvas 97">
            <a:extLst>
              <a:ext uri="{FF2B5EF4-FFF2-40B4-BE49-F238E27FC236}">
                <a16:creationId xmlns:a16="http://schemas.microsoft.com/office/drawing/2014/main" xmlns="" id="{3B242D52-3373-48E9-BECD-4ACEBC74704A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1828800"/>
            <a:ext cx="6283325" cy="4465638"/>
            <a:chOff x="0" y="0"/>
            <a:chExt cx="5721985" cy="4236535"/>
          </a:xfrm>
        </p:grpSpPr>
        <p:sp>
          <p:nvSpPr>
            <p:cNvPr id="3085" name="Rectangle 3">
              <a:extLst>
                <a:ext uri="{FF2B5EF4-FFF2-40B4-BE49-F238E27FC236}">
                  <a16:creationId xmlns:a16="http://schemas.microsoft.com/office/drawing/2014/main" xmlns="" id="{676A82F2-1C43-4B60-87DC-50D2C1D4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21985" cy="423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pic>
          <p:nvPicPr>
            <p:cNvPr id="3086" name="Picture 4">
              <a:extLst>
                <a:ext uri="{FF2B5EF4-FFF2-40B4-BE49-F238E27FC236}">
                  <a16:creationId xmlns:a16="http://schemas.microsoft.com/office/drawing/2014/main" xmlns="" id="{6559A524-1736-4CD3-9246-8D4447171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6010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5">
              <a:extLst>
                <a:ext uri="{FF2B5EF4-FFF2-40B4-BE49-F238E27FC236}">
                  <a16:creationId xmlns:a16="http://schemas.microsoft.com/office/drawing/2014/main" xmlns="" id="{0C5A5A4B-1B45-4883-B284-1BD89FE0F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677" y="35592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6">
              <a:extLst>
                <a:ext uri="{FF2B5EF4-FFF2-40B4-BE49-F238E27FC236}">
                  <a16:creationId xmlns:a16="http://schemas.microsoft.com/office/drawing/2014/main" xmlns="" id="{374DE069-9D22-4E89-ADDD-E82C6CF5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906" y="2985910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7">
              <a:extLst>
                <a:ext uri="{FF2B5EF4-FFF2-40B4-BE49-F238E27FC236}">
                  <a16:creationId xmlns:a16="http://schemas.microsoft.com/office/drawing/2014/main" xmlns="" id="{F74CD11F-0B9B-4872-8791-FE6D3A3B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155" y="2976417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8">
              <a:extLst>
                <a:ext uri="{FF2B5EF4-FFF2-40B4-BE49-F238E27FC236}">
                  <a16:creationId xmlns:a16="http://schemas.microsoft.com/office/drawing/2014/main" xmlns="" id="{D0F50CBE-C11A-4464-934A-CF9592A7A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677" y="2985910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9">
              <a:extLst>
                <a:ext uri="{FF2B5EF4-FFF2-40B4-BE49-F238E27FC236}">
                  <a16:creationId xmlns:a16="http://schemas.microsoft.com/office/drawing/2014/main" xmlns="" id="{6ECB95D3-D641-400A-94AE-560252EF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986360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0">
              <a:extLst>
                <a:ext uri="{FF2B5EF4-FFF2-40B4-BE49-F238E27FC236}">
                  <a16:creationId xmlns:a16="http://schemas.microsoft.com/office/drawing/2014/main" xmlns="" id="{C4B1159C-57EB-4E26-A6A2-DCBDA4063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878" y="35592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1">
              <a:extLst>
                <a:ext uri="{FF2B5EF4-FFF2-40B4-BE49-F238E27FC236}">
                  <a16:creationId xmlns:a16="http://schemas.microsoft.com/office/drawing/2014/main" xmlns="" id="{A24D1FF7-B308-468E-A1AF-0A9F0AE0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906" y="35592"/>
              <a:ext cx="1254456" cy="12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22">
              <a:extLst>
                <a:ext uri="{FF2B5EF4-FFF2-40B4-BE49-F238E27FC236}">
                  <a16:creationId xmlns:a16="http://schemas.microsoft.com/office/drawing/2014/main" xmlns="" id="{F73EC0D1-E7DC-4867-A00F-0577E7413DAD}"/>
                </a:ext>
              </a:extLst>
            </p:cNvPr>
            <p:cNvSpPr txBox="1"/>
            <p:nvPr/>
          </p:nvSpPr>
          <p:spPr>
            <a:xfrm>
              <a:off x="66501" y="1885582"/>
              <a:ext cx="1694332" cy="456335"/>
            </a:xfrm>
            <a:prstGeom prst="rect">
              <a:avLst/>
            </a:prstGeom>
            <a:noFill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Dạng văn bản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881">
              <a:extLst>
                <a:ext uri="{FF2B5EF4-FFF2-40B4-BE49-F238E27FC236}">
                  <a16:creationId xmlns:a16="http://schemas.microsoft.com/office/drawing/2014/main" xmlns="" id="{F555095F-4607-4BBF-9543-9D418194B172}"/>
                </a:ext>
              </a:extLst>
            </p:cNvPr>
            <p:cNvSpPr txBox="1"/>
            <p:nvPr/>
          </p:nvSpPr>
          <p:spPr>
            <a:xfrm>
              <a:off x="1847574" y="1885582"/>
              <a:ext cx="1905401" cy="456335"/>
            </a:xfrm>
            <a:prstGeom prst="rect">
              <a:avLst/>
            </a:prstGeom>
            <a:noFill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Dạng hình ảnh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883">
              <a:extLst>
                <a:ext uri="{FF2B5EF4-FFF2-40B4-BE49-F238E27FC236}">
                  <a16:creationId xmlns:a16="http://schemas.microsoft.com/office/drawing/2014/main" xmlns="" id="{EAA9CC95-DACB-475F-8F96-83C6C4B42FF6}"/>
                </a:ext>
              </a:extLst>
            </p:cNvPr>
            <p:cNvSpPr txBox="1"/>
            <p:nvPr/>
          </p:nvSpPr>
          <p:spPr>
            <a:xfrm>
              <a:off x="3885977" y="1884076"/>
              <a:ext cx="1836008" cy="457841"/>
            </a:xfrm>
            <a:prstGeom prst="rect">
              <a:avLst/>
            </a:prstGeom>
            <a:noFill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 âm thanh</a:t>
              </a:r>
              <a:endParaRPr lang="en-US" altLang="vi-VN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7489F40-0DED-4BEB-A383-E4514847293C}"/>
                </a:ext>
              </a:extLst>
            </p:cNvPr>
            <p:cNvSpPr/>
            <p:nvPr/>
          </p:nvSpPr>
          <p:spPr>
            <a:xfrm>
              <a:off x="76621" y="2055766"/>
              <a:ext cx="95415" cy="9488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44CCC5C-FDDB-42B2-A980-530C99B56C15}"/>
                </a:ext>
              </a:extLst>
            </p:cNvPr>
            <p:cNvSpPr/>
            <p:nvPr/>
          </p:nvSpPr>
          <p:spPr>
            <a:xfrm>
              <a:off x="1914075" y="2055766"/>
              <a:ext cx="95415" cy="948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79E7B3A-59DF-43DD-97A1-630B625F8AFC}"/>
                </a:ext>
              </a:extLst>
            </p:cNvPr>
            <p:cNvSpPr/>
            <p:nvPr/>
          </p:nvSpPr>
          <p:spPr>
            <a:xfrm>
              <a:off x="3865737" y="2055766"/>
              <a:ext cx="96861" cy="948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Text Box 492">
              <a:extLst>
                <a:ext uri="{FF2B5EF4-FFF2-40B4-BE49-F238E27FC236}">
                  <a16:creationId xmlns:a16="http://schemas.microsoft.com/office/drawing/2014/main" xmlns="" id="{BBDBBD03-E6E3-4AE6-8DC2-3026EAF51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8" y="188041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Đơn xin phép nghỉ học giờ thể dục của bạn Lan.</a:t>
              </a:r>
            </a:p>
          </p:txBody>
        </p:sp>
        <p:sp>
          <p:nvSpPr>
            <p:cNvPr id="3101" name="Text Box 1888">
              <a:extLst>
                <a:ext uri="{FF2B5EF4-FFF2-40B4-BE49-F238E27FC236}">
                  <a16:creationId xmlns:a16="http://schemas.microsoft.com/office/drawing/2014/main" xmlns="" id="{A3BCD565-478E-4CA8-B0ED-52C95A4A9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528" y="187623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Tiếng bé cười khoái chí khi tiếng nhạc vừa vang lên.</a:t>
              </a:r>
            </a:p>
          </p:txBody>
        </p:sp>
        <p:sp>
          <p:nvSpPr>
            <p:cNvPr id="3102" name="Text Box 1906">
              <a:extLst>
                <a:ext uri="{FF2B5EF4-FFF2-40B4-BE49-F238E27FC236}">
                  <a16:creationId xmlns:a16="http://schemas.microsoft.com/office/drawing/2014/main" xmlns="" id="{E1E370F2-C602-4B48-9C9D-BA9E17106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8953" y="178098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Tiếng ve kêu râm ran trong sân trường.</a:t>
              </a:r>
            </a:p>
          </p:txBody>
        </p:sp>
        <p:sp>
          <p:nvSpPr>
            <p:cNvPr id="3103" name="Text Box 1918">
              <a:extLst>
                <a:ext uri="{FF2B5EF4-FFF2-40B4-BE49-F238E27FC236}">
                  <a16:creationId xmlns:a16="http://schemas.microsoft.com/office/drawing/2014/main" xmlns="" id="{75A2869A-7787-4E33-A628-0350364E7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1834" y="178098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Tiếng sáo trúc trong buổi hòa nhạc.</a:t>
              </a:r>
            </a:p>
          </p:txBody>
        </p:sp>
        <p:sp>
          <p:nvSpPr>
            <p:cNvPr id="3104" name="Text Box 1930">
              <a:extLst>
                <a:ext uri="{FF2B5EF4-FFF2-40B4-BE49-F238E27FC236}">
                  <a16:creationId xmlns:a16="http://schemas.microsoft.com/office/drawing/2014/main" xmlns="" id="{F12C9CCB-75E8-484D-B480-F40A7790E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359" y="3216493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Tiếng còi </a:t>
              </a:r>
              <a:b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xe tải inh ỏi ngoài đường.</a:t>
              </a:r>
            </a:p>
          </p:txBody>
        </p:sp>
        <p:sp>
          <p:nvSpPr>
            <p:cNvPr id="3105" name="Text Box 1957">
              <a:extLst>
                <a:ext uri="{FF2B5EF4-FFF2-40B4-BE49-F238E27FC236}">
                  <a16:creationId xmlns:a16="http://schemas.microsoft.com/office/drawing/2014/main" xmlns="" id="{BCB35B3C-32F7-4107-A375-CF53FFBA0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176" y="3196788"/>
              <a:ext cx="1177076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 chụp Văn Miếu </a:t>
              </a:r>
              <a:r>
                <a:rPr lang="en-US" altLang="vi-VN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Quốc Tử Giám.</a:t>
              </a:r>
            </a:p>
          </p:txBody>
        </p:sp>
        <p:sp>
          <p:nvSpPr>
            <p:cNvPr id="3106" name="Text Box 1959">
              <a:extLst>
                <a:ext uri="{FF2B5EF4-FFF2-40B4-BE49-F238E27FC236}">
                  <a16:creationId xmlns:a16="http://schemas.microsoft.com/office/drawing/2014/main" xmlns="" id="{ED2F4462-FF1C-4980-81E9-164960D20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959" y="3187274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 vẽ các loài động vật trên tường.</a:t>
              </a:r>
            </a:p>
          </p:txBody>
        </p:sp>
        <p:sp>
          <p:nvSpPr>
            <p:cNvPr id="3107" name="Text Box 1961">
              <a:extLst>
                <a:ext uri="{FF2B5EF4-FFF2-40B4-BE49-F238E27FC236}">
                  <a16:creationId xmlns:a16="http://schemas.microsoft.com/office/drawing/2014/main" xmlns="" id="{924F7B1E-ECFF-4776-9703-435EEBF6E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37" y="3216991"/>
              <a:ext cx="1104898" cy="98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văn mô tả Hồ Gươm của bạn An.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46889CC-3C50-42E1-895B-DFD6A9FE61B5}"/>
                </a:ext>
              </a:extLst>
            </p:cNvPr>
            <p:cNvSpPr/>
            <p:nvPr/>
          </p:nvSpPr>
          <p:spPr>
            <a:xfrm>
              <a:off x="533455" y="2796746"/>
              <a:ext cx="95415" cy="963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8143E39-5C4C-44FD-B46F-3EBBE28C94FF}"/>
                </a:ext>
              </a:extLst>
            </p:cNvPr>
            <p:cNvSpPr/>
            <p:nvPr/>
          </p:nvSpPr>
          <p:spPr>
            <a:xfrm>
              <a:off x="2000815" y="2796746"/>
              <a:ext cx="95415" cy="9488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97F246A-E070-4AEC-9AB8-2EA167C47D8F}"/>
                </a:ext>
              </a:extLst>
            </p:cNvPr>
            <p:cNvSpPr/>
            <p:nvPr/>
          </p:nvSpPr>
          <p:spPr>
            <a:xfrm>
              <a:off x="3476851" y="2777167"/>
              <a:ext cx="95415" cy="963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8AA0ADEA-79FD-464A-8108-C0490341DF62}"/>
                </a:ext>
              </a:extLst>
            </p:cNvPr>
            <p:cNvSpPr/>
            <p:nvPr/>
          </p:nvSpPr>
          <p:spPr>
            <a:xfrm>
              <a:off x="5010712" y="2787709"/>
              <a:ext cx="95415" cy="963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2B55B68-69B1-4B99-811A-5D9369FB23D5}"/>
                </a:ext>
              </a:extLst>
            </p:cNvPr>
            <p:cNvSpPr/>
            <p:nvPr/>
          </p:nvSpPr>
          <p:spPr>
            <a:xfrm>
              <a:off x="523335" y="1361474"/>
              <a:ext cx="95415" cy="963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3A87D268-9836-4E0A-A1CB-61CE81FED6C3}"/>
                </a:ext>
              </a:extLst>
            </p:cNvPr>
            <p:cNvSpPr/>
            <p:nvPr/>
          </p:nvSpPr>
          <p:spPr>
            <a:xfrm>
              <a:off x="1990696" y="1361474"/>
              <a:ext cx="95415" cy="963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96C6812-4EB2-4432-85B4-FCB4FFAB7310}"/>
                </a:ext>
              </a:extLst>
            </p:cNvPr>
            <p:cNvSpPr/>
            <p:nvPr/>
          </p:nvSpPr>
          <p:spPr>
            <a:xfrm>
              <a:off x="3468177" y="1343402"/>
              <a:ext cx="93968" cy="9488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540AB60-EBB1-449D-8ECB-5A16D4270BBD}"/>
                </a:ext>
              </a:extLst>
            </p:cNvPr>
            <p:cNvSpPr/>
            <p:nvPr/>
          </p:nvSpPr>
          <p:spPr>
            <a:xfrm>
              <a:off x="5000593" y="1352438"/>
              <a:ext cx="95415" cy="9488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E7C449E-271D-45B7-8A99-6CF7AA0C0227}"/>
              </a:ext>
            </a:extLst>
          </p:cNvPr>
          <p:cNvCxnSpPr>
            <a:stCxn id="31" idx="4"/>
            <a:endCxn id="16" idx="7"/>
          </p:cNvCxnSpPr>
          <p:nvPr/>
        </p:nvCxnSpPr>
        <p:spPr>
          <a:xfrm flipH="1">
            <a:off x="1662113" y="3365500"/>
            <a:ext cx="454025" cy="6445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5598581C-B47D-46E1-9A3A-CD476016B6ED}"/>
              </a:ext>
            </a:extLst>
          </p:cNvPr>
          <p:cNvCxnSpPr>
            <a:stCxn id="32" idx="6"/>
            <a:endCxn id="18" idx="1"/>
          </p:cNvCxnSpPr>
          <p:nvPr/>
        </p:nvCxnSpPr>
        <p:spPr>
          <a:xfrm>
            <a:off x="3779838" y="3314700"/>
            <a:ext cx="1970087" cy="6953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07A0EB13-4AEF-4C5D-AFA0-D2DCD74B1D80}"/>
              </a:ext>
            </a:extLst>
          </p:cNvPr>
          <p:cNvCxnSpPr>
            <a:stCxn id="33" idx="4"/>
            <a:endCxn id="18" idx="1"/>
          </p:cNvCxnSpPr>
          <p:nvPr/>
        </p:nvCxnSpPr>
        <p:spPr>
          <a:xfrm>
            <a:off x="5348288" y="3344863"/>
            <a:ext cx="401637" cy="66516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39D791DD-8532-4BA5-9C2A-8301816BDD3C}"/>
              </a:ext>
            </a:extLst>
          </p:cNvPr>
          <p:cNvCxnSpPr>
            <a:stCxn id="34" idx="4"/>
            <a:endCxn id="18" idx="0"/>
          </p:cNvCxnSpPr>
          <p:nvPr/>
        </p:nvCxnSpPr>
        <p:spPr>
          <a:xfrm flipH="1">
            <a:off x="5788025" y="3354388"/>
            <a:ext cx="1244600" cy="6413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C5BF690C-423B-47AF-A929-85DEF9E0419D}"/>
              </a:ext>
            </a:extLst>
          </p:cNvPr>
          <p:cNvCxnSpPr>
            <a:stCxn id="27" idx="0"/>
            <a:endCxn id="16" idx="4"/>
          </p:cNvCxnSpPr>
          <p:nvPr/>
        </p:nvCxnSpPr>
        <p:spPr>
          <a:xfrm flipH="1" flipV="1">
            <a:off x="1625600" y="4095750"/>
            <a:ext cx="501650" cy="6810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6C07A11F-7EDF-4F0A-96C0-DF38CC080ACC}"/>
              </a:ext>
            </a:extLst>
          </p:cNvPr>
          <p:cNvCxnSpPr>
            <a:stCxn id="28" idx="7"/>
            <a:endCxn id="17" idx="3"/>
          </p:cNvCxnSpPr>
          <p:nvPr/>
        </p:nvCxnSpPr>
        <p:spPr>
          <a:xfrm flipH="1" flipV="1">
            <a:off x="3606800" y="4081463"/>
            <a:ext cx="168275" cy="7096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10F4B573-0017-4F6A-9746-9CAC38502831}"/>
              </a:ext>
            </a:extLst>
          </p:cNvPr>
          <p:cNvCxnSpPr>
            <a:stCxn id="29" idx="2"/>
            <a:endCxn id="17" idx="4"/>
          </p:cNvCxnSpPr>
          <p:nvPr/>
        </p:nvCxnSpPr>
        <p:spPr>
          <a:xfrm flipH="1" flipV="1">
            <a:off x="3643313" y="4095750"/>
            <a:ext cx="1663700" cy="711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28BA00B7-4AFE-4101-83E7-AA0039527EB1}"/>
              </a:ext>
            </a:extLst>
          </p:cNvPr>
          <p:cNvCxnSpPr>
            <a:stCxn id="30" idx="2"/>
            <a:endCxn id="15" idx="1"/>
          </p:cNvCxnSpPr>
          <p:nvPr/>
        </p:nvCxnSpPr>
        <p:spPr>
          <a:xfrm flipH="1" flipV="1">
            <a:off x="5756275" y="4056063"/>
            <a:ext cx="1235075" cy="762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Rectangle 2">
            <a:extLst>
              <a:ext uri="{FF2B5EF4-FFF2-40B4-BE49-F238E27FC236}">
                <a16:creationId xmlns:a16="http://schemas.microsoft.com/office/drawing/2014/main" xmlns="" id="{91823DA1-10BE-44C0-AA53-456979647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143000"/>
            <a:ext cx="839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i="1">
                <a:latin typeface="UTM Times" panose="02040603050506020204" pitchFamily="18" charset="0"/>
              </a:rPr>
              <a:t>Em hãy ghép nối các thông tin trong các bảng ghim sau vào đúng dạng của nó.</a:t>
            </a:r>
            <a:endParaRPr lang="ru-RU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3280F-A17A-4E78-9D51-A74D586B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Khám phá</a:t>
            </a:r>
            <a:br>
              <a:rPr lang="en-US" b="1" cap="all"/>
            </a:br>
            <a:r>
              <a:rPr lang="en-US"/>
              <a:t> 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C5972DA9-4A0A-427C-8BB7-3EA244420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Một số kiểu dữ liệu cơ bản trong Pascal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Tìm hiểu về biến và cách khai báo biến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Tìm hiểu về hằng và cách khai báo hằng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76F5F13F-89E3-4A13-B299-1EB0D1D5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81000"/>
            <a:ext cx="7432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latin typeface="+mn-lt"/>
                <a:cs typeface="+mn-cs"/>
              </a:rPr>
              <a:t>1. Một số kiểu dữ liệu cơ bản trong Pascal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4CF951-F6F1-49CD-9CC3-514862E5B40E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144588"/>
            <a:ext cx="2314575" cy="2676525"/>
            <a:chOff x="306970" y="1297576"/>
            <a:chExt cx="2313218" cy="2675494"/>
          </a:xfrm>
        </p:grpSpPr>
        <p:grpSp>
          <p:nvGrpSpPr>
            <p:cNvPr id="5158" name="Group 4">
              <a:extLst>
                <a:ext uri="{FF2B5EF4-FFF2-40B4-BE49-F238E27FC236}">
                  <a16:creationId xmlns:a16="http://schemas.microsoft.com/office/drawing/2014/main" xmlns="" id="{2118867F-3424-492B-99FC-36DEA42DEFE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4394" y="1395636"/>
              <a:ext cx="2255794" cy="2577434"/>
              <a:chOff x="180000" y="-148531"/>
              <a:chExt cx="1550175" cy="1918224"/>
            </a:xfrm>
          </p:grpSpPr>
          <p:grpSp>
            <p:nvGrpSpPr>
              <p:cNvPr id="5160" name="Group 38">
                <a:extLst>
                  <a:ext uri="{FF2B5EF4-FFF2-40B4-BE49-F238E27FC236}">
                    <a16:creationId xmlns:a16="http://schemas.microsoft.com/office/drawing/2014/main" xmlns="" id="{852C9B1F-37FB-4F48-B2AD-C6E12E9A4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00" y="-148531"/>
                <a:ext cx="1550175" cy="1443141"/>
                <a:chOff x="0" y="-232629"/>
                <a:chExt cx="1550175" cy="1443141"/>
              </a:xfrm>
            </p:grpSpPr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xmlns="" id="{ED417FC9-4982-45FB-87E1-628374E7C149}"/>
                    </a:ext>
                  </a:extLst>
                </p:cNvPr>
                <p:cNvSpPr/>
                <p:nvPr/>
              </p:nvSpPr>
              <p:spPr>
                <a:xfrm>
                  <a:off x="-1302" y="-231448"/>
                  <a:ext cx="1551477" cy="1443209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Round Same Side Corner Rectangle 4">
                  <a:extLst>
                    <a:ext uri="{FF2B5EF4-FFF2-40B4-BE49-F238E27FC236}">
                      <a16:creationId xmlns:a16="http://schemas.microsoft.com/office/drawing/2014/main" xmlns="" id="{F205ED48-5C03-4C26-AE6E-FF6043197BE0}"/>
                    </a:ext>
                  </a:extLst>
                </p:cNvPr>
                <p:cNvSpPr txBox="1"/>
                <p:nvPr/>
              </p:nvSpPr>
              <p:spPr>
                <a:xfrm flipV="1">
                  <a:off x="25955" y="17748"/>
                  <a:ext cx="1496962" cy="112905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240" rIns="15240" bIns="15240"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4763" indent="95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lvl="1" algn="just" eaLnBrk="1" hangingPunct="1">
                    <a:lnSpc>
                      <a:spcPct val="90000"/>
                    </a:lnSpc>
                    <a:buFont typeface="UTM Times" panose="02040603050506020204" pitchFamily="18" charset="0"/>
                    <a:buChar char="-"/>
                  </a:pPr>
                  <a:r>
                    <a:rPr lang="en-US" altLang="vi-VN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Là kiểu số nguyên.</a:t>
                  </a:r>
                  <a:endPara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lvl="1" eaLnBrk="1" hangingPunct="1">
                    <a:lnSpc>
                      <a:spcPct val="90000"/>
                    </a:lnSpc>
                    <a:buFont typeface="UTM Times" panose="02040603050506020204" pitchFamily="18" charset="0"/>
                    <a:buChar char="-"/>
                  </a:pPr>
                  <a:r>
                    <a:rPr lang="en-US" altLang="vi-VN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Phạm vi giá trị: </a:t>
                  </a:r>
                  <a:br>
                    <a:rPr lang="en-US" altLang="vi-VN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</a:br>
                  <a:r>
                    <a:rPr lang="en-US" altLang="vi-VN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-32768 đến 32767.</a:t>
                  </a:r>
                  <a:endPara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Calibri" panose="020F0502020204030204" pitchFamily="34" charset="0"/>
                  </a:endParaRPr>
                </a:p>
                <a:p>
                  <a:pPr lvl="1" algn="just" eaLnBrk="1" hangingPunct="1">
                    <a:lnSpc>
                      <a:spcPct val="90000"/>
                    </a:lnSpc>
                    <a:buFont typeface="UTM Times" panose="02040603050506020204" pitchFamily="18" charset="0"/>
                    <a:buChar char="-"/>
                  </a:pPr>
                  <a:r>
                    <a:rPr lang="en-US" altLang="vi-VN" b="1" i="1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Ví dụ</a:t>
                  </a:r>
                  <a:r>
                    <a:rPr lang="en-US" altLang="vi-VN">
                      <a:solidFill>
                        <a:srgbClr val="000000"/>
                      </a:solidFill>
                      <a:latin typeface="UTM Times" panose="02040603050506020204" pitchFamily="18" charset="0"/>
                      <a:cs typeface="Times New Roman" panose="02020603050405020304" pitchFamily="18" charset="0"/>
                    </a:rPr>
                    <a:t>: 3, -9, 0.</a:t>
                  </a:r>
                  <a:endPara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61" name="Group 39">
                <a:extLst>
                  <a:ext uri="{FF2B5EF4-FFF2-40B4-BE49-F238E27FC236}">
                    <a16:creationId xmlns:a16="http://schemas.microsoft.com/office/drawing/2014/main" xmlns="" id="{E3BC7978-3567-4AB0-8601-A1A7F747B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00" y="1241270"/>
                <a:ext cx="1550175" cy="528423"/>
                <a:chOff x="0" y="1147647"/>
                <a:chExt cx="1550175" cy="52842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6E2EA47F-91C5-46A8-970C-963EBF8F4693}"/>
                    </a:ext>
                  </a:extLst>
                </p:cNvPr>
                <p:cNvSpPr/>
                <p:nvPr/>
              </p:nvSpPr>
              <p:spPr>
                <a:xfrm>
                  <a:off x="-1302" y="1178617"/>
                  <a:ext cx="1551477" cy="497210"/>
                </a:xfrm>
                <a:prstGeom prst="rect">
                  <a:avLst/>
                </a:prstGeom>
                <a:solidFill>
                  <a:srgbClr val="FF7C8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Text Box 965">
                  <a:extLst>
                    <a:ext uri="{FF2B5EF4-FFF2-40B4-BE49-F238E27FC236}">
                      <a16:creationId xmlns:a16="http://schemas.microsoft.com/office/drawing/2014/main" xmlns="" id="{FC9F260E-8834-45A7-915E-55B4867425C2}"/>
                    </a:ext>
                  </a:extLst>
                </p:cNvPr>
                <p:cNvSpPr txBox="1"/>
                <p:nvPr/>
              </p:nvSpPr>
              <p:spPr>
                <a:xfrm flipV="1">
                  <a:off x="161151" y="1147910"/>
                  <a:ext cx="1092466" cy="4972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720" tIns="0" rIns="15240" bIns="0" spcCol="127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505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UTM Times"/>
                      <a:ea typeface="Times New Roman"/>
                    </a:rPr>
                    <a:t>Integer</a:t>
                  </a:r>
                  <a:endParaRPr lang="en-US"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D64C47D-5BEB-4A05-AD82-D3DBDFBDAD8A}"/>
                </a:ext>
              </a:extLst>
            </p:cNvPr>
            <p:cNvSpPr/>
            <p:nvPr/>
          </p:nvSpPr>
          <p:spPr bwMode="auto">
            <a:xfrm>
              <a:off x="306970" y="1297576"/>
              <a:ext cx="553712" cy="572866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41D1CA1-0979-420B-89DF-62113688947F}"/>
              </a:ext>
            </a:extLst>
          </p:cNvPr>
          <p:cNvGrpSpPr>
            <a:grpSpLocks/>
          </p:cNvGrpSpPr>
          <p:nvPr/>
        </p:nvGrpSpPr>
        <p:grpSpPr bwMode="auto">
          <a:xfrm>
            <a:off x="3233738" y="1144588"/>
            <a:ext cx="2435225" cy="2741612"/>
            <a:chOff x="3234052" y="1297576"/>
            <a:chExt cx="2434533" cy="2741024"/>
          </a:xfrm>
        </p:grpSpPr>
        <p:grpSp>
          <p:nvGrpSpPr>
            <p:cNvPr id="5150" name="Group 6">
              <a:extLst>
                <a:ext uri="{FF2B5EF4-FFF2-40B4-BE49-F238E27FC236}">
                  <a16:creationId xmlns:a16="http://schemas.microsoft.com/office/drawing/2014/main" xmlns="" id="{48416FD7-3490-4B49-AAA5-B1CF642C886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70592" y="1364800"/>
              <a:ext cx="2297993" cy="2673800"/>
              <a:chOff x="1992503" y="-163331"/>
              <a:chExt cx="1579174" cy="1902186"/>
            </a:xfrm>
          </p:grpSpPr>
          <p:grpSp>
            <p:nvGrpSpPr>
              <p:cNvPr id="5152" name="Group 32">
                <a:extLst>
                  <a:ext uri="{FF2B5EF4-FFF2-40B4-BE49-F238E27FC236}">
                    <a16:creationId xmlns:a16="http://schemas.microsoft.com/office/drawing/2014/main" xmlns="" id="{2E48DB34-8641-4E34-BEC6-B9A7E4EC3F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611" y="-163331"/>
                <a:ext cx="1579066" cy="1405042"/>
                <a:chOff x="1812611" y="-247429"/>
                <a:chExt cx="1579066" cy="1405042"/>
              </a:xfrm>
            </p:grpSpPr>
            <p:sp>
              <p:nvSpPr>
                <p:cNvPr id="37" name="Round Same Side Corner Rectangle 36">
                  <a:extLst>
                    <a:ext uri="{FF2B5EF4-FFF2-40B4-BE49-F238E27FC236}">
                      <a16:creationId xmlns:a16="http://schemas.microsoft.com/office/drawing/2014/main" xmlns="" id="{1AD45486-9E75-4B20-BD1B-F3C166E2DD1E}"/>
                    </a:ext>
                  </a:extLst>
                </p:cNvPr>
                <p:cNvSpPr/>
                <p:nvPr/>
              </p:nvSpPr>
              <p:spPr>
                <a:xfrm>
                  <a:off x="1812466" y="-212426"/>
                  <a:ext cx="1549764" cy="1376411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Round Same Side Corner Rectangle 9">
                  <a:extLst>
                    <a:ext uri="{FF2B5EF4-FFF2-40B4-BE49-F238E27FC236}">
                      <a16:creationId xmlns:a16="http://schemas.microsoft.com/office/drawing/2014/main" xmlns="" id="{4630959B-572B-4A14-9840-7A2E9F6AA0A3}"/>
                    </a:ext>
                  </a:extLst>
                </p:cNvPr>
                <p:cNvSpPr txBox="1"/>
                <p:nvPr/>
              </p:nvSpPr>
              <p:spPr>
                <a:xfrm flipV="1">
                  <a:off x="1812466" y="-247429"/>
                  <a:ext cx="1579211" cy="137641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240" rIns="15240" bIns="15240"/>
                <a:lstStyle>
                  <a:lvl1pPr marL="4763" indent="-4763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4763" indent="-4763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lvl="1" eaLnBrk="1" hangingPunct="1">
                    <a:lnSpc>
                      <a:spcPct val="90000"/>
                    </a:lnSpc>
                    <a:buFont typeface="UTM Times"/>
                    <a:buChar char="-"/>
                    <a:defRPr/>
                  </a:pP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Là kiểu số thực.</a:t>
                  </a:r>
                  <a:endParaRPr lang="en-US">
                    <a:solidFill>
                      <a:srgbClr val="000000"/>
                    </a:solidFill>
                    <a:latin typeface="UTM Times"/>
                    <a:ea typeface="Calibri" pitchFamily="34" charset="0"/>
                    <a:cs typeface="Times New Roman" pitchFamily="18" charset="0"/>
                  </a:endParaRPr>
                </a:p>
                <a:p>
                  <a:pPr lvl="1" eaLnBrk="1" hangingPunct="1">
                    <a:lnSpc>
                      <a:spcPct val="90000"/>
                    </a:lnSpc>
                    <a:buFont typeface="UTM Times"/>
                    <a:buChar char="-"/>
                    <a:defRPr/>
                  </a:pP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Phạm vi giá trị: </a:t>
                  </a:r>
                  <a:endParaRPr lang="en-US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Giá trị tuyệt đối trong khoảng 2.9x10</a:t>
                  </a:r>
                  <a:r>
                    <a:rPr lang="en-US" baseline="3000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-39</a:t>
                  </a: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đến 1.7x10</a:t>
                  </a:r>
                  <a:r>
                    <a:rPr lang="en-US" baseline="30000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38 </a:t>
                  </a: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và số 0.</a:t>
                  </a:r>
                  <a:endParaRPr lang="en-US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  <a:p>
                  <a:pPr lvl="1" eaLnBrk="1" hangingPunct="1">
                    <a:lnSpc>
                      <a:spcPct val="90000"/>
                    </a:lnSpc>
                    <a:buFont typeface="UTM Times"/>
                    <a:buChar char="-"/>
                    <a:defRPr/>
                  </a:pPr>
                  <a:r>
                    <a:rPr lang="en-US" b="1" i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Ví dụ</a:t>
                  </a: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: -2.5, 1, 0.86.</a:t>
                  </a:r>
                  <a:endParaRPr lang="en-US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</p:txBody>
            </p:sp>
          </p:grpSp>
          <p:grpSp>
            <p:nvGrpSpPr>
              <p:cNvPr id="5153" name="Group 33">
                <a:extLst>
                  <a:ext uri="{FF2B5EF4-FFF2-40B4-BE49-F238E27FC236}">
                    <a16:creationId xmlns:a16="http://schemas.microsoft.com/office/drawing/2014/main" xmlns="" id="{EDD4B5C8-786C-4512-A1BA-2E9F17628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503" y="1241271"/>
                <a:ext cx="1550175" cy="497584"/>
                <a:chOff x="1812503" y="1157173"/>
                <a:chExt cx="1550175" cy="49758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7DD59ED7-3F81-4C1A-87B8-B387CE97F49D}"/>
                    </a:ext>
                  </a:extLst>
                </p:cNvPr>
                <p:cNvSpPr/>
                <p:nvPr/>
              </p:nvSpPr>
              <p:spPr>
                <a:xfrm>
                  <a:off x="1812466" y="1157211"/>
                  <a:ext cx="1544311" cy="49794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Text Box 961">
                  <a:extLst>
                    <a:ext uri="{FF2B5EF4-FFF2-40B4-BE49-F238E27FC236}">
                      <a16:creationId xmlns:a16="http://schemas.microsoft.com/office/drawing/2014/main" xmlns="" id="{2015A8A7-5DC3-498D-8C6B-D11DEE65FDC5}"/>
                    </a:ext>
                  </a:extLst>
                </p:cNvPr>
                <p:cNvSpPr txBox="1"/>
                <p:nvPr/>
              </p:nvSpPr>
              <p:spPr>
                <a:xfrm flipV="1">
                  <a:off x="1812466" y="1157211"/>
                  <a:ext cx="1091706" cy="4979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720" tIns="0" rIns="15240" bIns="0" spcCol="127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505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UTM Times"/>
                      <a:ea typeface="Times New Roman"/>
                    </a:rPr>
                    <a:t>Real</a:t>
                  </a:r>
                  <a:endParaRPr lang="en-US"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40A5BE2-678D-4F78-B61E-8C2F9AF253CA}"/>
                </a:ext>
              </a:extLst>
            </p:cNvPr>
            <p:cNvSpPr/>
            <p:nvPr/>
          </p:nvSpPr>
          <p:spPr bwMode="auto">
            <a:xfrm>
              <a:off x="3234052" y="1297576"/>
              <a:ext cx="553880" cy="57296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4A45C1-5D78-42FF-B93F-E4FF7937D1BC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1182688"/>
            <a:ext cx="2336800" cy="2654300"/>
            <a:chOff x="6302172" y="1334532"/>
            <a:chExt cx="2336894" cy="2655040"/>
          </a:xfrm>
        </p:grpSpPr>
        <p:grpSp>
          <p:nvGrpSpPr>
            <p:cNvPr id="5142" name="Group 8">
              <a:extLst>
                <a:ext uri="{FF2B5EF4-FFF2-40B4-BE49-F238E27FC236}">
                  <a16:creationId xmlns:a16="http://schemas.microsoft.com/office/drawing/2014/main" xmlns="" id="{B1DA4DAB-782E-4B79-A0C5-841417CD0E6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70626" y="1334532"/>
              <a:ext cx="2268440" cy="2655040"/>
              <a:chOff x="3777892" y="84099"/>
              <a:chExt cx="1558865" cy="1713226"/>
            </a:xfrm>
          </p:grpSpPr>
          <p:grpSp>
            <p:nvGrpSpPr>
              <p:cNvPr id="5144" name="Group 26">
                <a:extLst>
                  <a:ext uri="{FF2B5EF4-FFF2-40B4-BE49-F238E27FC236}">
                    <a16:creationId xmlns:a16="http://schemas.microsoft.com/office/drawing/2014/main" xmlns="" id="{2F3F6902-EB9E-4E5E-8F91-6EA9999590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6022" y="84099"/>
                <a:ext cx="1550735" cy="1242773"/>
                <a:chOff x="3606022" y="1"/>
                <a:chExt cx="1550735" cy="1242773"/>
              </a:xfrm>
            </p:grpSpPr>
            <p:sp>
              <p:nvSpPr>
                <p:cNvPr id="31" name="Round Same Side Corner Rectangle 30">
                  <a:extLst>
                    <a:ext uri="{FF2B5EF4-FFF2-40B4-BE49-F238E27FC236}">
                      <a16:creationId xmlns:a16="http://schemas.microsoft.com/office/drawing/2014/main" xmlns="" id="{5005C960-FA70-4FE9-8CC8-9419E895FBA0}"/>
                    </a:ext>
                  </a:extLst>
                </p:cNvPr>
                <p:cNvSpPr/>
                <p:nvPr/>
              </p:nvSpPr>
              <p:spPr>
                <a:xfrm>
                  <a:off x="3599945" y="1"/>
                  <a:ext cx="1556812" cy="1242909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Round Same Side Corner Rectangle 14">
                  <a:extLst>
                    <a:ext uri="{FF2B5EF4-FFF2-40B4-BE49-F238E27FC236}">
                      <a16:creationId xmlns:a16="http://schemas.microsoft.com/office/drawing/2014/main" xmlns="" id="{0288C4DE-0CDE-4CAA-87A0-B844D22E9784}"/>
                    </a:ext>
                  </a:extLst>
                </p:cNvPr>
                <p:cNvSpPr txBox="1"/>
                <p:nvPr/>
              </p:nvSpPr>
              <p:spPr>
                <a:xfrm flipV="1">
                  <a:off x="3637038" y="17420"/>
                  <a:ext cx="1502264" cy="12152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240" rIns="15240" bIns="15240"/>
                <a:lstStyle>
                  <a:lvl1pPr marL="3175" indent="-3175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- Là kiểu kí tự.</a:t>
                  </a:r>
                  <a:endParaRPr lang="en-US">
                    <a:solidFill>
                      <a:srgbClr val="000000"/>
                    </a:solidFill>
                    <a:latin typeface="UTM Times"/>
                    <a:ea typeface="Calibri" pitchFamily="34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-  Phạm vi giá trị: </a:t>
                  </a:r>
                  <a:b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</a:b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1 kí tự trong bảng chữ cái.</a:t>
                  </a:r>
                  <a:endParaRPr lang="en-US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  <a:p>
                  <a:pPr eaLnBrk="1" hangingPunct="1">
                    <a:lnSpc>
                      <a:spcPct val="90000"/>
                    </a:lnSpc>
                    <a:buFontTx/>
                    <a:buChar char="-"/>
                    <a:defRPr/>
                  </a:pPr>
                  <a:r>
                    <a:rPr lang="en-US" b="1" i="1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Ví dụ</a:t>
                  </a: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: ‘a', ‘A', ‘1', ‘+',</a:t>
                  </a:r>
                </a:p>
                <a:p>
                  <a:pPr eaLnBrk="1" hangingPunct="1">
                    <a:lnSpc>
                      <a:spcPct val="90000"/>
                    </a:lnSpc>
                    <a:defRPr/>
                  </a:pPr>
                  <a:r>
                    <a:rPr lang="en-US">
                      <a:solidFill>
                        <a:srgbClr val="000000"/>
                      </a:solidFill>
                      <a:latin typeface="UTM Times"/>
                      <a:cs typeface="Times New Roman" pitchFamily="18" charset="0"/>
                    </a:rPr>
                    <a:t> ‘ '.</a:t>
                  </a:r>
                  <a:endParaRPr lang="en-US">
                    <a:solidFill>
                      <a:srgbClr val="000000"/>
                    </a:solidFill>
                    <a:latin typeface="UTM Times"/>
                    <a:cs typeface="Calibri" pitchFamily="34" charset="0"/>
                  </a:endParaRPr>
                </a:p>
              </p:txBody>
            </p:sp>
          </p:grpSp>
          <p:grpSp>
            <p:nvGrpSpPr>
              <p:cNvPr id="5145" name="Group 27">
                <a:extLst>
                  <a:ext uri="{FF2B5EF4-FFF2-40B4-BE49-F238E27FC236}">
                    <a16:creationId xmlns:a16="http://schemas.microsoft.com/office/drawing/2014/main" xmlns="" id="{080E40F6-0DA8-4AE7-87BE-79CFA9486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7892" y="1241271"/>
                <a:ext cx="1550175" cy="556054"/>
                <a:chOff x="3597892" y="1157173"/>
                <a:chExt cx="1550175" cy="55605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0E88EDEA-0176-4BBB-8569-D96370BD5C0E}"/>
                    </a:ext>
                  </a:extLst>
                </p:cNvPr>
                <p:cNvSpPr/>
                <p:nvPr/>
              </p:nvSpPr>
              <p:spPr>
                <a:xfrm>
                  <a:off x="3598853" y="1242910"/>
                  <a:ext cx="1554631" cy="470317"/>
                </a:xfrm>
                <a:prstGeom prst="rect">
                  <a:avLst/>
                </a:prstGeom>
                <a:solidFill>
                  <a:srgbClr val="FFCC66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Text Box 957">
                  <a:extLst>
                    <a:ext uri="{FF2B5EF4-FFF2-40B4-BE49-F238E27FC236}">
                      <a16:creationId xmlns:a16="http://schemas.microsoft.com/office/drawing/2014/main" xmlns="" id="{76C46F41-EE7D-40A8-8704-839E50761792}"/>
                    </a:ext>
                  </a:extLst>
                </p:cNvPr>
                <p:cNvSpPr txBox="1"/>
                <p:nvPr/>
              </p:nvSpPr>
              <p:spPr>
                <a:xfrm flipV="1">
                  <a:off x="3625037" y="1156839"/>
                  <a:ext cx="1097515" cy="49695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45720" tIns="0" rIns="15240" bIns="0" spcCol="1270" anchor="ctr"/>
                <a:lstStyle/>
                <a:p>
                  <a:pPr algn="ctr">
                    <a:lnSpc>
                      <a:spcPct val="90000"/>
                    </a:lnSpc>
                    <a:spcAft>
                      <a:spcPts val="505"/>
                    </a:spcAft>
                    <a:defRPr/>
                  </a:pPr>
                  <a:r>
                    <a:rPr lang="en-US" b="1">
                      <a:solidFill>
                        <a:srgbClr val="FFFFFF"/>
                      </a:solidFill>
                      <a:latin typeface="UTM Times"/>
                      <a:ea typeface="Times New Roman"/>
                    </a:rPr>
                    <a:t>Char</a:t>
                  </a:r>
                  <a:endParaRPr lang="en-US"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F1E2C5E-9FAF-4D4E-B97D-B4DC42D87BEC}"/>
                </a:ext>
              </a:extLst>
            </p:cNvPr>
            <p:cNvSpPr/>
            <p:nvPr/>
          </p:nvSpPr>
          <p:spPr bwMode="auto">
            <a:xfrm>
              <a:off x="6302172" y="1356763"/>
              <a:ext cx="554060" cy="571659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31" name="Group 10">
            <a:extLst>
              <a:ext uri="{FF2B5EF4-FFF2-40B4-BE49-F238E27FC236}">
                <a16:creationId xmlns:a16="http://schemas.microsoft.com/office/drawing/2014/main" xmlns="" id="{C5E9395E-EB80-403F-BB56-A33C9B17C80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711325" y="4033838"/>
            <a:ext cx="2390775" cy="2443162"/>
            <a:chOff x="993341" y="2081680"/>
            <a:chExt cx="1643183" cy="1750315"/>
          </a:xfrm>
        </p:grpSpPr>
        <p:grpSp>
          <p:nvGrpSpPr>
            <p:cNvPr id="5135" name="Group 19">
              <a:extLst>
                <a:ext uri="{FF2B5EF4-FFF2-40B4-BE49-F238E27FC236}">
                  <a16:creationId xmlns:a16="http://schemas.microsoft.com/office/drawing/2014/main" xmlns="" id="{1FC5DFD4-2714-48F7-B22D-4BDBEC400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5789" y="2081680"/>
              <a:ext cx="1550735" cy="1212596"/>
              <a:chOff x="905789" y="1997582"/>
              <a:chExt cx="1550735" cy="1212596"/>
            </a:xfrm>
          </p:grpSpPr>
          <p:sp>
            <p:nvSpPr>
              <p:cNvPr id="25" name="Round Same Side Corner Rectangle 24">
                <a:extLst>
                  <a:ext uri="{FF2B5EF4-FFF2-40B4-BE49-F238E27FC236}">
                    <a16:creationId xmlns:a16="http://schemas.microsoft.com/office/drawing/2014/main" xmlns="" id="{A213FC8E-1A43-4994-B09F-6043D9F12891}"/>
                  </a:ext>
                </a:extLst>
              </p:cNvPr>
              <p:cNvSpPr/>
              <p:nvPr/>
            </p:nvSpPr>
            <p:spPr>
              <a:xfrm>
                <a:off x="906084" y="2047623"/>
                <a:ext cx="1550440" cy="1162327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ound Same Side Corner Rectangle 19">
                <a:extLst>
                  <a:ext uri="{FF2B5EF4-FFF2-40B4-BE49-F238E27FC236}">
                    <a16:creationId xmlns:a16="http://schemas.microsoft.com/office/drawing/2014/main" xmlns="" id="{A70C4E4D-0CCB-4353-87C1-0029D4B7C1C9}"/>
                  </a:ext>
                </a:extLst>
              </p:cNvPr>
              <p:cNvSpPr txBox="1"/>
              <p:nvPr/>
            </p:nvSpPr>
            <p:spPr>
              <a:xfrm flipV="1">
                <a:off x="933361" y="1997582"/>
                <a:ext cx="1495886" cy="11748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240" rIns="15240" bIns="15240"/>
              <a:lstStyle>
                <a:lvl1pPr marL="179388" indent="-179388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- Là kiểu logic.</a:t>
                </a:r>
                <a:endParaRPr lang="en-US">
                  <a:solidFill>
                    <a:srgbClr val="000000"/>
                  </a:solidFill>
                  <a:latin typeface="UTM Times"/>
                  <a:ea typeface="Calibri" pitchFamily="34" charset="0"/>
                  <a:cs typeface="Times New Roman" pitchFamily="18" charset="0"/>
                </a:endParaRPr>
              </a:p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- Phạm vi giá trị: </a:t>
                </a:r>
                <a:endParaRPr lang="en-US">
                  <a:solidFill>
                    <a:srgbClr val="000000"/>
                  </a:solidFill>
                  <a:latin typeface="UTM Times"/>
                  <a:cs typeface="Calibri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True, False.</a:t>
                </a:r>
                <a:endParaRPr lang="en-US">
                  <a:solidFill>
                    <a:srgbClr val="000000"/>
                  </a:solidFill>
                  <a:latin typeface="UTM Times"/>
                  <a:cs typeface="Calibri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  <a:defRPr/>
                </a:pPr>
                <a:r>
                  <a:rPr lang="en-US" b="1" i="1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- Ví dụ</a:t>
                </a:r>
                <a:r>
                  <a:rPr lang="en-US">
                    <a:solidFill>
                      <a:srgbClr val="000000"/>
                    </a:solidFill>
                    <a:latin typeface="UTM Times"/>
                    <a:cs typeface="Times New Roman" pitchFamily="18" charset="0"/>
                  </a:rPr>
                  <a:t>: True, False.</a:t>
                </a:r>
                <a:endParaRPr lang="en-US">
                  <a:solidFill>
                    <a:srgbClr val="000000"/>
                  </a:solidFill>
                  <a:latin typeface="UTM Times"/>
                  <a:cs typeface="Calibri" pitchFamily="34" charset="0"/>
                </a:endParaRPr>
              </a:p>
            </p:txBody>
          </p:sp>
        </p:grpSp>
        <p:grpSp>
          <p:nvGrpSpPr>
            <p:cNvPr id="5136" name="Group 20">
              <a:extLst>
                <a:ext uri="{FF2B5EF4-FFF2-40B4-BE49-F238E27FC236}">
                  <a16:creationId xmlns:a16="http://schemas.microsoft.com/office/drawing/2014/main" xmlns="" id="{1AB22F85-38EA-437F-B422-5E7E752E8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251" y="3288763"/>
              <a:ext cx="1550175" cy="497584"/>
              <a:chOff x="906251" y="3204665"/>
              <a:chExt cx="1550175" cy="49758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C9918AAF-7BB1-4173-A472-5533ECACDCD1}"/>
                  </a:ext>
                </a:extLst>
              </p:cNvPr>
              <p:cNvSpPr/>
              <p:nvPr/>
            </p:nvSpPr>
            <p:spPr>
              <a:xfrm>
                <a:off x="906084" y="3209951"/>
                <a:ext cx="1550440" cy="4924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Text Box 953">
                <a:extLst>
                  <a:ext uri="{FF2B5EF4-FFF2-40B4-BE49-F238E27FC236}">
                    <a16:creationId xmlns:a16="http://schemas.microsoft.com/office/drawing/2014/main" xmlns="" id="{B3FC03A8-CCF1-4055-BDAC-B8A176FD4813}"/>
                  </a:ext>
                </a:extLst>
              </p:cNvPr>
              <p:cNvSpPr txBox="1"/>
              <p:nvPr/>
            </p:nvSpPr>
            <p:spPr>
              <a:xfrm flipV="1">
                <a:off x="1007555" y="3209951"/>
                <a:ext cx="1091091" cy="4924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720" tIns="0" rIns="15240" bIns="0" spcCol="1270" anchor="ctr"/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UTM Times"/>
                    <a:ea typeface="Times New Roman"/>
                  </a:rPr>
                  <a:t>Boolean</a:t>
                </a:r>
                <a:endParaRPr lang="en-US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34AB35E-9148-4930-B8B6-141C05C79A0C}"/>
                </a:ext>
              </a:extLst>
            </p:cNvPr>
            <p:cNvSpPr/>
            <p:nvPr/>
          </p:nvSpPr>
          <p:spPr>
            <a:xfrm flipV="1">
              <a:off x="993341" y="3461233"/>
              <a:ext cx="370971" cy="370762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32" name="Group 11">
            <a:extLst>
              <a:ext uri="{FF2B5EF4-FFF2-40B4-BE49-F238E27FC236}">
                <a16:creationId xmlns:a16="http://schemas.microsoft.com/office/drawing/2014/main" xmlns="" id="{00E52913-1CBE-4DF2-8569-725D5CFFB228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346575" y="4048125"/>
            <a:ext cx="2392363" cy="2376488"/>
            <a:chOff x="2805017" y="2132340"/>
            <a:chExt cx="1643912" cy="1689474"/>
          </a:xfrm>
        </p:grpSpPr>
        <p:grpSp>
          <p:nvGrpSpPr>
            <p:cNvPr id="5128" name="Group 12">
              <a:extLst>
                <a:ext uri="{FF2B5EF4-FFF2-40B4-BE49-F238E27FC236}">
                  <a16:creationId xmlns:a16="http://schemas.microsoft.com/office/drawing/2014/main" xmlns="" id="{D90C37E8-064D-4B5C-ABD5-2ABE03295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2992" y="2132340"/>
              <a:ext cx="1555208" cy="1161900"/>
              <a:chOff x="2712992" y="2048242"/>
              <a:chExt cx="1555208" cy="1161900"/>
            </a:xfrm>
          </p:grpSpPr>
          <p:sp>
            <p:nvSpPr>
              <p:cNvPr id="18" name="Round Same Side Corner Rectangle 17">
                <a:extLst>
                  <a:ext uri="{FF2B5EF4-FFF2-40B4-BE49-F238E27FC236}">
                    <a16:creationId xmlns:a16="http://schemas.microsoft.com/office/drawing/2014/main" xmlns="" id="{636AFC54-2E3B-47E0-A89A-E20864EFDA35}"/>
                  </a:ext>
                </a:extLst>
              </p:cNvPr>
              <p:cNvSpPr/>
              <p:nvPr/>
            </p:nvSpPr>
            <p:spPr>
              <a:xfrm>
                <a:off x="2713376" y="2048242"/>
                <a:ext cx="1554462" cy="1162430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ound Same Side Corner Rectangle 24">
                <a:extLst>
                  <a:ext uri="{FF2B5EF4-FFF2-40B4-BE49-F238E27FC236}">
                    <a16:creationId xmlns:a16="http://schemas.microsoft.com/office/drawing/2014/main" xmlns="" id="{0D1C5177-55F2-4754-9445-47FA88A4C6D5}"/>
                  </a:ext>
                </a:extLst>
              </p:cNvPr>
              <p:cNvSpPr txBox="1"/>
              <p:nvPr/>
            </p:nvSpPr>
            <p:spPr>
              <a:xfrm flipV="1">
                <a:off x="2740647" y="2065171"/>
                <a:ext cx="1499920" cy="11342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240" rIns="15240" bIns="15240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lvl="1" algn="just" eaLnBrk="1" hangingPunct="1">
                  <a:lnSpc>
                    <a:spcPct val="90000"/>
                  </a:lnSpc>
                  <a:buFont typeface="UTM Times" panose="02040603050506020204" pitchFamily="18" charset="0"/>
                  <a:buChar char="-"/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Là kiểu xâu kí tự.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1" algn="just" eaLnBrk="1" hangingPunct="1">
                  <a:lnSpc>
                    <a:spcPct val="90000"/>
                  </a:lnSpc>
                  <a:buFont typeface="UTM Times" panose="02040603050506020204" pitchFamily="18" charset="0"/>
                  <a:buChar char="-"/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Phạm vi giá trị: 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endParaRPr>
              </a:p>
              <a:p>
                <a:pPr algn="just" eaLnBrk="1" hangingPunct="1">
                  <a:lnSpc>
                    <a:spcPct val="90000"/>
                  </a:lnSpc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Tối đa 255 kí tự.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endParaRPr>
              </a:p>
              <a:p>
                <a:pPr marL="0" lvl="1" algn="just" eaLnBrk="1" hangingPunct="1">
                  <a:lnSpc>
                    <a:spcPct val="90000"/>
                  </a:lnSpc>
                  <a:buFont typeface="UTM Times" panose="02040603050506020204" pitchFamily="18" charset="0"/>
                  <a:buChar char="-"/>
                </a:pPr>
                <a:r>
                  <a:rPr lang="en-US" altLang="vi-VN" b="1" i="1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Ví dụ</a:t>
                </a: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cs typeface="Times New Roman" panose="02020603050405020304" pitchFamily="18" charset="0"/>
                  </a:rPr>
                  <a:t>: ‘Chao cac ban', ‘2/9/1945'.</a:t>
                </a:r>
                <a:endParaRPr lang="en-US" altLang="vi-VN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29" name="Group 13">
              <a:extLst>
                <a:ext uri="{FF2B5EF4-FFF2-40B4-BE49-F238E27FC236}">
                  <a16:creationId xmlns:a16="http://schemas.microsoft.com/office/drawing/2014/main" xmlns="" id="{E1277B9D-BD3D-4913-8900-22D554872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754" y="3288763"/>
              <a:ext cx="1550175" cy="497584"/>
              <a:chOff x="2718754" y="3204665"/>
              <a:chExt cx="1550175" cy="49758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E5EBC3E-5C32-4F76-BDD2-3DBE1889CA3E}"/>
                  </a:ext>
                </a:extLst>
              </p:cNvPr>
              <p:cNvSpPr/>
              <p:nvPr/>
            </p:nvSpPr>
            <p:spPr>
              <a:xfrm>
                <a:off x="2713376" y="3210671"/>
                <a:ext cx="1554461" cy="4920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Text Box 949">
                <a:extLst>
                  <a:ext uri="{FF2B5EF4-FFF2-40B4-BE49-F238E27FC236}">
                    <a16:creationId xmlns:a16="http://schemas.microsoft.com/office/drawing/2014/main" xmlns="" id="{EEADF09D-B076-4331-86BC-C9E9E2742792}"/>
                  </a:ext>
                </a:extLst>
              </p:cNvPr>
              <p:cNvSpPr txBox="1"/>
              <p:nvPr/>
            </p:nvSpPr>
            <p:spPr>
              <a:xfrm flipV="1">
                <a:off x="2713376" y="3210671"/>
                <a:ext cx="1090850" cy="4920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720" tIns="0" rIns="15240" bIns="0" spcCol="1270" anchor="ctr"/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  <a:defRPr/>
                </a:pPr>
                <a:r>
                  <a:rPr lang="en-US" b="1">
                    <a:solidFill>
                      <a:srgbClr val="FFFFFF"/>
                    </a:solidFill>
                    <a:latin typeface="UTM Times"/>
                    <a:ea typeface="Times New Roman"/>
                  </a:rPr>
                  <a:t>String</a:t>
                </a:r>
                <a:endParaRPr lang="en-US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4F7DEAD-DA1F-4BCD-8DFD-ED03B549ADDB}"/>
                </a:ext>
              </a:extLst>
            </p:cNvPr>
            <p:cNvSpPr/>
            <p:nvPr/>
          </p:nvSpPr>
          <p:spPr>
            <a:xfrm flipV="1">
              <a:off x="2805017" y="3451642"/>
              <a:ext cx="370889" cy="370172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F9F1E20-8FBB-47F8-BFCE-8A3E79E6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92202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724AF9B7-A330-4519-BE74-0C4296CB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8100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latin typeface="+mn-lt"/>
                <a:cs typeface="+mn-cs"/>
              </a:rPr>
              <a:t>1. Có các kiểu dữ liệu cơ bản nào trong Pascal?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494A1F-CF59-4E2E-AA84-BC6EB1A9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14732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34D8A4-4A16-4F15-AA4A-33C8F6CC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1952625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C3D2EE-3F44-4E6B-BDAC-50FB601C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2409825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A0B770-4FA6-467D-AF7A-22F0CA4F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8448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E6106B-F443-45B5-B320-60C0C9BD3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25" y="33020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4F2FDB-90A0-40AA-B952-00888481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37465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0E8D24-5131-4647-B6B3-9CEB4734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4175125"/>
            <a:ext cx="569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12AE00-B24D-4463-9622-EE9225D1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6736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6156" name="AutoShape 4">
            <a:extLst>
              <a:ext uri="{FF2B5EF4-FFF2-40B4-BE49-F238E27FC236}">
                <a16:creationId xmlns:a16="http://schemas.microsoft.com/office/drawing/2014/main" xmlns="" id="{CA8B3F37-B2A0-4E30-ACB1-FCA604F43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74650" y="1092200"/>
            <a:ext cx="925353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30624F-FF85-4BF5-90F5-66547783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1054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8FB42-5016-46B8-B9C6-5DB40C33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55626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>
                <a:sym typeface="Wingdings" panose="05000000000000000000" pitchFamily="2" charset="2"/>
              </a:rPr>
              <a:t></a:t>
            </a:r>
            <a:endParaRPr lang="en-US" altLang="vi-V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3E3F3229-C7D5-46C2-A91D-C1B91F4D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altLang="vi-VN"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hiệu của c</a:t>
            </a:r>
            <a:r>
              <a:rPr lang="en-US" altLang="vi-VN"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 ph</a:t>
            </a:r>
            <a:r>
              <a:rPr lang="en-US" altLang="vi-VN"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 to</a:t>
            </a:r>
            <a:r>
              <a:rPr lang="en-US" altLang="vi-VN"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US" altLang="vi-VN">
                <a:latin typeface="UTM Times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 số học trong ngôn ngữ Pascal: </a:t>
            </a:r>
            <a:endParaRPr lang="ru-RU" altLang="vi-VN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02D129A-FA87-4BDC-9AAB-6F2F0383EC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133600"/>
          <a:ext cx="6096000" cy="3200400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xmlns="" val="3049775741"/>
                    </a:ext>
                  </a:extLst>
                </a:gridCol>
                <a:gridCol w="2652713">
                  <a:extLst>
                    <a:ext uri="{9D8B030D-6E8A-4147-A177-3AD203B41FA5}">
                      <a16:colId xmlns:a16="http://schemas.microsoft.com/office/drawing/2014/main" xmlns="" val="3762759185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xmlns="" val="60888454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Kí hiệu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Phép toán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Kiểu dữ liệu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45395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Cộng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nguyên, số thực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75884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nguyên, số thực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858487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nguyên, số thực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447981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Chia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nguyên, số thực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809829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div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Chia lấy phần nguyên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245692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</a:t>
                      </a:r>
                      <a:endParaRPr kumimoji="0" lang="ru-RU" alt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Chia lấy phần dư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Số nguyên</a:t>
                      </a:r>
                      <a:endParaRPr kumimoji="0" lang="ru-RU" alt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926276"/>
                  </a:ext>
                </a:extLst>
              </a:tr>
            </a:tbl>
          </a:graphicData>
        </a:graphic>
      </p:graphicFrame>
      <p:sp>
        <p:nvSpPr>
          <p:cNvPr id="7203" name="Rectangle 1">
            <a:extLst>
              <a:ext uri="{FF2B5EF4-FFF2-40B4-BE49-F238E27FC236}">
                <a16:creationId xmlns:a16="http://schemas.microsoft.com/office/drawing/2014/main" xmlns="" id="{CA93CBBD-EA51-40EE-85A7-D685219F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1616075"/>
            <a:ext cx="1841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endParaRPr lang="en-US" altLang="vi-VN" sz="1200">
              <a:latin typeface="UTM Times" panose="02040603050506020204" pitchFamily="18" charset="0"/>
              <a:cs typeface="Calibri" panose="020F0502020204030204" pitchFamily="34" charset="0"/>
            </a:endParaRPr>
          </a:p>
          <a:p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  <a:t/>
            </a:r>
            <a:br>
              <a:rPr lang="en-US" altLang="vi-VN" sz="1200">
                <a:latin typeface="UTM Times" panose="02040603050506020204" pitchFamily="18" charset="0"/>
                <a:cs typeface="Calibri" panose="020F0502020204030204" pitchFamily="34" charset="0"/>
              </a:rPr>
            </a:br>
            <a:endParaRPr lang="en-US" altLang="vi-V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55A9A062-F2FE-4440-B77D-4809B6EB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81000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latin typeface="+mn-lt"/>
                <a:cs typeface="+mn-cs"/>
              </a:rPr>
              <a:t>1. Có các kiểu dữ liệu cơ bản nào trong Pascal? 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xmlns="" id="{75EDC352-5AA7-4A2A-ACD0-DBD1C0BC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578A79-46DD-454F-8493-2409C061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191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3*x*x+2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86811F-DF55-46BA-A4F4-EFA6A1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(3*x*x+2)/(y-1)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48578E-0C88-4682-85DB-A729FB3B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26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  <a:latin typeface="UTM Times" panose="02040603050506020204" pitchFamily="18" charset="0"/>
              </a:rPr>
              <a:t>(3*x*x+2)*(x*x+y)/(y-1)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2FC6DD2E-94EB-4E9A-9B84-0B3C50D2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2. Tìm hiểu về biến và cách khai báo biến </a:t>
            </a:r>
          </a:p>
        </p:txBody>
      </p:sp>
      <p:sp>
        <p:nvSpPr>
          <p:cNvPr id="9219" name="Text Box 2094">
            <a:extLst>
              <a:ext uri="{FF2B5EF4-FFF2-40B4-BE49-F238E27FC236}">
                <a16:creationId xmlns:a16="http://schemas.microsoft.com/office/drawing/2014/main" xmlns="" id="{335A6215-DC4B-4CDE-B740-2FD033E8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178175"/>
            <a:ext cx="13858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0070C0"/>
                </a:solidFill>
                <a:latin typeface="UTM Isador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xmlns="" id="{B7D84AF1-D980-4318-8731-34ED4CC8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58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i="1"/>
              <a:t>Em hãy tính giá trị của biểu thức P:</a:t>
            </a:r>
            <a:endParaRPr lang="ru-RU" altLang="vi-VN" sz="2400"/>
          </a:p>
        </p:txBody>
      </p:sp>
      <p:pic>
        <p:nvPicPr>
          <p:cNvPr id="9221" name="Picture 24">
            <a:extLst>
              <a:ext uri="{FF2B5EF4-FFF2-40B4-BE49-F238E27FC236}">
                <a16:creationId xmlns:a16="http://schemas.microsoft.com/office/drawing/2014/main" xmlns="" id="{DAEECB1E-E3BC-4B8C-BF8B-53696763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3"/>
          <a:stretch>
            <a:fillRect/>
          </a:stretch>
        </p:blipFill>
        <p:spPr bwMode="auto">
          <a:xfrm>
            <a:off x="631825" y="1449388"/>
            <a:ext cx="805497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3A10FE-A559-4A62-8161-5DD48007B339}"/>
              </a:ext>
            </a:extLst>
          </p:cNvPr>
          <p:cNvSpPr txBox="1"/>
          <p:nvPr/>
        </p:nvSpPr>
        <p:spPr>
          <a:xfrm>
            <a:off x="2725738" y="2117725"/>
            <a:ext cx="1258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P=21</a:t>
            </a:r>
            <a:endParaRPr lang="ru-RU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5D471DA-D069-4478-8877-F951A99BD426}"/>
              </a:ext>
            </a:extLst>
          </p:cNvPr>
          <p:cNvSpPr txBox="1"/>
          <p:nvPr/>
        </p:nvSpPr>
        <p:spPr>
          <a:xfrm>
            <a:off x="4289425" y="2117725"/>
            <a:ext cx="944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P=3</a:t>
            </a:r>
            <a:endParaRPr lang="ru-RU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C4E1A7-8075-4D3B-BA6A-270263046F39}"/>
              </a:ext>
            </a:extLst>
          </p:cNvPr>
          <p:cNvSpPr txBox="1"/>
          <p:nvPr/>
        </p:nvSpPr>
        <p:spPr>
          <a:xfrm>
            <a:off x="5773738" y="2135188"/>
            <a:ext cx="1030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P=1</a:t>
            </a:r>
            <a:endParaRPr lang="ru-RU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3BFD44-214F-4784-85AE-027FD42CC914}"/>
              </a:ext>
            </a:extLst>
          </p:cNvPr>
          <p:cNvSpPr txBox="1"/>
          <p:nvPr/>
        </p:nvSpPr>
        <p:spPr>
          <a:xfrm>
            <a:off x="7032625" y="2135188"/>
            <a:ext cx="137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P=13</a:t>
            </a:r>
            <a:endParaRPr lang="ru-RU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F9A0918-9758-4C02-A42E-9BA31807F738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3048000"/>
            <a:ext cx="8153400" cy="2557463"/>
            <a:chOff x="495300" y="3048000"/>
            <a:chExt cx="8153400" cy="2557462"/>
          </a:xfrm>
        </p:grpSpPr>
        <p:grpSp>
          <p:nvGrpSpPr>
            <p:cNvPr id="9227" name="Group 1">
              <a:extLst>
                <a:ext uri="{FF2B5EF4-FFF2-40B4-BE49-F238E27FC236}">
                  <a16:creationId xmlns:a16="http://schemas.microsoft.com/office/drawing/2014/main" xmlns="" id="{357F4622-DB42-4284-9E95-DF2DE6EF8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" y="3048000"/>
              <a:ext cx="8153400" cy="2557462"/>
              <a:chOff x="533401" y="1417279"/>
              <a:chExt cx="8153399" cy="2065696"/>
            </a:xfrm>
          </p:grpSpPr>
          <p:pic>
            <p:nvPicPr>
              <p:cNvPr id="9233" name="Picture 4">
                <a:extLst>
                  <a:ext uri="{FF2B5EF4-FFF2-40B4-BE49-F238E27FC236}">
                    <a16:creationId xmlns:a16="http://schemas.microsoft.com/office/drawing/2014/main" xmlns="" id="{B448884B-9E05-4DE4-9219-B2C76EE9E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5187" y="2050711"/>
                <a:ext cx="1501613" cy="817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F6C5646A-0171-48F4-9C24-2986F3B07FB5}"/>
                  </a:ext>
                </a:extLst>
              </p:cNvPr>
              <p:cNvSpPr/>
              <p:nvPr/>
            </p:nvSpPr>
            <p:spPr bwMode="auto">
              <a:xfrm>
                <a:off x="2625726" y="1428820"/>
                <a:ext cx="1695450" cy="205415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ts val="400"/>
                  </a:spcAft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Tên của em để phân biệt em với mọi người xung quanh.</a:t>
                </a:r>
                <a:endParaRPr lang="en-US" altLang="vi-VN">
                  <a:solidFill>
                    <a:srgbClr val="FFFFFF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4C9A819C-807E-41E5-8F99-357F8D4F41A3}"/>
                  </a:ext>
                </a:extLst>
              </p:cNvPr>
              <p:cNvSpPr/>
              <p:nvPr/>
            </p:nvSpPr>
            <p:spPr bwMode="auto">
              <a:xfrm>
                <a:off x="4930775" y="1417279"/>
                <a:ext cx="2233613" cy="20656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Aft>
                    <a:spcPts val="400"/>
                  </a:spcAft>
                </a:pPr>
                <a:r>
                  <a:rPr lang="en-US" altLang="vi-VN" b="1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Tên biến </a:t>
                </a: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 diện cho ô nhớ trong máy tính.</a:t>
                </a:r>
              </a:p>
              <a:p>
                <a:pPr algn="just" eaLnBrk="1" hangingPunct="1">
                  <a:spcAft>
                    <a:spcPts val="400"/>
                  </a:spcAft>
                </a:pPr>
                <a:r>
                  <a:rPr lang="en-US" altLang="vi-VN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Chương trình có thể truy xuất ô nhớ (lấy hoặc ghi giá trị) thông qua tên biến</a:t>
                </a:r>
                <a:r>
                  <a:rPr lang="en-US" altLang="vi-VN" sz="1200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vi-VN" sz="1200">
                  <a:solidFill>
                    <a:srgbClr val="FFFFFF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eft-Right Arrow 35">
                <a:extLst>
                  <a:ext uri="{FF2B5EF4-FFF2-40B4-BE49-F238E27FC236}">
                    <a16:creationId xmlns:a16="http://schemas.microsoft.com/office/drawing/2014/main" xmlns="" id="{E9D95BF6-EAB3-4129-82F9-D6F3551DA526}"/>
                  </a:ext>
                </a:extLst>
              </p:cNvPr>
              <p:cNvSpPr/>
              <p:nvPr/>
            </p:nvSpPr>
            <p:spPr bwMode="auto">
              <a:xfrm>
                <a:off x="4337051" y="2277665"/>
                <a:ext cx="539750" cy="253884"/>
              </a:xfrm>
              <a:prstGeom prst="left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237" name="Group 8">
                <a:extLst>
                  <a:ext uri="{FF2B5EF4-FFF2-40B4-BE49-F238E27FC236}">
                    <a16:creationId xmlns:a16="http://schemas.microsoft.com/office/drawing/2014/main" xmlns="" id="{73249BB7-0E68-4836-98D7-9858B92637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1" y="1427712"/>
                <a:ext cx="2024933" cy="2054720"/>
                <a:chOff x="0" y="170815"/>
                <a:chExt cx="1502816" cy="1667069"/>
              </a:xfrm>
            </p:grpSpPr>
            <p:pic>
              <p:nvPicPr>
                <p:cNvPr id="9239" name="Picture 15">
                  <a:extLst>
                    <a:ext uri="{FF2B5EF4-FFF2-40B4-BE49-F238E27FC236}">
                      <a16:creationId xmlns:a16="http://schemas.microsoft.com/office/drawing/2014/main" xmlns="" id="{31D8B032-63B8-4355-80CC-55867CF226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97" t="-9" r="18909" b="90575"/>
                <a:stretch>
                  <a:fillRect/>
                </a:stretch>
              </p:blipFill>
              <p:spPr bwMode="auto">
                <a:xfrm>
                  <a:off x="1076325" y="170815"/>
                  <a:ext cx="426491" cy="18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0" name="Picture 16">
                  <a:extLst>
                    <a:ext uri="{FF2B5EF4-FFF2-40B4-BE49-F238E27FC236}">
                      <a16:creationId xmlns:a16="http://schemas.microsoft.com/office/drawing/2014/main" xmlns="" id="{79055652-3F9F-45E2-87BE-A6EFCD84C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79" t="-12" r="54459" b="88416"/>
                <a:stretch>
                  <a:fillRect/>
                </a:stretch>
              </p:blipFill>
              <p:spPr bwMode="auto">
                <a:xfrm>
                  <a:off x="0" y="170816"/>
                  <a:ext cx="1076325" cy="1625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1" name="Picture 17">
                  <a:extLst>
                    <a:ext uri="{FF2B5EF4-FFF2-40B4-BE49-F238E27FC236}">
                      <a16:creationId xmlns:a16="http://schemas.microsoft.com/office/drawing/2014/main" xmlns="" id="{59C726C5-C082-43F3-AC13-A95E48E6A2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02" r="18126"/>
                <a:stretch>
                  <a:fillRect/>
                </a:stretch>
              </p:blipFill>
              <p:spPr bwMode="auto">
                <a:xfrm>
                  <a:off x="0" y="304799"/>
                  <a:ext cx="1502816" cy="1323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2" name="Picture 18">
                  <a:extLst>
                    <a:ext uri="{FF2B5EF4-FFF2-40B4-BE49-F238E27FC236}">
                      <a16:creationId xmlns:a16="http://schemas.microsoft.com/office/drawing/2014/main" xmlns="" id="{CE86AE55-8C55-4E0D-86CD-75893F7991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02" t="92879" r="18126" b="37"/>
                <a:stretch>
                  <a:fillRect/>
                </a:stretch>
              </p:blipFill>
              <p:spPr bwMode="auto">
                <a:xfrm>
                  <a:off x="0" y="1522457"/>
                  <a:ext cx="1502816" cy="315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238" name="Text Box 218">
                <a:extLst>
                  <a:ext uri="{FF2B5EF4-FFF2-40B4-BE49-F238E27FC236}">
                    <a16:creationId xmlns:a16="http://schemas.microsoft.com/office/drawing/2014/main" xmlns="" id="{D561AB8C-77F8-469F-9B12-DD6D544F9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3000" y="2496444"/>
                <a:ext cx="1347600" cy="399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400">
                    <a:solidFill>
                      <a:srgbClr val="000000"/>
                    </a:solidFill>
                    <a:latin typeface="UTM Times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Tên biến</a:t>
                </a:r>
                <a:endParaRPr lang="en-US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28" name="Group 42">
              <a:extLst>
                <a:ext uri="{FF2B5EF4-FFF2-40B4-BE49-F238E27FC236}">
                  <a16:creationId xmlns:a16="http://schemas.microsoft.com/office/drawing/2014/main" xmlns="" id="{39F662FE-7BF7-409C-8896-4E5836998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" y="3178175"/>
              <a:ext cx="2286000" cy="2426615"/>
              <a:chOff x="0" y="0"/>
              <a:chExt cx="2286000" cy="1632585"/>
            </a:xfrm>
          </p:grpSpPr>
          <p:sp>
            <p:nvSpPr>
              <p:cNvPr id="9229" name="Text Box 93">
                <a:extLst>
                  <a:ext uri="{FF2B5EF4-FFF2-40B4-BE49-F238E27FC236}">
                    <a16:creationId xmlns:a16="http://schemas.microsoft.com/office/drawing/2014/main" xmlns="" id="{94D4927F-5F16-43D8-99A2-319313F752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" y="236220"/>
                <a:ext cx="102870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200" b="1">
                    <a:solidFill>
                      <a:srgbClr val="FF0000"/>
                    </a:solidFill>
                    <a:latin typeface="UTM Isadora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Khôi?</a:t>
                </a:r>
                <a:endParaRPr lang="ru-RU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0" name="Text Box 2095">
                <a:extLst>
                  <a:ext uri="{FF2B5EF4-FFF2-40B4-BE49-F238E27FC236}">
                    <a16:creationId xmlns:a16="http://schemas.microsoft.com/office/drawing/2014/main" xmlns="" id="{F9D66F15-A60E-4380-9B0B-51F0A9265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0960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200" b="1">
                    <a:solidFill>
                      <a:srgbClr val="C45911"/>
                    </a:solidFill>
                    <a:latin typeface="UTM Isadora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Duy?</a:t>
                </a:r>
                <a:endParaRPr lang="ru-RU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1" name="Text Box 2093">
                <a:extLst>
                  <a:ext uri="{FF2B5EF4-FFF2-40B4-BE49-F238E27FC236}">
                    <a16:creationId xmlns:a16="http://schemas.microsoft.com/office/drawing/2014/main" xmlns="" id="{40985E1A-615D-4630-8130-CAC741D52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40" y="1333500"/>
                <a:ext cx="1028700" cy="299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200" b="1">
                    <a:solidFill>
                      <a:srgbClr val="002060"/>
                    </a:solidFill>
                    <a:latin typeface="UTM Isadora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Nhân?</a:t>
                </a:r>
                <a:endParaRPr lang="ru-RU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2" name="Text Box 1890">
                <a:extLst>
                  <a:ext uri="{FF2B5EF4-FFF2-40B4-BE49-F238E27FC236}">
                    <a16:creationId xmlns:a16="http://schemas.microsoft.com/office/drawing/2014/main" xmlns="" id="{054B6852-0B8D-4989-BF4A-8F81F5A41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7300" y="1242060"/>
                <a:ext cx="1028700" cy="33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sz="1200" b="1">
                    <a:solidFill>
                      <a:srgbClr val="00B050"/>
                    </a:solidFill>
                    <a:latin typeface="UTM Isadora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Bình?</a:t>
                </a:r>
                <a:endParaRPr lang="ru-RU" altLang="vi-VN" sz="1200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0A9503D9-E06E-42F6-AFDD-3BFAB5CD4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vi-VN"/>
              <a:t>2. Tìm hiểu về biến và cách khai báo biến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3F4EC172-D378-4D93-A689-E6ED4277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7612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10244" name="Text Box 2094">
            <a:extLst>
              <a:ext uri="{FF2B5EF4-FFF2-40B4-BE49-F238E27FC236}">
                <a16:creationId xmlns:a16="http://schemas.microsoft.com/office/drawing/2014/main" xmlns="" id="{F1FE41FE-4630-462B-A03B-7A650697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178175"/>
            <a:ext cx="13858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b="1">
                <a:solidFill>
                  <a:srgbClr val="0070C0"/>
                </a:solidFill>
                <a:latin typeface="UTM Isador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vi-VN" sz="1200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CF4F3C1-A5AC-463B-8650-18F8CB990FD5}"/>
              </a:ext>
            </a:extLst>
          </p:cNvPr>
          <p:cNvSpPr/>
          <p:nvPr/>
        </p:nvSpPr>
        <p:spPr>
          <a:xfrm>
            <a:off x="927100" y="838200"/>
            <a:ext cx="7326313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altLang="vi-VN" b="1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đại lượng được đặt tên dùng để lưu trữ dữ liệu.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 pháp khai báo biến: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Aft>
                <a:spcPts val="400"/>
              </a:spcAft>
            </a:pPr>
            <a:r>
              <a:rPr lang="en-US" altLang="vi-VN" b="1">
                <a:solidFill>
                  <a:srgbClr val="FF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 &lt;danh sách biến&gt;: &lt;kiểu dữ liệu&gt;;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vi-VN">
              <a:solidFill>
                <a:srgbClr val="FFFFFF"/>
              </a:solidFill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25">
            <a:extLst>
              <a:ext uri="{FF2B5EF4-FFF2-40B4-BE49-F238E27FC236}">
                <a16:creationId xmlns:a16="http://schemas.microsoft.com/office/drawing/2014/main" xmlns="" id="{8DE05333-DDC4-4B68-BB9A-CBD0990E6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762000"/>
            <a:ext cx="732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>
            <a:extLst>
              <a:ext uri="{FF2B5EF4-FFF2-40B4-BE49-F238E27FC236}">
                <a16:creationId xmlns:a16="http://schemas.microsoft.com/office/drawing/2014/main" xmlns="" id="{48808905-AFA8-45AA-BF9C-D4B8742F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"/>
          <a:stretch>
            <a:fillRect/>
          </a:stretch>
        </p:blipFill>
        <p:spPr bwMode="auto">
          <a:xfrm>
            <a:off x="152400" y="2057400"/>
            <a:ext cx="90805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Canvas 689">
            <a:extLst>
              <a:ext uri="{FF2B5EF4-FFF2-40B4-BE49-F238E27FC236}">
                <a16:creationId xmlns:a16="http://schemas.microsoft.com/office/drawing/2014/main" xmlns="" id="{EFEB4B71-06FD-49A4-A476-F8CF3BFF0CB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0"/>
            <a:ext cx="8661400" cy="1219200"/>
            <a:chOff x="0" y="0"/>
            <a:chExt cx="5753100" cy="1010121"/>
          </a:xfrm>
        </p:grpSpPr>
        <p:sp>
          <p:nvSpPr>
            <p:cNvPr id="10254" name="Rectangle 41">
              <a:extLst>
                <a:ext uri="{FF2B5EF4-FFF2-40B4-BE49-F238E27FC236}">
                  <a16:creationId xmlns:a16="http://schemas.microsoft.com/office/drawing/2014/main" xmlns="" id="{83C585ED-4181-46B3-B1A1-1014280B9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100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sp>
          <p:nvSpPr>
            <p:cNvPr id="10255" name="Text Box 691">
              <a:extLst>
                <a:ext uri="{FF2B5EF4-FFF2-40B4-BE49-F238E27FC236}">
                  <a16:creationId xmlns:a16="http://schemas.microsoft.com/office/drawing/2014/main" xmlns="" id="{B630B8D7-4022-4AB2-8413-80965C93F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"/>
              <a:ext cx="5753100" cy="56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Aft>
                  <a:spcPts val="400"/>
                </a:spcAft>
              </a:pPr>
              <a:r>
                <a:rPr lang="en-US" altLang="vi-VN" b="1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2: </a:t>
              </a:r>
              <a:r>
                <a:rPr lang="en-US" altLang="vi-VN"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 viết chương trình tính giá trị của biểu thức P, em cần sử dụng 2 biến P và x thuộc kiểu dữ liệu số thực. Em viết khai báo biến như sau:</a:t>
              </a:r>
              <a:endParaRPr lang="ru-RU" altLang="vi-VN"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6" name="Picture 43">
              <a:extLst>
                <a:ext uri="{FF2B5EF4-FFF2-40B4-BE49-F238E27FC236}">
                  <a16:creationId xmlns:a16="http://schemas.microsoft.com/office/drawing/2014/main" xmlns="" id="{37DF259C-1DA5-48A8-84DE-2BCB3E03D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319" y="562044"/>
              <a:ext cx="2121188" cy="44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12363-A99C-4146-AB38-9F50CB47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971800"/>
            <a:ext cx="1055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70C0"/>
                </a:solidFill>
              </a:rPr>
              <a:t>boolean</a:t>
            </a:r>
            <a:endParaRPr lang="ru-RU" altLang="vi-VN" sz="2000" b="1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453CBD-5FFE-4CCA-963C-0B333438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346075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70C0"/>
                </a:solidFill>
              </a:rPr>
              <a:t>char</a:t>
            </a:r>
            <a:endParaRPr lang="ru-RU" altLang="vi-VN" sz="2000" b="1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A462D17-5095-42A4-948E-CFC042DA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943350"/>
            <a:ext cx="93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70C0"/>
                </a:solidFill>
              </a:rPr>
              <a:t>integer</a:t>
            </a:r>
            <a:endParaRPr lang="ru-RU" altLang="vi-VN" sz="2000" b="1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816568-0B12-4632-AE14-B74F73CF2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4400550"/>
            <a:ext cx="78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70C0"/>
                </a:solidFill>
              </a:rPr>
              <a:t>string</a:t>
            </a:r>
            <a:endParaRPr lang="ru-RU" altLang="vi-VN" sz="2000" b="1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ACF1839-7112-44AB-BEDA-4EB87474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70450"/>
            <a:ext cx="59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0070C0"/>
                </a:solidFill>
              </a:rPr>
              <a:t>real</a:t>
            </a:r>
            <a:endParaRPr lang="ru-RU" altLang="vi-VN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7" grpId="0"/>
      <p:bldP spid="49" grpId="0"/>
      <p:bldP spid="52" grpId="0"/>
    </p:bldLst>
  </p:timing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228</TotalTime>
  <Words>847</Words>
  <Application>Microsoft Office PowerPoint</Application>
  <PresentationFormat>On-screen Show (4:3)</PresentationFormat>
  <Paragraphs>170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Theme8</vt:lpstr>
      <vt:lpstr>CHỦ ĐỀ 4 DỮ LIỆU VÀ BIẾN TRONG CHƯƠNG TRÌNH</vt:lpstr>
      <vt:lpstr>Khởi Động</vt:lpstr>
      <vt:lpstr>Khám phá  </vt:lpstr>
      <vt:lpstr>PowerPoint Presentation</vt:lpstr>
      <vt:lpstr>PowerPoint Presentation</vt:lpstr>
      <vt:lpstr>Kí hiệu của các phép toán số học trong ngôn ngữ Pascal: </vt:lpstr>
      <vt:lpstr>PowerPoint Presentation</vt:lpstr>
      <vt:lpstr>PowerPoint Presentation</vt:lpstr>
      <vt:lpstr>PowerPoint Presentation</vt:lpstr>
      <vt:lpstr>PowerPoint Presentation</vt:lpstr>
      <vt:lpstr>3. Tìm hiểu về hằng và cách khai báo hằng </vt:lpstr>
      <vt:lpstr>Trải nghiệm </vt:lpstr>
      <vt:lpstr>1. Bài toán in số nguyên  </vt:lpstr>
      <vt:lpstr>2. Bài toán in hồ sơ học sinh</vt:lpstr>
      <vt:lpstr>3. Bài toán tính tiền bút</vt:lpstr>
      <vt:lpstr>Ghi nhớ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50</cp:revision>
  <dcterms:created xsi:type="dcterms:W3CDTF">2017-07-15T03:40:50Z</dcterms:created>
  <dcterms:modified xsi:type="dcterms:W3CDTF">2018-08-20T04:38:09Z</dcterms:modified>
</cp:coreProperties>
</file>