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1" r:id="rId2"/>
    <p:sldId id="256" r:id="rId3"/>
    <p:sldId id="301" r:id="rId4"/>
    <p:sldId id="302" r:id="rId5"/>
    <p:sldId id="303" r:id="rId6"/>
    <p:sldId id="282" r:id="rId7"/>
    <p:sldId id="304" r:id="rId8"/>
    <p:sldId id="305" r:id="rId9"/>
    <p:sldId id="283" r:id="rId10"/>
    <p:sldId id="306" r:id="rId11"/>
    <p:sldId id="262" r:id="rId12"/>
    <p:sldId id="269" r:id="rId13"/>
    <p:sldId id="258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#9Slide07 SVNDessert Menu Scrip" panose="00000500000000000000" pitchFamily="2" charset="0"/>
      <p:regular r:id="rId21"/>
    </p:embeddedFont>
    <p:embeddedFont>
      <p:font typeface="#9Slide03 AmpleSoft Bold" panose="02000000000000000000" pitchFamily="2" charset="0"/>
      <p:regular r:id="rId22"/>
    </p:embeddedFont>
    <p:embeddedFont>
      <p:font typeface="SimSun" panose="02010600030101010101" pitchFamily="2" charset="-122"/>
      <p:regular r:id="rId23"/>
    </p:embeddedFont>
    <p:embeddedFont>
      <p:font typeface="Brush Script MT" panose="03060802040406070304" pitchFamily="66" charset="0"/>
      <p:italic r:id="rId24"/>
    </p:embeddedFont>
    <p:embeddedFont>
      <p:font typeface="Snell Roundhand" panose="020B0604020202020204" charset="0"/>
      <p:regular r:id="rId25"/>
      <p:bold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3953" autoAdjust="0"/>
  </p:normalViewPr>
  <p:slideViewPr>
    <p:cSldViewPr>
      <p:cViewPr varScale="1">
        <p:scale>
          <a:sx n="42" d="100"/>
          <a:sy n="42" d="100"/>
        </p:scale>
        <p:origin x="9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65948-12A0-4A73-82FE-7CC1F71F559D}" type="datetimeFigureOut">
              <a:rPr lang="en-US" smtClean="0"/>
              <a:t>30/6/2023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A8E08-98A2-433D-8864-FD067B275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3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26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1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6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06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8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97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0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A8E08-98A2-433D-8864-FD067B2752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5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62199" y="-1111562"/>
            <a:ext cx="4125354" cy="4280523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FF847-B197-7D48-883C-08EAE2AB3F7C}"/>
              </a:ext>
            </a:extLst>
          </p:cNvPr>
          <p:cNvSpPr txBox="1"/>
          <p:nvPr/>
        </p:nvSpPr>
        <p:spPr>
          <a:xfrm>
            <a:off x="1676400" y="3619500"/>
            <a:ext cx="1493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Ngữ văn 8- </a:t>
            </a:r>
            <a:r>
              <a:rPr lang="en-US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C</a:t>
            </a:r>
            <a:r>
              <a:rPr lang="en-VN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hân trời sáng tạo</a:t>
            </a:r>
          </a:p>
          <a:p>
            <a:pPr algn="ctr"/>
            <a:r>
              <a:rPr lang="en-VN" sz="8000" b="1" dirty="0">
                <a:latin typeface="#9Slide03 AmpleSoft Bold" panose="02000000000000000000" pitchFamily="2" charset="0"/>
                <a:ea typeface="Brush Script MT" panose="03060802040406070304" pitchFamily="66" charset="-122"/>
                <a:cs typeface="APPLE CHANCERY" panose="03020702040506060504" pitchFamily="66" charset="-79"/>
              </a:rPr>
              <a:t>Bài 8 - Văn bản 2</a:t>
            </a:r>
          </a:p>
          <a:p>
            <a:endParaRPr lang="en-VN" sz="6000" b="1" dirty="0">
              <a:latin typeface="#9Slide03 AmpleSoft Bold" panose="02000000000000000000" pitchFamily="2" charset="0"/>
              <a:ea typeface="Brush Script MT" panose="03060802040406070304" pitchFamily="66" charset="-122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628227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18">
            <a:extLst>
              <a:ext uri="{FF2B5EF4-FFF2-40B4-BE49-F238E27FC236}">
                <a16:creationId xmlns:a16="http://schemas.microsoft.com/office/drawing/2014/main" id="{0A8B7148-5A1A-8643-BC51-71861CA1E297}"/>
              </a:ext>
            </a:extLst>
          </p:cNvPr>
          <p:cNvSpPr/>
          <p:nvPr/>
        </p:nvSpPr>
        <p:spPr>
          <a:xfrm rot="4124323" flipH="1">
            <a:off x="5438664" y="1714644"/>
            <a:ext cx="367745" cy="496125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A423E43-484A-A44A-8D70-F62C6D0CD177}"/>
              </a:ext>
            </a:extLst>
          </p:cNvPr>
          <p:cNvSpPr/>
          <p:nvPr/>
        </p:nvSpPr>
        <p:spPr>
          <a:xfrm rot="18629416">
            <a:off x="8818364" y="2989894"/>
            <a:ext cx="346471" cy="230926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13C6F0C-A1D9-7640-9DF5-A02303BA7749}"/>
              </a:ext>
            </a:extLst>
          </p:cNvPr>
          <p:cNvSpPr/>
          <p:nvPr/>
        </p:nvSpPr>
        <p:spPr>
          <a:xfrm rot="2591229">
            <a:off x="7174593" y="3052874"/>
            <a:ext cx="328313" cy="220005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19F0863-DCC4-344A-9523-13A5FDA38F8A}"/>
              </a:ext>
            </a:extLst>
          </p:cNvPr>
          <p:cNvSpPr/>
          <p:nvPr/>
        </p:nvSpPr>
        <p:spPr>
          <a:xfrm rot="17230502">
            <a:off x="10561921" y="1212479"/>
            <a:ext cx="328355" cy="57626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DC1215-D5CA-274C-924F-F4204EF1ABA8}"/>
              </a:ext>
            </a:extLst>
          </p:cNvPr>
          <p:cNvSpPr/>
          <p:nvPr/>
        </p:nvSpPr>
        <p:spPr>
          <a:xfrm>
            <a:off x="4800600" y="1028700"/>
            <a:ext cx="6172200" cy="2286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47342-1692-CB41-BB03-F2AFDD6E03B9}"/>
              </a:ext>
            </a:extLst>
          </p:cNvPr>
          <p:cNvPicPr/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4" r="-1" b="-581"/>
          <a:stretch/>
        </p:blipFill>
        <p:spPr>
          <a:xfrm>
            <a:off x="14706600" y="0"/>
            <a:ext cx="3352800" cy="390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BE901-1F91-D84D-957C-EBD39866F985}"/>
              </a:ext>
            </a:extLst>
          </p:cNvPr>
          <p:cNvSpPr txBox="1"/>
          <p:nvPr/>
        </p:nvSpPr>
        <p:spPr>
          <a:xfrm>
            <a:off x="0" y="21535"/>
            <a:ext cx="14554200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1. </a:t>
            </a:r>
            <a:r>
              <a:rPr lang="vi-VN" sz="4000" b="1" i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Mối quan hệ giữa các chi tiết và thông tin cơ bản của văn bản:</a:t>
            </a:r>
            <a:endParaRPr lang="en-VN" sz="4000" dirty="0">
              <a:solidFill>
                <a:srgbClr val="C00000"/>
              </a:solidFill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FF9C3-D267-814E-A108-5F7700A7A1A8}"/>
              </a:ext>
            </a:extLst>
          </p:cNvPr>
          <p:cNvSpPr txBox="1"/>
          <p:nvPr/>
        </p:nvSpPr>
        <p:spPr>
          <a:xfrm>
            <a:off x="457200" y="1257300"/>
            <a:ext cx="3124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02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F36B69-2045-9945-84F7-617F9B235D28}"/>
              </a:ext>
            </a:extLst>
          </p:cNvPr>
          <p:cNvSpPr/>
          <p:nvPr/>
        </p:nvSpPr>
        <p:spPr>
          <a:xfrm>
            <a:off x="12954000" y="4610100"/>
            <a:ext cx="4191000" cy="365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9F08DF2-6483-D448-A48D-AF12C295010D}"/>
              </a:ext>
            </a:extLst>
          </p:cNvPr>
          <p:cNvSpPr/>
          <p:nvPr/>
        </p:nvSpPr>
        <p:spPr>
          <a:xfrm>
            <a:off x="8763000" y="4686300"/>
            <a:ext cx="3733800" cy="3733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87AA2C-0300-354C-8931-210A7B5E9CCB}"/>
              </a:ext>
            </a:extLst>
          </p:cNvPr>
          <p:cNvSpPr/>
          <p:nvPr/>
        </p:nvSpPr>
        <p:spPr>
          <a:xfrm>
            <a:off x="4724400" y="4686300"/>
            <a:ext cx="3733800" cy="365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49EC9F-3B37-5446-BD3B-BF103F329521}"/>
              </a:ext>
            </a:extLst>
          </p:cNvPr>
          <p:cNvSpPr/>
          <p:nvPr/>
        </p:nvSpPr>
        <p:spPr>
          <a:xfrm>
            <a:off x="685800" y="4838700"/>
            <a:ext cx="3657600" cy="3352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0D5F16-8249-F04C-A82B-ED710314ADF0}"/>
              </a:ext>
            </a:extLst>
          </p:cNvPr>
          <p:cNvSpPr txBox="1"/>
          <p:nvPr/>
        </p:nvSpPr>
        <p:spPr>
          <a:xfrm>
            <a:off x="5105400" y="1333500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Bộ phim </a:t>
            </a:r>
            <a:r>
              <a:rPr lang="vi-VN" sz="2800" b="1" i="1" dirty="0">
                <a:solidFill>
                  <a:schemeClr val="bg1"/>
                </a:solidFill>
              </a:rPr>
              <a:t>Mẹ vắng nhà</a:t>
            </a:r>
            <a:r>
              <a:rPr lang="vi-VN" sz="2800" b="1" dirty="0">
                <a:solidFill>
                  <a:schemeClr val="bg1"/>
                </a:solidFill>
              </a:rPr>
              <a:t> - một bộ phim tuyệt đẹp về những đứa trẻ thời chiến tranh.</a:t>
            </a:r>
            <a:r>
              <a:rPr lang="en-VN" sz="2800" b="1" dirty="0">
                <a:solidFill>
                  <a:schemeClr val="bg1"/>
                </a:solidFill>
              </a:rPr>
              <a:t> </a:t>
            </a:r>
            <a:endParaRPr lang="en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D50D1-1DB9-8D41-BD22-3EEB2494D303}"/>
              </a:ext>
            </a:extLst>
          </p:cNvPr>
          <p:cNvSpPr txBox="1"/>
          <p:nvPr/>
        </p:nvSpPr>
        <p:spPr>
          <a:xfrm>
            <a:off x="1066800" y="56769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cs typeface="Times New Roman" panose="02020603050405020304" pitchFamily="18" charset="0"/>
              </a:rPr>
              <a:t>Bộ phim đạt các giải thưởng </a:t>
            </a:r>
            <a:r>
              <a:rPr lang="vi-VN" dirty="0"/>
              <a:t>. </a:t>
            </a:r>
            <a:endParaRPr lang="en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F5552F-3B9C-9040-AAE2-2FAD4A59E078}"/>
              </a:ext>
            </a:extLst>
          </p:cNvPr>
          <p:cNvSpPr txBox="1"/>
          <p:nvPr/>
        </p:nvSpPr>
        <p:spPr>
          <a:xfrm>
            <a:off x="9067800" y="5448300"/>
            <a:ext cx="327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Chỉ đạo nghệ thuật, góc quay, cảnh phim, áp phích bộ phim;</a:t>
            </a:r>
            <a:r>
              <a:rPr lang="en-VN" sz="3200" dirty="0"/>
              <a:t> 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6278A3-1969-A545-83F1-52A5698F7B9C}"/>
              </a:ext>
            </a:extLst>
          </p:cNvPr>
          <p:cNvSpPr txBox="1"/>
          <p:nvPr/>
        </p:nvSpPr>
        <p:spPr>
          <a:xfrm>
            <a:off x="5029200" y="560070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Năm đứa con tự chăm sóc nhau khi mẹ vắng nhà; </a:t>
            </a:r>
            <a:endParaRPr lang="en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A76284-4FF4-3F44-8E0D-7DE41D2032C6}"/>
              </a:ext>
            </a:extLst>
          </p:cNvPr>
          <p:cNvSpPr txBox="1"/>
          <p:nvPr/>
        </p:nvSpPr>
        <p:spPr>
          <a:xfrm>
            <a:off x="13639800" y="567690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Diễn xuất của các diễn viên. </a:t>
            </a:r>
            <a:endParaRPr lang="en-VN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EF8F4-B857-DE4F-A7A2-EA5A3D4DEC21}"/>
              </a:ext>
            </a:extLst>
          </p:cNvPr>
          <p:cNvSpPr txBox="1"/>
          <p:nvPr/>
        </p:nvSpPr>
        <p:spPr>
          <a:xfrm>
            <a:off x="2057400" y="8648700"/>
            <a:ext cx="1584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=&gt;</a:t>
            </a:r>
            <a:r>
              <a:rPr lang="vi-VN" sz="32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Mối quan hệ giữa thông tin cơ bản và các chi tiết là mối quan hệ hai chiều: thông tin cơ bản của VB được thể hiện qua các chi tiết và các chi tiết góp phần thể hiện thông tin cơ bản.</a:t>
            </a:r>
            <a:endParaRPr lang="en-VN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5696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24">
            <a:extLst>
              <a:ext uri="{FF2B5EF4-FFF2-40B4-BE49-F238E27FC236}">
                <a16:creationId xmlns:a16="http://schemas.microsoft.com/office/drawing/2014/main" id="{86FDBA0E-C5B3-2949-902F-C6512150B0E3}"/>
              </a:ext>
            </a:extLst>
          </p:cNvPr>
          <p:cNvSpPr/>
          <p:nvPr/>
        </p:nvSpPr>
        <p:spPr>
          <a:xfrm>
            <a:off x="11125200" y="723900"/>
            <a:ext cx="7162800" cy="45720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33198" flipH="1">
            <a:off x="15635204" y="7216050"/>
            <a:ext cx="3009155" cy="3761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21146">
            <a:off x="-2741485" y="5918109"/>
            <a:ext cx="5482971" cy="822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9B6439-653D-5D41-8E85-0B0D04C4FA7F}"/>
              </a:ext>
            </a:extLst>
          </p:cNvPr>
          <p:cNvSpPr txBox="1"/>
          <p:nvPr/>
        </p:nvSpPr>
        <p:spPr>
          <a:xfrm>
            <a:off x="12344400" y="1638300"/>
            <a:ext cx="533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 kết hợp sử dụng phương tiện ngôn ngữ và phi ngôn ngữ góp phần như thế nào vào việc thể hiện mục đích viết của tác giả?</a:t>
            </a:r>
            <a:endParaRPr lang="en-VN" sz="32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F1B2A2-A4B2-2A43-A948-47F8D864FAC5}"/>
              </a:ext>
            </a:extLst>
          </p:cNvPr>
          <p:cNvSpPr txBox="1"/>
          <p:nvPr/>
        </p:nvSpPr>
        <p:spPr>
          <a:xfrm>
            <a:off x="838200" y="114300"/>
            <a:ext cx="1684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2. </a:t>
            </a:r>
            <a:r>
              <a:rPr lang="vi-VN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Vai trò của phương </a:t>
            </a:r>
            <a:r>
              <a:rPr lang="vi-VN" sz="3600" b="1" u="sng" kern="1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tiện ngôn ngữ và phi ngôn ngữ</a:t>
            </a:r>
            <a:r>
              <a:rPr lang="vi-VN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đối với việc thể hiện m</a:t>
            </a:r>
            <a:r>
              <a:rPr lang="en-VN" sz="36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ục</a:t>
            </a:r>
            <a:r>
              <a:rPr lang="vi-VN" sz="36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đích viết</a:t>
            </a:r>
            <a:r>
              <a:rPr lang="es-MX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của văn bản</a:t>
            </a:r>
            <a:r>
              <a:rPr lang="vi-VN" sz="3600" b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.</a:t>
            </a:r>
            <a:endParaRPr lang="en-VN" sz="3600" u="sng" dirty="0">
              <a:solidFill>
                <a:srgbClr val="C00000"/>
              </a:solidFill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B7DAABBB-222E-CC4D-9397-601773292186}"/>
              </a:ext>
            </a:extLst>
          </p:cNvPr>
          <p:cNvSpPr/>
          <p:nvPr/>
        </p:nvSpPr>
        <p:spPr>
          <a:xfrm>
            <a:off x="11277600" y="647700"/>
            <a:ext cx="6248400" cy="40386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11C45-B1B6-734B-BF3E-FDC76AFB680B}"/>
              </a:ext>
            </a:extLst>
          </p:cNvPr>
          <p:cNvSpPr txBox="1"/>
          <p:nvPr/>
        </p:nvSpPr>
        <p:spPr>
          <a:xfrm>
            <a:off x="11963400" y="1485900"/>
            <a:ext cx="472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giả viết </a:t>
            </a:r>
            <a:r>
              <a:rPr lang="en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vi-VN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 vắng nhà”- Bộ phim tuyệt đẹp về những đứa trẻ thời chiến tranh</a:t>
            </a:r>
            <a:r>
              <a:rPr lang="vi-VN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nhầm mục đích gì?</a:t>
            </a:r>
            <a:endParaRPr lang="en-VN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BA8C7-E074-F240-9F0D-4B6C04985B7B}"/>
              </a:ext>
            </a:extLst>
          </p:cNvPr>
          <p:cNvSpPr txBox="1"/>
          <p:nvPr/>
        </p:nvSpPr>
        <p:spPr>
          <a:xfrm>
            <a:off x="685800" y="14859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Mục đích viết văn bản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72E50E-F1CB-8346-B417-4EEF1045A89B}"/>
              </a:ext>
            </a:extLst>
          </p:cNvPr>
          <p:cNvSpPr txBox="1"/>
          <p:nvPr/>
        </p:nvSpPr>
        <p:spPr>
          <a:xfrm>
            <a:off x="1066800" y="2324100"/>
            <a:ext cx="10287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tài năng của đạo diễn và những nét đặc sắc của bộ phim về nội dung, diễn xuất, cảnh quay.</a:t>
            </a:r>
            <a:endParaRPr lang="en-VN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VN" dirty="0"/>
          </a:p>
        </p:txBody>
      </p:sp>
      <p:pic>
        <p:nvPicPr>
          <p:cNvPr id="26" name="Picture 2" descr="Phim truyện &quot;Mẹ vắng nhà&quot; phát sóng VTV mừng ngày thống nhất đất nước 30.4">
            <a:extLst>
              <a:ext uri="{FF2B5EF4-FFF2-40B4-BE49-F238E27FC236}">
                <a16:creationId xmlns:a16="http://schemas.microsoft.com/office/drawing/2014/main" id="{21D3553B-3692-3A4D-9B51-AEFCF3CD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05300"/>
            <a:ext cx="3689350" cy="47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hị &quot;Út Tịch&quot; Ngọc Thu nói về Mẹ vắng nhà: Nhớ nhất cảnh tè | VTV.VN">
            <a:extLst>
              <a:ext uri="{FF2B5EF4-FFF2-40B4-BE49-F238E27FC236}">
                <a16:creationId xmlns:a16="http://schemas.microsoft.com/office/drawing/2014/main" id="{0B100173-9DD0-114F-A40A-E7B2F0DF8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33900"/>
            <a:ext cx="3099816" cy="553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Văn học Việt Nam - kho vàng của điện ảnh">
            <a:extLst>
              <a:ext uri="{FF2B5EF4-FFF2-40B4-BE49-F238E27FC236}">
                <a16:creationId xmlns:a16="http://schemas.microsoft.com/office/drawing/2014/main" id="{FF44771B-57F7-EB40-B0E5-3DB492E9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4533900"/>
            <a:ext cx="531425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87D06BB-B2E7-F54D-8DD8-A988353E5DCC}"/>
              </a:ext>
            </a:extLst>
          </p:cNvPr>
          <p:cNvSpPr txBox="1"/>
          <p:nvPr/>
        </p:nvSpPr>
        <p:spPr>
          <a:xfrm>
            <a:off x="762000" y="33909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i="1" kern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600" b="1" i="1" u="none" strike="noStrike" spc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dụng của việc kết hợp sử dụng phương tiện ngôn ngữ và phi ngôn ngữ (áp phích) của văn bản</a:t>
            </a:r>
            <a:r>
              <a:rPr lang="vi-VN" sz="3600" b="1" i="0" u="none" strike="noStrike" spc="0" dirty="0">
                <a:solidFill>
                  <a:srgbClr val="1F386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4C14EB-5C2A-CE4B-93E3-BA68DAA11421}"/>
              </a:ext>
            </a:extLst>
          </p:cNvPr>
          <p:cNvSpPr txBox="1"/>
          <p:nvPr/>
        </p:nvSpPr>
        <p:spPr>
          <a:xfrm>
            <a:off x="914400" y="4914900"/>
            <a:ext cx="10668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u="none" strike="noStrike" spc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 kết hợp sử dụng phương tiện ngôn ngữ và phi ngôn ngữ ở văn bản này góp phần thể hiện rõ nội dung, tăng sức hấp dẫn, thu hút người đọc.</a:t>
            </a:r>
            <a:endParaRPr lang="en-VN" sz="3200" dirty="0">
              <a:effectLst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9" grpId="0"/>
      <p:bldP spid="19" grpId="1"/>
      <p:bldP spid="14" grpId="0" animBg="1"/>
      <p:bldP spid="14" grpId="1" animBg="1"/>
      <p:bldP spid="15" grpId="0"/>
      <p:bldP spid="15" grpId="1"/>
      <p:bldP spid="16" grpId="0"/>
      <p:bldP spid="24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1"/>
            <a:ext cx="6883059" cy="23241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33198" flipH="1">
            <a:off x="15752509" y="7126918"/>
            <a:ext cx="3009155" cy="37614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21146">
            <a:off x="-2039894" y="126908"/>
            <a:ext cx="5482971" cy="822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0D916-114C-0C40-AAF6-A59C3279B420}"/>
              </a:ext>
            </a:extLst>
          </p:cNvPr>
          <p:cNvSpPr txBox="1"/>
          <p:nvPr/>
        </p:nvSpPr>
        <p:spPr>
          <a:xfrm>
            <a:off x="2743200" y="2667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72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III. Luyện tập</a:t>
            </a:r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5BD194F7-99DE-9049-B490-D1BAF2043B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21146">
            <a:off x="-1887494" y="279308"/>
            <a:ext cx="5482971" cy="8229600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2D46331-08B9-9545-B93C-EC8BDE5D6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88878"/>
              </p:ext>
            </p:extLst>
          </p:nvPr>
        </p:nvGraphicFramePr>
        <p:xfrm>
          <a:off x="685800" y="3009900"/>
          <a:ext cx="13639801" cy="5824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211">
                  <a:extLst>
                    <a:ext uri="{9D8B030D-6E8A-4147-A177-3AD203B41FA5}">
                      <a16:colId xmlns:a16="http://schemas.microsoft.com/office/drawing/2014/main" val="1112902120"/>
                    </a:ext>
                  </a:extLst>
                </a:gridCol>
                <a:gridCol w="3379036">
                  <a:extLst>
                    <a:ext uri="{9D8B030D-6E8A-4147-A177-3AD203B41FA5}">
                      <a16:colId xmlns:a16="http://schemas.microsoft.com/office/drawing/2014/main" val="2113264646"/>
                    </a:ext>
                  </a:extLst>
                </a:gridCol>
                <a:gridCol w="1150428">
                  <a:extLst>
                    <a:ext uri="{9D8B030D-6E8A-4147-A177-3AD203B41FA5}">
                      <a16:colId xmlns:a16="http://schemas.microsoft.com/office/drawing/2014/main" val="3538908221"/>
                    </a:ext>
                  </a:extLst>
                </a:gridCol>
                <a:gridCol w="1153206">
                  <a:extLst>
                    <a:ext uri="{9D8B030D-6E8A-4147-A177-3AD203B41FA5}">
                      <a16:colId xmlns:a16="http://schemas.microsoft.com/office/drawing/2014/main" val="2239182344"/>
                    </a:ext>
                  </a:extLst>
                </a:gridCol>
                <a:gridCol w="2178589">
                  <a:extLst>
                    <a:ext uri="{9D8B030D-6E8A-4147-A177-3AD203B41FA5}">
                      <a16:colId xmlns:a16="http://schemas.microsoft.com/office/drawing/2014/main" val="1261107342"/>
                    </a:ext>
                  </a:extLst>
                </a:gridCol>
                <a:gridCol w="1968789">
                  <a:extLst>
                    <a:ext uri="{9D8B030D-6E8A-4147-A177-3AD203B41FA5}">
                      <a16:colId xmlns:a16="http://schemas.microsoft.com/office/drawing/2014/main" val="3782467647"/>
                    </a:ext>
                  </a:extLst>
                </a:gridCol>
                <a:gridCol w="1729811">
                  <a:extLst>
                    <a:ext uri="{9D8B030D-6E8A-4147-A177-3AD203B41FA5}">
                      <a16:colId xmlns:a16="http://schemas.microsoft.com/office/drawing/2014/main" val="4173994871"/>
                    </a:ext>
                  </a:extLst>
                </a:gridCol>
                <a:gridCol w="1215731">
                  <a:extLst>
                    <a:ext uri="{9D8B030D-6E8A-4147-A177-3AD203B41FA5}">
                      <a16:colId xmlns:a16="http://schemas.microsoft.com/office/drawing/2014/main" val="2326724525"/>
                    </a:ext>
                  </a:extLst>
                </a:gridCol>
              </a:tblGrid>
              <a:tr h="685800"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được phỏng vấn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tính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video dip </a:t>
                      </a:r>
                    </a:p>
                    <a:p>
                      <a:pPr algn="ctr">
                        <a:lnSpc>
                          <a:spcPts val="1610"/>
                        </a:lnSpc>
                      </a:pPr>
                      <a:endParaRPr lang="vi-VN" sz="2400" spc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hơn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phim </a:t>
                      </a:r>
                    </a:p>
                    <a:p>
                      <a:pPr algn="just">
                        <a:lnSpc>
                          <a:spcPts val="1610"/>
                        </a:lnSpc>
                      </a:pPr>
                      <a:endParaRPr lang="vi-VN" sz="2400" spc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hơn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sách </a:t>
                      </a:r>
                    </a:p>
                    <a:p>
                      <a:pPr algn="just">
                        <a:lnSpc>
                          <a:spcPts val="1610"/>
                        </a:lnSpc>
                      </a:pPr>
                      <a:endParaRPr lang="vi-VN" sz="2400" spc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61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 hơn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0" algn="just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spc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endParaRPr lang="en-US" sz="2400" spc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endParaRPr lang="en-US" sz="2400" spc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endParaRPr lang="en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algn="just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 sao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149426"/>
                  </a:ext>
                </a:extLst>
              </a:tr>
              <a:tr h="720054">
                <a:tc vMerge="1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effectLst/>
                        </a:rPr>
                        <a:t>STT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</a:rPr>
                        <a:t>Nam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0500" algn="ctr">
                        <a:lnSpc>
                          <a:spcPts val="1100"/>
                        </a:lnSpc>
                      </a:pPr>
                      <a:r>
                        <a:rPr lang="vi-VN" sz="2400" spc="0" dirty="0">
                          <a:effectLst/>
                        </a:rPr>
                        <a:t>Nữ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287292"/>
                  </a:ext>
                </a:extLst>
              </a:tr>
              <a:tr h="79080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1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just">
                        <a:lnSpc>
                          <a:spcPts val="17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946853"/>
                  </a:ext>
                </a:extLst>
              </a:tr>
              <a:tr h="7200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2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799125"/>
                  </a:ext>
                </a:extLst>
              </a:tr>
              <a:tr h="7200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3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074281"/>
                  </a:ext>
                </a:extLst>
              </a:tr>
              <a:tr h="7200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4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036018"/>
                  </a:ext>
                </a:extLst>
              </a:tr>
              <a:tr h="72918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5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720562"/>
                  </a:ext>
                </a:extLst>
              </a:tr>
              <a:tr h="73831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</a:endParaRPr>
                    </a:p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vi-VN" sz="2400" u="none" strike="noStrike" spc="0" dirty="0">
                          <a:effectLst/>
                        </a:rPr>
                        <a:t>6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</a:pPr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>
                          <a:effectLst/>
                        </a:rPr>
                        <a:t> </a:t>
                      </a:r>
                      <a:endParaRPr lang="en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VN" sz="2400" dirty="0">
                          <a:effectLst/>
                        </a:rPr>
                        <a:t>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39575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7F8F286-594C-6343-9D43-ECE82BBF13BA}"/>
              </a:ext>
            </a:extLst>
          </p:cNvPr>
          <p:cNvSpPr txBox="1"/>
          <p:nvPr/>
        </p:nvSpPr>
        <p:spPr>
          <a:xfrm>
            <a:off x="3657600" y="22479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Arial" panose="020B0604020202020204" pitchFamily="34" charset="0"/>
                <a:cs typeface="Arial" panose="020B0604020202020204" pitchFamily="34" charset="0"/>
              </a:rPr>
              <a:t>Phiếu phỏng vấn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DCC02-D530-884B-9EE7-1450C7D6A063}"/>
              </a:ext>
            </a:extLst>
          </p:cNvPr>
          <p:cNvSpPr txBox="1"/>
          <p:nvPr/>
        </p:nvSpPr>
        <p:spPr>
          <a:xfrm>
            <a:off x="9372600" y="15688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"</a:t>
            </a:r>
            <a:r>
              <a:rPr lang="es-MX" sz="4400" b="1" kern="100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 </a:t>
            </a:r>
            <a:r>
              <a:rPr lang="en-VN" sz="4400" b="1" kern="100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Tập</a:t>
            </a:r>
            <a:r>
              <a:rPr lang="vi-VN" sz="4400" b="1" kern="100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SimSun" panose="02010600030101010101" pitchFamily="2" charset="-122"/>
              </a:rPr>
              <a:t> làm phóng viên</a:t>
            </a:r>
            <a:r>
              <a:rPr lang="vi-VN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es-MX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"</a:t>
            </a:r>
            <a:r>
              <a:rPr lang="en-VN" sz="4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</a:rPr>
              <a:t> </a:t>
            </a:r>
            <a:endParaRPr lang="en-VN" sz="4400" b="1" dirty="0">
              <a:solidFill>
                <a:srgbClr val="FF0000"/>
              </a:solidFill>
              <a:latin typeface="Snell Roundhand" panose="02000603080000090004" pitchFamily="2" charset="77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85B956A4-56A9-5449-A7F3-F774E824C78B}"/>
              </a:ext>
            </a:extLst>
          </p:cNvPr>
          <p:cNvSpPr/>
          <p:nvPr/>
        </p:nvSpPr>
        <p:spPr>
          <a:xfrm>
            <a:off x="13563600" y="190500"/>
            <a:ext cx="4343400" cy="3733800"/>
          </a:xfrm>
          <a:prstGeom prst="cloud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BB49A7-7C83-F14F-8720-D39F29E6B7EB}"/>
              </a:ext>
            </a:extLst>
          </p:cNvPr>
          <p:cNvSpPr txBox="1"/>
          <p:nvPr/>
        </p:nvSpPr>
        <p:spPr>
          <a:xfrm>
            <a:off x="14249400" y="952500"/>
            <a:ext cx="3352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xem video clip, xem phim hay đọc sách nhiều hơn? Vì sao?</a:t>
            </a:r>
            <a:endParaRPr lang="en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31417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946767">
            <a:off x="-2570137" y="558921"/>
            <a:ext cx="14011226" cy="97040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767933" y="2977766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20276">
            <a:off x="7231582" y="-1359544"/>
            <a:ext cx="4774545" cy="976092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7259">
            <a:off x="4455292" y="574214"/>
            <a:ext cx="891928" cy="908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A69BC3-DFF3-0F42-AAC6-D4ECF2FC22EF}"/>
              </a:ext>
            </a:extLst>
          </p:cNvPr>
          <p:cNvSpPr txBox="1"/>
          <p:nvPr/>
        </p:nvSpPr>
        <p:spPr>
          <a:xfrm rot="10800000" flipV="1">
            <a:off x="5867400" y="2790973"/>
            <a:ext cx="7162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Snell Roundhand" panose="02000603080000090004" pitchFamily="2" charset="77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12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3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pic>
        <p:nvPicPr>
          <p:cNvPr id="5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35380" y="-1263962"/>
            <a:ext cx="4125354" cy="4280523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34B2EEE-03F1-6044-BBE0-4C3CA35DB5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8702428" y="1546472"/>
            <a:ext cx="7944946" cy="6147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F4FE6C-1A05-434D-B469-1E757241C58C}"/>
              </a:ext>
            </a:extLst>
          </p:cNvPr>
          <p:cNvSpPr txBox="1"/>
          <p:nvPr/>
        </p:nvSpPr>
        <p:spPr>
          <a:xfrm>
            <a:off x="914400" y="35433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hãy</a:t>
            </a:r>
            <a:r>
              <a:rPr lang="en-US" sz="5400" b="1" dirty="0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Snell Roundhand" panose="02000603080000090004" pitchFamily="2" charset="77"/>
                <a:ea typeface="Calibri" panose="020F0502020204030204" pitchFamily="34" charset="0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hiết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kế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một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áp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phích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bộ phim truyền hình Việt Nam từng đạt giải  mà em yêu thích</a:t>
            </a:r>
            <a:r>
              <a:rPr lang="en-US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Calibri" panose="020F0502020204030204" pitchFamily="34" charset="0"/>
              </a:rPr>
              <a:t>.</a:t>
            </a:r>
            <a:endParaRPr lang="en-VN" sz="5400" b="1" dirty="0">
              <a:solidFill>
                <a:srgbClr val="FF0000"/>
              </a:solidFill>
              <a:effectLst/>
              <a:latin typeface="Snell Roundhand" panose="02000603080000090004" pitchFamily="2" charset="77"/>
              <a:ea typeface="Calibri" panose="020F0502020204030204" pitchFamily="34" charset="0"/>
            </a:endParaRPr>
          </a:p>
          <a:p>
            <a:endParaRPr lang="en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3ACD7-082D-554D-9C08-4D575F81C59A}"/>
              </a:ext>
            </a:extLst>
          </p:cNvPr>
          <p:cNvSpPr/>
          <p:nvPr/>
        </p:nvSpPr>
        <p:spPr>
          <a:xfrm>
            <a:off x="9906000" y="952500"/>
            <a:ext cx="5410200" cy="7315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146AE-5F42-7C4E-AB05-50D8ECAD42AA}"/>
              </a:ext>
            </a:extLst>
          </p:cNvPr>
          <p:cNvSpPr txBox="1"/>
          <p:nvPr/>
        </p:nvSpPr>
        <p:spPr>
          <a:xfrm rot="10800000" flipV="1">
            <a:off x="11734800" y="7886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  <a:r>
              <a:rPr lang="en-VN" sz="2000" dirty="0"/>
              <a:t>ên bộ phim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968A4D-4F32-CC4B-9F6C-C535FE343E88}"/>
              </a:ext>
            </a:extLst>
          </p:cNvPr>
          <p:cNvSpPr/>
          <p:nvPr/>
        </p:nvSpPr>
        <p:spPr>
          <a:xfrm>
            <a:off x="9982200" y="1028700"/>
            <a:ext cx="5334000" cy="678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25394-E5B6-EA4B-B8B1-6F9B249418E0}"/>
              </a:ext>
            </a:extLst>
          </p:cNvPr>
          <p:cNvSpPr txBox="1"/>
          <p:nvPr/>
        </p:nvSpPr>
        <p:spPr>
          <a:xfrm>
            <a:off x="10439400" y="33147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</a:t>
            </a:r>
            <a:r>
              <a:rPr lang="en-VN" sz="4000" dirty="0"/>
              <a:t>ội dung áp phích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A6229EB-014E-5540-85BF-F9D9AB28691A}"/>
              </a:ext>
            </a:extLst>
          </p:cNvPr>
          <p:cNvSpPr txBox="1"/>
          <p:nvPr/>
        </p:nvSpPr>
        <p:spPr>
          <a:xfrm>
            <a:off x="228600" y="952500"/>
            <a:ext cx="9621094" cy="1125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Nhiệm</a:t>
            </a:r>
            <a:r>
              <a:rPr lang="en-US" sz="7700" spc="46" dirty="0">
                <a:solidFill>
                  <a:srgbClr val="605048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vụ</a:t>
            </a:r>
            <a:endParaRPr lang="en-US" sz="7700" spc="46" dirty="0">
              <a:solidFill>
                <a:srgbClr val="605048"/>
              </a:solidFill>
              <a:latin typeface="#9Slide07 SVNDessert Menu Scrip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6991">
            <a:off x="3055702" y="1435689"/>
            <a:ext cx="12128005" cy="7794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7"/>
            <a:ext cx="5117166" cy="12728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8362120" y="1519537"/>
            <a:ext cx="891928" cy="908972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6" y="2042350"/>
            <a:ext cx="5117166" cy="1272895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4" y="-1078536"/>
            <a:ext cx="3944942" cy="3875906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89" y="7257104"/>
            <a:ext cx="3507936" cy="4278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1C76D5-94D6-704C-802B-AB0F95473F46}"/>
              </a:ext>
            </a:extLst>
          </p:cNvPr>
          <p:cNvSpPr txBox="1"/>
          <p:nvPr/>
        </p:nvSpPr>
        <p:spPr>
          <a:xfrm>
            <a:off x="4724400" y="3924300"/>
            <a:ext cx="952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Snell Roundhand" panose="02000603080000090004" pitchFamily="2" charset="77"/>
              </a:rPr>
              <a:t>K</a:t>
            </a:r>
            <a:r>
              <a:rPr lang="en-VN" sz="12000" b="1" dirty="0">
                <a:latin typeface="Snell Roundhand" panose="02000603080000090004" pitchFamily="2" charset="77"/>
              </a:rPr>
              <a:t>hởi 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D6ECC-110F-EC46-AB4D-692AFF377715}"/>
              </a:ext>
            </a:extLst>
          </p:cNvPr>
          <p:cNvPicPr/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videoplayback (1).mp4" descr="videoplayback (1).mp4">
            <a:hlinkClick r:id="" action="ppaction://media"/>
            <a:extLst>
              <a:ext uri="{FF2B5EF4-FFF2-40B4-BE49-F238E27FC236}">
                <a16:creationId xmlns:a16="http://schemas.microsoft.com/office/drawing/2014/main" id="{D96CDDF4-D14E-4A40-BB92-91F91E18EC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745.6705" end="23866.8937"/>
                  <p14:fade in="28570.500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342900"/>
            <a:ext cx="12039600" cy="902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C32D12-BA21-2F43-8D98-367D27E62F3F}"/>
              </a:ext>
            </a:extLst>
          </p:cNvPr>
          <p:cNvSpPr txBox="1"/>
          <p:nvPr/>
        </p:nvSpPr>
        <p:spPr>
          <a:xfrm>
            <a:off x="14554200" y="1409700"/>
            <a:ext cx="3124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kern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44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VN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0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-3883786">
            <a:off x="13894499" y="-2467376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28600" y="11596"/>
            <a:ext cx="13162910" cy="1132177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6438578">
            <a:off x="632588" y="6941815"/>
            <a:ext cx="4146901" cy="6163954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307119">
            <a:off x="-6472809" y="5921589"/>
            <a:ext cx="10902197" cy="7550781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7307119">
            <a:off x="13862558" y="-3533092"/>
            <a:ext cx="10902197" cy="7550781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278" b="-2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388641">
            <a:off x="-1851477" y="-1782207"/>
            <a:ext cx="4019186" cy="613616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60405">
            <a:off x="15165536" y="6265084"/>
            <a:ext cx="3507936" cy="4278879"/>
          </a:xfrm>
          <a:prstGeom prst="rect">
            <a:avLst/>
          </a:prstGeom>
        </p:spPr>
      </p:pic>
      <p:sp>
        <p:nvSpPr>
          <p:cNvPr id="21" name="TextBox 10"/>
          <p:cNvSpPr txBox="1"/>
          <p:nvPr/>
        </p:nvSpPr>
        <p:spPr>
          <a:xfrm>
            <a:off x="3200400" y="1257300"/>
            <a:ext cx="5187108" cy="112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701"/>
              </a:lnSpc>
            </a:pP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Văn</a:t>
            </a:r>
            <a:r>
              <a:rPr lang="en-US" sz="7700" spc="46" dirty="0">
                <a:solidFill>
                  <a:srgbClr val="605048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7700" spc="46" dirty="0" err="1">
                <a:solidFill>
                  <a:srgbClr val="605048"/>
                </a:solidFill>
                <a:latin typeface="#9Slide07 SVNDessert Menu Scrip" panose="00000500000000000000" pitchFamily="2" charset="0"/>
              </a:rPr>
              <a:t>bản</a:t>
            </a:r>
            <a:r>
              <a:rPr lang="en-US" sz="7700" spc="46" dirty="0">
                <a:solidFill>
                  <a:srgbClr val="605048"/>
                </a:solidFill>
                <a:latin typeface="#9Slide07 SVNDessert Menu Scrip" panose="00000500000000000000" pitchFamily="2" charset="0"/>
              </a:rPr>
              <a:t>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7899EA-600C-4548-946D-7C7DA7C6FF7B}"/>
              </a:ext>
            </a:extLst>
          </p:cNvPr>
          <p:cNvPicPr/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4" r="-1" b="-581"/>
          <a:stretch/>
        </p:blipFill>
        <p:spPr>
          <a:xfrm>
            <a:off x="11582400" y="1333500"/>
            <a:ext cx="6553200" cy="723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6E6DAB-A419-0B42-A99B-8979BEEEA44E}"/>
              </a:ext>
            </a:extLst>
          </p:cNvPr>
          <p:cNvSpPr txBox="1"/>
          <p:nvPr/>
        </p:nvSpPr>
        <p:spPr>
          <a:xfrm>
            <a:off x="1828800" y="2781300"/>
            <a:ext cx="9448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7200" b="1" i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MẸ VẮNG NHÀ– BỘ PHIM TUYỆT ĐẸP VỀ NHỮNG ĐỨA TRẺ THỜI CHIẾN TRANH</a:t>
            </a:r>
          </a:p>
          <a:p>
            <a:pPr algn="ctr"/>
            <a:r>
              <a:rPr lang="en-VN" sz="7200" b="1" i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en-VN" sz="40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Times New Roman" panose="02020603050405020304" pitchFamily="18" charset="0"/>
              </a:rPr>
              <a:t>Lê Hồng Lâm</a:t>
            </a:r>
            <a:endParaRPr lang="en-VN" sz="4000" b="1" i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6465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6991">
            <a:off x="3055702" y="1435689"/>
            <a:ext cx="12128005" cy="7794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7"/>
            <a:ext cx="5117166" cy="12728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8362120" y="1519537"/>
            <a:ext cx="891928" cy="908972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2204355" y="1432280"/>
            <a:ext cx="5117166" cy="1272895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273301" y="-969266"/>
            <a:ext cx="3944942" cy="3875906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89" y="7257104"/>
            <a:ext cx="3507936" cy="4278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1C76D5-94D6-704C-802B-AB0F95473F46}"/>
              </a:ext>
            </a:extLst>
          </p:cNvPr>
          <p:cNvSpPr txBox="1"/>
          <p:nvPr/>
        </p:nvSpPr>
        <p:spPr>
          <a:xfrm>
            <a:off x="4038600" y="2171700"/>
            <a:ext cx="1051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I. Trải nghiệm cùng văn bản</a:t>
            </a:r>
            <a:endParaRPr lang="en-VN" sz="12000" b="1" dirty="0">
              <a:solidFill>
                <a:srgbClr val="C00000"/>
              </a:solidFill>
              <a:latin typeface="Snell Roundhand" panose="02000603080000090004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4D955-6F88-424C-AABC-82CE68441618}"/>
              </a:ext>
            </a:extLst>
          </p:cNvPr>
          <p:cNvSpPr txBox="1"/>
          <p:nvPr/>
        </p:nvSpPr>
        <p:spPr>
          <a:xfrm>
            <a:off x="4419600" y="3009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01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38400" y="7581900"/>
            <a:ext cx="4125354" cy="4280523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B99305-81BC-5E43-966C-12A4AFB45250}"/>
              </a:ext>
            </a:extLst>
          </p:cNvPr>
          <p:cNvSpPr txBox="1"/>
          <p:nvPr/>
        </p:nvSpPr>
        <p:spPr>
          <a:xfrm>
            <a:off x="1143000" y="190500"/>
            <a:ext cx="1333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.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Trải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nghiệm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cùng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văn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5400" b="1" dirty="0" err="1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bản</a:t>
            </a:r>
            <a:r>
              <a:rPr lang="nl-NL" sz="5400" b="1" dirty="0">
                <a:solidFill>
                  <a:srgbClr val="FF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1.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Đọc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văn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bản</a:t>
            </a:r>
            <a:endParaRPr lang="en-VN" sz="4400" dirty="0"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pPr algn="just"/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 2.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Tìm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hiểu</a:t>
            </a:r>
            <a:r>
              <a:rPr lang="nl-NL" sz="4400" b="1" dirty="0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 </a:t>
            </a:r>
            <a:r>
              <a:rPr lang="nl-NL" sz="4400" b="1" dirty="0" err="1"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chung</a:t>
            </a:r>
            <a:endParaRPr lang="en-VN" sz="4400" dirty="0"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8980D0-8441-404F-98C9-4D33486C4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517004"/>
              </p:ext>
            </p:extLst>
          </p:nvPr>
        </p:nvGraphicFramePr>
        <p:xfrm>
          <a:off x="533400" y="3543300"/>
          <a:ext cx="16992600" cy="509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7267">
                  <a:extLst>
                    <a:ext uri="{9D8B030D-6E8A-4147-A177-3AD203B41FA5}">
                      <a16:colId xmlns:a16="http://schemas.microsoft.com/office/drawing/2014/main" val="1972521476"/>
                    </a:ext>
                  </a:extLst>
                </a:gridCol>
                <a:gridCol w="13055333">
                  <a:extLst>
                    <a:ext uri="{9D8B030D-6E8A-4147-A177-3AD203B41FA5}">
                      <a16:colId xmlns:a16="http://schemas.microsoft.com/office/drawing/2014/main" val="440628412"/>
                    </a:ext>
                  </a:extLst>
                </a:gridCol>
              </a:tblGrid>
              <a:tr h="513385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i="1" kern="12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  <a:cs typeface="Times New Roman" panose="02020603050405020304" pitchFamily="18" charset="0"/>
                        </a:rPr>
                        <a:t>Văn bản: </a:t>
                      </a:r>
                      <a:r>
                        <a:rPr lang="vi-VN" sz="4000" b="1" i="1" kern="12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  <a:ea typeface="+mn-ea"/>
                          <a:cs typeface="Times New Roman" panose="02020603050405020304" pitchFamily="18" charset="0"/>
                        </a:rPr>
                        <a:t>“ Mẹ vắng nhà”- Bộ phim tuyệt đẹp về những đứa trẻ thời chiến tranh” </a:t>
                      </a:r>
                      <a:endParaRPr lang="en-VN" sz="4000" i="1" dirty="0">
                        <a:solidFill>
                          <a:srgbClr val="FFFF00"/>
                        </a:solidFill>
                        <a:effectLst/>
                        <a:latin typeface="Snell Roundhand" panose="02000603080000090004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55350"/>
                  </a:ext>
                </a:extLst>
              </a:tr>
              <a:tr h="513385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giả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118791"/>
                  </a:ext>
                </a:extLst>
              </a:tr>
              <a:tr h="872755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66895"/>
                  </a:ext>
                </a:extLst>
              </a:tr>
              <a:tr h="872755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 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1400" kern="1200" dirty="0">
                          <a:effectLst/>
                        </a:rPr>
                        <a:t> 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31827"/>
                  </a:ext>
                </a:extLst>
              </a:tr>
              <a:tr h="1591494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-</a:t>
                      </a:r>
                      <a:endParaRPr lang="en-VN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531148"/>
                  </a:ext>
                </a:extLst>
              </a:tr>
              <a:tr h="534776">
                <a:tc>
                  <a:txBody>
                    <a:bodyPr/>
                    <a:lstStyle/>
                    <a:p>
                      <a:r>
                        <a:rPr lang="en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VN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6091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801FA2F-2F37-4647-B75F-E871451234A4}"/>
              </a:ext>
            </a:extLst>
          </p:cNvPr>
          <p:cNvSpPr txBox="1"/>
          <p:nvPr/>
        </p:nvSpPr>
        <p:spPr>
          <a:xfrm>
            <a:off x="7315200" y="29337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</a:t>
            </a:r>
          </a:p>
        </p:txBody>
      </p:sp>
    </p:spTree>
    <p:extLst>
      <p:ext uri="{BB962C8B-B14F-4D97-AF65-F5344CB8AC3E}">
        <p14:creationId xmlns:p14="http://schemas.microsoft.com/office/powerpoint/2010/main" val="98623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38400" y="7581900"/>
            <a:ext cx="4125354" cy="4280523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01FA2F-2F37-4647-B75F-E871451234A4}"/>
              </a:ext>
            </a:extLst>
          </p:cNvPr>
          <p:cNvSpPr txBox="1"/>
          <p:nvPr/>
        </p:nvSpPr>
        <p:spPr>
          <a:xfrm>
            <a:off x="7315200" y="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FDE40C-2FBF-AC43-951B-3917D899D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211651"/>
              </p:ext>
            </p:extLst>
          </p:nvPr>
        </p:nvGraphicFramePr>
        <p:xfrm>
          <a:off x="228600" y="800100"/>
          <a:ext cx="17830800" cy="948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12483263"/>
                    </a:ext>
                  </a:extLst>
                </a:gridCol>
                <a:gridCol w="13258800">
                  <a:extLst>
                    <a:ext uri="{9D8B030D-6E8A-4147-A177-3AD203B41FA5}">
                      <a16:colId xmlns:a16="http://schemas.microsoft.com/office/drawing/2014/main" val="3622525328"/>
                    </a:ext>
                  </a:extLst>
                </a:gridCol>
              </a:tblGrid>
              <a:tr h="984363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kern="12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</a:rPr>
                        <a:t>Văn bản: </a:t>
                      </a:r>
                      <a:r>
                        <a:rPr lang="vi-VN" sz="4000" dirty="0">
                          <a:solidFill>
                            <a:srgbClr val="FFFF00"/>
                          </a:solidFill>
                          <a:effectLst/>
                          <a:latin typeface="Snell Roundhand" panose="02000603080000090004" pitchFamily="2" charset="77"/>
                        </a:rPr>
                        <a:t>“ Mẹ vắng nhà”- Bộ phim tuyệt đẹp về những đứa trẻ thời chiến tranh”</a:t>
                      </a:r>
                      <a:endParaRPr lang="en-VN" sz="4000" dirty="0">
                        <a:solidFill>
                          <a:srgbClr val="FFFF00"/>
                        </a:solidFill>
                        <a:effectLst/>
                        <a:latin typeface="Snell Roundhand" panose="02000603080000090004" pitchFamily="2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089365"/>
                  </a:ext>
                </a:extLst>
              </a:tr>
              <a:tr h="1283871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Tác giả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 Hồng Lâm sinh năm 1977 tại </a:t>
                      </a:r>
                      <a:r>
                        <a:rPr lang="en-VN" sz="3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Quảng Trị. Là</a:t>
                      </a:r>
                      <a:r>
                        <a:rPr lang="vi-VN" sz="3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nhà báo, nhà phê bình điện ảnh Việt Nam.</a:t>
                      </a:r>
                      <a:endParaRPr lang="en-VN" sz="32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270691"/>
                  </a:ext>
                </a:extLst>
              </a:tr>
              <a:tr h="1121991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Xuất xứ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vi-VN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trong 101 bộ phim Việt Nam hay nhất, Nhã Nam và NXB Thế giớ , 2018 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696182"/>
                  </a:ext>
                </a:extLst>
              </a:tr>
              <a:tr h="882561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Thể loại 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3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phim</a:t>
                      </a:r>
                      <a:endParaRPr lang="en-VN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90022"/>
                  </a:ext>
                </a:extLst>
              </a:tr>
              <a:tr h="1143394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Phương thức biểu đạt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VN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054613"/>
                  </a:ext>
                </a:extLst>
              </a:tr>
              <a:tr h="4070720">
                <a:tc>
                  <a:txBody>
                    <a:bodyPr/>
                    <a:lstStyle/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Bố cục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r>
                        <a:rPr lang="en-VN" sz="3600" kern="12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en-VN" sz="3600" dirty="0">
                        <a:solidFill>
                          <a:srgbClr val="FFFF00"/>
                        </a:solidFill>
                        <a:effectLst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lnSpc>
                          <a:spcPts val="1610"/>
                        </a:lnSpc>
                        <a:spcAft>
                          <a:spcPts val="3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04800" algn="just">
                        <a:lnSpc>
                          <a:spcPts val="1610"/>
                        </a:lnSpc>
                        <a:spcAft>
                          <a:spcPts val="300"/>
                        </a:spcAft>
                      </a:pPr>
                      <a:endParaRPr lang="en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86" marR="66886" marT="33443" marB="3344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1901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EA7CAC0-76F8-1A46-AC3F-92F1553E700C}"/>
              </a:ext>
            </a:extLst>
          </p:cNvPr>
          <p:cNvSpPr txBox="1"/>
          <p:nvPr/>
        </p:nvSpPr>
        <p:spPr>
          <a:xfrm>
            <a:off x="4800600" y="6386092"/>
            <a:ext cx="13258800" cy="38959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304800" algn="just">
              <a:lnSpc>
                <a:spcPts val="1610"/>
              </a:lnSpc>
              <a:spcAft>
                <a:spcPts val="300"/>
              </a:spcAft>
            </a:pPr>
            <a:r>
              <a:rPr lang="vi-VN" sz="32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1</a:t>
            </a: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(đoạn 1, 2: giới thiệu thông tin chung về bộ phim: tên phim, tên và </a:t>
            </a: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tích của đạo diễn, giải thuởng mà bộ phim đạt đuợc; nhận xét khái quát </a:t>
            </a: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300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bộ phim.</a:t>
            </a:r>
            <a:endParaRPr lang="en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endParaRPr lang="vi-VN" sz="3200" b="1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r>
              <a:rPr lang="vi-VN" sz="32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2</a:t>
            </a: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(đoạn 3, 4, 5, 6): tóm tắt nội dung, nhận xét về những </a:t>
            </a: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công về chỉ đạo nghệ thuật, góc quay, cảnh phim, diễn xuất của diễn </a:t>
            </a: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endParaRPr lang="vi-VN" sz="3200" b="0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610"/>
              </a:lnSpc>
              <a:spcAft>
                <a:spcPts val="705"/>
              </a:spcAft>
            </a:pP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viên,... trong bộ phim.</a:t>
            </a:r>
            <a:endParaRPr lang="en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04800" algn="just">
              <a:lnSpc>
                <a:spcPts val="1100"/>
              </a:lnSpc>
              <a:spcAft>
                <a:spcPts val="280"/>
              </a:spcAft>
            </a:pPr>
            <a:endParaRPr lang="vi-VN" sz="3200" b="1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100"/>
              </a:lnSpc>
              <a:spcAft>
                <a:spcPts val="280"/>
              </a:spcAft>
            </a:pPr>
            <a:endParaRPr lang="vi-VN" sz="3200" b="1" i="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ts val="1100"/>
              </a:lnSpc>
              <a:spcAft>
                <a:spcPts val="280"/>
              </a:spcAft>
            </a:pPr>
            <a:r>
              <a:rPr lang="vi-VN" sz="3200" b="1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3</a:t>
            </a:r>
            <a:r>
              <a:rPr lang="vi-VN" sz="3200" b="0" i="0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(đoạn 7): khẳng định giá trị của bộ phim.</a:t>
            </a:r>
            <a:endParaRPr lang="en-VN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977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96991">
            <a:off x="3055702" y="1435689"/>
            <a:ext cx="12128005" cy="77942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3021635" y="2042349"/>
            <a:ext cx="5117166" cy="12728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435523" y="-1078537"/>
            <a:ext cx="3944942" cy="38759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90" y="7257103"/>
            <a:ext cx="3507936" cy="42788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273966">
            <a:off x="15633257" y="879567"/>
            <a:ext cx="5117166" cy="127289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7259">
            <a:off x="8362120" y="1519537"/>
            <a:ext cx="891928" cy="908972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-2204355" y="1432280"/>
            <a:ext cx="5117166" cy="1272895"/>
          </a:xfrm>
          <a:prstGeom prst="rect">
            <a:avLst/>
          </a:prstGeom>
        </p:spPr>
      </p:pic>
      <p:pic>
        <p:nvPicPr>
          <p:cNvPr id="22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569674">
            <a:off x="-2273301" y="-969266"/>
            <a:ext cx="3944942" cy="3875906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0405">
            <a:off x="15845489" y="7257104"/>
            <a:ext cx="3507936" cy="4278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1C76D5-94D6-704C-802B-AB0F95473F46}"/>
              </a:ext>
            </a:extLst>
          </p:cNvPr>
          <p:cNvSpPr txBox="1"/>
          <p:nvPr/>
        </p:nvSpPr>
        <p:spPr>
          <a:xfrm>
            <a:off x="3352800" y="1714500"/>
            <a:ext cx="1188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b="1" dirty="0">
                <a:solidFill>
                  <a:srgbClr val="C00000"/>
                </a:solidFill>
              </a:rPr>
              <a:t>II</a:t>
            </a:r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. </a:t>
            </a:r>
          </a:p>
          <a:p>
            <a:pPr algn="ctr"/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Suy ngẫm và </a:t>
            </a:r>
          </a:p>
          <a:p>
            <a:pPr algn="ctr"/>
            <a:r>
              <a:rPr lang="vi-VN" sz="12000" b="1" dirty="0">
                <a:solidFill>
                  <a:srgbClr val="C00000"/>
                </a:solidFill>
                <a:latin typeface="Snell Roundhand" panose="02000603080000090004" pitchFamily="2" charset="77"/>
              </a:rPr>
              <a:t>phản hồi.</a:t>
            </a:r>
            <a:endParaRPr lang="en-VN" sz="12000" b="1" dirty="0">
              <a:solidFill>
                <a:srgbClr val="C00000"/>
              </a:solidFill>
              <a:latin typeface="Snell Roundhand" panose="02000603080000090004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4D955-6F88-424C-AABC-82CE68441618}"/>
              </a:ext>
            </a:extLst>
          </p:cNvPr>
          <p:cNvSpPr txBox="1"/>
          <p:nvPr/>
        </p:nvSpPr>
        <p:spPr>
          <a:xfrm>
            <a:off x="4419600" y="3009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84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18">
            <a:extLst>
              <a:ext uri="{FF2B5EF4-FFF2-40B4-BE49-F238E27FC236}">
                <a16:creationId xmlns:a16="http://schemas.microsoft.com/office/drawing/2014/main" id="{0A8B7148-5A1A-8643-BC51-71861CA1E297}"/>
              </a:ext>
            </a:extLst>
          </p:cNvPr>
          <p:cNvSpPr/>
          <p:nvPr/>
        </p:nvSpPr>
        <p:spPr>
          <a:xfrm rot="3997919">
            <a:off x="5600820" y="1729503"/>
            <a:ext cx="286426" cy="518513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A423E43-484A-A44A-8D70-F62C6D0CD177}"/>
              </a:ext>
            </a:extLst>
          </p:cNvPr>
          <p:cNvSpPr/>
          <p:nvPr/>
        </p:nvSpPr>
        <p:spPr>
          <a:xfrm rot="18629416">
            <a:off x="9166725" y="2860576"/>
            <a:ext cx="278561" cy="319406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D13C6F0C-A1D9-7640-9DF5-A02303BA7749}"/>
              </a:ext>
            </a:extLst>
          </p:cNvPr>
          <p:cNvSpPr/>
          <p:nvPr/>
        </p:nvSpPr>
        <p:spPr>
          <a:xfrm rot="2591229">
            <a:off x="6995128" y="3139219"/>
            <a:ext cx="349389" cy="274100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19F0863-DCC4-344A-9523-13A5FDA38F8A}"/>
              </a:ext>
            </a:extLst>
          </p:cNvPr>
          <p:cNvSpPr/>
          <p:nvPr/>
        </p:nvSpPr>
        <p:spPr>
          <a:xfrm rot="17388076">
            <a:off x="10682977" y="1411534"/>
            <a:ext cx="328355" cy="57626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25603">
            <a:off x="-1458512" y="7218919"/>
            <a:ext cx="4019186" cy="613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47342-1692-CB41-BB03-F2AFDD6E03B9}"/>
              </a:ext>
            </a:extLst>
          </p:cNvPr>
          <p:cNvPicPr/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4" r="-1" b="-581"/>
          <a:stretch/>
        </p:blipFill>
        <p:spPr>
          <a:xfrm>
            <a:off x="14706600" y="0"/>
            <a:ext cx="3352800" cy="390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BE901-1F91-D84D-957C-EBD39866F985}"/>
              </a:ext>
            </a:extLst>
          </p:cNvPr>
          <p:cNvSpPr txBox="1"/>
          <p:nvPr/>
        </p:nvSpPr>
        <p:spPr>
          <a:xfrm>
            <a:off x="0" y="21535"/>
            <a:ext cx="14554200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 kern="1200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1. </a:t>
            </a:r>
            <a:r>
              <a:rPr lang="vi-VN" sz="4000" b="1" i="1" u="sng" dirty="0">
                <a:solidFill>
                  <a:srgbClr val="C00000"/>
                </a:solidFill>
                <a:effectLst/>
                <a:latin typeface="Snell Roundhand" panose="02000603080000090004" pitchFamily="2" charset="77"/>
                <a:ea typeface="Times New Roman" panose="02020603050405020304" pitchFamily="18" charset="0"/>
              </a:rPr>
              <a:t>Mối quan hệ giữa các chi tiết và thông tin cơ bản của văn bản:</a:t>
            </a:r>
            <a:endParaRPr lang="en-VN" sz="4000" dirty="0">
              <a:solidFill>
                <a:srgbClr val="C00000"/>
              </a:solidFill>
              <a:effectLst/>
              <a:latin typeface="Snell Roundhand" panose="02000603080000090004" pitchFamily="2" charset="77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FF9C3-D267-814E-A108-5F7700A7A1A8}"/>
              </a:ext>
            </a:extLst>
          </p:cNvPr>
          <p:cNvSpPr txBox="1"/>
          <p:nvPr/>
        </p:nvSpPr>
        <p:spPr>
          <a:xfrm>
            <a:off x="14859000" y="2857500"/>
            <a:ext cx="3124200" cy="9848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PHT 02</a:t>
            </a:r>
            <a:endParaRPr lang="en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4DC1215-D5CA-274C-924F-F4204EF1ABA8}"/>
              </a:ext>
            </a:extLst>
          </p:cNvPr>
          <p:cNvSpPr/>
          <p:nvPr/>
        </p:nvSpPr>
        <p:spPr>
          <a:xfrm>
            <a:off x="5257800" y="2095500"/>
            <a:ext cx="5791200" cy="14478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F36B69-2045-9945-84F7-617F9B235D28}"/>
              </a:ext>
            </a:extLst>
          </p:cNvPr>
          <p:cNvSpPr/>
          <p:nvPr/>
        </p:nvSpPr>
        <p:spPr>
          <a:xfrm>
            <a:off x="12877800" y="5067300"/>
            <a:ext cx="4191000" cy="3886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9F08DF2-6483-D448-A48D-AF12C295010D}"/>
              </a:ext>
            </a:extLst>
          </p:cNvPr>
          <p:cNvSpPr/>
          <p:nvPr/>
        </p:nvSpPr>
        <p:spPr>
          <a:xfrm>
            <a:off x="8763000" y="5295900"/>
            <a:ext cx="3733800" cy="3733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87AA2C-0300-354C-8931-210A7B5E9CCB}"/>
              </a:ext>
            </a:extLst>
          </p:cNvPr>
          <p:cNvSpPr/>
          <p:nvPr/>
        </p:nvSpPr>
        <p:spPr>
          <a:xfrm>
            <a:off x="4724400" y="5219700"/>
            <a:ext cx="3733800" cy="3657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49EC9F-3B37-5446-BD3B-BF103F329521}"/>
              </a:ext>
            </a:extLst>
          </p:cNvPr>
          <p:cNvSpPr/>
          <p:nvPr/>
        </p:nvSpPr>
        <p:spPr>
          <a:xfrm>
            <a:off x="762000" y="5143500"/>
            <a:ext cx="3429000" cy="381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0D5F16-8249-F04C-A82B-ED710314ADF0}"/>
              </a:ext>
            </a:extLst>
          </p:cNvPr>
          <p:cNvSpPr txBox="1"/>
          <p:nvPr/>
        </p:nvSpPr>
        <p:spPr>
          <a:xfrm>
            <a:off x="5867400" y="21717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tin cơ bản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FD50D1-1DB9-8D41-BD22-3EEB2494D303}"/>
              </a:ext>
            </a:extLst>
          </p:cNvPr>
          <p:cNvSpPr txBox="1"/>
          <p:nvPr/>
        </p:nvSpPr>
        <p:spPr>
          <a:xfrm>
            <a:off x="685800" y="56769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F5552F-3B9C-9040-AAE2-2FAD4A59E078}"/>
              </a:ext>
            </a:extLst>
          </p:cNvPr>
          <p:cNvSpPr txBox="1"/>
          <p:nvPr/>
        </p:nvSpPr>
        <p:spPr>
          <a:xfrm>
            <a:off x="8991600" y="56769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6278A3-1969-A545-83F1-52A5698F7B9C}"/>
              </a:ext>
            </a:extLst>
          </p:cNvPr>
          <p:cNvSpPr txBox="1"/>
          <p:nvPr/>
        </p:nvSpPr>
        <p:spPr>
          <a:xfrm>
            <a:off x="4800600" y="58293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A76284-4FF4-3F44-8E0D-7DE41D2032C6}"/>
              </a:ext>
            </a:extLst>
          </p:cNvPr>
          <p:cNvSpPr txBox="1"/>
          <p:nvPr/>
        </p:nvSpPr>
        <p:spPr>
          <a:xfrm>
            <a:off x="13411200" y="55245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hông tin chi tiết…</a:t>
            </a:r>
          </a:p>
        </p:txBody>
      </p:sp>
    </p:spTree>
    <p:extLst>
      <p:ext uri="{BB962C8B-B14F-4D97-AF65-F5344CB8AC3E}">
        <p14:creationId xmlns:p14="http://schemas.microsoft.com/office/powerpoint/2010/main" val="23405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750</Words>
  <PresentationFormat>Custom</PresentationFormat>
  <Paragraphs>174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Times New Roman</vt:lpstr>
      <vt:lpstr>Calibri</vt:lpstr>
      <vt:lpstr>#9Slide07 SVNDessert Menu Scrip</vt:lpstr>
      <vt:lpstr>#9Slide03 AmpleSoft Bold</vt:lpstr>
      <vt:lpstr>SimSun</vt:lpstr>
      <vt:lpstr>Brush Script MT</vt:lpstr>
      <vt:lpstr>Arial</vt:lpstr>
      <vt:lpstr>Snell Roundhand</vt:lpstr>
      <vt:lpstr>Segoe UI</vt:lpstr>
      <vt:lpstr>APPLE CHANCERY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2023-06-30T09:51:54Z</dcterms:modified>
  <dc:identifier>DAFjveMSpCQ</dc:identifier>
</cp:coreProperties>
</file>