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3"/>
  </p:notesMasterIdLst>
  <p:sldIdLst>
    <p:sldId id="274" r:id="rId2"/>
    <p:sldId id="275" r:id="rId3"/>
    <p:sldId id="281" r:id="rId4"/>
    <p:sldId id="264" r:id="rId5"/>
    <p:sldId id="265" r:id="rId6"/>
    <p:sldId id="266" r:id="rId7"/>
    <p:sldId id="268" r:id="rId8"/>
    <p:sldId id="269" r:id="rId9"/>
    <p:sldId id="270" r:id="rId10"/>
    <p:sldId id="271" r:id="rId11"/>
    <p:sldId id="279" r:id="rId12"/>
    <p:sldId id="262" r:id="rId13"/>
    <p:sldId id="256" r:id="rId14"/>
    <p:sldId id="257" r:id="rId15"/>
    <p:sldId id="260" r:id="rId16"/>
    <p:sldId id="258" r:id="rId17"/>
    <p:sldId id="259" r:id="rId18"/>
    <p:sldId id="276" r:id="rId19"/>
    <p:sldId id="277" r:id="rId20"/>
    <p:sldId id="273" r:id="rId21"/>
    <p:sldId id="278" r:id="rId22"/>
  </p:sldIdLst>
  <p:sldSz cx="12190413" cy="6859588"/>
  <p:notesSz cx="6858000" cy="9144000"/>
  <p:embeddedFontLst>
    <p:embeddedFont>
      <p:font typeface="VNI-Commerce" pitchFamily="2" charset="0"/>
      <p:boldItalic r:id="rId24"/>
    </p:embeddedFont>
    <p:embeddedFont>
      <p:font typeface="Calibri" panose="020F0502020204030204" pitchFamily="34" charset="0"/>
      <p:regular r:id="rId25"/>
      <p:bold r:id="rId26"/>
      <p:italic r:id="rId27"/>
      <p:boldItalic r:id="rId28"/>
    </p:embeddedFont>
    <p:embeddedFont>
      <p:font typeface="VNI-Broad" pitchFamily="2" charset="0"/>
      <p:regular r:id="rId29"/>
    </p:embeddedFont>
    <p:embeddedFont>
      <p:font typeface="Calibri Light" panose="020F0302020204030204" pitchFamily="34" charset="0"/>
      <p:regular r:id="rId30"/>
      <p:italic r:id="rId31"/>
    </p:embeddedFont>
  </p:embeddedFontLst>
  <p:defaultTextStyle>
    <a:defPPr>
      <a:defRPr lang="en-US"/>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07A5C"/>
    <a:srgbClr val="BE5329"/>
    <a:srgbClr val="A5C7E9"/>
    <a:srgbClr val="C5DC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94139" autoAdjust="0"/>
  </p:normalViewPr>
  <p:slideViewPr>
    <p:cSldViewPr snapToGrid="0">
      <p:cViewPr varScale="1">
        <p:scale>
          <a:sx n="52" d="100"/>
          <a:sy n="52" d="100"/>
        </p:scale>
        <p:origin x="84" y="366"/>
      </p:cViewPr>
      <p:guideLst>
        <p:guide orient="horz" pos="2161"/>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2EBC47-B272-4673-9DD9-611BF6FBDC73}" type="datetimeFigureOut">
              <a:rPr lang="vi-VN" smtClean="0"/>
              <a:t>23/08/2021</a:t>
            </a:fld>
            <a:endParaRPr lang="vi-VN"/>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0BD9F0-9932-41AA-A863-640BDFF45B7A}" type="slidenum">
              <a:rPr lang="vi-VN" smtClean="0"/>
              <a:t>‹#›</a:t>
            </a:fld>
            <a:endParaRPr lang="vi-VN"/>
          </a:p>
        </p:txBody>
      </p:sp>
    </p:spTree>
    <p:extLst>
      <p:ext uri="{BB962C8B-B14F-4D97-AF65-F5344CB8AC3E}">
        <p14:creationId xmlns:p14="http://schemas.microsoft.com/office/powerpoint/2010/main" val="251309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1122623"/>
            <a:ext cx="10361851" cy="2388153"/>
          </a:xfrm>
        </p:spPr>
        <p:txBody>
          <a:bodyPr anchor="b"/>
          <a:lstStyle>
            <a:lvl1pPr algn="ctr">
              <a:defRPr sz="7100"/>
            </a:lvl1pPr>
          </a:lstStyle>
          <a:p>
            <a:r>
              <a:rPr lang="en-US"/>
              <a:t>Click to edit Master title style</a:t>
            </a:r>
            <a:endParaRPr lang="en-US" dirty="0"/>
          </a:p>
        </p:txBody>
      </p:sp>
      <p:sp>
        <p:nvSpPr>
          <p:cNvPr id="3" name="Subtitle 2"/>
          <p:cNvSpPr>
            <a:spLocks noGrp="1"/>
          </p:cNvSpPr>
          <p:nvPr>
            <p:ph type="subTitle" idx="1"/>
          </p:nvPr>
        </p:nvSpPr>
        <p:spPr>
          <a:xfrm>
            <a:off x="1523802" y="3602872"/>
            <a:ext cx="9142810" cy="1656145"/>
          </a:xfrm>
        </p:spPr>
        <p:txBody>
          <a:bodyPr/>
          <a:lstStyle>
            <a:lvl1pPr marL="0" indent="0" algn="ctr">
              <a:buNone/>
              <a:defRPr sz="2900"/>
            </a:lvl1pPr>
            <a:lvl2pPr marL="544251" indent="0" algn="ctr">
              <a:buNone/>
              <a:defRPr sz="2400"/>
            </a:lvl2pPr>
            <a:lvl3pPr marL="1088502" indent="0" algn="ctr">
              <a:buNone/>
              <a:defRPr sz="2100"/>
            </a:lvl3pPr>
            <a:lvl4pPr marL="1632753" indent="0" algn="ctr">
              <a:buNone/>
              <a:defRPr sz="1900"/>
            </a:lvl4pPr>
            <a:lvl5pPr marL="2177004" indent="0" algn="ctr">
              <a:buNone/>
              <a:defRPr sz="1900"/>
            </a:lvl5pPr>
            <a:lvl6pPr marL="2721254" indent="0" algn="ctr">
              <a:buNone/>
              <a:defRPr sz="1900"/>
            </a:lvl6pPr>
            <a:lvl7pPr marL="3265505" indent="0" algn="ctr">
              <a:buNone/>
              <a:defRPr sz="1900"/>
            </a:lvl7pPr>
            <a:lvl8pPr marL="3809756" indent="0" algn="ctr">
              <a:buNone/>
              <a:defRPr sz="1900"/>
            </a:lvl8pPr>
            <a:lvl9pPr marL="4354007" indent="0" algn="ctr">
              <a:buNone/>
              <a:defRPr sz="1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23/08/2021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998224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23/08/2021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8296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5" y="365209"/>
            <a:ext cx="2628558" cy="581318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092" y="365209"/>
            <a:ext cx="7733293" cy="581318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23/08/2021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048588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23/08/2021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559948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2" y="1710135"/>
            <a:ext cx="10514231" cy="2853398"/>
          </a:xfrm>
        </p:spPr>
        <p:txBody>
          <a:bodyPr anchor="b"/>
          <a:lstStyle>
            <a:lvl1pPr>
              <a:defRPr sz="7100"/>
            </a:lvl1pPr>
          </a:lstStyle>
          <a:p>
            <a:r>
              <a:rPr lang="en-US"/>
              <a:t>Click to edit Master title style</a:t>
            </a:r>
            <a:endParaRPr lang="en-US" dirty="0"/>
          </a:p>
        </p:txBody>
      </p:sp>
      <p:sp>
        <p:nvSpPr>
          <p:cNvPr id="3" name="Text Placeholder 2"/>
          <p:cNvSpPr>
            <a:spLocks noGrp="1"/>
          </p:cNvSpPr>
          <p:nvPr>
            <p:ph type="body" idx="1"/>
          </p:nvPr>
        </p:nvSpPr>
        <p:spPr>
          <a:xfrm>
            <a:off x="831742" y="4590527"/>
            <a:ext cx="10514231" cy="1500534"/>
          </a:xfrm>
        </p:spPr>
        <p:txBody>
          <a:bodyPr/>
          <a:lstStyle>
            <a:lvl1pPr marL="0" indent="0">
              <a:buNone/>
              <a:defRPr sz="2900">
                <a:solidFill>
                  <a:schemeClr val="tx1"/>
                </a:solidFill>
              </a:defRPr>
            </a:lvl1pPr>
            <a:lvl2pPr marL="544251" indent="0">
              <a:buNone/>
              <a:defRPr sz="2400">
                <a:solidFill>
                  <a:schemeClr val="tx1">
                    <a:tint val="75000"/>
                  </a:schemeClr>
                </a:solidFill>
              </a:defRPr>
            </a:lvl2pPr>
            <a:lvl3pPr marL="1088502" indent="0">
              <a:buNone/>
              <a:defRPr sz="2100">
                <a:solidFill>
                  <a:schemeClr val="tx1">
                    <a:tint val="75000"/>
                  </a:schemeClr>
                </a:solidFill>
              </a:defRPr>
            </a:lvl3pPr>
            <a:lvl4pPr marL="1632753" indent="0">
              <a:buNone/>
              <a:defRPr sz="1900">
                <a:solidFill>
                  <a:schemeClr val="tx1">
                    <a:tint val="75000"/>
                  </a:schemeClr>
                </a:solidFill>
              </a:defRPr>
            </a:lvl4pPr>
            <a:lvl5pPr marL="2177004" indent="0">
              <a:buNone/>
              <a:defRPr sz="1900">
                <a:solidFill>
                  <a:schemeClr val="tx1">
                    <a:tint val="75000"/>
                  </a:schemeClr>
                </a:solidFill>
              </a:defRPr>
            </a:lvl5pPr>
            <a:lvl6pPr marL="2721254" indent="0">
              <a:buNone/>
              <a:defRPr sz="1900">
                <a:solidFill>
                  <a:schemeClr val="tx1">
                    <a:tint val="75000"/>
                  </a:schemeClr>
                </a:solidFill>
              </a:defRPr>
            </a:lvl6pPr>
            <a:lvl7pPr marL="3265505" indent="0">
              <a:buNone/>
              <a:defRPr sz="1900">
                <a:solidFill>
                  <a:schemeClr val="tx1">
                    <a:tint val="75000"/>
                  </a:schemeClr>
                </a:solidFill>
              </a:defRPr>
            </a:lvl7pPr>
            <a:lvl8pPr marL="3809756" indent="0">
              <a:buNone/>
              <a:defRPr sz="1900">
                <a:solidFill>
                  <a:schemeClr val="tx1">
                    <a:tint val="75000"/>
                  </a:schemeClr>
                </a:solidFill>
              </a:defRPr>
            </a:lvl8pPr>
            <a:lvl9pPr marL="4354007" indent="0">
              <a:buNone/>
              <a:defRPr sz="1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t>23/08/2021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010612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091" y="1826048"/>
            <a:ext cx="5180926" cy="43523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1396" y="1826048"/>
            <a:ext cx="5180926" cy="43523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t>23/08/2021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757087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1"/>
            <a:ext cx="10514231" cy="1325870"/>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680" y="1681552"/>
            <a:ext cx="5157115" cy="824103"/>
          </a:xfrm>
        </p:spPr>
        <p:txBody>
          <a:bodyPr anchor="b"/>
          <a:lstStyle>
            <a:lvl1pPr marL="0" indent="0">
              <a:buNone/>
              <a:defRPr sz="2900" b="1"/>
            </a:lvl1pPr>
            <a:lvl2pPr marL="544251" indent="0">
              <a:buNone/>
              <a:defRPr sz="2400" b="1"/>
            </a:lvl2pPr>
            <a:lvl3pPr marL="1088502" indent="0">
              <a:buNone/>
              <a:defRPr sz="2100" b="1"/>
            </a:lvl3pPr>
            <a:lvl4pPr marL="1632753" indent="0">
              <a:buNone/>
              <a:defRPr sz="1900" b="1"/>
            </a:lvl4pPr>
            <a:lvl5pPr marL="2177004" indent="0">
              <a:buNone/>
              <a:defRPr sz="1900" b="1"/>
            </a:lvl5pPr>
            <a:lvl6pPr marL="2721254" indent="0">
              <a:buNone/>
              <a:defRPr sz="1900" b="1"/>
            </a:lvl6pPr>
            <a:lvl7pPr marL="3265505" indent="0">
              <a:buNone/>
              <a:defRPr sz="1900" b="1"/>
            </a:lvl7pPr>
            <a:lvl8pPr marL="3809756" indent="0">
              <a:buNone/>
              <a:defRPr sz="1900" b="1"/>
            </a:lvl8pPr>
            <a:lvl9pPr marL="4354007" indent="0">
              <a:buNone/>
              <a:defRPr sz="1900" b="1"/>
            </a:lvl9pPr>
          </a:lstStyle>
          <a:p>
            <a:pPr lvl="0"/>
            <a:r>
              <a:rPr lang="en-US"/>
              <a:t>Edit Master text styles</a:t>
            </a:r>
          </a:p>
        </p:txBody>
      </p:sp>
      <p:sp>
        <p:nvSpPr>
          <p:cNvPr id="4" name="Content Placeholder 3"/>
          <p:cNvSpPr>
            <a:spLocks noGrp="1"/>
          </p:cNvSpPr>
          <p:nvPr>
            <p:ph sz="half" idx="2"/>
          </p:nvPr>
        </p:nvSpPr>
        <p:spPr>
          <a:xfrm>
            <a:off x="839680" y="2505655"/>
            <a:ext cx="5157115"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1397" y="1681552"/>
            <a:ext cx="5182513" cy="824103"/>
          </a:xfrm>
        </p:spPr>
        <p:txBody>
          <a:bodyPr anchor="b"/>
          <a:lstStyle>
            <a:lvl1pPr marL="0" indent="0">
              <a:buNone/>
              <a:defRPr sz="2900" b="1"/>
            </a:lvl1pPr>
            <a:lvl2pPr marL="544251" indent="0">
              <a:buNone/>
              <a:defRPr sz="2400" b="1"/>
            </a:lvl2pPr>
            <a:lvl3pPr marL="1088502" indent="0">
              <a:buNone/>
              <a:defRPr sz="2100" b="1"/>
            </a:lvl3pPr>
            <a:lvl4pPr marL="1632753" indent="0">
              <a:buNone/>
              <a:defRPr sz="1900" b="1"/>
            </a:lvl4pPr>
            <a:lvl5pPr marL="2177004" indent="0">
              <a:buNone/>
              <a:defRPr sz="1900" b="1"/>
            </a:lvl5pPr>
            <a:lvl6pPr marL="2721254" indent="0">
              <a:buNone/>
              <a:defRPr sz="1900" b="1"/>
            </a:lvl6pPr>
            <a:lvl7pPr marL="3265505" indent="0">
              <a:buNone/>
              <a:defRPr sz="1900" b="1"/>
            </a:lvl7pPr>
            <a:lvl8pPr marL="3809756" indent="0">
              <a:buNone/>
              <a:defRPr sz="1900" b="1"/>
            </a:lvl8pPr>
            <a:lvl9pPr marL="4354007" indent="0">
              <a:buNone/>
              <a:defRPr sz="1900" b="1"/>
            </a:lvl9pPr>
          </a:lstStyle>
          <a:p>
            <a:pPr lvl="0"/>
            <a:r>
              <a:rPr lang="en-US"/>
              <a:t>Edit Master text styles</a:t>
            </a:r>
          </a:p>
        </p:txBody>
      </p:sp>
      <p:sp>
        <p:nvSpPr>
          <p:cNvPr id="6" name="Content Placeholder 5"/>
          <p:cNvSpPr>
            <a:spLocks noGrp="1"/>
          </p:cNvSpPr>
          <p:nvPr>
            <p:ph sz="quarter" idx="4"/>
          </p:nvPr>
        </p:nvSpPr>
        <p:spPr>
          <a:xfrm>
            <a:off x="6171397"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t>23/08/2021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735634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t>23/08/2021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933954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t>23/08/2021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355149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3800"/>
            </a:lvl1pPr>
          </a:lstStyle>
          <a:p>
            <a:r>
              <a:rPr lang="en-US"/>
              <a:t>Click to edit Master title style</a:t>
            </a:r>
            <a:endParaRPr lang="en-US" dirty="0"/>
          </a:p>
        </p:txBody>
      </p:sp>
      <p:sp>
        <p:nvSpPr>
          <p:cNvPr id="3" name="Content Placeholder 2"/>
          <p:cNvSpPr>
            <a:spLocks noGrp="1"/>
          </p:cNvSpPr>
          <p:nvPr>
            <p:ph idx="1"/>
          </p:nvPr>
        </p:nvSpPr>
        <p:spPr>
          <a:xfrm>
            <a:off x="5182513" y="987655"/>
            <a:ext cx="6171397" cy="4874754"/>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679" y="2057876"/>
            <a:ext cx="3931725" cy="3812471"/>
          </a:xfrm>
        </p:spPr>
        <p:txBody>
          <a:bodyPr/>
          <a:lstStyle>
            <a:lvl1pPr marL="0" indent="0">
              <a:buNone/>
              <a:defRPr sz="1900"/>
            </a:lvl1pPr>
            <a:lvl2pPr marL="544251" indent="0">
              <a:buNone/>
              <a:defRPr sz="1700"/>
            </a:lvl2pPr>
            <a:lvl3pPr marL="1088502" indent="0">
              <a:buNone/>
              <a:defRPr sz="1400"/>
            </a:lvl3pPr>
            <a:lvl4pPr marL="1632753" indent="0">
              <a:buNone/>
              <a:defRPr sz="1200"/>
            </a:lvl4pPr>
            <a:lvl5pPr marL="2177004" indent="0">
              <a:buNone/>
              <a:defRPr sz="1200"/>
            </a:lvl5pPr>
            <a:lvl6pPr marL="2721254" indent="0">
              <a:buNone/>
              <a:defRPr sz="1200"/>
            </a:lvl6pPr>
            <a:lvl7pPr marL="3265505" indent="0">
              <a:buNone/>
              <a:defRPr sz="1200"/>
            </a:lvl7pPr>
            <a:lvl8pPr marL="3809756" indent="0">
              <a:buNone/>
              <a:defRPr sz="1200"/>
            </a:lvl8pPr>
            <a:lvl9pPr marL="4354007"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23/08/2021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731285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3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2513" y="987655"/>
            <a:ext cx="6171397" cy="4874754"/>
          </a:xfrm>
        </p:spPr>
        <p:txBody>
          <a:bodyPr anchor="t"/>
          <a:lstStyle>
            <a:lvl1pPr marL="0" indent="0">
              <a:buNone/>
              <a:defRPr sz="3800"/>
            </a:lvl1pPr>
            <a:lvl2pPr marL="544251" indent="0">
              <a:buNone/>
              <a:defRPr sz="3300"/>
            </a:lvl2pPr>
            <a:lvl3pPr marL="1088502" indent="0">
              <a:buNone/>
              <a:defRPr sz="2900"/>
            </a:lvl3pPr>
            <a:lvl4pPr marL="1632753" indent="0">
              <a:buNone/>
              <a:defRPr sz="2400"/>
            </a:lvl4pPr>
            <a:lvl5pPr marL="2177004" indent="0">
              <a:buNone/>
              <a:defRPr sz="2400"/>
            </a:lvl5pPr>
            <a:lvl6pPr marL="2721254" indent="0">
              <a:buNone/>
              <a:defRPr sz="2400"/>
            </a:lvl6pPr>
            <a:lvl7pPr marL="3265505" indent="0">
              <a:buNone/>
              <a:defRPr sz="2400"/>
            </a:lvl7pPr>
            <a:lvl8pPr marL="3809756" indent="0">
              <a:buNone/>
              <a:defRPr sz="2400"/>
            </a:lvl8pPr>
            <a:lvl9pPr marL="4354007"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839679" y="2057876"/>
            <a:ext cx="3931725" cy="3812471"/>
          </a:xfrm>
        </p:spPr>
        <p:txBody>
          <a:bodyPr/>
          <a:lstStyle>
            <a:lvl1pPr marL="0" indent="0">
              <a:buNone/>
              <a:defRPr sz="1900"/>
            </a:lvl1pPr>
            <a:lvl2pPr marL="544251" indent="0">
              <a:buNone/>
              <a:defRPr sz="1700"/>
            </a:lvl2pPr>
            <a:lvl3pPr marL="1088502" indent="0">
              <a:buNone/>
              <a:defRPr sz="1400"/>
            </a:lvl3pPr>
            <a:lvl4pPr marL="1632753" indent="0">
              <a:buNone/>
              <a:defRPr sz="1200"/>
            </a:lvl4pPr>
            <a:lvl5pPr marL="2177004" indent="0">
              <a:buNone/>
              <a:defRPr sz="1200"/>
            </a:lvl5pPr>
            <a:lvl6pPr marL="2721254" indent="0">
              <a:buNone/>
              <a:defRPr sz="1200"/>
            </a:lvl6pPr>
            <a:lvl7pPr marL="3265505" indent="0">
              <a:buNone/>
              <a:defRPr sz="1200"/>
            </a:lvl7pPr>
            <a:lvl8pPr marL="3809756" indent="0">
              <a:buNone/>
              <a:defRPr sz="1200"/>
            </a:lvl8pPr>
            <a:lvl9pPr marL="4354007"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23/08/2021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610354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1"/>
            <a:ext cx="10514231" cy="1325870"/>
          </a:xfrm>
          <a:prstGeom prst="rect">
            <a:avLst/>
          </a:prstGeom>
        </p:spPr>
        <p:txBody>
          <a:bodyPr vert="horz" lIns="108850" tIns="54425" rIns="108850" bIns="5442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091" y="1826048"/>
            <a:ext cx="10514231" cy="4352346"/>
          </a:xfrm>
          <a:prstGeom prst="rect">
            <a:avLst/>
          </a:prstGeom>
        </p:spPr>
        <p:txBody>
          <a:bodyPr vert="horz" lIns="108850" tIns="54425" rIns="108850" bIns="5442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091" y="6357823"/>
            <a:ext cx="2742843" cy="365210"/>
          </a:xfrm>
          <a:prstGeom prst="rect">
            <a:avLst/>
          </a:prstGeom>
        </p:spPr>
        <p:txBody>
          <a:bodyPr vert="horz" lIns="108850" tIns="54425" rIns="108850" bIns="54425" rtlCol="0" anchor="ctr"/>
          <a:lstStyle>
            <a:lvl1pPr algn="l">
              <a:defRPr sz="1400">
                <a:solidFill>
                  <a:schemeClr val="tx1">
                    <a:tint val="75000"/>
                  </a:schemeClr>
                </a:solidFill>
              </a:defRPr>
            </a:lvl1pPr>
          </a:lstStyle>
          <a:p>
            <a:fld id="{1497699B-48B7-4073-9405-3FCDD293372A}" type="datetimeFigureOut">
              <a:rPr lang="en-US" smtClean="0"/>
              <a:t>23/08/2021</a:t>
            </a:fld>
            <a:endParaRPr lang="en-US"/>
          </a:p>
        </p:txBody>
      </p:sp>
      <p:sp>
        <p:nvSpPr>
          <p:cNvPr id="5" name="Footer Placeholder 4"/>
          <p:cNvSpPr>
            <a:spLocks noGrp="1"/>
          </p:cNvSpPr>
          <p:nvPr>
            <p:ph type="ftr" sz="quarter" idx="3"/>
          </p:nvPr>
        </p:nvSpPr>
        <p:spPr>
          <a:xfrm>
            <a:off x="4038075" y="6357823"/>
            <a:ext cx="4114264" cy="365210"/>
          </a:xfrm>
          <a:prstGeom prst="rect">
            <a:avLst/>
          </a:prstGeom>
        </p:spPr>
        <p:txBody>
          <a:bodyPr vert="horz" lIns="108850" tIns="54425" rIns="108850" bIns="54425" rtlCol="0" anchor="ctr"/>
          <a:lstStyle>
            <a:lvl1pPr algn="ctr">
              <a:defRPr sz="1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09479" y="6357823"/>
            <a:ext cx="2742843" cy="365210"/>
          </a:xfrm>
          <a:prstGeom prst="rect">
            <a:avLst/>
          </a:prstGeom>
        </p:spPr>
        <p:txBody>
          <a:bodyPr vert="horz" lIns="108850" tIns="54425" rIns="108850" bIns="54425" rtlCol="0" anchor="ctr"/>
          <a:lstStyle>
            <a:lvl1pPr algn="r">
              <a:defRPr sz="1400">
                <a:solidFill>
                  <a:schemeClr val="tx1">
                    <a:tint val="75000"/>
                  </a:schemeClr>
                </a:solidFill>
              </a:defRPr>
            </a:lvl1pPr>
          </a:lstStyle>
          <a:p>
            <a:fld id="{F412258D-D283-47C4-A79F-AC09609C2C18}" type="slidenum">
              <a:rPr lang="en-US" smtClean="0"/>
              <a:t>‹#›</a:t>
            </a:fld>
            <a:endParaRPr lang="en-US"/>
          </a:p>
        </p:txBody>
      </p:sp>
    </p:spTree>
    <p:extLst>
      <p:ext uri="{BB962C8B-B14F-4D97-AF65-F5344CB8AC3E}">
        <p14:creationId xmlns:p14="http://schemas.microsoft.com/office/powerpoint/2010/main" val="2852149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88502" rtl="0" eaLnBrk="1" latinLnBrk="0" hangingPunct="1">
        <a:lnSpc>
          <a:spcPct val="90000"/>
        </a:lnSpc>
        <a:spcBef>
          <a:spcPct val="0"/>
        </a:spcBef>
        <a:buNone/>
        <a:defRPr sz="5200" kern="1200">
          <a:solidFill>
            <a:schemeClr val="tx1"/>
          </a:solidFill>
          <a:latin typeface="+mj-lt"/>
          <a:ea typeface="+mj-ea"/>
          <a:cs typeface="+mj-cs"/>
        </a:defRPr>
      </a:lvl1pPr>
    </p:titleStyle>
    <p:bodyStyle>
      <a:lvl1pPr marL="272125" indent="-272125" algn="l" defTabSz="1088502" rtl="0" eaLnBrk="1" latinLnBrk="0" hangingPunct="1">
        <a:lnSpc>
          <a:spcPct val="90000"/>
        </a:lnSpc>
        <a:spcBef>
          <a:spcPts val="1190"/>
        </a:spcBef>
        <a:buFont typeface="Arial" panose="020B0604020202020204" pitchFamily="34" charset="0"/>
        <a:buChar char="•"/>
        <a:defRPr sz="3300" kern="1200">
          <a:solidFill>
            <a:schemeClr val="tx1"/>
          </a:solidFill>
          <a:latin typeface="+mn-lt"/>
          <a:ea typeface="+mn-ea"/>
          <a:cs typeface="+mn-cs"/>
        </a:defRPr>
      </a:lvl1pPr>
      <a:lvl2pPr marL="816376" indent="-272125" algn="l" defTabSz="1088502" rtl="0" eaLnBrk="1" latinLnBrk="0" hangingPunct="1">
        <a:lnSpc>
          <a:spcPct val="90000"/>
        </a:lnSpc>
        <a:spcBef>
          <a:spcPts val="595"/>
        </a:spcBef>
        <a:buFont typeface="Arial" panose="020B0604020202020204" pitchFamily="34" charset="0"/>
        <a:buChar char="•"/>
        <a:defRPr sz="2900" kern="1200">
          <a:solidFill>
            <a:schemeClr val="tx1"/>
          </a:solidFill>
          <a:latin typeface="+mn-lt"/>
          <a:ea typeface="+mn-ea"/>
          <a:cs typeface="+mn-cs"/>
        </a:defRPr>
      </a:lvl2pPr>
      <a:lvl3pPr marL="1360627" indent="-272125" algn="l" defTabSz="1088502" rtl="0" eaLnBrk="1" latinLnBrk="0" hangingPunct="1">
        <a:lnSpc>
          <a:spcPct val="90000"/>
        </a:lnSpc>
        <a:spcBef>
          <a:spcPts val="595"/>
        </a:spcBef>
        <a:buFont typeface="Arial" panose="020B0604020202020204" pitchFamily="34" charset="0"/>
        <a:buChar char="•"/>
        <a:defRPr sz="2400" kern="1200">
          <a:solidFill>
            <a:schemeClr val="tx1"/>
          </a:solidFill>
          <a:latin typeface="+mn-lt"/>
          <a:ea typeface="+mn-ea"/>
          <a:cs typeface="+mn-cs"/>
        </a:defRPr>
      </a:lvl3pPr>
      <a:lvl4pPr marL="1904878" indent="-272125" algn="l" defTabSz="1088502"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4pPr>
      <a:lvl5pPr marL="2449129" indent="-272125" algn="l" defTabSz="1088502"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5pPr>
      <a:lvl6pPr marL="2993380" indent="-272125" algn="l" defTabSz="1088502"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6pPr>
      <a:lvl7pPr marL="3537631" indent="-272125" algn="l" defTabSz="1088502"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882" indent="-272125" algn="l" defTabSz="1088502"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6132" indent="-272125" algn="l" defTabSz="1088502"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2.mp3"/><Relationship Id="rId7" Type="http://schemas.openxmlformats.org/officeDocument/2006/relationships/image" Target="../media/image15.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Layout" Target="../slideLayouts/slideLayout1.xml"/><Relationship Id="rId10" Type="http://schemas.openxmlformats.org/officeDocument/2006/relationships/image" Target="../media/image18.png"/><Relationship Id="rId4" Type="http://schemas.openxmlformats.org/officeDocument/2006/relationships/audio" Target="../media/media2.mp3"/><Relationship Id="rId9" Type="http://schemas.openxmlformats.org/officeDocument/2006/relationships/image" Target="../media/image17.gif"/></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1.mp3"/><Relationship Id="rId7" Type="http://schemas.openxmlformats.org/officeDocument/2006/relationships/image" Target="../media/image20.png"/><Relationship Id="rId12" Type="http://schemas.openxmlformats.org/officeDocument/2006/relationships/image" Target="../media/image23.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slideLayout" Target="../slideLayouts/slideLayout1.xml"/><Relationship Id="rId10" Type="http://schemas.openxmlformats.org/officeDocument/2006/relationships/image" Target="../media/image18.png"/><Relationship Id="rId4" Type="http://schemas.openxmlformats.org/officeDocument/2006/relationships/audio" Target="../media/media1.mp3"/><Relationship Id="rId9" Type="http://schemas.openxmlformats.org/officeDocument/2006/relationships/image" Target="../media/image17.gif"/></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7.png"/><Relationship Id="rId3" Type="http://schemas.microsoft.com/office/2007/relationships/media" Target="../media/media1.mp3"/><Relationship Id="rId7" Type="http://schemas.openxmlformats.org/officeDocument/2006/relationships/image" Target="../media/image25.png"/><Relationship Id="rId12" Type="http://schemas.openxmlformats.org/officeDocument/2006/relationships/image" Target="../media/image23.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png"/><Relationship Id="rId11" Type="http://schemas.openxmlformats.org/officeDocument/2006/relationships/image" Target="../media/image22.png"/><Relationship Id="rId5" Type="http://schemas.openxmlformats.org/officeDocument/2006/relationships/slideLayout" Target="../slideLayouts/slideLayout1.xml"/><Relationship Id="rId10" Type="http://schemas.openxmlformats.org/officeDocument/2006/relationships/image" Target="../media/image18.png"/><Relationship Id="rId4" Type="http://schemas.openxmlformats.org/officeDocument/2006/relationships/audio" Target="../media/media1.mp3"/><Relationship Id="rId9" Type="http://schemas.openxmlformats.org/officeDocument/2006/relationships/image" Target="../media/image17.gif"/><Relationship Id="rId1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1.mp3"/><Relationship Id="rId7" Type="http://schemas.openxmlformats.org/officeDocument/2006/relationships/image" Target="../media/image29.png"/><Relationship Id="rId12" Type="http://schemas.openxmlformats.org/officeDocument/2006/relationships/image" Target="../media/image23.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8.png"/><Relationship Id="rId11" Type="http://schemas.openxmlformats.org/officeDocument/2006/relationships/image" Target="../media/image22.png"/><Relationship Id="rId5" Type="http://schemas.openxmlformats.org/officeDocument/2006/relationships/slideLayout" Target="../slideLayouts/slideLayout1.xml"/><Relationship Id="rId10" Type="http://schemas.openxmlformats.org/officeDocument/2006/relationships/image" Target="../media/image18.png"/><Relationship Id="rId4" Type="http://schemas.openxmlformats.org/officeDocument/2006/relationships/audio" Target="../media/media1.mp3"/><Relationship Id="rId9" Type="http://schemas.openxmlformats.org/officeDocument/2006/relationships/image" Target="../media/image17.gif"/></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1.mp3"/><Relationship Id="rId7" Type="http://schemas.openxmlformats.org/officeDocument/2006/relationships/image" Target="../media/image32.png"/><Relationship Id="rId12" Type="http://schemas.openxmlformats.org/officeDocument/2006/relationships/image" Target="../media/image23.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1.png"/><Relationship Id="rId11" Type="http://schemas.openxmlformats.org/officeDocument/2006/relationships/image" Target="../media/image22.png"/><Relationship Id="rId5" Type="http://schemas.openxmlformats.org/officeDocument/2006/relationships/slideLayout" Target="../slideLayouts/slideLayout1.xml"/><Relationship Id="rId10" Type="http://schemas.openxmlformats.org/officeDocument/2006/relationships/image" Target="../media/image18.png"/><Relationship Id="rId4" Type="http://schemas.openxmlformats.org/officeDocument/2006/relationships/audio" Target="../media/media1.mp3"/><Relationship Id="rId9" Type="http://schemas.openxmlformats.org/officeDocument/2006/relationships/image" Target="../media/image17.gif"/></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gif"/><Relationship Id="rId3" Type="http://schemas.microsoft.com/office/2007/relationships/media" Target="../media/media4.mp3"/><Relationship Id="rId7" Type="http://schemas.openxmlformats.org/officeDocument/2006/relationships/slideLayout" Target="../slideLayouts/slideLayout1.xml"/><Relationship Id="rId12" Type="http://schemas.openxmlformats.org/officeDocument/2006/relationships/image" Target="../media/image37.gif"/><Relationship Id="rId17" Type="http://schemas.openxmlformats.org/officeDocument/2006/relationships/image" Target="../media/image23.gif"/><Relationship Id="rId2" Type="http://schemas.openxmlformats.org/officeDocument/2006/relationships/audio" Target="../media/media3.mp3"/><Relationship Id="rId16" Type="http://schemas.openxmlformats.org/officeDocument/2006/relationships/image" Target="../media/image22.png"/><Relationship Id="rId1" Type="http://schemas.microsoft.com/office/2007/relationships/media" Target="../media/media3.mp3"/><Relationship Id="rId6" Type="http://schemas.openxmlformats.org/officeDocument/2006/relationships/audio" Target="../media/media1.mp3"/><Relationship Id="rId11" Type="http://schemas.openxmlformats.org/officeDocument/2006/relationships/image" Target="../media/image17.gif"/><Relationship Id="rId5" Type="http://schemas.microsoft.com/office/2007/relationships/media" Target="../media/media1.mp3"/><Relationship Id="rId15" Type="http://schemas.openxmlformats.org/officeDocument/2006/relationships/image" Target="../media/image18.png"/><Relationship Id="rId10" Type="http://schemas.openxmlformats.org/officeDocument/2006/relationships/image" Target="../media/image36.png"/><Relationship Id="rId4" Type="http://schemas.openxmlformats.org/officeDocument/2006/relationships/audio" Target="../media/media4.mp3"/><Relationship Id="rId9" Type="http://schemas.openxmlformats.org/officeDocument/2006/relationships/image" Target="../media/image35.png"/><Relationship Id="rId14" Type="http://schemas.openxmlformats.org/officeDocument/2006/relationships/image" Target="../media/image39.gif"/></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TextBox 1"/>
          <p:cNvSpPr txBox="1"/>
          <p:nvPr/>
        </p:nvSpPr>
        <p:spPr>
          <a:xfrm>
            <a:off x="1506071" y="1949823"/>
            <a:ext cx="9305364" cy="2123658"/>
          </a:xfrm>
          <a:prstGeom prst="rect">
            <a:avLst/>
          </a:prstGeom>
          <a:noFill/>
        </p:spPr>
        <p:txBody>
          <a:bodyPr wrap="square" rtlCol="0">
            <a:spAutoFit/>
          </a:bodyPr>
          <a:lstStyle/>
          <a:p>
            <a:pPr algn="ctr"/>
            <a:r>
              <a:rPr lang="en-US" sz="6600" dirty="0" err="1" smtClean="0">
                <a:latin typeface="VNI-Broad" pitchFamily="2" charset="0"/>
              </a:rPr>
              <a:t>Chaøo</a:t>
            </a:r>
            <a:r>
              <a:rPr lang="en-US" sz="6600" dirty="0" smtClean="0">
                <a:latin typeface="VNI-Broad" pitchFamily="2" charset="0"/>
              </a:rPr>
              <a:t> </a:t>
            </a:r>
            <a:r>
              <a:rPr lang="en-US" sz="6600" dirty="0" err="1" smtClean="0">
                <a:latin typeface="VNI-Broad" pitchFamily="2" charset="0"/>
              </a:rPr>
              <a:t>möøng</a:t>
            </a:r>
            <a:r>
              <a:rPr lang="en-US" sz="6600" dirty="0" smtClean="0">
                <a:latin typeface="VNI-Broad" pitchFamily="2" charset="0"/>
              </a:rPr>
              <a:t> </a:t>
            </a:r>
            <a:r>
              <a:rPr lang="en-US" sz="6600" dirty="0" err="1" smtClean="0">
                <a:latin typeface="VNI-Broad" pitchFamily="2" charset="0"/>
              </a:rPr>
              <a:t>caùc</a:t>
            </a:r>
            <a:r>
              <a:rPr lang="en-US" sz="6600" dirty="0" smtClean="0">
                <a:latin typeface="VNI-Broad" pitchFamily="2" charset="0"/>
              </a:rPr>
              <a:t> con </a:t>
            </a:r>
            <a:r>
              <a:rPr lang="en-US" sz="6600" dirty="0" err="1" smtClean="0">
                <a:latin typeface="VNI-Broad" pitchFamily="2" charset="0"/>
              </a:rPr>
              <a:t>ñeán</a:t>
            </a:r>
            <a:r>
              <a:rPr lang="en-US" sz="6600" dirty="0" smtClean="0">
                <a:latin typeface="VNI-Broad" pitchFamily="2" charset="0"/>
              </a:rPr>
              <a:t> </a:t>
            </a:r>
            <a:r>
              <a:rPr lang="en-US" sz="6600" dirty="0" err="1" smtClean="0">
                <a:latin typeface="VNI-Broad" pitchFamily="2" charset="0"/>
              </a:rPr>
              <a:t>vôùi</a:t>
            </a:r>
            <a:r>
              <a:rPr lang="en-US" sz="6600" dirty="0" smtClean="0">
                <a:latin typeface="VNI-Broad" pitchFamily="2" charset="0"/>
              </a:rPr>
              <a:t> </a:t>
            </a:r>
            <a:r>
              <a:rPr lang="en-US" sz="6600" dirty="0" err="1" smtClean="0">
                <a:latin typeface="VNI-Broad" pitchFamily="2" charset="0"/>
              </a:rPr>
              <a:t>tieát</a:t>
            </a:r>
            <a:r>
              <a:rPr lang="en-US" sz="6600" dirty="0" smtClean="0">
                <a:latin typeface="VNI-Broad" pitchFamily="2" charset="0"/>
              </a:rPr>
              <a:t> </a:t>
            </a:r>
            <a:r>
              <a:rPr lang="en-US" sz="6600" dirty="0" err="1" smtClean="0">
                <a:latin typeface="VNI-Broad" pitchFamily="2" charset="0"/>
              </a:rPr>
              <a:t>hoïc</a:t>
            </a:r>
            <a:endParaRPr lang="en-US" sz="6600" dirty="0">
              <a:latin typeface="VNI-Broad" pitchFamily="2" charset="0"/>
            </a:endParaRPr>
          </a:p>
        </p:txBody>
      </p:sp>
      <p:sp>
        <p:nvSpPr>
          <p:cNvPr id="3" name="TextBox 2"/>
          <p:cNvSpPr txBox="1"/>
          <p:nvPr/>
        </p:nvSpPr>
        <p:spPr>
          <a:xfrm>
            <a:off x="6508376" y="4652682"/>
            <a:ext cx="4424083"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GV: Chu </a:t>
            </a:r>
            <a:r>
              <a:rPr lang="en-US" sz="3200" b="1" dirty="0" err="1" smtClean="0">
                <a:solidFill>
                  <a:srgbClr val="FF0000"/>
                </a:solidFill>
                <a:latin typeface="Times New Roman" panose="02020603050405020304" pitchFamily="18" charset="0"/>
                <a:cs typeface="Times New Roman" panose="02020603050405020304" pitchFamily="18" charset="0"/>
              </a:rPr>
              <a:t>Thị</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Trâm</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361223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5" name="Rectangle 4"/>
          <p:cNvSpPr/>
          <p:nvPr/>
        </p:nvSpPr>
        <p:spPr>
          <a:xfrm>
            <a:off x="4799806" y="153194"/>
            <a:ext cx="2817823" cy="646331"/>
          </a:xfrm>
          <a:prstGeom prst="rect">
            <a:avLst/>
          </a:prstGeom>
        </p:spPr>
        <p:txBody>
          <a:bodyPr wrap="none">
            <a:spAutoFit/>
          </a:bodyPr>
          <a:lstStyle/>
          <a:p>
            <a:r>
              <a:rPr lang="en-US" sz="3600" b="1" dirty="0" err="1">
                <a:solidFill>
                  <a:srgbClr val="FF0000"/>
                </a:solidFill>
                <a:latin typeface="Times New Roman" pitchFamily="18" charset="0"/>
                <a:cs typeface="Times New Roman" pitchFamily="18" charset="0"/>
              </a:rPr>
              <a:t>Trên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chiếc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bè</a:t>
            </a:r>
            <a:endParaRPr lang="vi-VN" sz="3600" b="1" dirty="0">
              <a:solidFill>
                <a:srgbClr val="FF0000"/>
              </a:solidFill>
            </a:endParaRPr>
          </a:p>
        </p:txBody>
      </p:sp>
      <p:sp>
        <p:nvSpPr>
          <p:cNvPr id="6" name="Rectangle 5"/>
          <p:cNvSpPr/>
          <p:nvPr/>
        </p:nvSpPr>
        <p:spPr>
          <a:xfrm>
            <a:off x="836617" y="1130371"/>
            <a:ext cx="10744200" cy="5724644"/>
          </a:xfrm>
          <a:prstGeom prst="rect">
            <a:avLst/>
          </a:prstGeom>
        </p:spPr>
        <p:txBody>
          <a:bodyPr wrap="square">
            <a:spAutoFit/>
          </a:bodyPr>
          <a:lstStyle/>
          <a:p>
            <a:pPr algn="just">
              <a:spcBef>
                <a:spcPts val="600"/>
              </a:spcBef>
              <a:spcAft>
                <a:spcPts val="600"/>
              </a:spcAft>
            </a:pPr>
            <a:r>
              <a:rPr lang="vi-VN" sz="2800" dirty="0">
                <a:latin typeface="Times New Roman" pitchFamily="18" charset="0"/>
                <a:cs typeface="Times New Roman" pitchFamily="18" charset="0"/>
              </a:rPr>
              <a:t>1. </a:t>
            </a:r>
            <a:r>
              <a:rPr lang="vi-VN" sz="2800" dirty="0" smtClean="0">
                <a:latin typeface="Times New Roman" pitchFamily="18" charset="0"/>
                <a:cs typeface="Times New Roman" pitchFamily="18" charset="0"/>
              </a:rPr>
              <a:t>Tôi và Dế Trũi rủ nhau đi ngao du thiên hạ. Chúng tôi hàng ngày đi đêm nghỉ, cùng nhau say ngắm dọc đường.</a:t>
            </a:r>
          </a:p>
          <a:p>
            <a:pPr algn="just">
              <a:spcBef>
                <a:spcPts val="600"/>
              </a:spcBef>
              <a:spcAft>
                <a:spcPts val="600"/>
              </a:spcAft>
            </a:pPr>
            <a:r>
              <a:rPr lang="vi-VN" sz="2800" dirty="0" smtClean="0">
                <a:latin typeface="Times New Roman" pitchFamily="18" charset="0"/>
                <a:cs typeface="Times New Roman" pitchFamily="18" charset="0"/>
              </a:rPr>
              <a:t>Ngày </a:t>
            </a:r>
            <a:r>
              <a:rPr lang="vi-VN" sz="2800" dirty="0">
                <a:latin typeface="Times New Roman" pitchFamily="18" charset="0"/>
                <a:cs typeface="Times New Roman" pitchFamily="18" charset="0"/>
              </a:rPr>
              <a:t>kia, đến một bờ sông, chúng tôi ghép ba bốn lá bèo sen lại, làm một chiếc bè. Bè theo dòng nước trôi băng băng.</a:t>
            </a:r>
          </a:p>
          <a:p>
            <a:pPr algn="just">
              <a:spcBef>
                <a:spcPts val="600"/>
              </a:spcBef>
              <a:spcAft>
                <a:spcPts val="600"/>
              </a:spcAft>
            </a:pPr>
            <a:r>
              <a:rPr lang="vi-VN" sz="2800" dirty="0">
                <a:latin typeface="Times New Roman" pitchFamily="18" charset="0"/>
                <a:cs typeface="Times New Roman" pitchFamily="18" charset="0"/>
              </a:rPr>
              <a:t>2. Mùa thu mới chớm nhưng nước đã trong vắt, trông thấy cả hòn cuội trắng tinh nằm dưới đáy. Nhìn hai bên bờ sông, cỏ cây và những làng gần, núi xa luôn luôn mới. Những anh gọng vó đen sạm, gầy và cao, nghênh cặp chân gọng vó đứng trên bãi lầy bái phục nhìn theo chúng tôi. Những ả cua kềnh cũng giương đôi mắt lồi, âu yếm ngó theo. Đàn săn sắt và cá thầu dầu thoáng gặp đâu cũng lăng xăng cố bơi theo chiếc bè, hoan nghênh váng cả mặt nước.</a:t>
            </a:r>
          </a:p>
          <a:p>
            <a:pPr algn="r">
              <a:spcBef>
                <a:spcPts val="600"/>
              </a:spcBef>
              <a:spcAft>
                <a:spcPts val="600"/>
              </a:spcAft>
            </a:pPr>
            <a:r>
              <a:rPr lang="vi-VN" sz="2800" i="1" dirty="0">
                <a:latin typeface="Times New Roman" pitchFamily="18" charset="0"/>
                <a:cs typeface="Times New Roman" pitchFamily="18" charset="0"/>
              </a:rPr>
              <a:t>Theo Tô </a:t>
            </a:r>
            <a:r>
              <a:rPr lang="vi-VN" sz="2800" i="1" dirty="0" smtClean="0">
                <a:latin typeface="Times New Roman" pitchFamily="18" charset="0"/>
                <a:cs typeface="Times New Roman" pitchFamily="18" charset="0"/>
              </a:rPr>
              <a:t>Hoài</a:t>
            </a:r>
            <a:endParaRPr lang="vi-VN" sz="2800" dirty="0">
              <a:latin typeface="Times New Roman" pitchFamily="18" charset="0"/>
              <a:cs typeface="Times New Roman" pitchFamily="18" charset="0"/>
            </a:endParaRPr>
          </a:p>
        </p:txBody>
      </p:sp>
      <p:sp>
        <p:nvSpPr>
          <p:cNvPr id="7" name="Flowchart: Terminator 6"/>
          <p:cNvSpPr/>
          <p:nvPr/>
        </p:nvSpPr>
        <p:spPr>
          <a:xfrm>
            <a:off x="0" y="19937"/>
            <a:ext cx="2964426" cy="1110434"/>
          </a:xfrm>
          <a:prstGeom prst="flowChartTerminator">
            <a:avLst/>
          </a:prstGeom>
          <a:solidFill>
            <a:schemeClr val="accent6">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TOÀN BÀI</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204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TextBox 1"/>
          <p:cNvSpPr txBox="1"/>
          <p:nvPr/>
        </p:nvSpPr>
        <p:spPr>
          <a:xfrm>
            <a:off x="3508309" y="2183363"/>
            <a:ext cx="5505062" cy="2308324"/>
          </a:xfrm>
          <a:prstGeom prst="rect">
            <a:avLst/>
          </a:prstGeom>
          <a:noFill/>
        </p:spPr>
        <p:txBody>
          <a:bodyPr wrap="square" rtlCol="0">
            <a:spAutoFit/>
          </a:bodyPr>
          <a:lstStyle/>
          <a:p>
            <a:pPr algn="ctr"/>
            <a:r>
              <a:rPr lang="en-US" sz="72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 HỎI VÀ BÀI TẬP</a:t>
            </a:r>
            <a:endParaRPr lang="en-US" sz="7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6033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 y="1"/>
            <a:ext cx="12190410" cy="6859587"/>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90414" y="1"/>
            <a:ext cx="12190412" cy="6859587"/>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0954" y="4868095"/>
            <a:ext cx="2638663" cy="1425393"/>
          </a:xfrm>
          <a:prstGeom prst="rect">
            <a:avLst/>
          </a:prstGeom>
        </p:spPr>
      </p:pic>
      <p:sp>
        <p:nvSpPr>
          <p:cNvPr id="2" name="Rectangle 1"/>
          <p:cNvSpPr/>
          <p:nvPr/>
        </p:nvSpPr>
        <p:spPr>
          <a:xfrm>
            <a:off x="991389" y="986363"/>
            <a:ext cx="6597790" cy="2079683"/>
          </a:xfrm>
          <a:prstGeom prst="rect">
            <a:avLst/>
          </a:prstGeom>
          <a:noFill/>
        </p:spPr>
        <p:txBody>
          <a:bodyPr wrap="none" lIns="108850" tIns="54425" rIns="108850" bIns="54425">
            <a:spAutoFit/>
          </a:bodyPr>
          <a:lstStyle/>
          <a:p>
            <a:pPr algn="ctr"/>
            <a:r>
              <a:rPr lang="en-US" sz="6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VƯỢT CHƯỚNG</a:t>
            </a:r>
          </a:p>
          <a:p>
            <a:pPr algn="ctr"/>
            <a:r>
              <a:rPr lang="en-US" sz="6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88860" y="7273343"/>
            <a:ext cx="812694" cy="609741"/>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431702" y="7273340"/>
            <a:ext cx="812694" cy="609741"/>
          </a:xfrm>
          <a:prstGeom prst="rect">
            <a:avLst/>
          </a:prstGeom>
        </p:spPr>
      </p:pic>
    </p:spTree>
    <p:extLst>
      <p:ext uri="{BB962C8B-B14F-4D97-AF65-F5344CB8AC3E}">
        <p14:creationId xmlns:p14="http://schemas.microsoft.com/office/powerpoint/2010/main" val="373355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par>
                          <p:cTn id="23" fill="hold">
                            <p:stCondLst>
                              <p:cond delay="0"/>
                            </p:stCondLst>
                            <p:childTnLst>
                              <p:par>
                                <p:cTn id="24" presetID="50" presetClass="exit" presetSubtype="0" accel="100000" fill="hold" grpId="0" nodeType="afterEffect">
                                  <p:stCondLst>
                                    <p:cond delay="0"/>
                                  </p:stCondLst>
                                  <p:iterate type="lt">
                                    <p:tmPct val="0"/>
                                  </p:iterate>
                                  <p:childTnLst>
                                    <p:anim calcmode="lin" valueType="num">
                                      <p:cBhvr>
                                        <p:cTn id="25"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6"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7" dur="1000"/>
                                        <p:tgtEl>
                                          <p:spTgt spid="2">
                                            <p:txEl>
                                              <p:pRg st="0" end="0"/>
                                            </p:txEl>
                                          </p:spTgt>
                                        </p:tgtEl>
                                      </p:cBhvr>
                                    </p:animEffect>
                                    <p:set>
                                      <p:cBhvr>
                                        <p:cTn id="28" dur="1" fill="hold">
                                          <p:stCondLst>
                                            <p:cond delay="999"/>
                                          </p:stCondLst>
                                        </p:cTn>
                                        <p:tgtEl>
                                          <p:spTgt spid="2">
                                            <p:txEl>
                                              <p:pRg st="0" end="0"/>
                                            </p:txEl>
                                          </p:spTgt>
                                        </p:tgtEl>
                                        <p:attrNameLst>
                                          <p:attrName>style.visibility</p:attrName>
                                        </p:attrNameLst>
                                      </p:cBhvr>
                                      <p:to>
                                        <p:strVal val="hidden"/>
                                      </p:to>
                                    </p:set>
                                  </p:childTnLst>
                                </p:cTn>
                              </p:par>
                            </p:childTnLst>
                          </p:cTn>
                        </p:par>
                        <p:par>
                          <p:cTn id="29" fill="hold">
                            <p:stCondLst>
                              <p:cond delay="1000"/>
                            </p:stCondLst>
                            <p:childTnLst>
                              <p:par>
                                <p:cTn id="30" presetID="50" presetClass="exit" presetSubtype="0" accel="100000" fill="hold" grpId="0" nodeType="after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2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2190412" cy="6859587"/>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0414" y="1"/>
            <a:ext cx="12190412" cy="6859587"/>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0359" y="5696711"/>
            <a:ext cx="1643570" cy="704641"/>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0954" y="4868095"/>
            <a:ext cx="2638663" cy="142539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88860" y="7012020"/>
            <a:ext cx="812694" cy="609741"/>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17312" y="4327393"/>
            <a:ext cx="1698678" cy="621990"/>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212654" y="7012021"/>
            <a:ext cx="812694" cy="609741"/>
          </a:xfrm>
          <a:prstGeom prst="rect">
            <a:avLst/>
          </a:prstGeom>
        </p:spPr>
      </p:pic>
      <p:sp>
        <p:nvSpPr>
          <p:cNvPr id="11" name="Rectangle 10"/>
          <p:cNvSpPr/>
          <p:nvPr/>
        </p:nvSpPr>
        <p:spPr>
          <a:xfrm>
            <a:off x="587888" y="292775"/>
            <a:ext cx="11428512" cy="160057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r>
              <a:rPr lang="en-US" sz="4000" b="1" dirty="0" smtClean="0">
                <a:solidFill>
                  <a:srgbClr val="002060"/>
                </a:solidFill>
                <a:latin typeface="Times New Roman" panose="02020603050405020304" pitchFamily="18" charset="0"/>
                <a:cs typeface="Times New Roman" panose="02020603050405020304" pitchFamily="18" charset="0"/>
              </a:rPr>
              <a:t>1. </a:t>
            </a:r>
            <a:r>
              <a:rPr lang="en-US" sz="4000" b="1" dirty="0" err="1" smtClean="0">
                <a:solidFill>
                  <a:srgbClr val="002060"/>
                </a:solidFill>
                <a:latin typeface="Times New Roman" panose="02020603050405020304" pitchFamily="18" charset="0"/>
                <a:cs typeface="Times New Roman" panose="02020603050405020304" pitchFamily="18" charset="0"/>
              </a:rPr>
              <a:t>Đôi</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bạn</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trong</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câu</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chuyện</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trên</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đi</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đâu</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406347" y="2010965"/>
            <a:ext cx="11428512" cy="130123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r>
              <a:rPr lang="en-US" sz="3600" dirty="0" err="1">
                <a:solidFill>
                  <a:schemeClr val="tx1"/>
                </a:solidFill>
                <a:latin typeface="Times New Roman" pitchFamily="18" charset="0"/>
                <a:cs typeface="Times New Roman" pitchFamily="18" charset="0"/>
              </a:rPr>
              <a:t>Đôi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bạn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trong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câu</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chuyện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rủ</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nhau</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ngao</a:t>
            </a:r>
            <a:r>
              <a:rPr lang="en-US" sz="3600" dirty="0">
                <a:solidFill>
                  <a:schemeClr val="tx1"/>
                </a:solidFill>
                <a:latin typeface="Times New Roman" pitchFamily="18" charset="0"/>
                <a:cs typeface="Times New Roman" pitchFamily="18" charset="0"/>
              </a:rPr>
              <a:t> du </a:t>
            </a:r>
            <a:r>
              <a:rPr lang="en-US" sz="3600" dirty="0" err="1">
                <a:solidFill>
                  <a:schemeClr val="tx1"/>
                </a:solidFill>
                <a:latin typeface="Times New Roman" pitchFamily="18" charset="0"/>
                <a:cs typeface="Times New Roman" pitchFamily="18" charset="0"/>
              </a:rPr>
              <a:t>thiên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hạ</a:t>
            </a:r>
            <a:r>
              <a:rPr lang="en-US" sz="3600" dirty="0">
                <a:solidFill>
                  <a:schemeClr val="tx1"/>
                </a:solidFill>
                <a:latin typeface="Times New Roman" pitchFamily="18" charset="0"/>
                <a:cs typeface="Times New Roman" pitchFamily="18" charset="0"/>
              </a:rPr>
              <a:t>.</a:t>
            </a: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4551" y="4006194"/>
            <a:ext cx="1886633" cy="1298636"/>
          </a:xfrm>
          <a:prstGeom prst="rect">
            <a:avLst/>
          </a:prstGeom>
        </p:spPr>
      </p:pic>
      <p:sp>
        <p:nvSpPr>
          <p:cNvPr id="16" name="Oval Callout 15"/>
          <p:cNvSpPr/>
          <p:nvPr/>
        </p:nvSpPr>
        <p:spPr>
          <a:xfrm>
            <a:off x="1185708" y="3444577"/>
            <a:ext cx="1987595" cy="1179424"/>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r>
              <a:rPr lang="en-US" sz="1700" dirty="0" err="1">
                <a:solidFill>
                  <a:schemeClr val="accent1">
                    <a:lumMod val="50000"/>
                  </a:schemeClr>
                </a:solidFill>
              </a:rPr>
              <a:t>Không</a:t>
            </a:r>
            <a:r>
              <a:rPr lang="en-US" sz="1700" dirty="0">
                <a:solidFill>
                  <a:schemeClr val="accent1">
                    <a:lumMod val="50000"/>
                  </a:schemeClr>
                </a:solidFill>
              </a:rPr>
              <a:t> </a:t>
            </a:r>
            <a:r>
              <a:rPr lang="en-US" sz="1700" dirty="0" err="1">
                <a:solidFill>
                  <a:schemeClr val="accent1">
                    <a:lumMod val="50000"/>
                  </a:schemeClr>
                </a:solidFill>
              </a:rPr>
              <a:t>trả</a:t>
            </a:r>
            <a:r>
              <a:rPr lang="en-US" sz="1700" dirty="0">
                <a:solidFill>
                  <a:schemeClr val="accent1">
                    <a:lumMod val="50000"/>
                  </a:schemeClr>
                </a:solidFill>
              </a:rPr>
              <a:t> </a:t>
            </a:r>
            <a:r>
              <a:rPr lang="en-US" sz="1700" dirty="0" err="1">
                <a:solidFill>
                  <a:schemeClr val="accent1">
                    <a:lumMod val="50000"/>
                  </a:schemeClr>
                </a:solidFill>
              </a:rPr>
              <a:t>lời</a:t>
            </a:r>
            <a:r>
              <a:rPr lang="en-US" sz="1700" dirty="0">
                <a:solidFill>
                  <a:schemeClr val="accent1">
                    <a:lumMod val="50000"/>
                  </a:schemeClr>
                </a:solidFill>
              </a:rPr>
              <a:t> </a:t>
            </a:r>
            <a:r>
              <a:rPr lang="en-US" sz="1700" dirty="0" err="1">
                <a:solidFill>
                  <a:schemeClr val="accent1">
                    <a:lumMod val="50000"/>
                  </a:schemeClr>
                </a:solidFill>
              </a:rPr>
              <a:t>được</a:t>
            </a:r>
            <a:r>
              <a:rPr lang="en-US" sz="1700" dirty="0">
                <a:solidFill>
                  <a:schemeClr val="accent1">
                    <a:lumMod val="50000"/>
                  </a:schemeClr>
                </a:solidFill>
              </a:rPr>
              <a:t> </a:t>
            </a:r>
            <a:r>
              <a:rPr lang="en-US" sz="1700" dirty="0" err="1">
                <a:solidFill>
                  <a:schemeClr val="accent1">
                    <a:lumMod val="50000"/>
                  </a:schemeClr>
                </a:solidFill>
              </a:rPr>
              <a:t>thì</a:t>
            </a:r>
            <a:r>
              <a:rPr lang="en-US" sz="1700" dirty="0">
                <a:solidFill>
                  <a:schemeClr val="accent1">
                    <a:lumMod val="50000"/>
                  </a:schemeClr>
                </a:solidFill>
              </a:rPr>
              <a:t> </a:t>
            </a:r>
            <a:r>
              <a:rPr lang="en-US" sz="1700" dirty="0" err="1">
                <a:solidFill>
                  <a:schemeClr val="accent1">
                    <a:lumMod val="50000"/>
                  </a:schemeClr>
                </a:solidFill>
              </a:rPr>
              <a:t>mình</a:t>
            </a:r>
            <a:r>
              <a:rPr lang="en-US" sz="1700" dirty="0">
                <a:solidFill>
                  <a:schemeClr val="accent1">
                    <a:lumMod val="50000"/>
                  </a:schemeClr>
                </a:solidFill>
              </a:rPr>
              <a:t> </a:t>
            </a:r>
            <a:r>
              <a:rPr lang="en-US" sz="1700" dirty="0" err="1">
                <a:solidFill>
                  <a:schemeClr val="accent1">
                    <a:lumMod val="50000"/>
                  </a:schemeClr>
                </a:solidFill>
              </a:rPr>
              <a:t>giúp</a:t>
            </a:r>
            <a:r>
              <a:rPr lang="en-US" sz="1700" dirty="0">
                <a:solidFill>
                  <a:schemeClr val="accent1">
                    <a:lumMod val="50000"/>
                  </a:schemeClr>
                </a:solidFill>
              </a:rPr>
              <a:t> </a:t>
            </a:r>
            <a:r>
              <a:rPr lang="en-US" sz="1700" dirty="0" err="1">
                <a:solidFill>
                  <a:schemeClr val="accent1">
                    <a:lumMod val="50000"/>
                  </a:schemeClr>
                </a:solidFill>
              </a:rPr>
              <a:t>cho</a:t>
            </a:r>
            <a:r>
              <a:rPr lang="en-US" sz="1700" dirty="0">
                <a:solidFill>
                  <a:schemeClr val="accent1">
                    <a:lumMod val="50000"/>
                  </a:schemeClr>
                </a:solidFill>
              </a:rPr>
              <a:t> </a:t>
            </a:r>
            <a:r>
              <a:rPr lang="en-US" sz="1700" dirty="0" err="1">
                <a:solidFill>
                  <a:schemeClr val="accent1">
                    <a:lumMod val="50000"/>
                  </a:schemeClr>
                </a:solidFill>
              </a:rPr>
              <a:t>để</a:t>
            </a:r>
            <a:r>
              <a:rPr lang="en-US" sz="1700" dirty="0">
                <a:solidFill>
                  <a:schemeClr val="accent1">
                    <a:lumMod val="50000"/>
                  </a:schemeClr>
                </a:solidFill>
              </a:rPr>
              <a:t> qua </a:t>
            </a:r>
            <a:r>
              <a:rPr lang="en-US" sz="1700" dirty="0" err="1">
                <a:solidFill>
                  <a:schemeClr val="accent1">
                    <a:lumMod val="50000"/>
                  </a:schemeClr>
                </a:solidFill>
              </a:rPr>
              <a:t>vòng</a:t>
            </a:r>
            <a:r>
              <a:rPr lang="en-US" sz="1700" dirty="0">
                <a:solidFill>
                  <a:schemeClr val="accent1">
                    <a:lumMod val="50000"/>
                  </a:schemeClr>
                </a:solidFill>
              </a:rPr>
              <a:t> </a:t>
            </a:r>
            <a:r>
              <a:rPr lang="en-US" sz="1700" dirty="0" err="1">
                <a:solidFill>
                  <a:schemeClr val="accent1">
                    <a:lumMod val="50000"/>
                  </a:schemeClr>
                </a:solidFill>
              </a:rPr>
              <a:t>nhé</a:t>
            </a:r>
            <a:r>
              <a:rPr lang="en-US" sz="1700" dirty="0">
                <a:solidFill>
                  <a:schemeClr val="accent1">
                    <a:lumMod val="50000"/>
                  </a:schemeClr>
                </a:solidFill>
              </a:rPr>
              <a:t>!</a:t>
            </a:r>
          </a:p>
        </p:txBody>
      </p:sp>
      <p:sp>
        <p:nvSpPr>
          <p:cNvPr id="9" name="Rectangular Callout 8"/>
          <p:cNvSpPr/>
          <p:nvPr/>
        </p:nvSpPr>
        <p:spPr>
          <a:xfrm>
            <a:off x="1362458" y="3429794"/>
            <a:ext cx="6351476" cy="897599"/>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r>
              <a:rPr lang="en-US" sz="1800" dirty="0" err="1">
                <a:solidFill>
                  <a:schemeClr val="tx1"/>
                </a:solidFill>
                <a:latin typeface="Times New Roman" pitchFamily="18" charset="0"/>
                <a:cs typeface="Times New Roman" pitchFamily="18" charset="0"/>
              </a:rPr>
              <a:t>Đôi</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bạn</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trong</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câu</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chuyện</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rủ</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nhau</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đi</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ngao</a:t>
            </a:r>
            <a:r>
              <a:rPr lang="en-US" sz="1800" dirty="0">
                <a:solidFill>
                  <a:schemeClr val="tx1"/>
                </a:solidFill>
                <a:latin typeface="Times New Roman" pitchFamily="18" charset="0"/>
                <a:cs typeface="Times New Roman" pitchFamily="18" charset="0"/>
              </a:rPr>
              <a:t> du </a:t>
            </a:r>
            <a:r>
              <a:rPr lang="en-US" sz="1800" dirty="0" err="1">
                <a:solidFill>
                  <a:schemeClr val="tx1"/>
                </a:solidFill>
                <a:latin typeface="Times New Roman" pitchFamily="18" charset="0"/>
                <a:cs typeface="Times New Roman" pitchFamily="18" charset="0"/>
              </a:rPr>
              <a:t>thiên</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hạ</a:t>
            </a:r>
            <a:r>
              <a:rPr lang="en-US" sz="18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362863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2190412" cy="6859587"/>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0414" y="1"/>
            <a:ext cx="12190412" cy="6859587"/>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80935" y="5639765"/>
            <a:ext cx="993657" cy="745513"/>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0954" y="4868095"/>
            <a:ext cx="2638663" cy="142539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88860" y="7012022"/>
            <a:ext cx="812694" cy="609741"/>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17312" y="4327393"/>
            <a:ext cx="1698678" cy="621990"/>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082043" y="6979356"/>
            <a:ext cx="812694" cy="609741"/>
          </a:xfrm>
          <a:prstGeom prst="rect">
            <a:avLst/>
          </a:prstGeom>
        </p:spPr>
      </p:pic>
      <p:sp>
        <p:nvSpPr>
          <p:cNvPr id="13" name="Rectangle 12"/>
          <p:cNvSpPr/>
          <p:nvPr/>
        </p:nvSpPr>
        <p:spPr>
          <a:xfrm>
            <a:off x="406347" y="292775"/>
            <a:ext cx="11428512" cy="160057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r>
              <a:rPr lang="en-US" sz="3800" b="1" dirty="0" smtClean="0">
                <a:solidFill>
                  <a:schemeClr val="tx1"/>
                </a:solidFill>
                <a:latin typeface="Times New Roman" panose="02020603050405020304" pitchFamily="18" charset="0"/>
                <a:cs typeface="Times New Roman" panose="02020603050405020304" pitchFamily="18" charset="0"/>
              </a:rPr>
              <a:t>2. </a:t>
            </a:r>
            <a:r>
              <a:rPr lang="en-US" sz="4000" b="1" dirty="0" err="1">
                <a:solidFill>
                  <a:schemeClr val="tx1"/>
                </a:solidFill>
                <a:latin typeface="Times New Roman" pitchFamily="18" charset="0"/>
                <a:cs typeface="Times New Roman" pitchFamily="18" charset="0"/>
              </a:rPr>
              <a:t>Chiếc</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bè</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của</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đôi</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bạn</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được</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làm</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bằng</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gì</a:t>
            </a:r>
            <a:r>
              <a:rPr lang="en-US" sz="4000" b="1" dirty="0" smtClean="0">
                <a:solidFill>
                  <a:schemeClr val="tx1"/>
                </a:solidFill>
                <a:latin typeface="Times New Roman" pitchFamily="18" charset="0"/>
                <a:cs typeface="Times New Roman" pitchFamily="18" charset="0"/>
              </a:rPr>
              <a:t>?</a:t>
            </a:r>
            <a:endParaRPr lang="vi-VN" sz="4000" b="1" dirty="0">
              <a:solidFill>
                <a:schemeClr val="tx1"/>
              </a:solidFill>
              <a:latin typeface="Times New Roman" pitchFamily="18" charset="0"/>
              <a:cs typeface="Times New Roman" pitchFamily="18" charset="0"/>
            </a:endParaRPr>
          </a:p>
        </p:txBody>
      </p:sp>
      <p:sp>
        <p:nvSpPr>
          <p:cNvPr id="14" name="Rectangle 13"/>
          <p:cNvSpPr/>
          <p:nvPr/>
        </p:nvSpPr>
        <p:spPr>
          <a:xfrm>
            <a:off x="406347" y="2045778"/>
            <a:ext cx="11428512" cy="130123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r>
              <a:rPr lang="en-US" sz="3600" dirty="0" err="1">
                <a:solidFill>
                  <a:schemeClr val="tx1"/>
                </a:solidFill>
                <a:latin typeface="Times New Roman" pitchFamily="18" charset="0"/>
                <a:cs typeface="Times New Roman" pitchFamily="18" charset="0"/>
              </a:rPr>
              <a:t>Chiếc</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bè</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của</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đôi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bạn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được</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làm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từ</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ba</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bốn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lá</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bèo</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sen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ghép</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lại</a:t>
            </a:r>
            <a:r>
              <a:rPr lang="en-US" sz="3600" dirty="0">
                <a:solidFill>
                  <a:schemeClr val="tx1"/>
                </a:solidFill>
                <a:latin typeface="Times New Roman" pitchFamily="18" charset="0"/>
                <a:cs typeface="Times New Roman" pitchFamily="18" charset="0"/>
              </a:rPr>
              <a:t>.</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4551" y="3991680"/>
            <a:ext cx="1886633" cy="1298636"/>
          </a:xfrm>
          <a:prstGeom prst="rect">
            <a:avLst/>
          </a:prstGeom>
        </p:spPr>
      </p:pic>
      <p:sp>
        <p:nvSpPr>
          <p:cNvPr id="17" name="Oval Callout 16"/>
          <p:cNvSpPr/>
          <p:nvPr/>
        </p:nvSpPr>
        <p:spPr>
          <a:xfrm>
            <a:off x="1185708" y="3430063"/>
            <a:ext cx="1987595" cy="1179424"/>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r>
              <a:rPr lang="en-US" sz="1700">
                <a:solidFill>
                  <a:schemeClr val="accent1">
                    <a:lumMod val="50000"/>
                  </a:schemeClr>
                </a:solidFill>
              </a:rPr>
              <a:t>Không trả lời được thì mình giúp cho để qua vòng nhé!</a:t>
            </a:r>
          </a:p>
        </p:txBody>
      </p:sp>
      <p:sp>
        <p:nvSpPr>
          <p:cNvPr id="18" name="Rectangular Callout 17"/>
          <p:cNvSpPr/>
          <p:nvPr/>
        </p:nvSpPr>
        <p:spPr>
          <a:xfrm>
            <a:off x="1362458" y="3429794"/>
            <a:ext cx="6351476" cy="897599"/>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r>
              <a:rPr lang="en-US" sz="2400" dirty="0" err="1">
                <a:solidFill>
                  <a:schemeClr val="tx1"/>
                </a:solidFill>
                <a:latin typeface="Times New Roman" pitchFamily="18" charset="0"/>
                <a:cs typeface="Times New Roman" pitchFamily="18" charset="0"/>
              </a:rPr>
              <a:t>Chiếc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bè</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đôi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bạn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được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từ</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bốn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lá</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bèo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sen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ghép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lại</a:t>
            </a:r>
            <a:r>
              <a:rPr lang="en-US" sz="2400" dirty="0">
                <a:solidFill>
                  <a:schemeClr val="tx1"/>
                </a:solidFill>
                <a:latin typeface="Times New Roman" pitchFamily="18" charset="0"/>
                <a:cs typeface="Times New Roman" pitchFamily="18" charset="0"/>
              </a:rPr>
              <a:t>.</a:t>
            </a:r>
            <a:endParaRPr lang="en-US" sz="2000" dirty="0">
              <a:solidFill>
                <a:schemeClr val="tx1"/>
              </a:solidFill>
              <a:latin typeface="Times New Roman" pitchFamily="18" charset="0"/>
              <a:cs typeface="Times New Roman" pitchFamily="18" charset="0"/>
            </a:endParaRPr>
          </a:p>
        </p:txBody>
      </p:sp>
      <p:pic>
        <p:nvPicPr>
          <p:cNvPr id="19" name="Picture 2"/>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574592" y="2969941"/>
            <a:ext cx="6654796" cy="329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937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19"/>
                                        </p:tgtEl>
                                        <p:attrNameLst>
                                          <p:attrName>ppt_x</p:attrName>
                                        </p:attrNameLst>
                                      </p:cBhvr>
                                      <p:tavLst>
                                        <p:tav tm="0">
                                          <p:val>
                                            <p:strVal val="ppt_x"/>
                                          </p:val>
                                        </p:tav>
                                        <p:tav tm="100000">
                                          <p:val>
                                            <p:strVal val="ppt_x"/>
                                          </p:val>
                                        </p:tav>
                                      </p:tavLst>
                                    </p:anim>
                                    <p:anim calcmode="lin" valueType="num">
                                      <p:cBhvr additive="base">
                                        <p:cTn id="27" dur="500"/>
                                        <p:tgtEl>
                                          <p:spTgt spid="19"/>
                                        </p:tgtEl>
                                        <p:attrNameLst>
                                          <p:attrName>ppt_y</p:attrName>
                                        </p:attrNameLst>
                                      </p:cBhvr>
                                      <p:tavLst>
                                        <p:tav tm="0">
                                          <p:val>
                                            <p:strVal val="ppt_y"/>
                                          </p:val>
                                        </p:tav>
                                        <p:tav tm="100000">
                                          <p:val>
                                            <p:strVal val="1+ppt_h/2"/>
                                          </p:val>
                                        </p:tav>
                                      </p:tavLst>
                                    </p:anim>
                                    <p:set>
                                      <p:cBhvr>
                                        <p:cTn id="28" dur="1" fill="hold">
                                          <p:stCondLst>
                                            <p:cond delay="499"/>
                                          </p:stCondLst>
                                        </p:cTn>
                                        <p:tgtEl>
                                          <p:spTgt spid="19"/>
                                        </p:tgtEl>
                                        <p:attrNameLst>
                                          <p:attrName>style.visibility</p:attrName>
                                        </p:attrNameLst>
                                      </p:cBhvr>
                                      <p:to>
                                        <p:strVal val="hidden"/>
                                      </p:to>
                                    </p:set>
                                  </p:childTnLst>
                                </p:cTn>
                              </p:par>
                              <p:par>
                                <p:cTn id="29" presetID="26" presetClass="emph" presetSubtype="0" fill="hold" nodeType="withEffect">
                                  <p:stCondLst>
                                    <p:cond delay="0"/>
                                  </p:stCondLst>
                                  <p:childTnLst>
                                    <p:animEffect transition="out" filter="fade">
                                      <p:cBhvr>
                                        <p:cTn id="30" dur="500" tmFilter="0, 0; .2, .5; .8, .5; 1, 0"/>
                                        <p:tgtEl>
                                          <p:spTgt spid="7"/>
                                        </p:tgtEl>
                                      </p:cBhvr>
                                    </p:animEffect>
                                    <p:animScale>
                                      <p:cBhvr>
                                        <p:cTn id="31" dur="250" autoRev="1" fill="hold"/>
                                        <p:tgtEl>
                                          <p:spTgt spid="7"/>
                                        </p:tgtEl>
                                      </p:cBhvr>
                                      <p:by x="105000" y="105000"/>
                                    </p:animScale>
                                  </p:childTnLst>
                                </p:cTn>
                              </p:par>
                              <p:par>
                                <p:cTn id="32" presetID="10" presetClass="exit" presetSubtype="0" fill="hold" grpId="1" nodeType="with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42"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par>
                                <p:cTn id="43" presetID="1" presetClass="mediacall" presetSubtype="0" fill="hold" nodeType="withEffect">
                                  <p:stCondLst>
                                    <p:cond delay="0"/>
                                  </p:stCondLst>
                                  <p:childTnLst>
                                    <p:cmd type="call" cmd="playFrom(0.0)">
                                      <p:cBhvr>
                                        <p:cTn id="44" dur="1306" fill="hold"/>
                                        <p:tgtEl>
                                          <p:spTgt spid="8"/>
                                        </p:tgtEl>
                                      </p:cBhvr>
                                    </p:cmd>
                                  </p:childTnLst>
                                </p:cTn>
                              </p:par>
                            </p:childTnLst>
                          </p:cTn>
                        </p:par>
                        <p:par>
                          <p:cTn id="45" fill="hold">
                            <p:stCondLst>
                              <p:cond delay="1306"/>
                            </p:stCondLst>
                            <p:childTnLst>
                              <p:par>
                                <p:cTn id="46" presetID="10" presetClass="exit" presetSubtype="0" fill="hold" nodeType="afterEffect">
                                  <p:stCondLst>
                                    <p:cond delay="0"/>
                                  </p:stCondLst>
                                  <p:childTnLst>
                                    <p:animEffect transition="out" filter="fade">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childTnLst>
                          </p:cTn>
                        </p:par>
                        <p:par>
                          <p:cTn id="49" fill="hold">
                            <p:stCondLst>
                              <p:cond delay="1806"/>
                            </p:stCondLst>
                            <p:childTnLst>
                              <p:par>
                                <p:cTn id="50" presetID="10" presetClass="exit" presetSubtype="0" fill="hold" nodeType="after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childTnLst>
                          </p:cTn>
                        </p:par>
                        <p:par>
                          <p:cTn id="53" fill="hold">
                            <p:stCondLst>
                              <p:cond delay="2306"/>
                            </p:stCondLst>
                            <p:childTnLst>
                              <p:par>
                                <p:cTn id="54" presetID="35" presetClass="path" presetSubtype="0" accel="50000" decel="50000" fill="hold" nodeType="afterEffect">
                                  <p:stCondLst>
                                    <p:cond delay="0"/>
                                  </p:stCondLst>
                                  <p:childTnLst>
                                    <p:animMotion origin="layout" path="M 0 0 L -1 0 " pathEditMode="relative" rAng="0" ptsTypes="AA">
                                      <p:cBhvr>
                                        <p:cTn id="55" dur="3000" fill="hold"/>
                                        <p:tgtEl>
                                          <p:spTgt spid="4"/>
                                        </p:tgtEl>
                                        <p:attrNameLst>
                                          <p:attrName>ppt_x</p:attrName>
                                          <p:attrName>ppt_y</p:attrName>
                                        </p:attrNameLst>
                                      </p:cBhvr>
                                      <p:rCtr x="-50000" y="0"/>
                                    </p:animMotion>
                                  </p:childTnLst>
                                </p:cTn>
                              </p:par>
                              <p:par>
                                <p:cTn id="56" presetID="1" presetClass="mediacall" presetSubtype="0" fill="hold" nodeType="withEffect">
                                  <p:stCondLst>
                                    <p:cond delay="0"/>
                                  </p:stCondLst>
                                  <p:childTnLst>
                                    <p:cmd type="call" cmd="playFrom(0.0)">
                                      <p:cBhvr>
                                        <p:cTn id="57" dur="3082" fill="hold"/>
                                        <p:tgtEl>
                                          <p:spTgt spid="9"/>
                                        </p:tgtEl>
                                      </p:cBhvr>
                                    </p:cmd>
                                  </p:childTnLst>
                                </p:cTn>
                              </p:par>
                              <p:par>
                                <p:cTn id="58" presetID="35" presetClass="path" presetSubtype="0" accel="50000" decel="50000" fill="hold" nodeType="withEffect">
                                  <p:stCondLst>
                                    <p:cond delay="0"/>
                                  </p:stCondLst>
                                  <p:childTnLst>
                                    <p:animMotion origin="layout" path="M 0 0 L -1 0 " pathEditMode="relative" rAng="0" ptsTypes="AA">
                                      <p:cBhvr>
                                        <p:cTn id="59"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60" fill="hold" display="0">
                  <p:stCondLst>
                    <p:cond delay="indefinite"/>
                  </p:stCondLst>
                  <p:endCondLst>
                    <p:cond evt="onStopAudio" delay="0">
                      <p:tgtEl>
                        <p:sldTgt/>
                      </p:tgtEl>
                    </p:cond>
                  </p:endCondLst>
                </p:cTn>
                <p:tgtEl>
                  <p:spTgt spid="8"/>
                </p:tgtEl>
              </p:cMediaNode>
            </p:audio>
            <p:audio>
              <p:cMediaNode vol="80000">
                <p:cTn id="61" fill="hold" display="0">
                  <p:stCondLst>
                    <p:cond delay="indefinite"/>
                  </p:stCondLst>
                  <p:endCondLst>
                    <p:cond evt="onStopAudio" delay="0">
                      <p:tgtEl>
                        <p:sldTgt/>
                      </p:tgtEl>
                    </p:cond>
                  </p:endCondLst>
                </p:cTn>
                <p:tgtEl>
                  <p:spTgt spid="9"/>
                </p:tgtEl>
              </p:cMediaNode>
            </p:audio>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16"/>
                                        </p:tgtEl>
                                      </p:cBhvr>
                                    </p:animEffect>
                                    <p:animScale>
                                      <p:cBhvr>
                                        <p:cTn id="67" dur="250" autoRev="1" fill="hold"/>
                                        <p:tgtEl>
                                          <p:spTgt spid="16"/>
                                        </p:tgtEl>
                                      </p:cBhvr>
                                      <p:by x="105000" y="105000"/>
                                    </p:animScale>
                                  </p:childTnLst>
                                </p:cTn>
                              </p:par>
                            </p:childTnLst>
                          </p:cTn>
                        </p:par>
                        <p:par>
                          <p:cTn id="68" fill="hold">
                            <p:stCondLst>
                              <p:cond delay="500"/>
                            </p:stCondLst>
                            <p:childTnLst>
                              <p:par>
                                <p:cTn id="69" presetID="10" presetClass="exit" presetSubtype="0" fill="hold" grpId="1" nodeType="afterEffect">
                                  <p:stCondLst>
                                    <p:cond delay="0"/>
                                  </p:stCondLst>
                                  <p:childTnLst>
                                    <p:animEffect transition="out" filter="fade">
                                      <p:cBhvr>
                                        <p:cTn id="70" dur="500"/>
                                        <p:tgtEl>
                                          <p:spTgt spid="17"/>
                                        </p:tgtEl>
                                      </p:cBhvr>
                                    </p:animEffect>
                                    <p:set>
                                      <p:cBhvr>
                                        <p:cTn id="71" dur="1" fill="hold">
                                          <p:stCondLst>
                                            <p:cond delay="499"/>
                                          </p:stCondLst>
                                        </p:cTn>
                                        <p:tgtEl>
                                          <p:spTgt spid="17"/>
                                        </p:tgtEl>
                                        <p:attrNameLst>
                                          <p:attrName>style.visibility</p:attrName>
                                        </p:attrNameLst>
                                      </p:cBhvr>
                                      <p:to>
                                        <p:strVal val="hidden"/>
                                      </p:to>
                                    </p:set>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18"/>
                                        </p:tgtEl>
                                      </p:cBhvr>
                                    </p:animEffect>
                                    <p:set>
                                      <p:cBhvr>
                                        <p:cTn id="8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2190412" cy="6859587"/>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0414" y="1"/>
            <a:ext cx="12190412" cy="6859587"/>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7624" y="5507797"/>
            <a:ext cx="1917948" cy="1134112"/>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0954" y="4868095"/>
            <a:ext cx="2638663" cy="142539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88860" y="7273340"/>
            <a:ext cx="812694" cy="609741"/>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17312" y="4327393"/>
            <a:ext cx="1698678" cy="621990"/>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9225" y="7273340"/>
            <a:ext cx="812694" cy="609741"/>
          </a:xfrm>
          <a:prstGeom prst="rect">
            <a:avLst/>
          </a:prstGeom>
        </p:spPr>
      </p:pic>
      <p:sp>
        <p:nvSpPr>
          <p:cNvPr id="13" name="Rectangle 12"/>
          <p:cNvSpPr/>
          <p:nvPr/>
        </p:nvSpPr>
        <p:spPr>
          <a:xfrm>
            <a:off x="672342" y="104090"/>
            <a:ext cx="11428512" cy="12021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r>
              <a:rPr lang="en-US" sz="3600" b="1" dirty="0" smtClean="0">
                <a:solidFill>
                  <a:schemeClr val="tx1"/>
                </a:solidFill>
                <a:latin typeface="Times New Roman" pitchFamily="18" charset="0"/>
                <a:cs typeface="Times New Roman" pitchFamily="18" charset="0"/>
              </a:rPr>
              <a:t>3. </a:t>
            </a:r>
            <a:r>
              <a:rPr lang="en-US" sz="3600" b="1" dirty="0" err="1" smtClean="0">
                <a:solidFill>
                  <a:schemeClr val="tx1"/>
                </a:solidFill>
                <a:latin typeface="Times New Roman" pitchFamily="18" charset="0"/>
                <a:cs typeface="Times New Roman" pitchFamily="18" charset="0"/>
              </a:rPr>
              <a:t>Cảnh</a:t>
            </a:r>
            <a:r>
              <a:rPr lang="en-US" sz="3600" b="1" dirty="0" smtClean="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vật</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trên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đường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đi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đẹp</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và</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mới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lạ</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như</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thế</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nào</a:t>
            </a:r>
            <a:r>
              <a:rPr lang="en-US" sz="3600" b="1" dirty="0">
                <a:solidFill>
                  <a:schemeClr val="tx1"/>
                </a:solidFill>
                <a:latin typeface="Times New Roman" pitchFamily="18" charset="0"/>
                <a:cs typeface="Times New Roman" pitchFamily="18" charset="0"/>
              </a:rPr>
              <a:t>?</a:t>
            </a:r>
          </a:p>
        </p:txBody>
      </p:sp>
      <p:sp>
        <p:nvSpPr>
          <p:cNvPr id="14" name="Rectangle 13"/>
          <p:cNvSpPr/>
          <p:nvPr/>
        </p:nvSpPr>
        <p:spPr>
          <a:xfrm>
            <a:off x="761902" y="1378856"/>
            <a:ext cx="11428512" cy="212350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r>
              <a:rPr lang="en-US" sz="2800" dirty="0" err="1">
                <a:solidFill>
                  <a:schemeClr val="tx1"/>
                </a:solidFill>
                <a:latin typeface="Times New Roman" pitchFamily="18" charset="0"/>
                <a:cs typeface="Times New Roman" pitchFamily="18" charset="0"/>
              </a:rPr>
              <a:t>Cảnh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vật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đường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đẹp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mới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Mùa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mới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chớm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nhưng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nước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vắt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trông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thấy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hòn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cuội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trắng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tinh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nằm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dưới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đáy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Nhìn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hai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bờ</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sông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cỏ</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những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làng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gần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núi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xa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luôn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luôn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mới</a:t>
            </a:r>
            <a:r>
              <a:rPr lang="en-US" sz="2800" dirty="0">
                <a:solidFill>
                  <a:schemeClr val="tx1"/>
                </a:solidFill>
                <a:latin typeface="Times New Roman" pitchFamily="18" charset="0"/>
                <a:cs typeface="Times New Roman" pitchFamily="18" charset="0"/>
              </a:rPr>
              <a:t>”.</a:t>
            </a:r>
            <a:endParaRPr lang="vi-VN" sz="2800" dirty="0">
              <a:solidFill>
                <a:schemeClr val="tx1"/>
              </a:solidFill>
              <a:latin typeface="Times New Roman" pitchFamily="18" charset="0"/>
              <a:cs typeface="Times New Roman"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4551" y="4223904"/>
            <a:ext cx="1886633" cy="1298636"/>
          </a:xfrm>
          <a:prstGeom prst="rect">
            <a:avLst/>
          </a:prstGeom>
        </p:spPr>
      </p:pic>
      <p:sp>
        <p:nvSpPr>
          <p:cNvPr id="17" name="Oval Callout 16"/>
          <p:cNvSpPr/>
          <p:nvPr/>
        </p:nvSpPr>
        <p:spPr>
          <a:xfrm>
            <a:off x="1185708" y="3662287"/>
            <a:ext cx="1987595" cy="1179424"/>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r>
              <a:rPr lang="en-US" sz="1700" dirty="0" err="1">
                <a:solidFill>
                  <a:schemeClr val="accent1">
                    <a:lumMod val="50000"/>
                  </a:schemeClr>
                </a:solidFill>
              </a:rPr>
              <a:t>Không</a:t>
            </a:r>
            <a:r>
              <a:rPr lang="en-US" sz="1700" dirty="0">
                <a:solidFill>
                  <a:schemeClr val="accent1">
                    <a:lumMod val="50000"/>
                  </a:schemeClr>
                </a:solidFill>
              </a:rPr>
              <a:t> </a:t>
            </a:r>
            <a:r>
              <a:rPr lang="en-US" sz="1700" dirty="0" err="1">
                <a:solidFill>
                  <a:schemeClr val="accent1">
                    <a:lumMod val="50000"/>
                  </a:schemeClr>
                </a:solidFill>
              </a:rPr>
              <a:t>trả</a:t>
            </a:r>
            <a:r>
              <a:rPr lang="en-US" sz="1700" dirty="0">
                <a:solidFill>
                  <a:schemeClr val="accent1">
                    <a:lumMod val="50000"/>
                  </a:schemeClr>
                </a:solidFill>
              </a:rPr>
              <a:t> </a:t>
            </a:r>
            <a:r>
              <a:rPr lang="en-US" sz="1700" dirty="0" err="1">
                <a:solidFill>
                  <a:schemeClr val="accent1">
                    <a:lumMod val="50000"/>
                  </a:schemeClr>
                </a:solidFill>
              </a:rPr>
              <a:t>lời</a:t>
            </a:r>
            <a:r>
              <a:rPr lang="en-US" sz="1700" dirty="0">
                <a:solidFill>
                  <a:schemeClr val="accent1">
                    <a:lumMod val="50000"/>
                  </a:schemeClr>
                </a:solidFill>
              </a:rPr>
              <a:t> </a:t>
            </a:r>
            <a:r>
              <a:rPr lang="en-US" sz="1700" dirty="0" err="1">
                <a:solidFill>
                  <a:schemeClr val="accent1">
                    <a:lumMod val="50000"/>
                  </a:schemeClr>
                </a:solidFill>
              </a:rPr>
              <a:t>được</a:t>
            </a:r>
            <a:r>
              <a:rPr lang="en-US" sz="1700" dirty="0">
                <a:solidFill>
                  <a:schemeClr val="accent1">
                    <a:lumMod val="50000"/>
                  </a:schemeClr>
                </a:solidFill>
              </a:rPr>
              <a:t> </a:t>
            </a:r>
            <a:r>
              <a:rPr lang="en-US" sz="1700" dirty="0" err="1">
                <a:solidFill>
                  <a:schemeClr val="accent1">
                    <a:lumMod val="50000"/>
                  </a:schemeClr>
                </a:solidFill>
              </a:rPr>
              <a:t>thì</a:t>
            </a:r>
            <a:r>
              <a:rPr lang="en-US" sz="1700" dirty="0">
                <a:solidFill>
                  <a:schemeClr val="accent1">
                    <a:lumMod val="50000"/>
                  </a:schemeClr>
                </a:solidFill>
              </a:rPr>
              <a:t> </a:t>
            </a:r>
            <a:r>
              <a:rPr lang="en-US" sz="1700" dirty="0" err="1">
                <a:solidFill>
                  <a:schemeClr val="accent1">
                    <a:lumMod val="50000"/>
                  </a:schemeClr>
                </a:solidFill>
              </a:rPr>
              <a:t>mình</a:t>
            </a:r>
            <a:r>
              <a:rPr lang="en-US" sz="1700" dirty="0">
                <a:solidFill>
                  <a:schemeClr val="accent1">
                    <a:lumMod val="50000"/>
                  </a:schemeClr>
                </a:solidFill>
              </a:rPr>
              <a:t> </a:t>
            </a:r>
            <a:r>
              <a:rPr lang="en-US" sz="1700" dirty="0" err="1">
                <a:solidFill>
                  <a:schemeClr val="accent1">
                    <a:lumMod val="50000"/>
                  </a:schemeClr>
                </a:solidFill>
              </a:rPr>
              <a:t>giúp</a:t>
            </a:r>
            <a:r>
              <a:rPr lang="en-US" sz="1700" dirty="0">
                <a:solidFill>
                  <a:schemeClr val="accent1">
                    <a:lumMod val="50000"/>
                  </a:schemeClr>
                </a:solidFill>
              </a:rPr>
              <a:t> </a:t>
            </a:r>
            <a:r>
              <a:rPr lang="en-US" sz="1700" dirty="0" err="1">
                <a:solidFill>
                  <a:schemeClr val="accent1">
                    <a:lumMod val="50000"/>
                  </a:schemeClr>
                </a:solidFill>
              </a:rPr>
              <a:t>cho</a:t>
            </a:r>
            <a:r>
              <a:rPr lang="en-US" sz="1700" dirty="0">
                <a:solidFill>
                  <a:schemeClr val="accent1">
                    <a:lumMod val="50000"/>
                  </a:schemeClr>
                </a:solidFill>
              </a:rPr>
              <a:t> </a:t>
            </a:r>
            <a:r>
              <a:rPr lang="en-US" sz="1700" dirty="0" err="1">
                <a:solidFill>
                  <a:schemeClr val="accent1">
                    <a:lumMod val="50000"/>
                  </a:schemeClr>
                </a:solidFill>
              </a:rPr>
              <a:t>để</a:t>
            </a:r>
            <a:r>
              <a:rPr lang="en-US" sz="1700" dirty="0">
                <a:solidFill>
                  <a:schemeClr val="accent1">
                    <a:lumMod val="50000"/>
                  </a:schemeClr>
                </a:solidFill>
              </a:rPr>
              <a:t> qua </a:t>
            </a:r>
            <a:r>
              <a:rPr lang="en-US" sz="1700" dirty="0" err="1">
                <a:solidFill>
                  <a:schemeClr val="accent1">
                    <a:lumMod val="50000"/>
                  </a:schemeClr>
                </a:solidFill>
              </a:rPr>
              <a:t>vòng</a:t>
            </a:r>
            <a:r>
              <a:rPr lang="en-US" sz="1700" dirty="0">
                <a:solidFill>
                  <a:schemeClr val="accent1">
                    <a:lumMod val="50000"/>
                  </a:schemeClr>
                </a:solidFill>
              </a:rPr>
              <a:t> </a:t>
            </a:r>
            <a:r>
              <a:rPr lang="en-US" sz="1700" dirty="0" err="1">
                <a:solidFill>
                  <a:schemeClr val="accent1">
                    <a:lumMod val="50000"/>
                  </a:schemeClr>
                </a:solidFill>
              </a:rPr>
              <a:t>nhé</a:t>
            </a:r>
            <a:r>
              <a:rPr lang="en-US" sz="1700" dirty="0">
                <a:solidFill>
                  <a:schemeClr val="accent1">
                    <a:lumMod val="50000"/>
                  </a:schemeClr>
                </a:solidFill>
              </a:rPr>
              <a:t>!</a:t>
            </a:r>
          </a:p>
        </p:txBody>
      </p:sp>
      <p:sp>
        <p:nvSpPr>
          <p:cNvPr id="18" name="Rectangular Callout 17"/>
          <p:cNvSpPr/>
          <p:nvPr/>
        </p:nvSpPr>
        <p:spPr>
          <a:xfrm>
            <a:off x="1362458" y="3662018"/>
            <a:ext cx="6243028" cy="1211204"/>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r>
              <a:rPr lang="en-US" sz="1800" dirty="0" err="1">
                <a:solidFill>
                  <a:schemeClr val="tx1"/>
                </a:solidFill>
                <a:latin typeface="Times New Roman" pitchFamily="18" charset="0"/>
                <a:cs typeface="Times New Roman" pitchFamily="18" charset="0"/>
              </a:rPr>
              <a:t>Cảnh</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vật</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trên</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đường</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đi</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đẹp</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và</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mới</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lạ</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Mùa</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thu</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mới</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chớm</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nhưng</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nước</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đã</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trong</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vắt</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trông</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thấy</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cả</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hòn</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cuội</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trắng</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tinh</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nằm</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dưới</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đáy</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Nhìn</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hai</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bên</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bờ</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sông</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cỏ</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cây</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và</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những</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làng</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gần</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núi</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xa</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luôn</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luôn</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mới</a:t>
            </a:r>
            <a:r>
              <a:rPr lang="en-US" sz="1800" dirty="0">
                <a:solidFill>
                  <a:schemeClr val="tx1"/>
                </a:solidFill>
                <a:latin typeface="Times New Roman" pitchFamily="18" charset="0"/>
                <a:cs typeface="Times New Roman" pitchFamily="18" charset="0"/>
              </a:rPr>
              <a:t>”.</a:t>
            </a:r>
            <a:endParaRPr lang="vi-VN" sz="1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00382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2190412" cy="6859587"/>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0414" y="1"/>
            <a:ext cx="12190412" cy="6859587"/>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1616" y="5560196"/>
            <a:ext cx="1772904" cy="1128804"/>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0954" y="4868095"/>
            <a:ext cx="2638663" cy="142539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88860" y="7273340"/>
            <a:ext cx="812694" cy="609741"/>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17312" y="4327393"/>
            <a:ext cx="1698678" cy="621990"/>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68173" y="7246818"/>
            <a:ext cx="812694" cy="609741"/>
          </a:xfrm>
          <a:prstGeom prst="rect">
            <a:avLst/>
          </a:prstGeom>
        </p:spPr>
      </p:pic>
      <p:sp>
        <p:nvSpPr>
          <p:cNvPr id="13" name="Rectangle 12"/>
          <p:cNvSpPr/>
          <p:nvPr/>
        </p:nvSpPr>
        <p:spPr>
          <a:xfrm>
            <a:off x="406347" y="278261"/>
            <a:ext cx="11428512" cy="160057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r>
              <a:rPr lang="en-US" sz="3600" b="1" dirty="0" smtClean="0">
                <a:solidFill>
                  <a:schemeClr val="tx1"/>
                </a:solidFill>
                <a:latin typeface="Times New Roman" pitchFamily="18" charset="0"/>
                <a:cs typeface="Times New Roman" panose="02020603050405020304" pitchFamily="18" charset="0"/>
              </a:rPr>
              <a:t>4. </a:t>
            </a:r>
            <a:r>
              <a:rPr lang="en-US" sz="3600" b="1" dirty="0" err="1">
                <a:solidFill>
                  <a:schemeClr val="tx1"/>
                </a:solidFill>
                <a:latin typeface="Times New Roman" pitchFamily="18" charset="0"/>
                <a:cs typeface="Times New Roman" pitchFamily="18" charset="0"/>
              </a:rPr>
              <a:t>Những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từ</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ngữ</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nào</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cho</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thấy</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đôi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bạn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được</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gọng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vó</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cua</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kềnh</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cá</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săn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sắt</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cá</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thầu</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dầu</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rất</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khâm</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phục</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và</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quý</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mến</a:t>
            </a:r>
            <a:r>
              <a:rPr lang="en-US" sz="3600" b="1" dirty="0">
                <a:solidFill>
                  <a:schemeClr val="tx1"/>
                </a:solidFill>
                <a:latin typeface="Times New Roman" panose="02020603050405020304" pitchFamily="18" charset="0"/>
                <a:cs typeface="Times New Roman" panose="02020603050405020304" pitchFamily="18" charset="0"/>
              </a:rPr>
              <a:t>?</a:t>
            </a:r>
          </a:p>
        </p:txBody>
      </p:sp>
      <p:sp>
        <p:nvSpPr>
          <p:cNvPr id="14" name="Rectangle 13"/>
          <p:cNvSpPr/>
          <p:nvPr/>
        </p:nvSpPr>
        <p:spPr>
          <a:xfrm>
            <a:off x="406347" y="2045778"/>
            <a:ext cx="11428512" cy="130123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r>
              <a:rPr lang="en-US" sz="2800" dirty="0" err="1">
                <a:solidFill>
                  <a:schemeClr val="tx1"/>
                </a:solidFill>
                <a:latin typeface="Times New Roman" pitchFamily="18" charset="0"/>
                <a:cs typeface="Times New Roman" pitchFamily="18" charset="0"/>
              </a:rPr>
              <a:t>bái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phục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nhìn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theo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đôi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mắt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yếm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theo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lăng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xăng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cố</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bơi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theo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chiếc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bè</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hoan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nghênh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mặt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4551" y="3802998"/>
            <a:ext cx="1886633" cy="1298636"/>
          </a:xfrm>
          <a:prstGeom prst="rect">
            <a:avLst/>
          </a:prstGeom>
        </p:spPr>
      </p:pic>
      <p:sp>
        <p:nvSpPr>
          <p:cNvPr id="17" name="Oval Callout 16"/>
          <p:cNvSpPr/>
          <p:nvPr/>
        </p:nvSpPr>
        <p:spPr>
          <a:xfrm>
            <a:off x="1185708" y="3241381"/>
            <a:ext cx="1987595" cy="1179424"/>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r>
              <a:rPr lang="en-US" sz="1700">
                <a:solidFill>
                  <a:schemeClr val="accent1">
                    <a:lumMod val="50000"/>
                  </a:schemeClr>
                </a:solidFill>
              </a:rPr>
              <a:t>Không trả lời được thì mình giúp cho để qua vòng nhé!</a:t>
            </a:r>
          </a:p>
        </p:txBody>
      </p:sp>
      <p:sp>
        <p:nvSpPr>
          <p:cNvPr id="18" name="Rectangular Callout 17"/>
          <p:cNvSpPr/>
          <p:nvPr/>
        </p:nvSpPr>
        <p:spPr>
          <a:xfrm>
            <a:off x="1362458" y="3429794"/>
            <a:ext cx="6351476" cy="897599"/>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r>
              <a:rPr lang="en-US" sz="1800" dirty="0" err="1">
                <a:solidFill>
                  <a:schemeClr val="tx1"/>
                </a:solidFill>
                <a:latin typeface="Times New Roman" pitchFamily="18" charset="0"/>
                <a:cs typeface="Times New Roman" pitchFamily="18" charset="0"/>
              </a:rPr>
              <a:t>bái</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phục</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nhìn</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theo</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giương</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đôi</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mắt</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âu</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yếm</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ngó</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theo</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lăng</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xăng</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cố</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bơi</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theo</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chiếc</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bè</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hoan</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nghênh</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váng</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cả</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mặt</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nước</a:t>
            </a:r>
            <a:r>
              <a:rPr lang="en-US" sz="18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189674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12190412" cy="6859587"/>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90414" y="1"/>
            <a:ext cx="12190412" cy="6859587"/>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18963" y="5580791"/>
            <a:ext cx="1231066" cy="850716"/>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70954" y="4868095"/>
            <a:ext cx="2638663" cy="142539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93590" y="5014422"/>
            <a:ext cx="836524" cy="77770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84912" y="5442132"/>
            <a:ext cx="860913" cy="1104097"/>
          </a:xfrm>
          <a:prstGeom prst="rect">
            <a:avLst/>
          </a:prstGeom>
        </p:spPr>
      </p:pic>
      <p:sp>
        <p:nvSpPr>
          <p:cNvPr id="14" name="Wave 13"/>
          <p:cNvSpPr/>
          <p:nvPr/>
        </p:nvSpPr>
        <p:spPr>
          <a:xfrm>
            <a:off x="1398313" y="2767652"/>
            <a:ext cx="5109216" cy="812357"/>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prstTxWarp prst="textWave1">
              <a:avLst/>
            </a:prstTxWarp>
          </a:bodyPr>
          <a:lstStyle/>
          <a:p>
            <a:r>
              <a:rPr lang="en-US" sz="7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281882" y="4715661"/>
            <a:ext cx="1102360" cy="827069"/>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688860" y="7175346"/>
            <a:ext cx="812694" cy="609741"/>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17312" y="4327393"/>
            <a:ext cx="1698678" cy="621990"/>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683257" y="7214621"/>
            <a:ext cx="812694" cy="609741"/>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608259" y="7214621"/>
            <a:ext cx="812694" cy="609741"/>
          </a:xfrm>
          <a:prstGeom prst="rect">
            <a:avLst/>
          </a:prstGeom>
        </p:spPr>
      </p:pic>
      <p:sp>
        <p:nvSpPr>
          <p:cNvPr id="17" name="Rectangle 16"/>
          <p:cNvSpPr/>
          <p:nvPr/>
        </p:nvSpPr>
        <p:spPr>
          <a:xfrm>
            <a:off x="406347" y="292775"/>
            <a:ext cx="11428512" cy="21456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spcBef>
                <a:spcPts val="600"/>
              </a:spcBef>
              <a:spcAft>
                <a:spcPts val="600"/>
              </a:spcAft>
            </a:pPr>
            <a:r>
              <a:rPr lang="vi-VN" sz="2600" b="1" dirty="0">
                <a:solidFill>
                  <a:schemeClr val="tx1"/>
                </a:solidFill>
                <a:latin typeface="Times New Roman" pitchFamily="18" charset="0"/>
                <a:cs typeface="Times New Roman" pitchFamily="18" charset="0"/>
              </a:rPr>
              <a:t>5. Em cần đặt thêm 2 dấu chấm còn thiếu vào những chỗ nào trong đoạn văn sau? Chữ đầu câu cần viết như thế nào</a:t>
            </a:r>
            <a:r>
              <a:rPr lang="vi-VN" sz="2600" b="1" dirty="0" smtClean="0">
                <a:solidFill>
                  <a:schemeClr val="tx1"/>
                </a:solidFill>
                <a:latin typeface="Times New Roman" pitchFamily="18" charset="0"/>
                <a:cs typeface="Times New Roman" pitchFamily="18" charset="0"/>
              </a:rPr>
              <a:t>?</a:t>
            </a:r>
            <a:endParaRPr lang="vi-VN" sz="2600" b="1" dirty="0">
              <a:solidFill>
                <a:schemeClr val="tx1"/>
              </a:solidFill>
              <a:latin typeface="Times New Roman" pitchFamily="18" charset="0"/>
              <a:cs typeface="Times New Roman" pitchFamily="18" charset="0"/>
            </a:endParaRPr>
          </a:p>
          <a:p>
            <a:pPr>
              <a:spcBef>
                <a:spcPts val="600"/>
              </a:spcBef>
              <a:spcAft>
                <a:spcPts val="600"/>
              </a:spcAft>
            </a:pPr>
            <a:r>
              <a:rPr lang="vi-VN" sz="2600" dirty="0">
                <a:solidFill>
                  <a:schemeClr val="tx1"/>
                </a:solidFill>
                <a:latin typeface="Times New Roman" pitchFamily="18" charset="0"/>
                <a:cs typeface="Times New Roman" pitchFamily="18" charset="0"/>
              </a:rPr>
              <a:t>Dế Mèn là nhân vật trong truyện Dế Mèn phiêu lưu kí một lần, Dế Mèn cứu thoát Dế Trũi sau đó, hai chú dế kết bạn. Dế Mèn cùng Dế Trũi đi ngao du thiên hạ để mở mang hiểu biết.</a:t>
            </a:r>
          </a:p>
        </p:txBody>
      </p:sp>
      <p:sp>
        <p:nvSpPr>
          <p:cNvPr id="18" name="Rectangle 17"/>
          <p:cNvSpPr/>
          <p:nvPr/>
        </p:nvSpPr>
        <p:spPr>
          <a:xfrm>
            <a:off x="406347" y="2552022"/>
            <a:ext cx="11428512" cy="177537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marL="457200" indent="-457200" algn="just">
              <a:spcBef>
                <a:spcPts val="600"/>
              </a:spcBef>
              <a:buFont typeface="Arial" pitchFamily="34" charset="0"/>
              <a:buChar char="•"/>
            </a:pPr>
            <a:r>
              <a:rPr lang="en-US" sz="2600" dirty="0" err="1">
                <a:solidFill>
                  <a:schemeClr val="tx1"/>
                </a:solidFill>
                <a:latin typeface="Times New Roman" pitchFamily="18" charset="0"/>
                <a:cs typeface="Times New Roman" pitchFamily="18" charset="0"/>
              </a:rPr>
              <a:t>Dế</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Mèn</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là</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nhân</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vật</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trong</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truyện</a:t>
            </a:r>
            <a:r>
              <a:rPr lang="en-US" sz="2600" dirty="0">
                <a:solidFill>
                  <a:schemeClr val="tx1"/>
                </a:solidFill>
                <a:latin typeface="Times New Roman" pitchFamily="18" charset="0"/>
                <a:cs typeface="Times New Roman" pitchFamily="18" charset="0"/>
              </a:rPr>
              <a:t> </a:t>
            </a:r>
            <a:r>
              <a:rPr lang="en-US" sz="2600" i="1" dirty="0" err="1">
                <a:solidFill>
                  <a:schemeClr val="tx1"/>
                </a:solidFill>
                <a:latin typeface="Times New Roman" pitchFamily="18" charset="0"/>
                <a:cs typeface="Times New Roman" pitchFamily="18" charset="0"/>
              </a:rPr>
              <a:t>Dế</a:t>
            </a:r>
            <a:r>
              <a:rPr lang="en-US" sz="2600" i="1" dirty="0">
                <a:solidFill>
                  <a:schemeClr val="tx1"/>
                </a:solidFill>
                <a:latin typeface="Times New Roman" pitchFamily="18" charset="0"/>
                <a:cs typeface="Times New Roman" pitchFamily="18" charset="0"/>
              </a:rPr>
              <a:t> </a:t>
            </a:r>
            <a:r>
              <a:rPr lang="en-US" sz="2600" i="1" dirty="0" err="1">
                <a:solidFill>
                  <a:schemeClr val="tx1"/>
                </a:solidFill>
                <a:latin typeface="Times New Roman" pitchFamily="18" charset="0"/>
                <a:cs typeface="Times New Roman" pitchFamily="18" charset="0"/>
              </a:rPr>
              <a:t>mèn</a:t>
            </a:r>
            <a:r>
              <a:rPr lang="en-US" sz="2600" i="1" dirty="0">
                <a:solidFill>
                  <a:schemeClr val="tx1"/>
                </a:solidFill>
                <a:latin typeface="Times New Roman" pitchFamily="18" charset="0"/>
                <a:cs typeface="Times New Roman" pitchFamily="18" charset="0"/>
              </a:rPr>
              <a:t> </a:t>
            </a:r>
            <a:r>
              <a:rPr lang="en-US" sz="2600" i="1" dirty="0" err="1">
                <a:solidFill>
                  <a:schemeClr val="tx1"/>
                </a:solidFill>
                <a:latin typeface="Times New Roman" pitchFamily="18" charset="0"/>
                <a:cs typeface="Times New Roman" pitchFamily="18" charset="0"/>
              </a:rPr>
              <a:t>phiêu</a:t>
            </a:r>
            <a:r>
              <a:rPr lang="en-US" sz="2600" i="1" dirty="0">
                <a:solidFill>
                  <a:schemeClr val="tx1"/>
                </a:solidFill>
                <a:latin typeface="Times New Roman" pitchFamily="18" charset="0"/>
                <a:cs typeface="Times New Roman" pitchFamily="18" charset="0"/>
              </a:rPr>
              <a:t> </a:t>
            </a:r>
            <a:r>
              <a:rPr lang="en-US" sz="2600" i="1" dirty="0" err="1">
                <a:solidFill>
                  <a:schemeClr val="tx1"/>
                </a:solidFill>
                <a:latin typeface="Times New Roman" pitchFamily="18" charset="0"/>
                <a:cs typeface="Times New Roman" pitchFamily="18" charset="0"/>
              </a:rPr>
              <a:t>lưu</a:t>
            </a:r>
            <a:r>
              <a:rPr lang="en-US" sz="2600" i="1" dirty="0">
                <a:solidFill>
                  <a:schemeClr val="tx1"/>
                </a:solidFill>
                <a:latin typeface="Times New Roman" pitchFamily="18" charset="0"/>
                <a:cs typeface="Times New Roman" pitchFamily="18" charset="0"/>
              </a:rPr>
              <a:t> </a:t>
            </a:r>
            <a:r>
              <a:rPr lang="en-US" sz="2600" i="1" dirty="0" err="1">
                <a:solidFill>
                  <a:schemeClr val="tx1"/>
                </a:solidFill>
                <a:latin typeface="Times New Roman" pitchFamily="18" charset="0"/>
                <a:cs typeface="Times New Roman" pitchFamily="18" charset="0"/>
              </a:rPr>
              <a:t>kí</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M</a:t>
            </a:r>
            <a:r>
              <a:rPr lang="en-US" sz="2600" dirty="0" err="1">
                <a:solidFill>
                  <a:schemeClr val="tx1"/>
                </a:solidFill>
                <a:latin typeface="Times New Roman" pitchFamily="18" charset="0"/>
                <a:cs typeface="Times New Roman" pitchFamily="18" charset="0"/>
              </a:rPr>
              <a:t>ột</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lần</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Dế</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Mèn</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cứu</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thoát</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Dế</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Trũi</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S</a:t>
            </a:r>
            <a:r>
              <a:rPr lang="en-US" sz="2600" dirty="0" err="1">
                <a:solidFill>
                  <a:schemeClr val="tx1"/>
                </a:solidFill>
                <a:latin typeface="Times New Roman" pitchFamily="18" charset="0"/>
                <a:cs typeface="Times New Roman" pitchFamily="18" charset="0"/>
              </a:rPr>
              <a:t>au</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đó</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hai</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chú</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dế</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kết</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bạn</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Dế</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Mèn</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cùng</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Dế</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Trũi</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đi</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ngao</a:t>
            </a:r>
            <a:r>
              <a:rPr lang="en-US" sz="2600" dirty="0">
                <a:solidFill>
                  <a:schemeClr val="tx1"/>
                </a:solidFill>
                <a:latin typeface="Times New Roman" pitchFamily="18" charset="0"/>
                <a:cs typeface="Times New Roman" pitchFamily="18" charset="0"/>
              </a:rPr>
              <a:t> du </a:t>
            </a:r>
            <a:r>
              <a:rPr lang="en-US" sz="2600" dirty="0" err="1">
                <a:solidFill>
                  <a:schemeClr val="tx1"/>
                </a:solidFill>
                <a:latin typeface="Times New Roman" pitchFamily="18" charset="0"/>
                <a:cs typeface="Times New Roman" pitchFamily="18" charset="0"/>
              </a:rPr>
              <a:t>thiên</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hạ</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để</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mở</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mang</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hiểu</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biết</a:t>
            </a:r>
            <a:r>
              <a:rPr lang="en-US" sz="2600" dirty="0" smtClean="0">
                <a:solidFill>
                  <a:schemeClr val="tx1"/>
                </a:solidFill>
                <a:latin typeface="Times New Roman" panose="02020603050405020304" pitchFamily="18" charset="0"/>
                <a:cs typeface="Times New Roman" panose="02020603050405020304" pitchFamily="18" charset="0"/>
              </a:rPr>
              <a:t>.</a:t>
            </a:r>
          </a:p>
          <a:p>
            <a:pPr marL="457200" indent="-457200" algn="just">
              <a:spcBef>
                <a:spcPts val="600"/>
              </a:spcBef>
              <a:buFont typeface="Arial" pitchFamily="34" charset="0"/>
              <a:buChar char="•"/>
            </a:pPr>
            <a:r>
              <a:rPr lang="en-US" sz="2600" dirty="0" err="1" smtClean="0">
                <a:solidFill>
                  <a:schemeClr val="tx1"/>
                </a:solidFill>
                <a:latin typeface="Times New Roman" panose="02020603050405020304" pitchFamily="18" charset="0"/>
                <a:cs typeface="Times New Roman" panose="02020603050405020304" pitchFamily="18" charset="0"/>
              </a:rPr>
              <a:t>Chữ</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đầu</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câu</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cần</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viết</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hoa</a:t>
            </a:r>
            <a:r>
              <a:rPr lang="en-US" sz="2600" dirty="0" smtClean="0">
                <a:solidFill>
                  <a:schemeClr val="tx1"/>
                </a:solidFill>
                <a:latin typeface="Times New Roman" panose="02020603050405020304" pitchFamily="18" charset="0"/>
                <a:cs typeface="Times New Roman" panose="02020603050405020304" pitchFamily="18" charset="0"/>
              </a:rPr>
              <a:t>.</a:t>
            </a:r>
            <a:endParaRPr lang="en-US" sz="2600" dirty="0">
              <a:solidFill>
                <a:schemeClr val="tx1"/>
              </a:solidFill>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4551" y="5101634"/>
            <a:ext cx="1886633" cy="1298636"/>
          </a:xfrm>
          <a:prstGeom prst="rect">
            <a:avLst/>
          </a:prstGeom>
        </p:spPr>
      </p:pic>
      <p:sp>
        <p:nvSpPr>
          <p:cNvPr id="24" name="Oval Callout 23"/>
          <p:cNvSpPr/>
          <p:nvPr/>
        </p:nvSpPr>
        <p:spPr>
          <a:xfrm>
            <a:off x="1185708" y="4540017"/>
            <a:ext cx="1987595" cy="1179424"/>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r>
              <a:rPr lang="en-US" sz="1700" dirty="0" err="1">
                <a:solidFill>
                  <a:schemeClr val="accent1">
                    <a:lumMod val="50000"/>
                  </a:schemeClr>
                </a:solidFill>
              </a:rPr>
              <a:t>Không</a:t>
            </a:r>
            <a:r>
              <a:rPr lang="en-US" sz="1700" dirty="0">
                <a:solidFill>
                  <a:schemeClr val="accent1">
                    <a:lumMod val="50000"/>
                  </a:schemeClr>
                </a:solidFill>
              </a:rPr>
              <a:t> </a:t>
            </a:r>
            <a:r>
              <a:rPr lang="en-US" sz="1700" dirty="0" err="1">
                <a:solidFill>
                  <a:schemeClr val="accent1">
                    <a:lumMod val="50000"/>
                  </a:schemeClr>
                </a:solidFill>
              </a:rPr>
              <a:t>trả</a:t>
            </a:r>
            <a:r>
              <a:rPr lang="en-US" sz="1700" dirty="0">
                <a:solidFill>
                  <a:schemeClr val="accent1">
                    <a:lumMod val="50000"/>
                  </a:schemeClr>
                </a:solidFill>
              </a:rPr>
              <a:t> </a:t>
            </a:r>
            <a:r>
              <a:rPr lang="en-US" sz="1700" dirty="0" err="1">
                <a:solidFill>
                  <a:schemeClr val="accent1">
                    <a:lumMod val="50000"/>
                  </a:schemeClr>
                </a:solidFill>
              </a:rPr>
              <a:t>lời</a:t>
            </a:r>
            <a:r>
              <a:rPr lang="en-US" sz="1700" dirty="0">
                <a:solidFill>
                  <a:schemeClr val="accent1">
                    <a:lumMod val="50000"/>
                  </a:schemeClr>
                </a:solidFill>
              </a:rPr>
              <a:t> </a:t>
            </a:r>
            <a:r>
              <a:rPr lang="en-US" sz="1700" dirty="0" err="1">
                <a:solidFill>
                  <a:schemeClr val="accent1">
                    <a:lumMod val="50000"/>
                  </a:schemeClr>
                </a:solidFill>
              </a:rPr>
              <a:t>được</a:t>
            </a:r>
            <a:r>
              <a:rPr lang="en-US" sz="1700" dirty="0">
                <a:solidFill>
                  <a:schemeClr val="accent1">
                    <a:lumMod val="50000"/>
                  </a:schemeClr>
                </a:solidFill>
              </a:rPr>
              <a:t> </a:t>
            </a:r>
            <a:r>
              <a:rPr lang="en-US" sz="1700" dirty="0" err="1">
                <a:solidFill>
                  <a:schemeClr val="accent1">
                    <a:lumMod val="50000"/>
                  </a:schemeClr>
                </a:solidFill>
              </a:rPr>
              <a:t>thì</a:t>
            </a:r>
            <a:r>
              <a:rPr lang="en-US" sz="1700" dirty="0">
                <a:solidFill>
                  <a:schemeClr val="accent1">
                    <a:lumMod val="50000"/>
                  </a:schemeClr>
                </a:solidFill>
              </a:rPr>
              <a:t> </a:t>
            </a:r>
            <a:r>
              <a:rPr lang="en-US" sz="1700" dirty="0" err="1">
                <a:solidFill>
                  <a:schemeClr val="accent1">
                    <a:lumMod val="50000"/>
                  </a:schemeClr>
                </a:solidFill>
              </a:rPr>
              <a:t>mình</a:t>
            </a:r>
            <a:r>
              <a:rPr lang="en-US" sz="1700" dirty="0">
                <a:solidFill>
                  <a:schemeClr val="accent1">
                    <a:lumMod val="50000"/>
                  </a:schemeClr>
                </a:solidFill>
              </a:rPr>
              <a:t> </a:t>
            </a:r>
            <a:r>
              <a:rPr lang="en-US" sz="1700" dirty="0" err="1">
                <a:solidFill>
                  <a:schemeClr val="accent1">
                    <a:lumMod val="50000"/>
                  </a:schemeClr>
                </a:solidFill>
              </a:rPr>
              <a:t>giúp</a:t>
            </a:r>
            <a:r>
              <a:rPr lang="en-US" sz="1700" dirty="0">
                <a:solidFill>
                  <a:schemeClr val="accent1">
                    <a:lumMod val="50000"/>
                  </a:schemeClr>
                </a:solidFill>
              </a:rPr>
              <a:t> </a:t>
            </a:r>
            <a:r>
              <a:rPr lang="en-US" sz="1700" dirty="0" err="1">
                <a:solidFill>
                  <a:schemeClr val="accent1">
                    <a:lumMod val="50000"/>
                  </a:schemeClr>
                </a:solidFill>
              </a:rPr>
              <a:t>cho</a:t>
            </a:r>
            <a:r>
              <a:rPr lang="en-US" sz="1700" dirty="0">
                <a:solidFill>
                  <a:schemeClr val="accent1">
                    <a:lumMod val="50000"/>
                  </a:schemeClr>
                </a:solidFill>
              </a:rPr>
              <a:t> </a:t>
            </a:r>
            <a:r>
              <a:rPr lang="en-US" sz="1700" dirty="0" err="1">
                <a:solidFill>
                  <a:schemeClr val="accent1">
                    <a:lumMod val="50000"/>
                  </a:schemeClr>
                </a:solidFill>
              </a:rPr>
              <a:t>để</a:t>
            </a:r>
            <a:r>
              <a:rPr lang="en-US" sz="1700" dirty="0">
                <a:solidFill>
                  <a:schemeClr val="accent1">
                    <a:lumMod val="50000"/>
                  </a:schemeClr>
                </a:solidFill>
              </a:rPr>
              <a:t> qua </a:t>
            </a:r>
            <a:r>
              <a:rPr lang="en-US" sz="1700" dirty="0" err="1">
                <a:solidFill>
                  <a:schemeClr val="accent1">
                    <a:lumMod val="50000"/>
                  </a:schemeClr>
                </a:solidFill>
              </a:rPr>
              <a:t>vòng</a:t>
            </a:r>
            <a:r>
              <a:rPr lang="en-US" sz="1700" dirty="0">
                <a:solidFill>
                  <a:schemeClr val="accent1">
                    <a:lumMod val="50000"/>
                  </a:schemeClr>
                </a:solidFill>
              </a:rPr>
              <a:t> </a:t>
            </a:r>
            <a:r>
              <a:rPr lang="en-US" sz="1700" dirty="0" err="1">
                <a:solidFill>
                  <a:schemeClr val="accent1">
                    <a:lumMod val="50000"/>
                  </a:schemeClr>
                </a:solidFill>
              </a:rPr>
              <a:t>nhé</a:t>
            </a:r>
            <a:r>
              <a:rPr lang="en-US" sz="1700" dirty="0">
                <a:solidFill>
                  <a:schemeClr val="accent1">
                    <a:lumMod val="50000"/>
                  </a:schemeClr>
                </a:solidFill>
              </a:rPr>
              <a:t>!</a:t>
            </a:r>
          </a:p>
        </p:txBody>
      </p:sp>
    </p:spTree>
    <p:extLst>
      <p:ext uri="{BB962C8B-B14F-4D97-AF65-F5344CB8AC3E}">
        <p14:creationId xmlns:p14="http://schemas.microsoft.com/office/powerpoint/2010/main" val="373249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21" presetClass="emph" presetSubtype="0" repeatCount="indefinite" fill="hold" grpId="0" nodeType="withEffect">
                                  <p:stCondLst>
                                    <p:cond delay="0"/>
                                  </p:stCondLst>
                                  <p:childTnLst>
                                    <p:animClr clrSpc="hsl" dir="cw">
                                      <p:cBhvr override="childStyle">
                                        <p:cTn id="14" dur="500" fill="hold"/>
                                        <p:tgtEl>
                                          <p:spTgt spid="24"/>
                                        </p:tgtEl>
                                        <p:attrNameLst>
                                          <p:attrName>style.color</p:attrName>
                                        </p:attrNameLst>
                                      </p:cBhvr>
                                      <p:by>
                                        <p:hsl h="7200000" s="0" l="0"/>
                                      </p:by>
                                    </p:animClr>
                                    <p:animClr clrSpc="hsl" dir="cw">
                                      <p:cBhvr>
                                        <p:cTn id="15" dur="500" fill="hold"/>
                                        <p:tgtEl>
                                          <p:spTgt spid="24"/>
                                        </p:tgtEl>
                                        <p:attrNameLst>
                                          <p:attrName>fillcolor</p:attrName>
                                        </p:attrNameLst>
                                      </p:cBhvr>
                                      <p:by>
                                        <p:hsl h="7200000" s="0" l="0"/>
                                      </p:by>
                                    </p:animClr>
                                    <p:animClr clrSpc="hsl" dir="cw">
                                      <p:cBhvr>
                                        <p:cTn id="16" dur="500" fill="hold"/>
                                        <p:tgtEl>
                                          <p:spTgt spid="24"/>
                                        </p:tgtEl>
                                        <p:attrNameLst>
                                          <p:attrName>stroke.color</p:attrName>
                                        </p:attrNameLst>
                                      </p:cBhvr>
                                      <p:by>
                                        <p:hsl h="7200000" s="0" l="0"/>
                                      </p:by>
                                    </p:animClr>
                                    <p:set>
                                      <p:cBhvr>
                                        <p:cTn id="17" dur="500" fill="hold"/>
                                        <p:tgtEl>
                                          <p:spTgt spid="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par>
                          <p:cTn id="52" fill="hold">
                            <p:stCondLst>
                              <p:cond delay="5388"/>
                            </p:stCondLst>
                            <p:childTnLst>
                              <p:par>
                                <p:cTn id="53" presetID="10" presetClass="entr" presetSubtype="0"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1" presetClass="mediacall" presetSubtype="0" fill="hold" nodeType="withEffect">
                                  <p:stCondLst>
                                    <p:cond delay="0"/>
                                  </p:stCondLst>
                                  <p:childTnLst>
                                    <p:cmd type="call" cmd="playFrom(0.0)">
                                      <p:cBhvr>
                                        <p:cTn id="57" dur="32835" fill="hold"/>
                                        <p:tgtEl>
                                          <p:spTgt spid="8"/>
                                        </p:tgtEl>
                                      </p:cBhvr>
                                    </p:cmd>
                                  </p:childTnLst>
                                </p:cTn>
                              </p:par>
                              <p:par>
                                <p:cTn id="58" presetID="10" presetClass="entr" presetSubtype="0" fill="hold" nodeType="with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childTnLst>
                                </p:cTn>
                              </p:par>
                              <p:par>
                                <p:cTn id="61" presetID="10" presetClass="entr" presetSubtype="0"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10" presetClass="entr" presetSubtype="0" fill="hold"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500"/>
                                        <p:tgtEl>
                                          <p:spTgt spid="12"/>
                                        </p:tgtEl>
                                      </p:cBhvr>
                                    </p:animEffect>
                                  </p:childTnLst>
                                </p:cTn>
                              </p:par>
                            </p:childTnLst>
                          </p:cTn>
                        </p:par>
                      </p:childTnLst>
                    </p:cTn>
                  </p:par>
                </p:childTnLst>
              </p:cTn>
              <p:nextCondLst>
                <p:cond evt="onClick" delay="0">
                  <p:tgtEl>
                    <p:spTgt spid="7"/>
                  </p:tgtEl>
                </p:cond>
              </p:nextCondLst>
            </p:seq>
            <p:audio>
              <p:cMediaNode vol="80000">
                <p:cTn id="67" fill="hold" display="0">
                  <p:stCondLst>
                    <p:cond delay="indefinite"/>
                  </p:stCondLst>
                  <p:endCondLst>
                    <p:cond evt="onStopAudio" delay="0">
                      <p:tgtEl>
                        <p:sldTgt/>
                      </p:tgtEl>
                    </p:cond>
                  </p:endCondLst>
                </p:cTn>
                <p:tgtEl>
                  <p:spTgt spid="2"/>
                </p:tgtEl>
              </p:cMediaNode>
            </p:audio>
            <p:audio>
              <p:cMediaNode vol="80000">
                <p:cTn id="68" fill="hold" display="0">
                  <p:stCondLst>
                    <p:cond delay="indefinite"/>
                  </p:stCondLst>
                  <p:endCondLst>
                    <p:cond evt="onStopAudio" delay="0">
                      <p:tgtEl>
                        <p:sldTgt/>
                      </p:tgtEl>
                    </p:cond>
                  </p:endCondLst>
                </p:cTn>
                <p:tgtEl>
                  <p:spTgt spid="8"/>
                </p:tgtEl>
              </p:cMediaNode>
            </p:audio>
            <p:audio>
              <p:cMediaNode vol="80000">
                <p:cTn id="69" fill="hold" display="0">
                  <p:stCondLst>
                    <p:cond delay="indefinite"/>
                  </p:stCondLst>
                  <p:endCondLst>
                    <p:cond evt="onStopAudio" delay="0">
                      <p:tgtEl>
                        <p:sldTgt/>
                      </p:tgtEl>
                    </p:cond>
                  </p:endCondLst>
                </p:cTn>
                <p:tgtEl>
                  <p:spTgt spid="9"/>
                </p:tgtEl>
              </p:cMediaNode>
            </p:audio>
            <p:seq concurrent="1" nextAc="seek">
              <p:cTn id="70" restart="whenNotActive" fill="hold" evtFilter="cancelBubble" nodeType="interactiveSeq">
                <p:stCondLst>
                  <p:cond evt="onClick" delay="0">
                    <p:tgtEl>
                      <p:spTgt spid="21"/>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nodeType="clickEffect">
                                  <p:stCondLst>
                                    <p:cond delay="0"/>
                                  </p:stCondLst>
                                  <p:childTnLst>
                                    <p:animEffect transition="out" filter="fade">
                                      <p:cBhvr>
                                        <p:cTn id="74" dur="500" tmFilter="0, 0; .2, .5; .8, .5; 1, 0"/>
                                        <p:tgtEl>
                                          <p:spTgt spid="21"/>
                                        </p:tgtEl>
                                      </p:cBhvr>
                                    </p:animEffect>
                                    <p:animScale>
                                      <p:cBhvr>
                                        <p:cTn id="75" dur="250" autoRev="1" fill="hold"/>
                                        <p:tgtEl>
                                          <p:spTgt spid="21"/>
                                        </p:tgtEl>
                                      </p:cBhvr>
                                      <p:by x="105000" y="105000"/>
                                    </p:animScale>
                                  </p:childTnLst>
                                </p:cTn>
                              </p:par>
                              <p:par>
                                <p:cTn id="76" presetID="22" presetClass="entr" presetSubtype="8" fill="hold" grpId="2"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wipe(left)">
                                      <p:cBhvr>
                                        <p:cTn id="78" dur="1000"/>
                                        <p:tgtEl>
                                          <p:spTgt spid="18"/>
                                        </p:tgtEl>
                                      </p:cBhvr>
                                    </p:animEffect>
                                  </p:childTnLst>
                                </p:cTn>
                              </p:par>
                            </p:childTnLst>
                          </p:cTn>
                        </p:par>
                        <p:par>
                          <p:cTn id="79" fill="hold">
                            <p:stCondLst>
                              <p:cond delay="1000"/>
                            </p:stCondLst>
                            <p:childTnLst>
                              <p:par>
                                <p:cTn id="80" presetID="10" presetClass="exit" presetSubtype="0" fill="hold" grpId="1" nodeType="afterEffect">
                                  <p:stCondLst>
                                    <p:cond delay="0"/>
                                  </p:stCondLst>
                                  <p:childTnLst>
                                    <p:animEffect transition="out" filter="fade">
                                      <p:cBhvr>
                                        <p:cTn id="81" dur="500"/>
                                        <p:tgtEl>
                                          <p:spTgt spid="24"/>
                                        </p:tgtEl>
                                      </p:cBhvr>
                                    </p:animEffect>
                                    <p:set>
                                      <p:cBhvr>
                                        <p:cTn id="82"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4" grpId="0" animBg="1"/>
      <p:bldP spid="17" grpId="0" animBg="1"/>
      <p:bldP spid="17" grpId="1" animBg="1"/>
      <p:bldP spid="18" grpId="0" animBg="1"/>
      <p:bldP spid="18" grpId="1" animBg="1"/>
      <p:bldP spid="18" grpId="2" animBg="1"/>
      <p:bldP spid="24" grpId="0" animBg="1"/>
      <p:bldP spid="2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4799806" y="153194"/>
            <a:ext cx="2817823" cy="646331"/>
          </a:xfrm>
          <a:prstGeom prst="rect">
            <a:avLst/>
          </a:prstGeom>
        </p:spPr>
        <p:txBody>
          <a:bodyPr wrap="none">
            <a:spAutoFit/>
          </a:bodyPr>
          <a:lstStyle/>
          <a:p>
            <a:r>
              <a:rPr lang="en-US" sz="3600" b="1" dirty="0" err="1">
                <a:solidFill>
                  <a:srgbClr val="FF0000"/>
                </a:solidFill>
                <a:latin typeface="Times New Roman" pitchFamily="18" charset="0"/>
                <a:cs typeface="Times New Roman" pitchFamily="18" charset="0"/>
              </a:rPr>
              <a:t>Trên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chiếc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bè</a:t>
            </a:r>
            <a:endParaRPr lang="vi-VN" sz="3600" b="1" dirty="0">
              <a:solidFill>
                <a:srgbClr val="FF0000"/>
              </a:solidFill>
            </a:endParaRPr>
          </a:p>
        </p:txBody>
      </p:sp>
      <p:sp>
        <p:nvSpPr>
          <p:cNvPr id="3" name="Rectangle 2"/>
          <p:cNvSpPr/>
          <p:nvPr/>
        </p:nvSpPr>
        <p:spPr>
          <a:xfrm>
            <a:off x="862012" y="991394"/>
            <a:ext cx="10744200" cy="1969770"/>
          </a:xfrm>
          <a:prstGeom prst="rect">
            <a:avLst/>
          </a:prstGeom>
        </p:spPr>
        <p:txBody>
          <a:bodyPr wrap="square">
            <a:spAutoFit/>
          </a:bodyPr>
          <a:lstStyle/>
          <a:p>
            <a:pPr algn="just">
              <a:spcBef>
                <a:spcPts val="600"/>
              </a:spcBef>
              <a:spcAft>
                <a:spcPts val="600"/>
              </a:spcAft>
            </a:pPr>
            <a:r>
              <a:rPr lang="vi-VN" sz="2800" dirty="0">
                <a:latin typeface="Times New Roman" pitchFamily="18" charset="0"/>
                <a:cs typeface="Times New Roman" pitchFamily="18" charset="0"/>
              </a:rPr>
              <a:t>1. </a:t>
            </a:r>
            <a:r>
              <a:rPr lang="vi-VN" sz="2800" dirty="0" smtClean="0">
                <a:latin typeface="Times New Roman" pitchFamily="18" charset="0"/>
                <a:cs typeface="Times New Roman" pitchFamily="18" charset="0"/>
              </a:rPr>
              <a:t>Tôi và Dế Trũi rủ nhau đi ngao du thiên hạ. Chúng tôi hàng ngày đi đêm nghỉ, cùng nhau say ngắm dọc đường.</a:t>
            </a:r>
          </a:p>
          <a:p>
            <a:pPr algn="just">
              <a:spcBef>
                <a:spcPts val="600"/>
              </a:spcBef>
              <a:spcAft>
                <a:spcPts val="600"/>
              </a:spcAft>
            </a:pPr>
            <a:r>
              <a:rPr lang="vi-VN" sz="2800" dirty="0" smtClean="0">
                <a:latin typeface="Times New Roman" pitchFamily="18" charset="0"/>
                <a:cs typeface="Times New Roman" pitchFamily="18" charset="0"/>
              </a:rPr>
              <a:t>Ngày </a:t>
            </a:r>
            <a:r>
              <a:rPr lang="vi-VN" sz="2800" dirty="0">
                <a:latin typeface="Times New Roman" pitchFamily="18" charset="0"/>
                <a:cs typeface="Times New Roman" pitchFamily="18" charset="0"/>
              </a:rPr>
              <a:t>kia, đến một bờ sông, chúng tôi ghép ba bốn lá bèo sen lại, làm một chiếc bè. Bè theo dòng nước trôi băng băng</a:t>
            </a:r>
            <a:r>
              <a:rPr lang="vi-VN"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489204" y="2923858"/>
            <a:ext cx="7439025" cy="3686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11058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633412" y="1143794"/>
            <a:ext cx="11049000" cy="4678204"/>
          </a:xfrm>
          <a:prstGeom prst="rect">
            <a:avLst/>
          </a:prstGeom>
        </p:spPr>
        <p:txBody>
          <a:bodyPr wrap="square">
            <a:spAutoFit/>
          </a:bodyPr>
          <a:lstStyle/>
          <a:p>
            <a:pPr algn="just">
              <a:spcBef>
                <a:spcPts val="600"/>
              </a:spcBef>
              <a:spcAft>
                <a:spcPts val="600"/>
              </a:spcAft>
            </a:pPr>
            <a:r>
              <a:rPr lang="vi-VN" sz="3200" dirty="0">
                <a:latin typeface="Times New Roman" pitchFamily="18" charset="0"/>
                <a:cs typeface="Times New Roman" pitchFamily="18" charset="0"/>
              </a:rPr>
              <a:t>2. Mùa thu mới chớm nhưng nước đã trong vắt, trông thấy cả hòn cuội trắng tinh nằm dưới đáy. Nhìn hai bên bờ sông, cỏ cây và những làng gần, núi xa luôn luôn mới. Những anh gọng vó đen sạm, gầy và cao, </a:t>
            </a:r>
            <a:r>
              <a:rPr lang="vi-VN" sz="3200" dirty="0" smtClean="0">
                <a:latin typeface="Times New Roman" pitchFamily="18" charset="0"/>
                <a:cs typeface="Times New Roman" pitchFamily="18" charset="0"/>
              </a:rPr>
              <a:t>nghênh </a:t>
            </a:r>
            <a:r>
              <a:rPr lang="vi-VN" sz="3200" dirty="0">
                <a:latin typeface="Times New Roman" pitchFamily="18" charset="0"/>
                <a:cs typeface="Times New Roman" pitchFamily="18" charset="0"/>
              </a:rPr>
              <a:t>cặp chân gọng vó đứng trên bãi lầy bái phục nhìn theo chúng tôi. Những ả cua kềnh cũng giương đôi mắt lồi, âu yếm ngó theo. Đàn săn sắt và cá thầu dầu thoáng gặp đâu cũng lăng xăng cố bơi theo chiếc bè, hoan nghênh váng cả mặt nước.</a:t>
            </a:r>
          </a:p>
          <a:p>
            <a:pPr algn="r">
              <a:spcBef>
                <a:spcPts val="600"/>
              </a:spcBef>
              <a:spcAft>
                <a:spcPts val="600"/>
              </a:spcAft>
            </a:pPr>
            <a:r>
              <a:rPr lang="vi-VN" sz="3200" i="1" dirty="0">
                <a:latin typeface="Times New Roman" pitchFamily="18" charset="0"/>
                <a:cs typeface="Times New Roman" pitchFamily="18" charset="0"/>
              </a:rPr>
              <a:t>Theo Tô Hoài</a:t>
            </a:r>
            <a:endParaRPr lang="vi-VN" sz="3200" dirty="0">
              <a:latin typeface="Times New Roman" pitchFamily="18" charset="0"/>
              <a:cs typeface="Times New Roman" pitchFamily="18" charset="0"/>
            </a:endParaRPr>
          </a:p>
        </p:txBody>
      </p:sp>
    </p:spTree>
    <p:extLst>
      <p:ext uri="{BB962C8B-B14F-4D97-AF65-F5344CB8AC3E}">
        <p14:creationId xmlns:p14="http://schemas.microsoft.com/office/powerpoint/2010/main" val="13521890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3627" y1="28600" x2="33627" y2="28600"/>
                        <a14:foregroundMark x1="52395" y1="29783" x2="52395" y2="29783"/>
                        <a14:foregroundMark x1="48876" y1="28600" x2="48876" y2="2860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32115" y="3188179"/>
            <a:ext cx="8246324" cy="408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317298" y="2257155"/>
            <a:ext cx="8962262" cy="1862048"/>
          </a:xfrm>
          <a:prstGeom prst="rect">
            <a:avLst/>
          </a:prstGeom>
          <a:noFill/>
        </p:spPr>
        <p:txBody>
          <a:bodyPr wrap="none" lIns="91440" tIns="45720" rIns="91440" bIns="45720">
            <a:spAutoFit/>
          </a:bodyPr>
          <a:lstStyle/>
          <a:p>
            <a:pPr algn="ctr"/>
            <a:r>
              <a:rPr lang="en-US" sz="115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Trên</a:t>
            </a:r>
            <a:r>
              <a:rPr lang="en-US" sz="11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 </a:t>
            </a:r>
            <a:r>
              <a:rPr lang="en-US" sz="115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chiếc</a:t>
            </a:r>
            <a:r>
              <a:rPr lang="en-US" sz="11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 </a:t>
            </a:r>
            <a:r>
              <a:rPr lang="en-US" sz="115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bè</a:t>
            </a:r>
            <a:r>
              <a:rPr lang="en-US" sz="11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 </a:t>
            </a:r>
            <a:endParaRPr lang="en-US" sz="11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957619670"/>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182120" y="319314"/>
            <a:ext cx="9826172" cy="1200329"/>
          </a:xfrm>
          <a:prstGeom prst="rect">
            <a:avLst/>
          </a:prstGeom>
          <a:noFill/>
        </p:spPr>
        <p:txBody>
          <a:bodyPr wrap="square" rtlCol="0">
            <a:spAutoFit/>
          </a:bodyPr>
          <a:lstStyle/>
          <a:p>
            <a:pPr algn="ctr"/>
            <a:r>
              <a:rPr lang="en-US" sz="3600" dirty="0" err="1" smtClean="0">
                <a:solidFill>
                  <a:schemeClr val="bg1"/>
                </a:solidFill>
                <a:latin typeface="Times New Roman" pitchFamily="18" charset="0"/>
                <a:cs typeface="Times New Roman" pitchFamily="18" charset="0"/>
              </a:rPr>
              <a:t>Nghe</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viết</a:t>
            </a:r>
            <a:r>
              <a:rPr lang="en-US" sz="3600" dirty="0" smtClean="0">
                <a:solidFill>
                  <a:schemeClr val="bg1"/>
                </a:solidFill>
                <a:latin typeface="Times New Roman" pitchFamily="18" charset="0"/>
                <a:cs typeface="Times New Roman" pitchFamily="18" charset="0"/>
              </a:rPr>
              <a:t>: </a:t>
            </a:r>
            <a:r>
              <a:rPr lang="en-US" sz="3600" i="1" dirty="0" err="1" smtClean="0">
                <a:solidFill>
                  <a:schemeClr val="bg1"/>
                </a:solidFill>
                <a:latin typeface="Times New Roman" pitchFamily="18" charset="0"/>
                <a:cs typeface="Times New Roman" pitchFamily="18" charset="0"/>
              </a:rPr>
              <a:t>Trên</a:t>
            </a:r>
            <a:r>
              <a:rPr lang="en-US" sz="3600" i="1" dirty="0" smtClean="0">
                <a:solidFill>
                  <a:schemeClr val="bg1"/>
                </a:solidFill>
                <a:latin typeface="Times New Roman" pitchFamily="18" charset="0"/>
                <a:cs typeface="Times New Roman" pitchFamily="18" charset="0"/>
              </a:rPr>
              <a:t> </a:t>
            </a:r>
            <a:r>
              <a:rPr lang="en-US" sz="3600" i="1" dirty="0" err="1" smtClean="0">
                <a:solidFill>
                  <a:schemeClr val="bg1"/>
                </a:solidFill>
                <a:latin typeface="Times New Roman" pitchFamily="18" charset="0"/>
                <a:cs typeface="Times New Roman" pitchFamily="18" charset="0"/>
              </a:rPr>
              <a:t>chiếc</a:t>
            </a:r>
            <a:r>
              <a:rPr lang="en-US" sz="3600" i="1" dirty="0" smtClean="0">
                <a:solidFill>
                  <a:schemeClr val="bg1"/>
                </a:solidFill>
                <a:latin typeface="Times New Roman" pitchFamily="18" charset="0"/>
                <a:cs typeface="Times New Roman" pitchFamily="18" charset="0"/>
              </a:rPr>
              <a:t> </a:t>
            </a:r>
            <a:r>
              <a:rPr lang="en-US" sz="3600" i="1" dirty="0" err="1" smtClean="0">
                <a:solidFill>
                  <a:schemeClr val="bg1"/>
                </a:solidFill>
                <a:latin typeface="Times New Roman" pitchFamily="18" charset="0"/>
                <a:cs typeface="Times New Roman" pitchFamily="18" charset="0"/>
              </a:rPr>
              <a:t>bè</a:t>
            </a:r>
            <a:r>
              <a:rPr lang="en-US" sz="3600" i="1" dirty="0" smtClean="0">
                <a:solidFill>
                  <a:schemeClr val="bg1"/>
                </a:solidFill>
                <a:latin typeface="Times New Roman" pitchFamily="18" charset="0"/>
                <a:cs typeface="Times New Roman" pitchFamily="18" charset="0"/>
              </a:rPr>
              <a:t> </a:t>
            </a:r>
          </a:p>
          <a:p>
            <a:pPr algn="ctr"/>
            <a:r>
              <a:rPr lang="en-US" sz="3600" dirty="0" smtClean="0">
                <a:solidFill>
                  <a:schemeClr val="bg1"/>
                </a:solidFill>
                <a:latin typeface="Times New Roman" pitchFamily="18" charset="0"/>
                <a:cs typeface="Times New Roman" pitchFamily="18" charset="0"/>
              </a:rPr>
              <a:t>(</a:t>
            </a:r>
            <a:r>
              <a:rPr lang="en-US" sz="3600" dirty="0" err="1" smtClean="0">
                <a:solidFill>
                  <a:schemeClr val="bg1"/>
                </a:solidFill>
                <a:latin typeface="Times New Roman" pitchFamily="18" charset="0"/>
                <a:cs typeface="Times New Roman" pitchFamily="18" charset="0"/>
              </a:rPr>
              <a:t>từ</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Mùa</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thu</a:t>
            </a:r>
            <a:r>
              <a:rPr lang="en-US" sz="3600" dirty="0" smtClean="0">
                <a:solidFill>
                  <a:schemeClr val="bg1"/>
                </a:solidFill>
                <a:latin typeface="Times New Roman" pitchFamily="18" charset="0"/>
                <a:cs typeface="Times New Roman" pitchFamily="18" charset="0"/>
              </a:rPr>
              <a:t> …” </a:t>
            </a:r>
            <a:r>
              <a:rPr lang="en-US" sz="3600" dirty="0" err="1" smtClean="0">
                <a:solidFill>
                  <a:schemeClr val="bg1"/>
                </a:solidFill>
                <a:latin typeface="Times New Roman" pitchFamily="18" charset="0"/>
                <a:cs typeface="Times New Roman" pitchFamily="18" charset="0"/>
              </a:rPr>
              <a:t>đến</a:t>
            </a:r>
            <a:r>
              <a:rPr lang="en-US" sz="3600" dirty="0" smtClean="0">
                <a:solidFill>
                  <a:schemeClr val="bg1"/>
                </a:solidFill>
                <a:latin typeface="Times New Roman" pitchFamily="18" charset="0"/>
                <a:cs typeface="Times New Roman" pitchFamily="18" charset="0"/>
              </a:rPr>
              <a:t> “… </a:t>
            </a:r>
            <a:r>
              <a:rPr lang="en-US" sz="3600" dirty="0" err="1" smtClean="0">
                <a:solidFill>
                  <a:schemeClr val="bg1"/>
                </a:solidFill>
                <a:latin typeface="Times New Roman" pitchFamily="18" charset="0"/>
                <a:cs typeface="Times New Roman" pitchFamily="18" charset="0"/>
              </a:rPr>
              <a:t>luôn</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luôn</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mới</a:t>
            </a:r>
            <a:r>
              <a:rPr lang="en-US" sz="3600" dirty="0" smtClean="0">
                <a:solidFill>
                  <a:schemeClr val="bg1"/>
                </a:solidFill>
                <a:latin typeface="Times New Roman" pitchFamily="18" charset="0"/>
                <a:cs typeface="Times New Roman" pitchFamily="18" charset="0"/>
              </a:rPr>
              <a:t>”.)</a:t>
            </a:r>
            <a:endParaRPr lang="vi-VN" sz="36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2322915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3111771" y="312015"/>
            <a:ext cx="6257162" cy="2308324"/>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7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THANK YOU</a:t>
            </a:r>
          </a:p>
          <a:p>
            <a:pPr algn="ctr"/>
            <a:r>
              <a:rPr lang="vi-VN" sz="7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HẸN GẶP LẠI</a:t>
            </a:r>
            <a:endParaRPr lang="en-US" sz="8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14622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indefinite"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0" fill="hold"/>
                                        <p:tgtEl>
                                          <p:spTgt spid="2"/>
                                        </p:tgtEl>
                                        <p:attrNameLst>
                                          <p:attrName>ppt_w</p:attrName>
                                        </p:attrNameLst>
                                      </p:cBhvr>
                                      <p:tavLst>
                                        <p:tav tm="0">
                                          <p:val>
                                            <p:fltVal val="0"/>
                                          </p:val>
                                        </p:tav>
                                        <p:tav tm="100000">
                                          <p:val>
                                            <p:strVal val="#ppt_w"/>
                                          </p:val>
                                        </p:tav>
                                      </p:tavLst>
                                    </p:anim>
                                    <p:anim calcmode="lin" valueType="num">
                                      <p:cBhvr>
                                        <p:cTn id="8" dur="5000" fill="hold"/>
                                        <p:tgtEl>
                                          <p:spTgt spid="2"/>
                                        </p:tgtEl>
                                        <p:attrNameLst>
                                          <p:attrName>ppt_h</p:attrName>
                                        </p:attrNameLst>
                                      </p:cBhvr>
                                      <p:tavLst>
                                        <p:tav tm="0">
                                          <p:val>
                                            <p:fltVal val="0"/>
                                          </p:val>
                                        </p:tav>
                                        <p:tav tm="100000">
                                          <p:val>
                                            <p:strVal val="#ppt_h"/>
                                          </p:val>
                                        </p:tav>
                                      </p:tavLst>
                                    </p:anim>
                                    <p:animEffect transition="in" filter="fade">
                                      <p:cBhvr>
                                        <p:cTn id="9"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936637" y="4957876"/>
            <a:ext cx="5082515" cy="2286000"/>
          </a:xfrm>
          <a:prstGeom prst="rect">
            <a:avLst/>
          </a:prstGeom>
          <a:noFill/>
        </p:spPr>
        <p:txBody>
          <a:bodyPr wrap="square" rtlCol="0">
            <a:prstTxWarp prst="textArchUp">
              <a:avLst/>
            </a:prstTxWarp>
            <a:spAutoFit/>
          </a:bodyPr>
          <a:lstStyle/>
          <a:p>
            <a:pPr algn="ctr"/>
            <a:r>
              <a:rPr lang="en-US" sz="115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endParaRPr lang="en-US" sz="115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521" y="-129954"/>
            <a:ext cx="2329543" cy="27178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979" y="5220930"/>
            <a:ext cx="1363232" cy="149469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54566">
            <a:off x="5127521" y="2048139"/>
            <a:ext cx="3146292" cy="3146292"/>
          </a:xfrm>
          <a:prstGeom prst="rect">
            <a:avLst/>
          </a:prstGeom>
        </p:spPr>
      </p:pic>
    </p:spTree>
    <p:extLst>
      <p:ext uri="{BB962C8B-B14F-4D97-AF65-F5344CB8AC3E}">
        <p14:creationId xmlns:p14="http://schemas.microsoft.com/office/powerpoint/2010/main" val="38891627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fltVal val="0"/>
                                          </p:val>
                                        </p:tav>
                                        <p:tav tm="100000">
                                          <p:val>
                                            <p:strVal val="#ppt_w"/>
                                          </p:val>
                                        </p:tav>
                                      </p:tavLst>
                                    </p:anim>
                                    <p:anim calcmode="lin" valueType="num">
                                      <p:cBhvr>
                                        <p:cTn id="14" dur="750" fill="hold"/>
                                        <p:tgtEl>
                                          <p:spTgt spid="4"/>
                                        </p:tgtEl>
                                        <p:attrNameLst>
                                          <p:attrName>ppt_h</p:attrName>
                                        </p:attrNameLst>
                                      </p:cBhvr>
                                      <p:tavLst>
                                        <p:tav tm="0">
                                          <p:val>
                                            <p:fltVal val="0"/>
                                          </p:val>
                                        </p:tav>
                                        <p:tav tm="100000">
                                          <p:val>
                                            <p:strVal val="#ppt_h"/>
                                          </p:val>
                                        </p:tav>
                                      </p:tavLst>
                                    </p:anim>
                                    <p:animEffect transition="in" filter="fade">
                                      <p:cBhvr>
                                        <p:cTn id="15" dur="750"/>
                                        <p:tgtEl>
                                          <p:spTgt spid="4"/>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750" fill="hold"/>
                                        <p:tgtEl>
                                          <p:spTgt spid="3"/>
                                        </p:tgtEl>
                                        <p:attrNameLst>
                                          <p:attrName>ppt_w</p:attrName>
                                        </p:attrNameLst>
                                      </p:cBhvr>
                                      <p:tavLst>
                                        <p:tav tm="0">
                                          <p:val>
                                            <p:fltVal val="0"/>
                                          </p:val>
                                        </p:tav>
                                        <p:tav tm="100000">
                                          <p:val>
                                            <p:strVal val="#ppt_w"/>
                                          </p:val>
                                        </p:tav>
                                      </p:tavLst>
                                    </p:anim>
                                    <p:anim calcmode="lin" valueType="num">
                                      <p:cBhvr>
                                        <p:cTn id="20" dur="750" fill="hold"/>
                                        <p:tgtEl>
                                          <p:spTgt spid="3"/>
                                        </p:tgtEl>
                                        <p:attrNameLst>
                                          <p:attrName>ppt_h</p:attrName>
                                        </p:attrNameLst>
                                      </p:cBhvr>
                                      <p:tavLst>
                                        <p:tav tm="0">
                                          <p:val>
                                            <p:fltVal val="0"/>
                                          </p:val>
                                        </p:tav>
                                        <p:tav tm="100000">
                                          <p:val>
                                            <p:strVal val="#ppt_h"/>
                                          </p:val>
                                        </p:tav>
                                      </p:tavLst>
                                    </p:anim>
                                    <p:animEffect transition="in" filter="fade">
                                      <p:cBhvr>
                                        <p:cTn id="21" dur="750"/>
                                        <p:tgtEl>
                                          <p:spTgt spid="3"/>
                                        </p:tgtEl>
                                      </p:cBhvr>
                                    </p:animEffect>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anim calcmode="lin" valueType="num">
                                      <p:cBhvr>
                                        <p:cTn id="25" dur="750" fill="hold"/>
                                        <p:tgtEl>
                                          <p:spTgt spid="7"/>
                                        </p:tgtEl>
                                        <p:attrNameLst>
                                          <p:attrName>ppt_x</p:attrName>
                                        </p:attrNameLst>
                                      </p:cBhvr>
                                      <p:tavLst>
                                        <p:tav tm="0">
                                          <p:val>
                                            <p:strVal val="#ppt_x"/>
                                          </p:val>
                                        </p:tav>
                                        <p:tav tm="100000">
                                          <p:val>
                                            <p:strVal val="#ppt_x"/>
                                          </p:val>
                                        </p:tav>
                                      </p:tavLst>
                                    </p:anim>
                                    <p:anim calcmode="lin" valueType="num">
                                      <p:cBhvr>
                                        <p:cTn id="26"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4799806" y="153194"/>
            <a:ext cx="2817823" cy="646331"/>
          </a:xfrm>
          <a:prstGeom prst="rect">
            <a:avLst/>
          </a:prstGeom>
        </p:spPr>
        <p:txBody>
          <a:bodyPr wrap="none">
            <a:spAutoFit/>
          </a:bodyPr>
          <a:lstStyle/>
          <a:p>
            <a:r>
              <a:rPr lang="en-US" sz="3600" b="1" dirty="0" err="1">
                <a:solidFill>
                  <a:srgbClr val="FF0000"/>
                </a:solidFill>
                <a:latin typeface="Times New Roman" pitchFamily="18" charset="0"/>
                <a:cs typeface="Times New Roman" pitchFamily="18" charset="0"/>
              </a:rPr>
              <a:t>Trên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chiếc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bè</a:t>
            </a:r>
            <a:endParaRPr lang="vi-VN" sz="3600" b="1" dirty="0">
              <a:solidFill>
                <a:srgbClr val="FF0000"/>
              </a:solidFill>
            </a:endParaRPr>
          </a:p>
        </p:txBody>
      </p:sp>
      <p:sp>
        <p:nvSpPr>
          <p:cNvPr id="5" name="Rectangle 4"/>
          <p:cNvSpPr/>
          <p:nvPr/>
        </p:nvSpPr>
        <p:spPr>
          <a:xfrm>
            <a:off x="862012" y="991394"/>
            <a:ext cx="10744200" cy="5724644"/>
          </a:xfrm>
          <a:prstGeom prst="rect">
            <a:avLst/>
          </a:prstGeom>
        </p:spPr>
        <p:txBody>
          <a:bodyPr wrap="square">
            <a:spAutoFit/>
          </a:bodyPr>
          <a:lstStyle/>
          <a:p>
            <a:pPr algn="just">
              <a:spcBef>
                <a:spcPts val="600"/>
              </a:spcBef>
              <a:spcAft>
                <a:spcPts val="600"/>
              </a:spcAft>
            </a:pPr>
            <a:r>
              <a:rPr lang="vi-VN" sz="2800" dirty="0">
                <a:latin typeface="Times New Roman" pitchFamily="18" charset="0"/>
                <a:cs typeface="Times New Roman" pitchFamily="18" charset="0"/>
              </a:rPr>
              <a:t>1. </a:t>
            </a:r>
            <a:r>
              <a:rPr lang="vi-VN" sz="2800" dirty="0" smtClean="0">
                <a:latin typeface="Times New Roman" pitchFamily="18" charset="0"/>
                <a:cs typeface="Times New Roman" pitchFamily="18" charset="0"/>
              </a:rPr>
              <a:t>Tôi và Dế Trũi rủ nhau đi ngao du thiên hạ. Chúng tôi hàng ngày đi đêm nghỉ, cùng nhau say ngắm dọc đường.</a:t>
            </a:r>
          </a:p>
          <a:p>
            <a:pPr algn="just">
              <a:spcBef>
                <a:spcPts val="600"/>
              </a:spcBef>
              <a:spcAft>
                <a:spcPts val="600"/>
              </a:spcAft>
            </a:pPr>
            <a:r>
              <a:rPr lang="vi-VN" sz="2800" dirty="0" smtClean="0">
                <a:latin typeface="Times New Roman" pitchFamily="18" charset="0"/>
                <a:cs typeface="Times New Roman" pitchFamily="18" charset="0"/>
              </a:rPr>
              <a:t>Ngày </a:t>
            </a:r>
            <a:r>
              <a:rPr lang="vi-VN" sz="2800" dirty="0">
                <a:latin typeface="Times New Roman" pitchFamily="18" charset="0"/>
                <a:cs typeface="Times New Roman" pitchFamily="18" charset="0"/>
              </a:rPr>
              <a:t>kia, đến một bờ sông, chúng tôi ghép ba bốn lá bèo sen lại, làm một chiếc bè. Bè theo dòng nước trôi băng băng.</a:t>
            </a:r>
          </a:p>
          <a:p>
            <a:pPr algn="just">
              <a:spcBef>
                <a:spcPts val="600"/>
              </a:spcBef>
              <a:spcAft>
                <a:spcPts val="600"/>
              </a:spcAft>
            </a:pPr>
            <a:r>
              <a:rPr lang="vi-VN" sz="2800" dirty="0">
                <a:latin typeface="Times New Roman" pitchFamily="18" charset="0"/>
                <a:cs typeface="Times New Roman" pitchFamily="18" charset="0"/>
              </a:rPr>
              <a:t>2. Mùa thu mới chớm nhưng nước đã trong vắt, trông thấy cả hòn cuội trắng tinh nằm dưới đáy. Nhìn hai bên bờ sông, cỏ cây và những làng gần, núi xa luôn luôn mới. Những anh gọng vó đen sạm, gầy và cao, nghênh cặp chân gọng vó đứng trên bãi lầy bái phục nhìn theo chúng tôi. Những ả cua kềnh cũng giương đôi mắt lồi, âu yếm ngó theo. Đàn săn sắt và cá thầu dầu thoáng gặp đâu cũng lăng xăng cố bơi theo chiếc bè, hoan nghênh váng cả mặt nước.</a:t>
            </a:r>
          </a:p>
          <a:p>
            <a:pPr algn="r">
              <a:spcBef>
                <a:spcPts val="600"/>
              </a:spcBef>
              <a:spcAft>
                <a:spcPts val="600"/>
              </a:spcAft>
            </a:pPr>
            <a:r>
              <a:rPr lang="vi-VN" sz="2800" i="1" dirty="0">
                <a:latin typeface="Times New Roman" pitchFamily="18" charset="0"/>
                <a:cs typeface="Times New Roman" pitchFamily="18" charset="0"/>
              </a:rPr>
              <a:t>Theo Tô </a:t>
            </a:r>
            <a:r>
              <a:rPr lang="vi-VN" sz="2800" i="1" dirty="0" smtClean="0">
                <a:latin typeface="Times New Roman" pitchFamily="18" charset="0"/>
                <a:cs typeface="Times New Roman" pitchFamily="18" charset="0"/>
              </a:rPr>
              <a:t>Hoài</a:t>
            </a:r>
            <a:endParaRPr lang="vi-VN" sz="2800" dirty="0">
              <a:latin typeface="Times New Roman" pitchFamily="18" charset="0"/>
              <a:cs typeface="Times New Roman" pitchFamily="18" charset="0"/>
            </a:endParaRPr>
          </a:p>
        </p:txBody>
      </p:sp>
      <p:sp>
        <p:nvSpPr>
          <p:cNvPr id="2" name="Flowchart: Terminator 1"/>
          <p:cNvSpPr/>
          <p:nvPr/>
        </p:nvSpPr>
        <p:spPr>
          <a:xfrm>
            <a:off x="8686800" y="153194"/>
            <a:ext cx="2133600" cy="838200"/>
          </a:xfrm>
          <a:prstGeom prst="flowChartTerminator">
            <a:avLst/>
          </a:prstGeom>
          <a:solidFill>
            <a:srgbClr val="BE532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endPar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8366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4706500" y="0"/>
            <a:ext cx="3401700" cy="769441"/>
          </a:xfrm>
          <a:prstGeom prst="rect">
            <a:avLst/>
          </a:prstGeom>
        </p:spPr>
        <p:txBody>
          <a:bodyPr wrap="none">
            <a:spAutoFit/>
          </a:bodyPr>
          <a:lstStyle/>
          <a:p>
            <a:r>
              <a:rPr lang="en-US" sz="4400" b="1" dirty="0" err="1">
                <a:solidFill>
                  <a:srgbClr val="FF0000"/>
                </a:solidFill>
                <a:latin typeface="Times New Roman" pitchFamily="18" charset="0"/>
                <a:cs typeface="Times New Roman" pitchFamily="18" charset="0"/>
              </a:rPr>
              <a:t>Trên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chiếc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bè</a:t>
            </a:r>
            <a:endParaRPr lang="vi-VN" sz="4400" b="1" dirty="0">
              <a:solidFill>
                <a:srgbClr val="FF0000"/>
              </a:solidFill>
            </a:endParaRPr>
          </a:p>
        </p:txBody>
      </p:sp>
      <p:sp>
        <p:nvSpPr>
          <p:cNvPr id="3" name="Rectangle 2"/>
          <p:cNvSpPr/>
          <p:nvPr/>
        </p:nvSpPr>
        <p:spPr>
          <a:xfrm>
            <a:off x="1" y="1394048"/>
            <a:ext cx="6407350" cy="3693319"/>
          </a:xfrm>
          <a:prstGeom prst="rect">
            <a:avLst/>
          </a:prstGeom>
        </p:spPr>
        <p:txBody>
          <a:bodyPr wrap="square">
            <a:spAutoFit/>
          </a:bodyPr>
          <a:lstStyle/>
          <a:p>
            <a:pPr algn="just">
              <a:spcBef>
                <a:spcPts val="600"/>
              </a:spcBef>
              <a:spcAft>
                <a:spcPts val="600"/>
              </a:spcAft>
            </a:pPr>
            <a:r>
              <a:rPr lang="vi-VN" sz="3200" dirty="0">
                <a:latin typeface="Times New Roman" pitchFamily="18" charset="0"/>
                <a:cs typeface="Times New Roman" pitchFamily="18" charset="0"/>
              </a:rPr>
              <a:t>1. </a:t>
            </a:r>
            <a:r>
              <a:rPr lang="vi-VN" sz="3200" dirty="0" smtClean="0">
                <a:latin typeface="Times New Roman" pitchFamily="18" charset="0"/>
                <a:cs typeface="Times New Roman" pitchFamily="18" charset="0"/>
              </a:rPr>
              <a:t>Tôi và Dế Trũi rủ nhau đi ngao du thiên hạ. Chúng tôi hàng ngày đi đêm nghỉ, cùng nhau say ngắm dọc đường.</a:t>
            </a:r>
          </a:p>
          <a:p>
            <a:pPr algn="just">
              <a:spcBef>
                <a:spcPts val="600"/>
              </a:spcBef>
              <a:spcAft>
                <a:spcPts val="600"/>
              </a:spcAft>
            </a:pPr>
            <a:r>
              <a:rPr lang="vi-VN" sz="3200" dirty="0" smtClean="0">
                <a:latin typeface="Times New Roman" pitchFamily="18" charset="0"/>
                <a:cs typeface="Times New Roman" pitchFamily="18" charset="0"/>
              </a:rPr>
              <a:t>Ngày </a:t>
            </a:r>
            <a:r>
              <a:rPr lang="vi-VN" sz="3200" dirty="0">
                <a:latin typeface="Times New Roman" pitchFamily="18" charset="0"/>
                <a:cs typeface="Times New Roman" pitchFamily="18" charset="0"/>
              </a:rPr>
              <a:t>kia, đến một bờ sông, chúng tôi ghép ba bốn lá bèo sen lại, làm một chiếc bè. Bè theo dòng nước trôi băng băng</a:t>
            </a:r>
            <a:r>
              <a:rPr lang="vi-VN" sz="3200" dirty="0" smtClean="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424636" y="954072"/>
            <a:ext cx="5998986" cy="3359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lowchart: Terminator 4"/>
          <p:cNvSpPr/>
          <p:nvPr/>
        </p:nvSpPr>
        <p:spPr>
          <a:xfrm>
            <a:off x="0" y="19937"/>
            <a:ext cx="3638939" cy="934135"/>
          </a:xfrm>
          <a:prstGeom prst="flowChartTerminator">
            <a:avLst/>
          </a:prstGeom>
          <a:solidFill>
            <a:srgbClr val="407A5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a:t>
            </a:r>
            <a:endPar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ectangle 3"/>
          <p:cNvSpPr/>
          <p:nvPr/>
        </p:nvSpPr>
        <p:spPr>
          <a:xfrm>
            <a:off x="2713846" y="2360212"/>
            <a:ext cx="1850186" cy="584775"/>
          </a:xfrm>
          <a:prstGeom prst="rect">
            <a:avLst/>
          </a:prstGeom>
        </p:spPr>
        <p:txBody>
          <a:bodyPr wrap="none">
            <a:spAutoFit/>
          </a:bodyPr>
          <a:lstStyle/>
          <a:p>
            <a:r>
              <a:rPr lang="vi-VN" sz="3200" dirty="0">
                <a:solidFill>
                  <a:srgbClr val="0000FF"/>
                </a:solidFill>
                <a:latin typeface="Times New Roman" pitchFamily="18" charset="0"/>
                <a:cs typeface="Times New Roman" pitchFamily="18" charset="0"/>
              </a:rPr>
              <a:t>say ngắm </a:t>
            </a:r>
            <a:endParaRPr lang="en-US" sz="2800" dirty="0">
              <a:solidFill>
                <a:srgbClr val="0000FF"/>
              </a:solidFill>
            </a:endParaRPr>
          </a:p>
        </p:txBody>
      </p:sp>
      <p:sp>
        <p:nvSpPr>
          <p:cNvPr id="6" name="Rectangle 5"/>
          <p:cNvSpPr/>
          <p:nvPr/>
        </p:nvSpPr>
        <p:spPr>
          <a:xfrm>
            <a:off x="1568272" y="5711974"/>
            <a:ext cx="9712728" cy="646331"/>
          </a:xfrm>
          <a:prstGeom prst="rect">
            <a:avLst/>
          </a:prstGeom>
        </p:spPr>
        <p:txBody>
          <a:bodyPr wrap="square">
            <a:spAutoFit/>
          </a:bodyPr>
          <a:lstStyle/>
          <a:p>
            <a:r>
              <a:rPr lang="vi-VN" sz="3600" b="1" dirty="0">
                <a:latin typeface="Times New Roman" pitchFamily="18" charset="0"/>
                <a:cs typeface="Times New Roman" pitchFamily="18" charset="0"/>
              </a:rPr>
              <a:t>Tôi và Dế Trũi rủ nhau đi ngao du thiên hạ. </a:t>
            </a:r>
            <a:endParaRPr lang="en-US" sz="3200" b="1" dirty="0"/>
          </a:p>
        </p:txBody>
      </p:sp>
      <p:cxnSp>
        <p:nvCxnSpPr>
          <p:cNvPr id="8" name="Straight Connector 7"/>
          <p:cNvCxnSpPr/>
          <p:nvPr/>
        </p:nvCxnSpPr>
        <p:spPr>
          <a:xfrm flipH="1">
            <a:off x="4492798" y="5770826"/>
            <a:ext cx="142468" cy="5654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0150259" y="5752434"/>
            <a:ext cx="142468" cy="5654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0221493" y="5775167"/>
            <a:ext cx="142468" cy="5654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77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par>
                                <p:cTn id="37" presetID="2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par>
                                <p:cTn id="40" presetID="22" presetClass="entr" presetSubtype="4"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241526" y="807892"/>
            <a:ext cx="11701657" cy="4185761"/>
          </a:xfrm>
          <a:prstGeom prst="rect">
            <a:avLst/>
          </a:prstGeom>
        </p:spPr>
        <p:txBody>
          <a:bodyPr wrap="square">
            <a:spAutoFit/>
          </a:bodyPr>
          <a:lstStyle/>
          <a:p>
            <a:pPr>
              <a:spcBef>
                <a:spcPts val="600"/>
              </a:spcBef>
              <a:spcAft>
                <a:spcPts val="600"/>
              </a:spcAft>
            </a:pPr>
            <a:r>
              <a:rPr lang="vi-VN" sz="3200" dirty="0">
                <a:latin typeface="Times New Roman" pitchFamily="18" charset="0"/>
                <a:cs typeface="Times New Roman" pitchFamily="18" charset="0"/>
              </a:rPr>
              <a:t>2. Mùa thu mới chớm nhưng nước đã trong vắt, trông thấy cả hòn cuội trắng tinh nằm dưới đáy. Nhìn hai bên bờ sông, cỏ cây và những làng gần, núi xa luôn luôn mới. Những anh gọng vó đen sạm, gầy và cao, </a:t>
            </a:r>
            <a:r>
              <a:rPr lang="vi-VN" sz="3200" dirty="0" smtClean="0">
                <a:latin typeface="Times New Roman" pitchFamily="18" charset="0"/>
                <a:cs typeface="Times New Roman" pitchFamily="18" charset="0"/>
              </a:rPr>
              <a:t>nghênh </a:t>
            </a:r>
            <a:r>
              <a:rPr lang="vi-VN" sz="3200" dirty="0">
                <a:latin typeface="Times New Roman" pitchFamily="18" charset="0"/>
                <a:cs typeface="Times New Roman" pitchFamily="18" charset="0"/>
              </a:rPr>
              <a:t>cặp chân gọng vó đứng trên bãi lầy bái phục nhìn theo chúng tôi. Những ả cua kềnh cũng giương đôi mắt lồi, âu yếm ngó theo. Đàn săn sắt và cá thầu dầu thoáng gặp đâu cũng </a:t>
            </a:r>
            <a:r>
              <a:rPr lang="vi-VN" sz="3200" dirty="0" smtClean="0">
                <a:latin typeface="Times New Roman" pitchFamily="18" charset="0"/>
                <a:cs typeface="Times New Roman" pitchFamily="18" charset="0"/>
              </a:rPr>
              <a:t>lăng</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xăng </a:t>
            </a:r>
            <a:r>
              <a:rPr lang="vi-VN" sz="3200" dirty="0">
                <a:latin typeface="Times New Roman" pitchFamily="18" charset="0"/>
                <a:cs typeface="Times New Roman" pitchFamily="18" charset="0"/>
              </a:rPr>
              <a:t>cố bơi theo chiếc bè, hoan nghênh váng cả mặt nước.</a:t>
            </a:r>
          </a:p>
          <a:p>
            <a:pPr algn="r">
              <a:spcBef>
                <a:spcPts val="600"/>
              </a:spcBef>
              <a:spcAft>
                <a:spcPts val="600"/>
              </a:spcAft>
            </a:pPr>
            <a:r>
              <a:rPr lang="vi-VN" sz="3200" i="1" dirty="0">
                <a:latin typeface="Times New Roman" pitchFamily="18" charset="0"/>
                <a:cs typeface="Times New Roman" pitchFamily="18" charset="0"/>
              </a:rPr>
              <a:t>Theo Tô Hoài</a:t>
            </a:r>
            <a:endParaRPr lang="vi-VN" sz="3200" dirty="0">
              <a:latin typeface="Times New Roman" pitchFamily="18" charset="0"/>
              <a:cs typeface="Times New Roman" pitchFamily="18" charset="0"/>
            </a:endParaRPr>
          </a:p>
        </p:txBody>
      </p:sp>
      <p:sp>
        <p:nvSpPr>
          <p:cNvPr id="3" name="Rectangle 2"/>
          <p:cNvSpPr/>
          <p:nvPr/>
        </p:nvSpPr>
        <p:spPr>
          <a:xfrm>
            <a:off x="241526" y="2287422"/>
            <a:ext cx="1393330" cy="584775"/>
          </a:xfrm>
          <a:prstGeom prst="rect">
            <a:avLst/>
          </a:prstGeom>
        </p:spPr>
        <p:txBody>
          <a:bodyPr wrap="none">
            <a:spAutoFit/>
          </a:bodyPr>
          <a:lstStyle/>
          <a:p>
            <a:r>
              <a:rPr lang="vi-VN" sz="3200" dirty="0">
                <a:solidFill>
                  <a:srgbClr val="0000FF"/>
                </a:solidFill>
                <a:latin typeface="Times New Roman" pitchFamily="18" charset="0"/>
                <a:cs typeface="Times New Roman" pitchFamily="18" charset="0"/>
              </a:rPr>
              <a:t>nghênh</a:t>
            </a:r>
            <a:endParaRPr lang="en-US" sz="2800" dirty="0">
              <a:solidFill>
                <a:srgbClr val="0000FF"/>
              </a:solidFill>
            </a:endParaRPr>
          </a:p>
        </p:txBody>
      </p:sp>
      <p:sp>
        <p:nvSpPr>
          <p:cNvPr id="4" name="Rectangle 3"/>
          <p:cNvSpPr/>
          <p:nvPr/>
        </p:nvSpPr>
        <p:spPr>
          <a:xfrm>
            <a:off x="6095775" y="2771272"/>
            <a:ext cx="1962397" cy="584775"/>
          </a:xfrm>
          <a:prstGeom prst="rect">
            <a:avLst/>
          </a:prstGeom>
        </p:spPr>
        <p:txBody>
          <a:bodyPr wrap="none">
            <a:spAutoFit/>
          </a:bodyPr>
          <a:lstStyle/>
          <a:p>
            <a:r>
              <a:rPr lang="vi-VN" sz="3200" dirty="0">
                <a:solidFill>
                  <a:srgbClr val="0000FF"/>
                </a:solidFill>
                <a:latin typeface="Times New Roman" pitchFamily="18" charset="0"/>
                <a:cs typeface="Times New Roman" pitchFamily="18" charset="0"/>
              </a:rPr>
              <a:t>đôi mắt lồi</a:t>
            </a:r>
            <a:endParaRPr lang="en-US" sz="2800" dirty="0">
              <a:solidFill>
                <a:srgbClr val="0000FF"/>
              </a:solidFill>
            </a:endParaRPr>
          </a:p>
        </p:txBody>
      </p:sp>
      <p:sp>
        <p:nvSpPr>
          <p:cNvPr id="5" name="Rectangle 4"/>
          <p:cNvSpPr/>
          <p:nvPr/>
        </p:nvSpPr>
        <p:spPr>
          <a:xfrm>
            <a:off x="7341903" y="3256351"/>
            <a:ext cx="1895071" cy="584775"/>
          </a:xfrm>
          <a:prstGeom prst="rect">
            <a:avLst/>
          </a:prstGeom>
        </p:spPr>
        <p:txBody>
          <a:bodyPr wrap="none">
            <a:spAutoFit/>
          </a:bodyPr>
          <a:lstStyle/>
          <a:p>
            <a:pPr algn="just"/>
            <a:r>
              <a:rPr lang="vi-VN" sz="3200" dirty="0">
                <a:solidFill>
                  <a:srgbClr val="0000FF"/>
                </a:solidFill>
                <a:latin typeface="Times New Roman" pitchFamily="18" charset="0"/>
                <a:cs typeface="Times New Roman" pitchFamily="18" charset="0"/>
              </a:rPr>
              <a:t>lăng xăng </a:t>
            </a:r>
            <a:endParaRPr lang="en-US" sz="2800" dirty="0">
              <a:solidFill>
                <a:srgbClr val="0000FF"/>
              </a:solidFill>
            </a:endParaRPr>
          </a:p>
        </p:txBody>
      </p:sp>
      <p:sp>
        <p:nvSpPr>
          <p:cNvPr id="6" name="Rectangle 5"/>
          <p:cNvSpPr/>
          <p:nvPr/>
        </p:nvSpPr>
        <p:spPr>
          <a:xfrm>
            <a:off x="595291" y="5212367"/>
            <a:ext cx="11347892" cy="1077218"/>
          </a:xfrm>
          <a:prstGeom prst="rect">
            <a:avLst/>
          </a:prstGeom>
        </p:spPr>
        <p:txBody>
          <a:bodyPr wrap="square">
            <a:spAutoFit/>
          </a:bodyPr>
          <a:lstStyle/>
          <a:p>
            <a:r>
              <a:rPr lang="vi-VN" sz="3200" b="1" dirty="0">
                <a:latin typeface="Times New Roman" pitchFamily="18" charset="0"/>
                <a:cs typeface="Times New Roman" pitchFamily="18" charset="0"/>
              </a:rPr>
              <a:t>Mùa thu mới chớm nhưng nước đã trong vắt, trông thấy cả hòn cuội trắng tinh nằm dưới đáy. </a:t>
            </a:r>
            <a:endParaRPr lang="en-US" sz="2800" b="1" dirty="0"/>
          </a:p>
        </p:txBody>
      </p:sp>
      <p:cxnSp>
        <p:nvCxnSpPr>
          <p:cNvPr id="7" name="Straight Connector 6"/>
          <p:cNvCxnSpPr/>
          <p:nvPr/>
        </p:nvCxnSpPr>
        <p:spPr>
          <a:xfrm flipH="1">
            <a:off x="4054648" y="5185567"/>
            <a:ext cx="142468" cy="5654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8474248" y="5212367"/>
            <a:ext cx="142468" cy="5654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789115" y="5750976"/>
            <a:ext cx="142468" cy="5654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931583" y="5737576"/>
            <a:ext cx="142468" cy="5654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95291" y="5198967"/>
            <a:ext cx="11595122" cy="1077218"/>
          </a:xfrm>
          <a:prstGeom prst="rect">
            <a:avLst/>
          </a:prstGeom>
        </p:spPr>
        <p:txBody>
          <a:bodyPr wrap="square">
            <a:spAutoFit/>
          </a:bodyPr>
          <a:lstStyle/>
          <a:p>
            <a:r>
              <a:rPr lang="vi-VN" sz="3200" b="1" dirty="0">
                <a:latin typeface="Times New Roman" pitchFamily="18" charset="0"/>
                <a:cs typeface="Times New Roman" pitchFamily="18" charset="0"/>
              </a:rPr>
              <a:t>Những anh gọng vó đen sạm, gầy và cao, nghênh cặp chân gọng vó đứng trên bãi lầy bái phục nhìn theo chúng tôi. </a:t>
            </a:r>
            <a:endParaRPr lang="en-US" sz="2800" b="1" dirty="0"/>
          </a:p>
        </p:txBody>
      </p:sp>
      <p:cxnSp>
        <p:nvCxnSpPr>
          <p:cNvPr id="12" name="Straight Connector 11"/>
          <p:cNvCxnSpPr/>
          <p:nvPr/>
        </p:nvCxnSpPr>
        <p:spPr>
          <a:xfrm flipH="1">
            <a:off x="5633713" y="5199888"/>
            <a:ext cx="142468" cy="5654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633963" y="5234076"/>
            <a:ext cx="142468" cy="5654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21551" y="5775779"/>
            <a:ext cx="142468" cy="5654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125882" y="5775779"/>
            <a:ext cx="142468" cy="5654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9236974" y="5793497"/>
            <a:ext cx="142468" cy="5654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9308208" y="5793497"/>
            <a:ext cx="142468" cy="5654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00027" y="5252567"/>
            <a:ext cx="11643156" cy="1077218"/>
          </a:xfrm>
          <a:prstGeom prst="rect">
            <a:avLst/>
          </a:prstGeom>
        </p:spPr>
        <p:txBody>
          <a:bodyPr wrap="square">
            <a:spAutoFit/>
          </a:bodyPr>
          <a:lstStyle/>
          <a:p>
            <a:r>
              <a:rPr lang="vi-VN" sz="3200" b="1" dirty="0">
                <a:latin typeface="Times New Roman" pitchFamily="18" charset="0"/>
                <a:cs typeface="Times New Roman" pitchFamily="18" charset="0"/>
              </a:rPr>
              <a:t>Đàn săn sắt và cá thầu dầu thoáng gặp đâu cũng lăng</a:t>
            </a:r>
            <a:r>
              <a:rPr lang="en-US" sz="3200" b="1" dirty="0">
                <a:latin typeface="Times New Roman" pitchFamily="18" charset="0"/>
                <a:cs typeface="Times New Roman" pitchFamily="18" charset="0"/>
              </a:rPr>
              <a:t> </a:t>
            </a:r>
            <a:r>
              <a:rPr lang="vi-VN" sz="3200" b="1" dirty="0">
                <a:latin typeface="Times New Roman" pitchFamily="18" charset="0"/>
                <a:cs typeface="Times New Roman" pitchFamily="18" charset="0"/>
              </a:rPr>
              <a:t>xăng cố bơi theo chiếc bè, hoan nghênh váng cả mặt nước.</a:t>
            </a:r>
            <a:endParaRPr lang="en-US" sz="2800" b="1" dirty="0"/>
          </a:p>
        </p:txBody>
      </p:sp>
      <p:cxnSp>
        <p:nvCxnSpPr>
          <p:cNvPr id="19" name="Straight Connector 18"/>
          <p:cNvCxnSpPr/>
          <p:nvPr/>
        </p:nvCxnSpPr>
        <p:spPr>
          <a:xfrm flipH="1">
            <a:off x="5002908" y="5265967"/>
            <a:ext cx="142468" cy="5654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697858" y="5840380"/>
            <a:ext cx="142468" cy="5654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361435" y="5815043"/>
            <a:ext cx="142468" cy="5654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8473045" y="5831376"/>
            <a:ext cx="142468" cy="5654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45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par>
                                <p:cTn id="38" presetID="22" presetClass="entr" presetSubtype="4"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par>
                                <p:cTn id="41" presetID="22" presetClass="entr" presetSubtype="4"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8"/>
                                        </p:tgtEl>
                                      </p:cBhvr>
                                    </p:animEffect>
                                    <p:set>
                                      <p:cBhvr>
                                        <p:cTn id="54" dur="1" fill="hold">
                                          <p:stCondLst>
                                            <p:cond delay="499"/>
                                          </p:stCondLst>
                                        </p:cTn>
                                        <p:tgtEl>
                                          <p:spTgt spid="8"/>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6" presetClass="entr" presetSubtype="21"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arn(inVertical)">
                                      <p:cBhvr>
                                        <p:cTn id="63" dur="500"/>
                                        <p:tgtEl>
                                          <p:spTgt spid="1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down)">
                                      <p:cBhvr>
                                        <p:cTn id="68" dur="500"/>
                                        <p:tgtEl>
                                          <p:spTgt spid="12"/>
                                        </p:tgtEl>
                                      </p:cBhvr>
                                    </p:animEffect>
                                  </p:childTnLst>
                                </p:cTn>
                              </p:par>
                              <p:par>
                                <p:cTn id="69" presetID="22" presetClass="entr" presetSubtype="4"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wipe(down)">
                                      <p:cBhvr>
                                        <p:cTn id="71" dur="500"/>
                                        <p:tgtEl>
                                          <p:spTgt spid="13"/>
                                        </p:tgtEl>
                                      </p:cBhvr>
                                    </p:animEffect>
                                  </p:childTnLst>
                                </p:cTn>
                              </p:par>
                              <p:par>
                                <p:cTn id="72" presetID="22" presetClass="entr" presetSubtype="4"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wipe(down)">
                                      <p:cBhvr>
                                        <p:cTn id="74" dur="500"/>
                                        <p:tgtEl>
                                          <p:spTgt spid="17"/>
                                        </p:tgtEl>
                                      </p:cBhvr>
                                    </p:animEffect>
                                  </p:childTnLst>
                                </p:cTn>
                              </p:par>
                              <p:par>
                                <p:cTn id="75" presetID="22" presetClass="entr" presetSubtype="4"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wipe(down)">
                                      <p:cBhvr>
                                        <p:cTn id="77" dur="500"/>
                                        <p:tgtEl>
                                          <p:spTgt spid="14"/>
                                        </p:tgtEl>
                                      </p:cBhvr>
                                    </p:animEffect>
                                  </p:childTnLst>
                                </p:cTn>
                              </p:par>
                              <p:par>
                                <p:cTn id="78" presetID="22" presetClass="entr" presetSubtype="4" fill="hold" nodeType="with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ipe(down)">
                                      <p:cBhvr>
                                        <p:cTn id="80" dur="500"/>
                                        <p:tgtEl>
                                          <p:spTgt spid="15"/>
                                        </p:tgtEl>
                                      </p:cBhvr>
                                    </p:animEffect>
                                  </p:childTnLst>
                                </p:cTn>
                              </p:par>
                              <p:par>
                                <p:cTn id="81" presetID="22" presetClass="entr" presetSubtype="4" fill="hold"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wipe(down)">
                                      <p:cBhvr>
                                        <p:cTn id="83" dur="500"/>
                                        <p:tgtEl>
                                          <p:spTgt spid="16"/>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11"/>
                                        </p:tgtEl>
                                      </p:cBhvr>
                                    </p:animEffect>
                                    <p:set>
                                      <p:cBhvr>
                                        <p:cTn id="88" dur="1" fill="hold">
                                          <p:stCondLst>
                                            <p:cond delay="499"/>
                                          </p:stCondLst>
                                        </p:cTn>
                                        <p:tgtEl>
                                          <p:spTgt spid="1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2"/>
                                        </p:tgtEl>
                                      </p:cBhvr>
                                    </p:animEffect>
                                    <p:set>
                                      <p:cBhvr>
                                        <p:cTn id="91" dur="1" fill="hold">
                                          <p:stCondLst>
                                            <p:cond delay="499"/>
                                          </p:stCondLst>
                                        </p:cTn>
                                        <p:tgtEl>
                                          <p:spTgt spid="12"/>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13"/>
                                        </p:tgtEl>
                                      </p:cBhvr>
                                    </p:animEffect>
                                    <p:set>
                                      <p:cBhvr>
                                        <p:cTn id="94" dur="1" fill="hold">
                                          <p:stCondLst>
                                            <p:cond delay="499"/>
                                          </p:stCondLst>
                                        </p:cTn>
                                        <p:tgtEl>
                                          <p:spTgt spid="13"/>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14"/>
                                        </p:tgtEl>
                                      </p:cBhvr>
                                    </p:animEffect>
                                    <p:set>
                                      <p:cBhvr>
                                        <p:cTn id="100" dur="1" fill="hold">
                                          <p:stCondLst>
                                            <p:cond delay="499"/>
                                          </p:stCondLst>
                                        </p:cTn>
                                        <p:tgtEl>
                                          <p:spTgt spid="14"/>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5"/>
                                        </p:tgtEl>
                                      </p:cBhvr>
                                    </p:animEffect>
                                    <p:set>
                                      <p:cBhvr>
                                        <p:cTn id="103" dur="1" fill="hold">
                                          <p:stCondLst>
                                            <p:cond delay="499"/>
                                          </p:stCondLst>
                                        </p:cTn>
                                        <p:tgtEl>
                                          <p:spTgt spid="15"/>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16"/>
                                        </p:tgtEl>
                                      </p:cBhvr>
                                    </p:animEffect>
                                    <p:set>
                                      <p:cBhvr>
                                        <p:cTn id="106" dur="1" fill="hold">
                                          <p:stCondLst>
                                            <p:cond delay="499"/>
                                          </p:stCondLst>
                                        </p:cTn>
                                        <p:tgtEl>
                                          <p:spTgt spid="16"/>
                                        </p:tgtEl>
                                        <p:attrNameLst>
                                          <p:attrName>style.visibility</p:attrName>
                                        </p:attrNameLst>
                                      </p:cBhvr>
                                      <p:to>
                                        <p:strVal val="hidden"/>
                                      </p:to>
                                    </p:set>
                                  </p:childTnLst>
                                </p:cTn>
                              </p:par>
                              <p:par>
                                <p:cTn id="107" presetID="16" presetClass="entr" presetSubtype="21" fill="hold" grpId="0" nodeType="withEffect">
                                  <p:stCondLst>
                                    <p:cond delay="0"/>
                                  </p:stCondLst>
                                  <p:childTnLst>
                                    <p:set>
                                      <p:cBhvr>
                                        <p:cTn id="108" dur="1" fill="hold">
                                          <p:stCondLst>
                                            <p:cond delay="0"/>
                                          </p:stCondLst>
                                        </p:cTn>
                                        <p:tgtEl>
                                          <p:spTgt spid="18"/>
                                        </p:tgtEl>
                                        <p:attrNameLst>
                                          <p:attrName>style.visibility</p:attrName>
                                        </p:attrNameLst>
                                      </p:cBhvr>
                                      <p:to>
                                        <p:strVal val="visible"/>
                                      </p:to>
                                    </p:set>
                                    <p:animEffect transition="in" filter="barn(inVertical)">
                                      <p:cBhvr>
                                        <p:cTn id="109" dur="500"/>
                                        <p:tgtEl>
                                          <p:spTgt spid="18"/>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nodeType="clickEffect">
                                  <p:stCondLst>
                                    <p:cond delay="0"/>
                                  </p:stCondLst>
                                  <p:childTnLst>
                                    <p:set>
                                      <p:cBhvr>
                                        <p:cTn id="113" dur="1" fill="hold">
                                          <p:stCondLst>
                                            <p:cond delay="0"/>
                                          </p:stCondLst>
                                        </p:cTn>
                                        <p:tgtEl>
                                          <p:spTgt spid="19"/>
                                        </p:tgtEl>
                                        <p:attrNameLst>
                                          <p:attrName>style.visibility</p:attrName>
                                        </p:attrNameLst>
                                      </p:cBhvr>
                                      <p:to>
                                        <p:strVal val="visible"/>
                                      </p:to>
                                    </p:set>
                                    <p:animEffect transition="in" filter="wipe(down)">
                                      <p:cBhvr>
                                        <p:cTn id="114" dur="500"/>
                                        <p:tgtEl>
                                          <p:spTgt spid="19"/>
                                        </p:tgtEl>
                                      </p:cBhvr>
                                    </p:animEffect>
                                  </p:childTnLst>
                                </p:cTn>
                              </p:par>
                              <p:par>
                                <p:cTn id="115" presetID="22" presetClass="entr" presetSubtype="4" fill="hold" nodeType="withEffect">
                                  <p:stCondLst>
                                    <p:cond delay="0"/>
                                  </p:stCondLst>
                                  <p:childTnLst>
                                    <p:set>
                                      <p:cBhvr>
                                        <p:cTn id="116" dur="1" fill="hold">
                                          <p:stCondLst>
                                            <p:cond delay="0"/>
                                          </p:stCondLst>
                                        </p:cTn>
                                        <p:tgtEl>
                                          <p:spTgt spid="20"/>
                                        </p:tgtEl>
                                        <p:attrNameLst>
                                          <p:attrName>style.visibility</p:attrName>
                                        </p:attrNameLst>
                                      </p:cBhvr>
                                      <p:to>
                                        <p:strVal val="visible"/>
                                      </p:to>
                                    </p:set>
                                    <p:animEffect transition="in" filter="wipe(down)">
                                      <p:cBhvr>
                                        <p:cTn id="117" dur="500"/>
                                        <p:tgtEl>
                                          <p:spTgt spid="20"/>
                                        </p:tgtEl>
                                      </p:cBhvr>
                                    </p:animEffect>
                                  </p:childTnLst>
                                </p:cTn>
                              </p:par>
                              <p:par>
                                <p:cTn id="118" presetID="22" presetClass="entr" presetSubtype="4" fill="hold" nodeType="withEffect">
                                  <p:stCondLst>
                                    <p:cond delay="0"/>
                                  </p:stCondLst>
                                  <p:childTnLst>
                                    <p:set>
                                      <p:cBhvr>
                                        <p:cTn id="119" dur="1" fill="hold">
                                          <p:stCondLst>
                                            <p:cond delay="0"/>
                                          </p:stCondLst>
                                        </p:cTn>
                                        <p:tgtEl>
                                          <p:spTgt spid="21"/>
                                        </p:tgtEl>
                                        <p:attrNameLst>
                                          <p:attrName>style.visibility</p:attrName>
                                        </p:attrNameLst>
                                      </p:cBhvr>
                                      <p:to>
                                        <p:strVal val="visible"/>
                                      </p:to>
                                    </p:set>
                                    <p:animEffect transition="in" filter="wipe(down)">
                                      <p:cBhvr>
                                        <p:cTn id="120" dur="500"/>
                                        <p:tgtEl>
                                          <p:spTgt spid="21"/>
                                        </p:tgtEl>
                                      </p:cBhvr>
                                    </p:animEffect>
                                  </p:childTnLst>
                                </p:cTn>
                              </p:par>
                              <p:par>
                                <p:cTn id="121" presetID="22" presetClass="entr" presetSubtype="4" fill="hold" nodeType="withEffect">
                                  <p:stCondLst>
                                    <p:cond delay="0"/>
                                  </p:stCondLst>
                                  <p:childTnLst>
                                    <p:set>
                                      <p:cBhvr>
                                        <p:cTn id="122" dur="1" fill="hold">
                                          <p:stCondLst>
                                            <p:cond delay="0"/>
                                          </p:stCondLst>
                                        </p:cTn>
                                        <p:tgtEl>
                                          <p:spTgt spid="22"/>
                                        </p:tgtEl>
                                        <p:attrNameLst>
                                          <p:attrName>style.visibility</p:attrName>
                                        </p:attrNameLst>
                                      </p:cBhvr>
                                      <p:to>
                                        <p:strVal val="visible"/>
                                      </p:to>
                                    </p:set>
                                    <p:animEffect transition="in" filter="wipe(down)">
                                      <p:cBhvr>
                                        <p:cTn id="1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6" grpId="1"/>
      <p:bldP spid="11" grpId="0"/>
      <p:bldP spid="11" grpId="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297" y="2541702"/>
            <a:ext cx="2806562" cy="2646303"/>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18475" y="5357357"/>
            <a:ext cx="3525742" cy="1077218"/>
          </a:xfrm>
          <a:prstGeom prst="rect">
            <a:avLst/>
          </a:prstGeom>
        </p:spPr>
        <p:txBody>
          <a:bodyPr wrap="square">
            <a:spAutoFit/>
          </a:bodyPr>
          <a:lstStyle/>
          <a:p>
            <a:pPr algn="ctr"/>
            <a:r>
              <a:rPr lang="vi-VN" sz="3200" b="1" i="1" dirty="0">
                <a:solidFill>
                  <a:srgbClr val="FF0000"/>
                </a:solidFill>
                <a:latin typeface="Times New Roman" pitchFamily="18" charset="0"/>
                <a:cs typeface="Times New Roman" pitchFamily="18" charset="0"/>
              </a:rPr>
              <a:t>Ngao du thiên hạ: </a:t>
            </a:r>
            <a:endParaRPr lang="en-US" sz="3200" b="1" i="1" dirty="0" smtClean="0">
              <a:solidFill>
                <a:srgbClr val="FF0000"/>
              </a:solidFill>
              <a:latin typeface="Times New Roman" pitchFamily="18" charset="0"/>
              <a:cs typeface="Times New Roman" pitchFamily="18" charset="0"/>
            </a:endParaRPr>
          </a:p>
          <a:p>
            <a:pPr algn="ctr"/>
            <a:r>
              <a:rPr lang="vi-VN" sz="3200" dirty="0" smtClean="0">
                <a:latin typeface="Times New Roman" pitchFamily="18" charset="0"/>
                <a:cs typeface="Times New Roman" pitchFamily="18" charset="0"/>
              </a:rPr>
              <a:t>đi </a:t>
            </a:r>
            <a:r>
              <a:rPr lang="vi-VN" sz="3200" dirty="0">
                <a:latin typeface="Times New Roman" pitchFamily="18" charset="0"/>
                <a:cs typeface="Times New Roman" pitchFamily="18" charset="0"/>
              </a:rPr>
              <a:t>dạo chơi khắp nơi</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221" y="1505900"/>
            <a:ext cx="2862091" cy="2597323"/>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790152" y="4241950"/>
            <a:ext cx="4213140" cy="2062103"/>
          </a:xfrm>
          <a:prstGeom prst="rect">
            <a:avLst/>
          </a:prstGeom>
        </p:spPr>
        <p:txBody>
          <a:bodyPr wrap="square">
            <a:spAutoFit/>
          </a:bodyPr>
          <a:lstStyle/>
          <a:p>
            <a:pPr algn="ctr"/>
            <a:r>
              <a:rPr lang="vi-VN" sz="3200" b="1" i="1" dirty="0">
                <a:solidFill>
                  <a:srgbClr val="FF0000"/>
                </a:solidFill>
                <a:latin typeface="Times New Roman" pitchFamily="18" charset="0"/>
                <a:cs typeface="Times New Roman" pitchFamily="18" charset="0"/>
              </a:rPr>
              <a:t>Bèo sen </a:t>
            </a:r>
            <a:r>
              <a:rPr lang="vi-VN" sz="3200" b="1" dirty="0">
                <a:solidFill>
                  <a:srgbClr val="FF0000"/>
                </a:solidFill>
                <a:latin typeface="Times New Roman" pitchFamily="18" charset="0"/>
                <a:cs typeface="Times New Roman" pitchFamily="18" charset="0"/>
              </a:rPr>
              <a:t>(bèo Nhật Bản, bèo lục bình): </a:t>
            </a:r>
            <a:r>
              <a:rPr lang="vi-VN" sz="3200" dirty="0">
                <a:latin typeface="Times New Roman" pitchFamily="18" charset="0"/>
                <a:cs typeface="Times New Roman" pitchFamily="18" charset="0"/>
              </a:rPr>
              <a:t>loại bèo có cuống lá phồng lên thành phao nổi.</a:t>
            </a:r>
          </a:p>
        </p:txBody>
      </p:sp>
      <p:pic>
        <p:nvPicPr>
          <p:cNvPr id="1029" name="Picture 5" descr="Trấn Thành “bái phục” cậu bé 9 tuổi đã là cao thủ võ cổ truyền | Báo Dân trí"/>
          <p:cNvPicPr>
            <a:picLocks noChangeAspect="1" noChangeArrowheads="1"/>
          </p:cNvPicPr>
          <p:nvPr/>
        </p:nvPicPr>
        <p:blipFill rotWithShape="1">
          <a:blip r:embed="rId5">
            <a:extLst>
              <a:ext uri="{28A0092B-C50C-407E-A947-70E740481C1C}">
                <a14:useLocalDpi xmlns:a14="http://schemas.microsoft.com/office/drawing/2010/main" val="0"/>
              </a:ext>
            </a:extLst>
          </a:blip>
          <a:srcRect l="45172" b="2534"/>
          <a:stretch/>
        </p:blipFill>
        <p:spPr bwMode="auto">
          <a:xfrm>
            <a:off x="9068616" y="407389"/>
            <a:ext cx="2783087" cy="2713317"/>
          </a:xfrm>
          <a:prstGeom prst="ellipse">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373163" y="3487464"/>
            <a:ext cx="2478540" cy="1077218"/>
          </a:xfrm>
          <a:prstGeom prst="rect">
            <a:avLst/>
          </a:prstGeom>
        </p:spPr>
        <p:txBody>
          <a:bodyPr wrap="square">
            <a:spAutoFit/>
          </a:bodyPr>
          <a:lstStyle/>
          <a:p>
            <a:pPr algn="ctr"/>
            <a:r>
              <a:rPr lang="vi-VN" sz="3200" b="1" i="1" dirty="0">
                <a:solidFill>
                  <a:srgbClr val="FF0000"/>
                </a:solidFill>
                <a:latin typeface="Times New Roman" pitchFamily="18" charset="0"/>
                <a:cs typeface="Times New Roman" pitchFamily="18" charset="0"/>
              </a:rPr>
              <a:t>Bái phục: </a:t>
            </a:r>
            <a:r>
              <a:rPr lang="vi-VN" sz="3200" dirty="0">
                <a:latin typeface="Times New Roman" pitchFamily="18" charset="0"/>
                <a:cs typeface="Times New Roman" pitchFamily="18" charset="0"/>
              </a:rPr>
              <a:t>phục hết sức</a:t>
            </a:r>
          </a:p>
        </p:txBody>
      </p:sp>
      <p:sp>
        <p:nvSpPr>
          <p:cNvPr id="5" name="Rectangle 4"/>
          <p:cNvSpPr/>
          <p:nvPr/>
        </p:nvSpPr>
        <p:spPr>
          <a:xfrm rot="20852588">
            <a:off x="113551" y="368653"/>
            <a:ext cx="4735591" cy="1569660"/>
          </a:xfrm>
          <a:prstGeom prst="rect">
            <a:avLst/>
          </a:prstGeom>
          <a:noFill/>
        </p:spPr>
        <p:txBody>
          <a:bodyPr wrap="none" lIns="91440" tIns="45720" rIns="91440" bIns="45720">
            <a:spAutoFit/>
          </a:bodyPr>
          <a:lstStyle/>
          <a:p>
            <a:pPr algn="ctr"/>
            <a:r>
              <a:rPr lang="en-US" sz="9600" b="1" u="sng" dirty="0" err="1" smtClean="0">
                <a:ln w="9525">
                  <a:solidFill>
                    <a:schemeClr val="bg1"/>
                  </a:solidFill>
                  <a:prstDash val="solid"/>
                </a:ln>
                <a:effectLst>
                  <a:outerShdw blurRad="12700" dist="38100" dir="2700000" algn="tl" rotWithShape="0">
                    <a:schemeClr val="bg1">
                      <a:lumMod val="50000"/>
                    </a:schemeClr>
                  </a:outerShdw>
                </a:effectLst>
                <a:latin typeface="VNI-Commerce" pitchFamily="2" charset="0"/>
              </a:rPr>
              <a:t>Chuù</a:t>
            </a:r>
            <a:r>
              <a:rPr lang="en-US" sz="9600" b="1" u="sng" dirty="0" smtClean="0">
                <a:ln w="9525">
                  <a:solidFill>
                    <a:schemeClr val="bg1"/>
                  </a:solidFill>
                  <a:prstDash val="solid"/>
                </a:ln>
                <a:effectLst>
                  <a:outerShdw blurRad="12700" dist="38100" dir="2700000" algn="tl" rotWithShape="0">
                    <a:schemeClr val="bg1">
                      <a:lumMod val="50000"/>
                    </a:schemeClr>
                  </a:outerShdw>
                </a:effectLst>
                <a:latin typeface="VNI-Commerce" pitchFamily="2" charset="0"/>
              </a:rPr>
              <a:t> </a:t>
            </a:r>
            <a:r>
              <a:rPr lang="en-US" sz="9600" b="1" u="sng" dirty="0" err="1" smtClean="0">
                <a:ln w="9525">
                  <a:solidFill>
                    <a:schemeClr val="bg1"/>
                  </a:solidFill>
                  <a:prstDash val="solid"/>
                </a:ln>
                <a:effectLst>
                  <a:outerShdw blurRad="12700" dist="38100" dir="2700000" algn="tl" rotWithShape="0">
                    <a:schemeClr val="bg1">
                      <a:lumMod val="50000"/>
                    </a:schemeClr>
                  </a:outerShdw>
                </a:effectLst>
                <a:latin typeface="VNI-Commerce" pitchFamily="2" charset="0"/>
              </a:rPr>
              <a:t>thích</a:t>
            </a:r>
            <a:endParaRPr lang="en-US" sz="9600" b="1" u="sng" dirty="0">
              <a:ln w="9525">
                <a:solidFill>
                  <a:schemeClr val="bg1"/>
                </a:solidFill>
                <a:prstDash val="solid"/>
              </a:ln>
              <a:effectLst>
                <a:outerShdw blurRad="12700" dist="38100" dir="2700000" algn="tl" rotWithShape="0">
                  <a:schemeClr val="bg1">
                    <a:lumMod val="50000"/>
                  </a:schemeClr>
                </a:outerShdw>
              </a:effectLst>
              <a:latin typeface="VNI-Commerce" pitchFamily="2" charset="0"/>
            </a:endParaRPr>
          </a:p>
        </p:txBody>
      </p:sp>
      <p:sp>
        <p:nvSpPr>
          <p:cNvPr id="6" name="Oval 5"/>
          <p:cNvSpPr/>
          <p:nvPr/>
        </p:nvSpPr>
        <p:spPr>
          <a:xfrm>
            <a:off x="5085691" y="1393230"/>
            <a:ext cx="3105150" cy="2822662"/>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963003" y="2372349"/>
            <a:ext cx="3105150" cy="2985008"/>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907584" y="247650"/>
            <a:ext cx="3105150" cy="3032795"/>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095750" y="3271219"/>
            <a:ext cx="1123950" cy="424481"/>
          </a:xfrm>
          <a:custGeom>
            <a:avLst/>
            <a:gdLst>
              <a:gd name="connsiteX0" fmla="*/ 0 w 1123950"/>
              <a:gd name="connsiteY0" fmla="*/ 424481 h 424481"/>
              <a:gd name="connsiteX1" fmla="*/ 666750 w 1123950"/>
              <a:gd name="connsiteY1" fmla="*/ 43481 h 424481"/>
              <a:gd name="connsiteX2" fmla="*/ 1123950 w 1123950"/>
              <a:gd name="connsiteY2" fmla="*/ 24431 h 424481"/>
            </a:gdLst>
            <a:ahLst/>
            <a:cxnLst>
              <a:cxn ang="0">
                <a:pos x="connsiteX0" y="connsiteY0"/>
              </a:cxn>
              <a:cxn ang="0">
                <a:pos x="connsiteX1" y="connsiteY1"/>
              </a:cxn>
              <a:cxn ang="0">
                <a:pos x="connsiteX2" y="connsiteY2"/>
              </a:cxn>
            </a:cxnLst>
            <a:rect l="l" t="t" r="r" b="b"/>
            <a:pathLst>
              <a:path w="1123950" h="424481">
                <a:moveTo>
                  <a:pt x="0" y="424481"/>
                </a:moveTo>
                <a:cubicBezTo>
                  <a:pt x="239712" y="267318"/>
                  <a:pt x="479425" y="110156"/>
                  <a:pt x="666750" y="43481"/>
                </a:cubicBezTo>
                <a:cubicBezTo>
                  <a:pt x="854075" y="-23194"/>
                  <a:pt x="989012" y="618"/>
                  <a:pt x="1123950" y="24431"/>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8191500" y="2495550"/>
            <a:ext cx="876300" cy="248260"/>
          </a:xfrm>
          <a:custGeom>
            <a:avLst/>
            <a:gdLst>
              <a:gd name="connsiteX0" fmla="*/ 0 w 876300"/>
              <a:gd name="connsiteY0" fmla="*/ 247650 h 248260"/>
              <a:gd name="connsiteX1" fmla="*/ 628650 w 876300"/>
              <a:gd name="connsiteY1" fmla="*/ 209550 h 248260"/>
              <a:gd name="connsiteX2" fmla="*/ 876300 w 876300"/>
              <a:gd name="connsiteY2" fmla="*/ 0 h 248260"/>
            </a:gdLst>
            <a:ahLst/>
            <a:cxnLst>
              <a:cxn ang="0">
                <a:pos x="connsiteX0" y="connsiteY0"/>
              </a:cxn>
              <a:cxn ang="0">
                <a:pos x="connsiteX1" y="connsiteY1"/>
              </a:cxn>
              <a:cxn ang="0">
                <a:pos x="connsiteX2" y="connsiteY2"/>
              </a:cxn>
            </a:cxnLst>
            <a:rect l="l" t="t" r="r" b="b"/>
            <a:pathLst>
              <a:path w="876300" h="248260">
                <a:moveTo>
                  <a:pt x="0" y="247650"/>
                </a:moveTo>
                <a:cubicBezTo>
                  <a:pt x="241300" y="249237"/>
                  <a:pt x="482600" y="250825"/>
                  <a:pt x="628650" y="209550"/>
                </a:cubicBezTo>
                <a:cubicBezTo>
                  <a:pt x="774700" y="168275"/>
                  <a:pt x="825500" y="84137"/>
                  <a:pt x="876300" y="0"/>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76200" y="4762500"/>
            <a:ext cx="1371600" cy="457200"/>
          </a:xfrm>
          <a:custGeom>
            <a:avLst/>
            <a:gdLst>
              <a:gd name="connsiteX0" fmla="*/ 0 w 1371600"/>
              <a:gd name="connsiteY0" fmla="*/ 457200 h 457200"/>
              <a:gd name="connsiteX1" fmla="*/ 647700 w 1371600"/>
              <a:gd name="connsiteY1" fmla="*/ 76200 h 457200"/>
              <a:gd name="connsiteX2" fmla="*/ 1371600 w 1371600"/>
              <a:gd name="connsiteY2" fmla="*/ 0 h 457200"/>
            </a:gdLst>
            <a:ahLst/>
            <a:cxnLst>
              <a:cxn ang="0">
                <a:pos x="connsiteX0" y="connsiteY0"/>
              </a:cxn>
              <a:cxn ang="0">
                <a:pos x="connsiteX1" y="connsiteY1"/>
              </a:cxn>
              <a:cxn ang="0">
                <a:pos x="connsiteX2" y="connsiteY2"/>
              </a:cxn>
            </a:cxnLst>
            <a:rect l="l" t="t" r="r" b="b"/>
            <a:pathLst>
              <a:path w="1371600" h="457200">
                <a:moveTo>
                  <a:pt x="0" y="457200"/>
                </a:moveTo>
                <a:cubicBezTo>
                  <a:pt x="209550" y="304800"/>
                  <a:pt x="419100" y="152400"/>
                  <a:pt x="647700" y="76200"/>
                </a:cubicBezTo>
                <a:cubicBezTo>
                  <a:pt x="876300" y="0"/>
                  <a:pt x="1123950" y="0"/>
                  <a:pt x="1371600" y="0"/>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888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1000"/>
                                        <p:tgtEl>
                                          <p:spTgt spid="12"/>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1000"/>
                                        <p:tgtEl>
                                          <p:spTgt spid="10"/>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p:cTn id="27" dur="1000" fill="hold"/>
                                        <p:tgtEl>
                                          <p:spTgt spid="1026"/>
                                        </p:tgtEl>
                                        <p:attrNameLst>
                                          <p:attrName>ppt_w</p:attrName>
                                        </p:attrNameLst>
                                      </p:cBhvr>
                                      <p:tavLst>
                                        <p:tav tm="0">
                                          <p:val>
                                            <p:fltVal val="0"/>
                                          </p:val>
                                        </p:tav>
                                        <p:tav tm="100000">
                                          <p:val>
                                            <p:strVal val="#ppt_w"/>
                                          </p:val>
                                        </p:tav>
                                      </p:tavLst>
                                    </p:anim>
                                    <p:anim calcmode="lin" valueType="num">
                                      <p:cBhvr>
                                        <p:cTn id="28" dur="1000" fill="hold"/>
                                        <p:tgtEl>
                                          <p:spTgt spid="1026"/>
                                        </p:tgtEl>
                                        <p:attrNameLst>
                                          <p:attrName>ppt_h</p:attrName>
                                        </p:attrNameLst>
                                      </p:cBhvr>
                                      <p:tavLst>
                                        <p:tav tm="0">
                                          <p:val>
                                            <p:fltVal val="0"/>
                                          </p:val>
                                        </p:tav>
                                        <p:tav tm="100000">
                                          <p:val>
                                            <p:strVal val="#ppt_h"/>
                                          </p:val>
                                        </p:tav>
                                      </p:tavLst>
                                    </p:anim>
                                    <p:animEffect transition="in" filter="fade">
                                      <p:cBhvr>
                                        <p:cTn id="29" dur="1000"/>
                                        <p:tgtEl>
                                          <p:spTgt spid="102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1000"/>
                                        <p:tgtEl>
                                          <p:spTgt spid="7"/>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1000"/>
                                        <p:tgtEl>
                                          <p:spTgt spid="6"/>
                                        </p:tgtEl>
                                      </p:cBhvr>
                                    </p:animEffect>
                                  </p:childTnLst>
                                </p:cTn>
                              </p:par>
                            </p:childTnLst>
                          </p:cTn>
                        </p:par>
                        <p:par>
                          <p:cTn id="46" fill="hold">
                            <p:stCondLst>
                              <p:cond delay="2000"/>
                            </p:stCondLst>
                            <p:childTnLst>
                              <p:par>
                                <p:cTn id="47" presetID="53" presetClass="entr" presetSubtype="16" fill="hold" nodeType="afterEffect">
                                  <p:stCondLst>
                                    <p:cond delay="0"/>
                                  </p:stCondLst>
                                  <p:childTnLst>
                                    <p:set>
                                      <p:cBhvr>
                                        <p:cTn id="48" dur="1" fill="hold">
                                          <p:stCondLst>
                                            <p:cond delay="0"/>
                                          </p:stCondLst>
                                        </p:cTn>
                                        <p:tgtEl>
                                          <p:spTgt spid="1027"/>
                                        </p:tgtEl>
                                        <p:attrNameLst>
                                          <p:attrName>style.visibility</p:attrName>
                                        </p:attrNameLst>
                                      </p:cBhvr>
                                      <p:to>
                                        <p:strVal val="visible"/>
                                      </p:to>
                                    </p:set>
                                    <p:anim calcmode="lin" valueType="num">
                                      <p:cBhvr>
                                        <p:cTn id="49" dur="1000" fill="hold"/>
                                        <p:tgtEl>
                                          <p:spTgt spid="1027"/>
                                        </p:tgtEl>
                                        <p:attrNameLst>
                                          <p:attrName>ppt_w</p:attrName>
                                        </p:attrNameLst>
                                      </p:cBhvr>
                                      <p:tavLst>
                                        <p:tav tm="0">
                                          <p:val>
                                            <p:fltVal val="0"/>
                                          </p:val>
                                        </p:tav>
                                        <p:tav tm="100000">
                                          <p:val>
                                            <p:strVal val="#ppt_w"/>
                                          </p:val>
                                        </p:tav>
                                      </p:tavLst>
                                    </p:anim>
                                    <p:anim calcmode="lin" valueType="num">
                                      <p:cBhvr>
                                        <p:cTn id="50" dur="1000" fill="hold"/>
                                        <p:tgtEl>
                                          <p:spTgt spid="1027"/>
                                        </p:tgtEl>
                                        <p:attrNameLst>
                                          <p:attrName>ppt_h</p:attrName>
                                        </p:attrNameLst>
                                      </p:cBhvr>
                                      <p:tavLst>
                                        <p:tav tm="0">
                                          <p:val>
                                            <p:fltVal val="0"/>
                                          </p:val>
                                        </p:tav>
                                        <p:tav tm="100000">
                                          <p:val>
                                            <p:strVal val="#ppt_h"/>
                                          </p:val>
                                        </p:tav>
                                      </p:tavLst>
                                    </p:anim>
                                    <p:animEffect transition="in" filter="fade">
                                      <p:cBhvr>
                                        <p:cTn id="51" dur="1000"/>
                                        <p:tgtEl>
                                          <p:spTgt spid="10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1000"/>
                                        <p:tgtEl>
                                          <p:spTgt spid="4"/>
                                        </p:tgtEl>
                                      </p:cBhvr>
                                    </p:animEffect>
                                    <p:anim calcmode="lin" valueType="num">
                                      <p:cBhvr>
                                        <p:cTn id="57" dur="1000" fill="hold"/>
                                        <p:tgtEl>
                                          <p:spTgt spid="4"/>
                                        </p:tgtEl>
                                        <p:attrNameLst>
                                          <p:attrName>ppt_x</p:attrName>
                                        </p:attrNameLst>
                                      </p:cBhvr>
                                      <p:tavLst>
                                        <p:tav tm="0">
                                          <p:val>
                                            <p:strVal val="#ppt_x"/>
                                          </p:val>
                                        </p:tav>
                                        <p:tav tm="100000">
                                          <p:val>
                                            <p:strVal val="#ppt_x"/>
                                          </p:val>
                                        </p:tav>
                                      </p:tavLst>
                                    </p:anim>
                                    <p:anim calcmode="lin" valueType="num">
                                      <p:cBhvr>
                                        <p:cTn id="5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wipe(down)">
                                      <p:cBhvr>
                                        <p:cTn id="63" dur="1000"/>
                                        <p:tgtEl>
                                          <p:spTgt spid="9"/>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left)">
                                      <p:cBhvr>
                                        <p:cTn id="67" dur="1000"/>
                                        <p:tgtEl>
                                          <p:spTgt spid="11"/>
                                        </p:tgtEl>
                                      </p:cBhvr>
                                    </p:animEffect>
                                  </p:childTnLst>
                                </p:cTn>
                              </p:par>
                            </p:childTnLst>
                          </p:cTn>
                        </p:par>
                        <p:par>
                          <p:cTn id="68" fill="hold">
                            <p:stCondLst>
                              <p:cond delay="2000"/>
                            </p:stCondLst>
                            <p:childTnLst>
                              <p:par>
                                <p:cTn id="69" presetID="53" presetClass="entr" presetSubtype="16" fill="hold" nodeType="afterEffect">
                                  <p:stCondLst>
                                    <p:cond delay="0"/>
                                  </p:stCondLst>
                                  <p:childTnLst>
                                    <p:set>
                                      <p:cBhvr>
                                        <p:cTn id="70" dur="1" fill="hold">
                                          <p:stCondLst>
                                            <p:cond delay="0"/>
                                          </p:stCondLst>
                                        </p:cTn>
                                        <p:tgtEl>
                                          <p:spTgt spid="1029"/>
                                        </p:tgtEl>
                                        <p:attrNameLst>
                                          <p:attrName>style.visibility</p:attrName>
                                        </p:attrNameLst>
                                      </p:cBhvr>
                                      <p:to>
                                        <p:strVal val="visible"/>
                                      </p:to>
                                    </p:set>
                                    <p:anim calcmode="lin" valueType="num">
                                      <p:cBhvr>
                                        <p:cTn id="71" dur="1000" fill="hold"/>
                                        <p:tgtEl>
                                          <p:spTgt spid="1029"/>
                                        </p:tgtEl>
                                        <p:attrNameLst>
                                          <p:attrName>ppt_w</p:attrName>
                                        </p:attrNameLst>
                                      </p:cBhvr>
                                      <p:tavLst>
                                        <p:tav tm="0">
                                          <p:val>
                                            <p:fltVal val="0"/>
                                          </p:val>
                                        </p:tav>
                                        <p:tav tm="100000">
                                          <p:val>
                                            <p:strVal val="#ppt_w"/>
                                          </p:val>
                                        </p:tav>
                                      </p:tavLst>
                                    </p:anim>
                                    <p:anim calcmode="lin" valueType="num">
                                      <p:cBhvr>
                                        <p:cTn id="72" dur="1000" fill="hold"/>
                                        <p:tgtEl>
                                          <p:spTgt spid="1029"/>
                                        </p:tgtEl>
                                        <p:attrNameLst>
                                          <p:attrName>ppt_h</p:attrName>
                                        </p:attrNameLst>
                                      </p:cBhvr>
                                      <p:tavLst>
                                        <p:tav tm="0">
                                          <p:val>
                                            <p:fltVal val="0"/>
                                          </p:val>
                                        </p:tav>
                                        <p:tav tm="100000">
                                          <p:val>
                                            <p:strVal val="#ppt_h"/>
                                          </p:val>
                                        </p:tav>
                                      </p:tavLst>
                                    </p:anim>
                                    <p:animEffect transition="in" filter="fade">
                                      <p:cBhvr>
                                        <p:cTn id="73" dur="1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P spid="10" grpId="0" animBg="1"/>
      <p:bldP spid="11" grpId="0" animBg="1"/>
      <p:bldP spid="7" grpId="0" animBg="1"/>
      <p:bldP spid="9"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050" name="Picture 2" descr="Độ ồn là gì? Cường độ tối đa con người có thể nghe là bao nhiêu d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8940" y="1077340"/>
            <a:ext cx="3144044" cy="3003410"/>
          </a:xfrm>
          <a:prstGeom prst="ellipse">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948" y="841747"/>
            <a:ext cx="3514213" cy="3514213"/>
          </a:xfrm>
          <a:prstGeom prst="rect">
            <a:avLst/>
          </a:prstGeom>
        </p:spPr>
      </p:pic>
      <p:sp>
        <p:nvSpPr>
          <p:cNvPr id="3" name="Rectangle 2"/>
          <p:cNvSpPr/>
          <p:nvPr/>
        </p:nvSpPr>
        <p:spPr>
          <a:xfrm>
            <a:off x="2072934" y="4648994"/>
            <a:ext cx="2573316" cy="1569660"/>
          </a:xfrm>
          <a:prstGeom prst="rect">
            <a:avLst/>
          </a:prstGeom>
        </p:spPr>
        <p:txBody>
          <a:bodyPr wrap="square">
            <a:spAutoFit/>
          </a:bodyPr>
          <a:lstStyle/>
          <a:p>
            <a:pPr algn="ctr"/>
            <a:r>
              <a:rPr lang="vi-VN" sz="3200" b="1" i="1" dirty="0">
                <a:solidFill>
                  <a:srgbClr val="FF0000"/>
                </a:solidFill>
                <a:latin typeface="Times New Roman" pitchFamily="18" charset="0"/>
                <a:cs typeface="Times New Roman" pitchFamily="18" charset="0"/>
              </a:rPr>
              <a:t> Lăng xăng: </a:t>
            </a:r>
            <a:r>
              <a:rPr lang="vi-VN" sz="3200" dirty="0">
                <a:latin typeface="Times New Roman" pitchFamily="18" charset="0"/>
                <a:cs typeface="Times New Roman" pitchFamily="18" charset="0"/>
              </a:rPr>
              <a:t>làm ra vẻ bận rộn, vội vã</a:t>
            </a:r>
          </a:p>
        </p:txBody>
      </p:sp>
      <p:sp>
        <p:nvSpPr>
          <p:cNvPr id="4" name="Rectangle 3"/>
          <p:cNvSpPr/>
          <p:nvPr/>
        </p:nvSpPr>
        <p:spPr>
          <a:xfrm>
            <a:off x="7412936" y="4648994"/>
            <a:ext cx="3231940" cy="1569660"/>
          </a:xfrm>
          <a:prstGeom prst="rect">
            <a:avLst/>
          </a:prstGeom>
        </p:spPr>
        <p:txBody>
          <a:bodyPr wrap="square">
            <a:spAutoFit/>
          </a:bodyPr>
          <a:lstStyle/>
          <a:p>
            <a:pPr algn="ctr"/>
            <a:r>
              <a:rPr lang="vi-VN" sz="3200" b="1" i="1" dirty="0">
                <a:solidFill>
                  <a:srgbClr val="FF0000"/>
                </a:solidFill>
                <a:latin typeface="Times New Roman" pitchFamily="18" charset="0"/>
                <a:cs typeface="Times New Roman" pitchFamily="18" charset="0"/>
              </a:rPr>
              <a:t>Váng: </a:t>
            </a:r>
            <a:endParaRPr lang="en-US" sz="3200" b="1" i="1" dirty="0" smtClean="0">
              <a:solidFill>
                <a:srgbClr val="FF0000"/>
              </a:solidFill>
              <a:latin typeface="Times New Roman" pitchFamily="18" charset="0"/>
              <a:cs typeface="Times New Roman" pitchFamily="18" charset="0"/>
            </a:endParaRPr>
          </a:p>
          <a:p>
            <a:pPr algn="ctr"/>
            <a:r>
              <a:rPr lang="vi-VN" sz="3200" dirty="0" smtClean="0">
                <a:latin typeface="Times New Roman" pitchFamily="18" charset="0"/>
                <a:cs typeface="Times New Roman" pitchFamily="18" charset="0"/>
              </a:rPr>
              <a:t>(</a:t>
            </a:r>
            <a:r>
              <a:rPr lang="vi-VN" sz="3200" dirty="0">
                <a:latin typeface="Times New Roman" pitchFamily="18" charset="0"/>
                <a:cs typeface="Times New Roman" pitchFamily="18" charset="0"/>
              </a:rPr>
              <a:t>âm thanh) rất to, đến mức chói tai</a:t>
            </a:r>
          </a:p>
        </p:txBody>
      </p:sp>
      <p:sp>
        <p:nvSpPr>
          <p:cNvPr id="5" name="Oval 4"/>
          <p:cNvSpPr/>
          <p:nvPr/>
        </p:nvSpPr>
        <p:spPr>
          <a:xfrm>
            <a:off x="7010400" y="802131"/>
            <a:ext cx="3501125" cy="3553829"/>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638142" y="821939"/>
            <a:ext cx="3501125" cy="3553829"/>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8100" y="2512775"/>
            <a:ext cx="1676400" cy="363775"/>
          </a:xfrm>
          <a:custGeom>
            <a:avLst/>
            <a:gdLst>
              <a:gd name="connsiteX0" fmla="*/ 0 w 1676400"/>
              <a:gd name="connsiteY0" fmla="*/ 249475 h 363775"/>
              <a:gd name="connsiteX1" fmla="*/ 1085850 w 1676400"/>
              <a:gd name="connsiteY1" fmla="*/ 1825 h 363775"/>
              <a:gd name="connsiteX2" fmla="*/ 1676400 w 1676400"/>
              <a:gd name="connsiteY2" fmla="*/ 363775 h 363775"/>
            </a:gdLst>
            <a:ahLst/>
            <a:cxnLst>
              <a:cxn ang="0">
                <a:pos x="connsiteX0" y="connsiteY0"/>
              </a:cxn>
              <a:cxn ang="0">
                <a:pos x="connsiteX1" y="connsiteY1"/>
              </a:cxn>
              <a:cxn ang="0">
                <a:pos x="connsiteX2" y="connsiteY2"/>
              </a:cxn>
            </a:cxnLst>
            <a:rect l="l" t="t" r="r" b="b"/>
            <a:pathLst>
              <a:path w="1676400" h="363775">
                <a:moveTo>
                  <a:pt x="0" y="249475"/>
                </a:moveTo>
                <a:cubicBezTo>
                  <a:pt x="403225" y="116125"/>
                  <a:pt x="806450" y="-17225"/>
                  <a:pt x="1085850" y="1825"/>
                </a:cubicBezTo>
                <a:cubicBezTo>
                  <a:pt x="1365250" y="20875"/>
                  <a:pt x="1520825" y="192325"/>
                  <a:pt x="1676400" y="363775"/>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124450" y="2914650"/>
            <a:ext cx="1905000" cy="229291"/>
          </a:xfrm>
          <a:custGeom>
            <a:avLst/>
            <a:gdLst>
              <a:gd name="connsiteX0" fmla="*/ 0 w 1905000"/>
              <a:gd name="connsiteY0" fmla="*/ 0 h 229291"/>
              <a:gd name="connsiteX1" fmla="*/ 1466850 w 1905000"/>
              <a:gd name="connsiteY1" fmla="*/ 228600 h 229291"/>
              <a:gd name="connsiteX2" fmla="*/ 1905000 w 1905000"/>
              <a:gd name="connsiteY2" fmla="*/ 57150 h 229291"/>
            </a:gdLst>
            <a:ahLst/>
            <a:cxnLst>
              <a:cxn ang="0">
                <a:pos x="connsiteX0" y="connsiteY0"/>
              </a:cxn>
              <a:cxn ang="0">
                <a:pos x="connsiteX1" y="connsiteY1"/>
              </a:cxn>
              <a:cxn ang="0">
                <a:pos x="connsiteX2" y="connsiteY2"/>
              </a:cxn>
            </a:cxnLst>
            <a:rect l="l" t="t" r="r" b="b"/>
            <a:pathLst>
              <a:path w="1905000" h="229291">
                <a:moveTo>
                  <a:pt x="0" y="0"/>
                </a:moveTo>
                <a:cubicBezTo>
                  <a:pt x="574675" y="109537"/>
                  <a:pt x="1149350" y="219075"/>
                  <a:pt x="1466850" y="228600"/>
                </a:cubicBezTo>
                <a:cubicBezTo>
                  <a:pt x="1784350" y="238125"/>
                  <a:pt x="1844675" y="147637"/>
                  <a:pt x="1905000" y="57150"/>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0494963" y="2296393"/>
            <a:ext cx="1695450" cy="432763"/>
          </a:xfrm>
          <a:custGeom>
            <a:avLst/>
            <a:gdLst>
              <a:gd name="connsiteX0" fmla="*/ 0 w 1695450"/>
              <a:gd name="connsiteY0" fmla="*/ 432763 h 432763"/>
              <a:gd name="connsiteX1" fmla="*/ 704850 w 1695450"/>
              <a:gd name="connsiteY1" fmla="*/ 51763 h 432763"/>
              <a:gd name="connsiteX2" fmla="*/ 1695450 w 1695450"/>
              <a:gd name="connsiteY2" fmla="*/ 13663 h 432763"/>
            </a:gdLst>
            <a:ahLst/>
            <a:cxnLst>
              <a:cxn ang="0">
                <a:pos x="connsiteX0" y="connsiteY0"/>
              </a:cxn>
              <a:cxn ang="0">
                <a:pos x="connsiteX1" y="connsiteY1"/>
              </a:cxn>
              <a:cxn ang="0">
                <a:pos x="connsiteX2" y="connsiteY2"/>
              </a:cxn>
            </a:cxnLst>
            <a:rect l="l" t="t" r="r" b="b"/>
            <a:pathLst>
              <a:path w="1695450" h="432763">
                <a:moveTo>
                  <a:pt x="0" y="432763"/>
                </a:moveTo>
                <a:cubicBezTo>
                  <a:pt x="211137" y="277188"/>
                  <a:pt x="422275" y="121613"/>
                  <a:pt x="704850" y="51763"/>
                </a:cubicBezTo>
                <a:cubicBezTo>
                  <a:pt x="987425" y="-18087"/>
                  <a:pt x="1341437" y="-2212"/>
                  <a:pt x="1695450" y="13663"/>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13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1000"/>
                                        <p:tgtEl>
                                          <p:spTgt spid="6"/>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1000"/>
                                        <p:tgtEl>
                                          <p:spTgt spid="7"/>
                                        </p:tgtEl>
                                      </p:cBhvr>
                                    </p:animEffect>
                                  </p:childTnLst>
                                </p:cTn>
                              </p:par>
                            </p:childTnLst>
                          </p:cTn>
                        </p:par>
                        <p:par>
                          <p:cTn id="19" fill="hold">
                            <p:stCondLst>
                              <p:cond delay="20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Effect transition="in" filter="fade">
                                      <p:cBhvr>
                                        <p:cTn id="24" dur="1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1000"/>
                                        <p:tgtEl>
                                          <p:spTgt spid="8"/>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1000"/>
                                        <p:tgtEl>
                                          <p:spTgt spid="5"/>
                                        </p:tgtEl>
                                      </p:cBhvr>
                                    </p:animEffect>
                                  </p:childTnLst>
                                </p:cTn>
                              </p:par>
                            </p:childTnLst>
                          </p:cTn>
                        </p:par>
                        <p:par>
                          <p:cTn id="41" fill="hold">
                            <p:stCondLst>
                              <p:cond delay="2000"/>
                            </p:stCondLst>
                            <p:childTnLst>
                              <p:par>
                                <p:cTn id="42" presetID="53" presetClass="entr" presetSubtype="16" fill="hold" nodeType="afterEffect">
                                  <p:stCondLst>
                                    <p:cond delay="0"/>
                                  </p:stCondLst>
                                  <p:childTnLst>
                                    <p:set>
                                      <p:cBhvr>
                                        <p:cTn id="43" dur="1" fill="hold">
                                          <p:stCondLst>
                                            <p:cond delay="0"/>
                                          </p:stCondLst>
                                        </p:cTn>
                                        <p:tgtEl>
                                          <p:spTgt spid="2050"/>
                                        </p:tgtEl>
                                        <p:attrNameLst>
                                          <p:attrName>style.visibility</p:attrName>
                                        </p:attrNameLst>
                                      </p:cBhvr>
                                      <p:to>
                                        <p:strVal val="visible"/>
                                      </p:to>
                                    </p:set>
                                    <p:anim calcmode="lin" valueType="num">
                                      <p:cBhvr>
                                        <p:cTn id="44" dur="1000" fill="hold"/>
                                        <p:tgtEl>
                                          <p:spTgt spid="2050"/>
                                        </p:tgtEl>
                                        <p:attrNameLst>
                                          <p:attrName>ppt_w</p:attrName>
                                        </p:attrNameLst>
                                      </p:cBhvr>
                                      <p:tavLst>
                                        <p:tav tm="0">
                                          <p:val>
                                            <p:fltVal val="0"/>
                                          </p:val>
                                        </p:tav>
                                        <p:tav tm="100000">
                                          <p:val>
                                            <p:strVal val="#ppt_w"/>
                                          </p:val>
                                        </p:tav>
                                      </p:tavLst>
                                    </p:anim>
                                    <p:anim calcmode="lin" valueType="num">
                                      <p:cBhvr>
                                        <p:cTn id="45" dur="1000" fill="hold"/>
                                        <p:tgtEl>
                                          <p:spTgt spid="2050"/>
                                        </p:tgtEl>
                                        <p:attrNameLst>
                                          <p:attrName>ppt_h</p:attrName>
                                        </p:attrNameLst>
                                      </p:cBhvr>
                                      <p:tavLst>
                                        <p:tav tm="0">
                                          <p:val>
                                            <p:fltVal val="0"/>
                                          </p:val>
                                        </p:tav>
                                        <p:tav tm="100000">
                                          <p:val>
                                            <p:strVal val="#ppt_h"/>
                                          </p:val>
                                        </p:tav>
                                      </p:tavLst>
                                    </p:anim>
                                    <p:animEffect transition="in" filter="fade">
                                      <p:cBhvr>
                                        <p:cTn id="46" dur="1000"/>
                                        <p:tgtEl>
                                          <p:spTgt spid="2050"/>
                                        </p:tgtEl>
                                      </p:cBhvr>
                                    </p:animEffect>
                                  </p:childTnLst>
                                </p:cTn>
                              </p:par>
                            </p:childTnLst>
                          </p:cTn>
                        </p:par>
                        <p:par>
                          <p:cTn id="47" fill="hold">
                            <p:stCondLst>
                              <p:cond delay="3000"/>
                            </p:stCondLst>
                            <p:childTnLst>
                              <p:par>
                                <p:cTn id="48" presetID="22" presetClass="entr" presetSubtype="8" fill="hold" grpId="0"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7" grpId="0" animBg="1"/>
      <p:bldP spid="6"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4799806" y="153194"/>
            <a:ext cx="2817823" cy="646331"/>
          </a:xfrm>
          <a:prstGeom prst="rect">
            <a:avLst/>
          </a:prstGeom>
        </p:spPr>
        <p:txBody>
          <a:bodyPr wrap="none">
            <a:spAutoFit/>
          </a:bodyPr>
          <a:lstStyle/>
          <a:p>
            <a:r>
              <a:rPr lang="en-US" sz="3600" b="1" dirty="0" err="1">
                <a:solidFill>
                  <a:srgbClr val="FF0000"/>
                </a:solidFill>
                <a:latin typeface="Times New Roman" pitchFamily="18" charset="0"/>
                <a:cs typeface="Times New Roman" pitchFamily="18" charset="0"/>
              </a:rPr>
              <a:t>Trên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chiếc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bè</a:t>
            </a:r>
            <a:endParaRPr lang="vi-VN" sz="3600" b="1" dirty="0">
              <a:solidFill>
                <a:srgbClr val="FF0000"/>
              </a:solidFill>
            </a:endParaRPr>
          </a:p>
        </p:txBody>
      </p:sp>
      <p:sp>
        <p:nvSpPr>
          <p:cNvPr id="5" name="Rectangle 4"/>
          <p:cNvSpPr/>
          <p:nvPr/>
        </p:nvSpPr>
        <p:spPr>
          <a:xfrm>
            <a:off x="862012" y="991394"/>
            <a:ext cx="10744200" cy="5724644"/>
          </a:xfrm>
          <a:prstGeom prst="rect">
            <a:avLst/>
          </a:prstGeom>
        </p:spPr>
        <p:txBody>
          <a:bodyPr wrap="square">
            <a:spAutoFit/>
          </a:bodyPr>
          <a:lstStyle/>
          <a:p>
            <a:pPr algn="just">
              <a:spcBef>
                <a:spcPts val="600"/>
              </a:spcBef>
              <a:spcAft>
                <a:spcPts val="600"/>
              </a:spcAft>
            </a:pPr>
            <a:r>
              <a:rPr lang="vi-VN" sz="2800" dirty="0">
                <a:latin typeface="Times New Roman" pitchFamily="18" charset="0"/>
                <a:cs typeface="Times New Roman" pitchFamily="18" charset="0"/>
              </a:rPr>
              <a:t>1. </a:t>
            </a:r>
            <a:r>
              <a:rPr lang="vi-VN" sz="2800" dirty="0" smtClean="0">
                <a:latin typeface="Times New Roman" pitchFamily="18" charset="0"/>
                <a:cs typeface="Times New Roman" pitchFamily="18" charset="0"/>
              </a:rPr>
              <a:t>Tôi và Dế Trũi rủ nhau đi ngao du thiên hạ. Chúng tôi hàng ngày đi đêm nghỉ, cùng nhau say ngắm dọc đường.</a:t>
            </a:r>
          </a:p>
          <a:p>
            <a:pPr algn="just">
              <a:spcBef>
                <a:spcPts val="600"/>
              </a:spcBef>
              <a:spcAft>
                <a:spcPts val="600"/>
              </a:spcAft>
            </a:pPr>
            <a:r>
              <a:rPr lang="vi-VN" sz="2800" dirty="0" smtClean="0">
                <a:latin typeface="Times New Roman" pitchFamily="18" charset="0"/>
                <a:cs typeface="Times New Roman" pitchFamily="18" charset="0"/>
              </a:rPr>
              <a:t>Ngày </a:t>
            </a:r>
            <a:r>
              <a:rPr lang="vi-VN" sz="2800" dirty="0">
                <a:latin typeface="Times New Roman" pitchFamily="18" charset="0"/>
                <a:cs typeface="Times New Roman" pitchFamily="18" charset="0"/>
              </a:rPr>
              <a:t>kia, đến một bờ sông, chúng tôi ghép ba bốn lá bèo sen lại, làm một chiếc bè. Bè theo dòng nước trôi băng băng.</a:t>
            </a:r>
          </a:p>
          <a:p>
            <a:pPr algn="just">
              <a:spcBef>
                <a:spcPts val="600"/>
              </a:spcBef>
              <a:spcAft>
                <a:spcPts val="600"/>
              </a:spcAft>
            </a:pPr>
            <a:r>
              <a:rPr lang="vi-VN" sz="2800" dirty="0">
                <a:latin typeface="Times New Roman" pitchFamily="18" charset="0"/>
                <a:cs typeface="Times New Roman" pitchFamily="18" charset="0"/>
              </a:rPr>
              <a:t>2. Mùa thu mới chớm nhưng nước đã trong vắt, trông thấy cả hòn cuội trắng tinh nằm dưới đáy. Nhìn hai bên bờ sông, cỏ cây và những làng gần, núi xa luôn luôn mới. Những anh gọng vó đen sạm, gầy và cao, nghênh cặp chân gọng vó đứng trên bãi lầy bái phục nhìn theo chúng tôi. Những ả cua kềnh cũng giương đôi mắt lồi, âu yếm ngó theo. Đàn săn sắt và cá thầu dầu thoáng gặp đâu cũng lăng xăng cố bơi theo chiếc bè, hoan nghênh váng cả mặt nước.</a:t>
            </a:r>
          </a:p>
          <a:p>
            <a:pPr algn="r">
              <a:spcBef>
                <a:spcPts val="600"/>
              </a:spcBef>
              <a:spcAft>
                <a:spcPts val="600"/>
              </a:spcAft>
            </a:pPr>
            <a:r>
              <a:rPr lang="vi-VN" sz="2800" i="1" dirty="0">
                <a:latin typeface="Times New Roman" pitchFamily="18" charset="0"/>
                <a:cs typeface="Times New Roman" pitchFamily="18" charset="0"/>
              </a:rPr>
              <a:t>Theo Tô </a:t>
            </a:r>
            <a:r>
              <a:rPr lang="vi-VN" sz="2800" i="1" dirty="0" smtClean="0">
                <a:latin typeface="Times New Roman" pitchFamily="18" charset="0"/>
                <a:cs typeface="Times New Roman" pitchFamily="18" charset="0"/>
              </a:rPr>
              <a:t>Hoài</a:t>
            </a:r>
            <a:endParaRPr lang="vi-VN" sz="2800" dirty="0">
              <a:latin typeface="Times New Roman" pitchFamily="18" charset="0"/>
              <a:cs typeface="Times New Roman" pitchFamily="18" charset="0"/>
            </a:endParaRPr>
          </a:p>
        </p:txBody>
      </p:sp>
      <p:cxnSp>
        <p:nvCxnSpPr>
          <p:cNvPr id="3" name="Straight Connector 2"/>
          <p:cNvCxnSpPr/>
          <p:nvPr/>
        </p:nvCxnSpPr>
        <p:spPr>
          <a:xfrm>
            <a:off x="761206" y="1067594"/>
            <a:ext cx="0" cy="18288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61206" y="3124994"/>
            <a:ext cx="0" cy="29718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 name="Flowchart: Terminator 5"/>
          <p:cNvSpPr/>
          <p:nvPr/>
        </p:nvSpPr>
        <p:spPr>
          <a:xfrm>
            <a:off x="5105400" y="5781903"/>
            <a:ext cx="3638939" cy="934135"/>
          </a:xfrm>
          <a:prstGeom prst="flowChartTerminator">
            <a:avLst/>
          </a:prstGeom>
          <a:solidFill>
            <a:srgbClr val="407A5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chia </a:t>
            </a:r>
            <a:r>
              <a:rPr lang="en-US" sz="32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a:t>
            </a:r>
            <a:r>
              <a:rPr lang="en-US"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mấy</a:t>
            </a:r>
            <a:r>
              <a:rPr lang="en-US"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Oval 7"/>
          <p:cNvSpPr/>
          <p:nvPr/>
        </p:nvSpPr>
        <p:spPr>
          <a:xfrm>
            <a:off x="890514" y="1067594"/>
            <a:ext cx="335583" cy="342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latin typeface="Times New Roman" pitchFamily="18" charset="0"/>
                <a:cs typeface="Times New Roman" pitchFamily="18" charset="0"/>
              </a:rPr>
              <a:t>1</a:t>
            </a:r>
            <a:endParaRPr lang="vi-VN" sz="2800" b="1" dirty="0">
              <a:latin typeface="Times New Roman" pitchFamily="18" charset="0"/>
              <a:cs typeface="Times New Roman" pitchFamily="18" charset="0"/>
            </a:endParaRPr>
          </a:p>
        </p:txBody>
      </p:sp>
      <p:sp>
        <p:nvSpPr>
          <p:cNvPr id="9" name="Oval 8"/>
          <p:cNvSpPr/>
          <p:nvPr/>
        </p:nvSpPr>
        <p:spPr>
          <a:xfrm>
            <a:off x="890514" y="3124994"/>
            <a:ext cx="328686" cy="342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latin typeface="Times New Roman" pitchFamily="18" charset="0"/>
                <a:cs typeface="Times New Roman" pitchFamily="18" charset="0"/>
              </a:rPr>
              <a:t>2</a:t>
            </a:r>
            <a:endParaRPr lang="vi-VN" sz="2800" b="1" dirty="0">
              <a:latin typeface="Times New Roman" pitchFamily="18" charset="0"/>
              <a:cs typeface="Times New Roman" pitchFamily="18" charset="0"/>
            </a:endParaRPr>
          </a:p>
        </p:txBody>
      </p:sp>
      <p:sp>
        <p:nvSpPr>
          <p:cNvPr id="10" name="Flowchart: Terminator 9"/>
          <p:cNvSpPr/>
          <p:nvPr/>
        </p:nvSpPr>
        <p:spPr>
          <a:xfrm>
            <a:off x="0" y="19937"/>
            <a:ext cx="3638939" cy="934135"/>
          </a:xfrm>
          <a:prstGeom prst="flowChartTerminator">
            <a:avLst/>
          </a:prstGeom>
          <a:solidFill>
            <a:schemeClr val="accent2">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ĐOẠN</a:t>
            </a:r>
            <a:endPar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84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par>
                                <p:cTn id="22" presetID="14" presetClass="exit" presetSubtype="10" fill="hold" grpId="1" nodeType="withEffect">
                                  <p:stCondLst>
                                    <p:cond delay="0"/>
                                  </p:stCondLst>
                                  <p:childTnLst>
                                    <p:animEffect transition="out" filter="randombar(horizontal)">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22" presetClass="entr" presetSubtype="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up)">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6" grpId="1" animBg="1"/>
      <p:bldP spid="8" grpId="0" animBg="1"/>
      <p:bldP spid="9" grpId="0" animBg="1"/>
      <p:bldP spid="10"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552</TotalTime>
  <Words>1594</Words>
  <Application>Microsoft Office PowerPoint</Application>
  <PresentationFormat>Custom</PresentationFormat>
  <Paragraphs>81</Paragraphs>
  <Slides>21</Slides>
  <Notes>0</Notes>
  <HiddenSlides>0</HiddenSlides>
  <MMClips>13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Times New Roman</vt:lpstr>
      <vt:lpstr>VNI-Commerce</vt:lpstr>
      <vt:lpstr>Calibri</vt:lpstr>
      <vt:lpstr>VNI-Broad</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Duẩn</dc:creator>
  <cp:lastModifiedBy>HUY DUẨN</cp:lastModifiedBy>
  <cp:revision>75</cp:revision>
  <dcterms:created xsi:type="dcterms:W3CDTF">2018-03-14T16:45:16Z</dcterms:created>
  <dcterms:modified xsi:type="dcterms:W3CDTF">2021-08-22T17:48:31Z</dcterms:modified>
</cp:coreProperties>
</file>