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34" r:id="rId2"/>
    <p:sldId id="317" r:id="rId3"/>
    <p:sldId id="335" r:id="rId4"/>
    <p:sldId id="336" r:id="rId5"/>
    <p:sldId id="338" r:id="rId6"/>
    <p:sldId id="339" r:id="rId7"/>
    <p:sldId id="342" r:id="rId8"/>
    <p:sldId id="343" r:id="rId9"/>
    <p:sldId id="344" r:id="rId10"/>
    <p:sldId id="341" r:id="rId11"/>
    <p:sldId id="34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0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52" autoAdjust="0"/>
  </p:normalViewPr>
  <p:slideViewPr>
    <p:cSldViewPr>
      <p:cViewPr>
        <p:scale>
          <a:sx n="74" d="100"/>
          <a:sy n="74" d="100"/>
        </p:scale>
        <p:origin x="-1854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4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8DFE6-642E-44D0-B7C0-62B025579943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3658E-0E2E-40C2-900C-DCA5CC2F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42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986B82E-2385-4385-9A05-95A951A1D9D8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857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E0F8F30-9020-4FD7-A91E-AACCAD0BF607}" type="slidenum">
              <a:rPr lang="en-US"/>
              <a:pPr eaLnBrk="1" hangingPunct="1"/>
              <a:t>4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838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E0F8F30-9020-4FD7-A91E-AACCAD0BF607}" type="slidenum">
              <a:rPr lang="en-US"/>
              <a:pPr eaLnBrk="1" hangingPunct="1"/>
              <a:t>5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294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60965B4-9714-4855-85B7-484FFF483262}" type="slidenum">
              <a:rPr lang="en-US"/>
              <a:pPr eaLnBrk="1" hangingPunct="1"/>
              <a:t>6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18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5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7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585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05348-E20A-43AE-8710-A96E95098D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68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8B25-918A-45B7-B933-A1430A685D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388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D7454A-ECB1-47DE-92E8-DB86BF5955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56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0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6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46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6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1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8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421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54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B4CDF-0824-479A-B9CB-247E7F024A48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3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21.bin"/><Relationship Id="rId7" Type="http://schemas.openxmlformats.org/officeDocument/2006/relationships/image" Target="../media/image28.gif"/><Relationship Id="rId12" Type="http://schemas.openxmlformats.org/officeDocument/2006/relationships/image" Target="../media/image3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jpeg"/><Relationship Id="rId11" Type="http://schemas.openxmlformats.org/officeDocument/2006/relationships/image" Target="../media/image25.wmf"/><Relationship Id="rId5" Type="http://schemas.openxmlformats.org/officeDocument/2006/relationships/image" Target="../media/image26.png"/><Relationship Id="rId10" Type="http://schemas.openxmlformats.org/officeDocument/2006/relationships/oleObject" Target="../embeddings/oleObject23.bin"/><Relationship Id="rId4" Type="http://schemas.openxmlformats.org/officeDocument/2006/relationships/image" Target="../media/image4.wmf"/><Relationship Id="rId9" Type="http://schemas.openxmlformats.org/officeDocument/2006/relationships/image" Target="../media/image29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gif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gi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gif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7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gif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gif"/><Relationship Id="rId11" Type="http://schemas.openxmlformats.org/officeDocument/2006/relationships/oleObject" Target="../embeddings/oleObject6.bin"/><Relationship Id="rId5" Type="http://schemas.openxmlformats.org/officeDocument/2006/relationships/image" Target="../media/image4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Relationship Id="rId1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19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audio" Target="../media/audio1.wav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2.gif"/><Relationship Id="rId11" Type="http://schemas.openxmlformats.org/officeDocument/2006/relationships/oleObject" Target="../embeddings/oleObject20.bin"/><Relationship Id="rId5" Type="http://schemas.openxmlformats.org/officeDocument/2006/relationships/slide" Target="slide2.xml"/><Relationship Id="rId10" Type="http://schemas.openxmlformats.org/officeDocument/2006/relationships/image" Target="../media/image24.jpeg"/><Relationship Id="rId4" Type="http://schemas.openxmlformats.org/officeDocument/2006/relationships/audio" Target="../media/audio2.wav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838200" y="4038600"/>
            <a:ext cx="7651652" cy="70788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7" name="Picture 5" descr="hoa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 descr="hoa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414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7" descr="ho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23622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8" descr="ho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219157" y="4933156"/>
            <a:ext cx="2209800" cy="163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14299" y="1371600"/>
            <a:ext cx="9029701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800" b="1" u="sng" dirty="0">
                <a:solidFill>
                  <a:srgbClr val="0000F1"/>
                </a:solidFill>
                <a:latin typeface="Arial" charset="0"/>
              </a:rPr>
              <a:t> TIẾT 42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3800" b="1" dirty="0">
                <a:solidFill>
                  <a:srgbClr val="0000F1"/>
                </a:solidFill>
                <a:latin typeface="Arial" charset="0"/>
              </a:rPr>
              <a:t>PHƯƠNG TRÌNH BẬC NHẤT MỘT ẨN </a:t>
            </a:r>
          </a:p>
          <a:p>
            <a:pPr lvl="1"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3600" b="1" dirty="0">
                <a:solidFill>
                  <a:srgbClr val="0000F1"/>
                </a:solidFill>
                <a:latin typeface="Arial" charset="0"/>
              </a:rPr>
              <a:t>VÀ CÁCH </a:t>
            </a:r>
            <a:r>
              <a:rPr lang="en-US" sz="3600" b="1" dirty="0" smtClean="0">
                <a:solidFill>
                  <a:srgbClr val="0000F1"/>
                </a:solidFill>
                <a:latin typeface="Arial" charset="0"/>
              </a:rPr>
              <a:t>GIẢI</a:t>
            </a:r>
            <a:endParaRPr lang="en-US" sz="3600" dirty="0">
              <a:solidFill>
                <a:srgbClr val="0000F1"/>
              </a:solidFill>
              <a:latin typeface="Arial" charset="0"/>
            </a:endParaRPr>
          </a:p>
          <a:p>
            <a:pPr lvl="1" algn="ctr" eaLnBrk="1" hangingPunct="1">
              <a:lnSpc>
                <a:spcPct val="90000"/>
              </a:lnSpc>
              <a:spcBef>
                <a:spcPct val="20000"/>
              </a:spcBef>
            </a:pPr>
            <a:endParaRPr lang="en-US" sz="2800" b="1" dirty="0">
              <a:solidFill>
                <a:srgbClr val="0000F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63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28575" y="0"/>
          <a:ext cx="1657350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66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" y="0"/>
                        <a:ext cx="1657350" cy="1409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5" name="Picture 3" descr="Bottom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5" y="6443663"/>
            <a:ext cx="3651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04800" y="6202363"/>
            <a:ext cx="1524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solidFill>
                  <a:schemeClr val="bg1"/>
                </a:solidFill>
              </a:rPr>
              <a:t>* Nhiệm vụ về nhà</a:t>
            </a:r>
          </a:p>
        </p:txBody>
      </p:sp>
      <p:pic>
        <p:nvPicPr>
          <p:cNvPr id="15368" name="Picture 7" descr="Logo-BG&amp;DDT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00" y="42863"/>
            <a:ext cx="404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9" name="Rectangle 8"/>
          <p:cNvSpPr>
            <a:spLocks noChangeArrowheads="1"/>
          </p:cNvSpPr>
          <p:nvPr/>
        </p:nvSpPr>
        <p:spPr bwMode="auto">
          <a:xfrm>
            <a:off x="11113" y="0"/>
            <a:ext cx="9094787" cy="666750"/>
          </a:xfrm>
          <a:prstGeom prst="rect">
            <a:avLst/>
          </a:prstGeom>
          <a:gradFill rotWithShape="0">
            <a:gsLst>
              <a:gs pos="0">
                <a:srgbClr val="FFC92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endParaRPr lang="vi-VN" sz="1200" b="1">
              <a:solidFill>
                <a:srgbClr val="006600"/>
              </a:solidFill>
              <a:latin typeface=".VnAvantH" panose="020B7200000000000000" pitchFamily="34" charset="0"/>
            </a:endParaRPr>
          </a:p>
        </p:txBody>
      </p:sp>
      <p:pic>
        <p:nvPicPr>
          <p:cNvPr id="15370" name="Picture 9" descr="BOOKANI2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38100"/>
            <a:ext cx="99060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363" name="Object 10"/>
          <p:cNvGraphicFramePr>
            <a:graphicFrameLocks noChangeAspect="1"/>
          </p:cNvGraphicFramePr>
          <p:nvPr/>
        </p:nvGraphicFramePr>
        <p:xfrm>
          <a:off x="-38100" y="609600"/>
          <a:ext cx="1657350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67" r:id="rId8" imgW="1278331" imgH="1273759" progId="MS_ClipArt_Gallery">
                  <p:embed/>
                </p:oleObj>
              </mc:Choice>
              <mc:Fallback>
                <p:oleObj r:id="rId8" imgW="1278331" imgH="1273759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8100" y="609600"/>
                        <a:ext cx="1657350" cy="1409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71" name="Picture 13" descr="AG00030_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136" y="533400"/>
            <a:ext cx="1527263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364" name="Object 14"/>
          <p:cNvGraphicFramePr>
            <a:graphicFrameLocks noChangeAspect="1"/>
          </p:cNvGraphicFramePr>
          <p:nvPr/>
        </p:nvGraphicFramePr>
        <p:xfrm>
          <a:off x="7734300" y="5607050"/>
          <a:ext cx="1447800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68" r:id="rId10" imgW="1999440" imgH="1831320" progId="">
                  <p:embed/>
                </p:oleObj>
              </mc:Choice>
              <mc:Fallback>
                <p:oleObj r:id="rId10" imgW="1999440" imgH="183132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4300" y="5607050"/>
                        <a:ext cx="1447800" cy="132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72" name="Picture 4" descr="NV-Ve-Nha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80" y="586"/>
            <a:ext cx="6019800" cy="287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81000" y="3329278"/>
            <a:ext cx="32287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2/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Rectangle 2"/>
          <p:cNvSpPr/>
          <p:nvPr/>
        </p:nvSpPr>
        <p:spPr>
          <a:xfrm>
            <a:off x="2932642" y="3870083"/>
            <a:ext cx="21242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2x +20 = 0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09196" y="4363760"/>
            <a:ext cx="27061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2x + x +12 = 0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932642" y="4886980"/>
            <a:ext cx="26116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7x - 3x = 9 - x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" y="5486400"/>
            <a:ext cx="45175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3/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6, 9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?1, ?2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1000" y="2819400"/>
            <a:ext cx="86340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08083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22600" y="166688"/>
            <a:ext cx="6121400" cy="259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23850" y="2492375"/>
            <a:ext cx="63357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x-none" sz="2400" dirty="0" err="1">
                <a:latin typeface="Times New Roman" charset="0"/>
              </a:rPr>
              <a:t>Cách</a:t>
            </a:r>
            <a:r>
              <a:rPr lang="en-US" altLang="x-none" sz="2400" dirty="0">
                <a:latin typeface="Times New Roman" charset="0"/>
              </a:rPr>
              <a:t> 1:</a:t>
            </a:r>
          </a:p>
        </p:txBody>
      </p:sp>
      <p:graphicFrame>
        <p:nvGraphicFramePr>
          <p:cNvPr id="46086" name="Object 6"/>
          <p:cNvGraphicFramePr>
            <a:graphicFrameLocks noChangeAspect="1"/>
          </p:cNvGraphicFramePr>
          <p:nvPr/>
        </p:nvGraphicFramePr>
        <p:xfrm>
          <a:off x="1835150" y="2511425"/>
          <a:ext cx="3529013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8" name="Equation" r:id="rId4" imgW="1282700" imgH="419100" progId="Equation.DSMT4">
                  <p:embed/>
                </p:oleObj>
              </mc:Choice>
              <mc:Fallback>
                <p:oleObj name="Equation" r:id="rId4" imgW="12827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511425"/>
                        <a:ext cx="3529013" cy="1154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323850" y="3284538"/>
            <a:ext cx="5903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x-none" sz="2400" dirty="0" err="1">
                <a:latin typeface="Times New Roman" charset="0"/>
              </a:rPr>
              <a:t>Cách</a:t>
            </a:r>
            <a:r>
              <a:rPr lang="en-US" altLang="x-none" sz="2400" dirty="0">
                <a:latin typeface="Times New Roman" charset="0"/>
              </a:rPr>
              <a:t> 2: </a:t>
            </a:r>
          </a:p>
        </p:txBody>
      </p:sp>
      <p:graphicFrame>
        <p:nvGraphicFramePr>
          <p:cNvPr id="46088" name="Object 8"/>
          <p:cNvGraphicFramePr>
            <a:graphicFrameLocks noChangeAspect="1"/>
          </p:cNvGraphicFramePr>
          <p:nvPr/>
        </p:nvGraphicFramePr>
        <p:xfrm>
          <a:off x="1871663" y="3808413"/>
          <a:ext cx="3240087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9" name="Equation" r:id="rId6" imgW="1091726" imgH="393529" progId="Equation.DSMT4">
                  <p:embed/>
                </p:oleObj>
              </mc:Choice>
              <mc:Fallback>
                <p:oleObj name="Equation" r:id="rId6" imgW="1091726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1663" y="3808413"/>
                        <a:ext cx="3240087" cy="116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247650" y="4724400"/>
            <a:ext cx="864235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Thay S = 20 , ta được hai phương trình tương đương. Xét xem trong hai phương trình đó, có phương trình nào là phương trình bậc nhất không ?</a:t>
            </a:r>
          </a:p>
        </p:txBody>
      </p:sp>
      <p:sp>
        <p:nvSpPr>
          <p:cNvPr id="23560" name="Rectangle 1"/>
          <p:cNvSpPr>
            <a:spLocks noChangeArrowheads="1"/>
          </p:cNvSpPr>
          <p:nvPr/>
        </p:nvSpPr>
        <p:spPr bwMode="auto">
          <a:xfrm>
            <a:off x="234950" y="300335"/>
            <a:ext cx="5273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dirty="0">
                <a:sym typeface="Wingdings" pitchFamily="2" charset="2"/>
              </a:rPr>
              <a:t></a:t>
            </a:r>
            <a:r>
              <a:rPr lang="en-US" sz="2400" u="sng" dirty="0" err="1">
                <a:sym typeface="Wingdings" pitchFamily="2" charset="2"/>
              </a:rPr>
              <a:t>Hướng</a:t>
            </a:r>
            <a:r>
              <a:rPr lang="en-US" sz="2400" u="sng" dirty="0">
                <a:sym typeface="Wingdings" pitchFamily="2" charset="2"/>
              </a:rPr>
              <a:t> </a:t>
            </a:r>
            <a:r>
              <a:rPr lang="en-US" sz="2400" u="sng" dirty="0" err="1">
                <a:sym typeface="Wingdings" pitchFamily="2" charset="2"/>
              </a:rPr>
              <a:t>dẫn</a:t>
            </a:r>
            <a:r>
              <a:rPr lang="en-US" sz="2400" u="sng" dirty="0">
                <a:sym typeface="Wingdings" pitchFamily="2" charset="2"/>
              </a:rPr>
              <a:t> </a:t>
            </a:r>
            <a:r>
              <a:rPr lang="en-US" sz="2400" u="sng" dirty="0" err="1">
                <a:sym typeface="Wingdings" pitchFamily="2" charset="2"/>
              </a:rPr>
              <a:t>bài</a:t>
            </a:r>
            <a:r>
              <a:rPr lang="en-US" sz="2400" u="sng" dirty="0">
                <a:sym typeface="Wingdings" pitchFamily="2" charset="2"/>
              </a:rPr>
              <a:t> 6 </a:t>
            </a:r>
            <a:r>
              <a:rPr lang="en-US" sz="2400" u="sng" dirty="0" err="1">
                <a:sym typeface="Wingdings" pitchFamily="2" charset="2"/>
              </a:rPr>
              <a:t>trang</a:t>
            </a:r>
            <a:r>
              <a:rPr lang="en-US" sz="2400" u="sng" dirty="0">
                <a:sym typeface="Wingdings" pitchFamily="2" charset="2"/>
              </a:rPr>
              <a:t> 9 </a:t>
            </a:r>
            <a:r>
              <a:rPr lang="en-US" sz="2400" u="sng" dirty="0" err="1">
                <a:sym typeface="Wingdings" pitchFamily="2" charset="2"/>
              </a:rPr>
              <a:t>Sgk</a:t>
            </a:r>
            <a:r>
              <a:rPr lang="en-US" sz="2400" dirty="0"/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1121565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/>
      <p:bldP spid="46087" grpId="0"/>
      <p:bldP spid="4608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286000" y="161471"/>
            <a:ext cx="4800600" cy="523220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447800" y="1758095"/>
            <a:ext cx="86106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+ 3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                  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d)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6y – 6 = 0</a:t>
            </a:r>
          </a:p>
          <a:p>
            <a:pPr algn="just">
              <a:spcBef>
                <a:spcPct val="50000"/>
              </a:spcBef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2x – 5y = 0               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e) 3x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3 = 0                           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 = 0              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f)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0,5x + 2,4 =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102" y="3573977"/>
            <a:ext cx="876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01621" y="4097197"/>
            <a:ext cx="60019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trình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813819"/>
            <a:ext cx="80123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trình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trình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nào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trình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447800" y="4649725"/>
            <a:ext cx="7352714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+ 3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                  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d)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6y – 6 = 0</a:t>
            </a:r>
          </a:p>
          <a:p>
            <a:pPr algn="just">
              <a:spcBef>
                <a:spcPct val="50000"/>
              </a:spcBef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3x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3 = 0                  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f)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0,5x + 2,4 =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45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4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2" grpId="0"/>
      <p:bldP spid="3" grpId="0"/>
      <p:bldP spid="4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689341"/>
              </p:ext>
            </p:extLst>
          </p:nvPr>
        </p:nvGraphicFramePr>
        <p:xfrm>
          <a:off x="43375" y="145659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1" r:id="rId4" imgW="1278331" imgH="1273759" progId="MS_ClipArt_Gallery">
                  <p:embed/>
                </p:oleObj>
              </mc:Choice>
              <mc:Fallback>
                <p:oleObj r:id="rId4" imgW="1278331" imgH="1273759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75" y="145659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731519" y="498305"/>
            <a:ext cx="51063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57200" y="1122875"/>
            <a:ext cx="8255000" cy="711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b = 0, v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ới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v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l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ố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≠ 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ọi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ậc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ất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ột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228600" y="1981200"/>
            <a:ext cx="85915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vi-VN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vi-VN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ụ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2x -1 = 0;         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3 - 5y = 0;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60" name="Text Box 92"/>
          <p:cNvSpPr txBox="1">
            <a:spLocks noChangeArrowheads="1"/>
          </p:cNvSpPr>
          <p:nvPr/>
        </p:nvSpPr>
        <p:spPr bwMode="auto">
          <a:xfrm>
            <a:off x="228600" y="3032125"/>
            <a:ext cx="8915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Sgktr</a:t>
            </a: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10: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7263" name="Text Box 95"/>
          <p:cNvSpPr txBox="1">
            <a:spLocks noChangeArrowheads="1"/>
          </p:cNvSpPr>
          <p:nvPr/>
        </p:nvSpPr>
        <p:spPr bwMode="auto">
          <a:xfrm>
            <a:off x="1282700" y="3670300"/>
            <a:ext cx="167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a) 1 + x = 0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264" name="Text Box 96"/>
          <p:cNvSpPr txBox="1">
            <a:spLocks noChangeArrowheads="1"/>
          </p:cNvSpPr>
          <p:nvPr/>
        </p:nvSpPr>
        <p:spPr bwMode="auto">
          <a:xfrm>
            <a:off x="1257300" y="4229100"/>
            <a:ext cx="167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b) x + x</a:t>
            </a:r>
            <a:r>
              <a:rPr lang="en-US" sz="20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265" name="Text Box 97"/>
          <p:cNvSpPr txBox="1">
            <a:spLocks noChangeArrowheads="1"/>
          </p:cNvSpPr>
          <p:nvPr/>
        </p:nvSpPr>
        <p:spPr bwMode="auto">
          <a:xfrm>
            <a:off x="1244600" y="4851400"/>
            <a:ext cx="167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c) 1 - 2t = 0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266" name="Text Box 98"/>
          <p:cNvSpPr txBox="1">
            <a:spLocks noChangeArrowheads="1"/>
          </p:cNvSpPr>
          <p:nvPr/>
        </p:nvSpPr>
        <p:spPr bwMode="auto">
          <a:xfrm>
            <a:off x="1219200" y="5359400"/>
            <a:ext cx="167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d) 3y = 0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267" name="Text Box 99"/>
          <p:cNvSpPr txBox="1">
            <a:spLocks noChangeArrowheads="1"/>
          </p:cNvSpPr>
          <p:nvPr/>
        </p:nvSpPr>
        <p:spPr bwMode="auto">
          <a:xfrm>
            <a:off x="1219200" y="589280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e) 0x - 3 = 0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268" name="Text Box 100"/>
          <p:cNvSpPr txBox="1">
            <a:spLocks noChangeArrowheads="1"/>
          </p:cNvSpPr>
          <p:nvPr/>
        </p:nvSpPr>
        <p:spPr bwMode="auto">
          <a:xfrm>
            <a:off x="3352800" y="3657600"/>
            <a:ext cx="403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Là phương trình bậc nhất một ẩn.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269" name="Text Box 101"/>
          <p:cNvSpPr txBox="1">
            <a:spLocks noChangeArrowheads="1"/>
          </p:cNvSpPr>
          <p:nvPr/>
        </p:nvSpPr>
        <p:spPr bwMode="auto">
          <a:xfrm>
            <a:off x="3378200" y="5334000"/>
            <a:ext cx="403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Là phương trình bậc nhất một ẩn.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270" name="Text Box 102"/>
          <p:cNvSpPr txBox="1">
            <a:spLocks noChangeArrowheads="1"/>
          </p:cNvSpPr>
          <p:nvPr/>
        </p:nvSpPr>
        <p:spPr bwMode="auto">
          <a:xfrm>
            <a:off x="3365500" y="4876800"/>
            <a:ext cx="403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Là phương trình bậc nhất một ẩn. </a:t>
            </a:r>
          </a:p>
        </p:txBody>
      </p:sp>
      <p:sp>
        <p:nvSpPr>
          <p:cNvPr id="7271" name="Text Box 103"/>
          <p:cNvSpPr txBox="1">
            <a:spLocks noChangeArrowheads="1"/>
          </p:cNvSpPr>
          <p:nvPr/>
        </p:nvSpPr>
        <p:spPr bwMode="auto">
          <a:xfrm>
            <a:off x="3378200" y="4152900"/>
            <a:ext cx="533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Không phải là phương trình bậc nhất một ẩn vì nó không có dạng ax + b = 0.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272" name="Text Box 104"/>
          <p:cNvSpPr txBox="1">
            <a:spLocks noChangeArrowheads="1"/>
          </p:cNvSpPr>
          <p:nvPr/>
        </p:nvSpPr>
        <p:spPr bwMode="auto">
          <a:xfrm>
            <a:off x="3302000" y="5851525"/>
            <a:ext cx="5029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Tuy có dạng ax + b = 0 nhưng a = 0, không thoả mãn điều kiện a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133" name="Picture 105" descr="bunny_painting_egg_sm_wm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4" name="Text Box 106"/>
          <p:cNvSpPr txBox="1">
            <a:spLocks noChangeArrowheads="1"/>
          </p:cNvSpPr>
          <p:nvPr/>
        </p:nvSpPr>
        <p:spPr bwMode="auto">
          <a:xfrm>
            <a:off x="3524543" y="1950782"/>
            <a:ext cx="1676400" cy="396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2; b = - 1</a:t>
            </a:r>
          </a:p>
        </p:txBody>
      </p:sp>
      <p:sp>
        <p:nvSpPr>
          <p:cNvPr id="7276" name="Text Box 108"/>
          <p:cNvSpPr txBox="1">
            <a:spLocks noChangeArrowheads="1"/>
          </p:cNvSpPr>
          <p:nvPr/>
        </p:nvSpPr>
        <p:spPr bwMode="auto">
          <a:xfrm>
            <a:off x="3547404" y="2286000"/>
            <a:ext cx="1676400" cy="396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-5; b = 3</a:t>
            </a:r>
          </a:p>
        </p:txBody>
      </p:sp>
      <p:sp>
        <p:nvSpPr>
          <p:cNvPr id="7277" name="AutoShape 109"/>
          <p:cNvSpPr>
            <a:spLocks noChangeArrowheads="1"/>
          </p:cNvSpPr>
          <p:nvPr/>
        </p:nvSpPr>
        <p:spPr bwMode="auto">
          <a:xfrm>
            <a:off x="2819400" y="2091232"/>
            <a:ext cx="457200" cy="1524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79" name="AutoShape 111"/>
          <p:cNvSpPr>
            <a:spLocks noChangeArrowheads="1"/>
          </p:cNvSpPr>
          <p:nvPr/>
        </p:nvSpPr>
        <p:spPr bwMode="auto">
          <a:xfrm>
            <a:off x="2824285" y="2409043"/>
            <a:ext cx="457200" cy="1524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80" name="AutoShape 112"/>
          <p:cNvSpPr>
            <a:spLocks noChangeArrowheads="1"/>
          </p:cNvSpPr>
          <p:nvPr/>
        </p:nvSpPr>
        <p:spPr bwMode="auto">
          <a:xfrm>
            <a:off x="2819400" y="3810000"/>
            <a:ext cx="457200" cy="1524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82" name="AutoShape 114"/>
          <p:cNvSpPr>
            <a:spLocks noChangeArrowheads="1"/>
          </p:cNvSpPr>
          <p:nvPr/>
        </p:nvSpPr>
        <p:spPr bwMode="auto">
          <a:xfrm>
            <a:off x="2819400" y="4370217"/>
            <a:ext cx="457200" cy="1524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83" name="AutoShape 115"/>
          <p:cNvSpPr>
            <a:spLocks noChangeArrowheads="1"/>
          </p:cNvSpPr>
          <p:nvPr/>
        </p:nvSpPr>
        <p:spPr bwMode="auto">
          <a:xfrm>
            <a:off x="2819400" y="4991100"/>
            <a:ext cx="457200" cy="1524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84" name="AutoShape 116"/>
          <p:cNvSpPr>
            <a:spLocks noChangeArrowheads="1"/>
          </p:cNvSpPr>
          <p:nvPr/>
        </p:nvSpPr>
        <p:spPr bwMode="auto">
          <a:xfrm>
            <a:off x="2819400" y="5486400"/>
            <a:ext cx="457200" cy="1524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85" name="AutoShape 117"/>
          <p:cNvSpPr>
            <a:spLocks noChangeArrowheads="1"/>
          </p:cNvSpPr>
          <p:nvPr/>
        </p:nvSpPr>
        <p:spPr bwMode="auto">
          <a:xfrm>
            <a:off x="2806700" y="6019800"/>
            <a:ext cx="457200" cy="1524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493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2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72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727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72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7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7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7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7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7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7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7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7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7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7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7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7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1" dur="1" fill="hold"/>
                                        <p:tgtEl>
                                          <p:spTgt spid="72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4" dur="1" fill="hold"/>
                                        <p:tgtEl>
                                          <p:spTgt spid="72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181" grpId="0" animBg="1"/>
      <p:bldP spid="7182" grpId="0"/>
      <p:bldP spid="7260" grpId="0"/>
      <p:bldP spid="7263" grpId="0"/>
      <p:bldP spid="7264" grpId="0"/>
      <p:bldP spid="7265" grpId="0"/>
      <p:bldP spid="7266" grpId="0"/>
      <p:bldP spid="7267" grpId="0"/>
      <p:bldP spid="7268" grpId="0"/>
      <p:bldP spid="7269" grpId="0"/>
      <p:bldP spid="7270" grpId="0"/>
      <p:bldP spid="7271" grpId="0"/>
      <p:bldP spid="7272" grpId="0"/>
      <p:bldP spid="7274" grpId="0"/>
      <p:bldP spid="7276" grpId="0"/>
      <p:bldP spid="7277" grpId="0" animBg="1"/>
      <p:bldP spid="7279" grpId="0" animBg="1"/>
      <p:bldP spid="7280" grpId="0" animBg="1"/>
      <p:bldP spid="7282" grpId="0" animBg="1"/>
      <p:bldP spid="7283" grpId="0" animBg="1"/>
      <p:bldP spid="7284" grpId="0" animBg="1"/>
      <p:bldP spid="728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8424255"/>
              </p:ext>
            </p:extLst>
          </p:nvPr>
        </p:nvGraphicFramePr>
        <p:xfrm>
          <a:off x="76273" y="60325"/>
          <a:ext cx="1257300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5" r:id="rId4" imgW="1278331" imgH="1273759" progId="MS_ClipArt_Gallery">
                  <p:embed/>
                </p:oleObj>
              </mc:Choice>
              <mc:Fallback>
                <p:oleObj r:id="rId4" imgW="1278331" imgH="1273759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73" y="60325"/>
                        <a:ext cx="1257300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828542" y="336550"/>
            <a:ext cx="57903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-261610"/>
            <a:ext cx="1847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13" descr="bunny_painting_egg_sm_wm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12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4" descr="XMASCA~1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6015038"/>
            <a:ext cx="895350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04800" y="917575"/>
            <a:ext cx="8382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271012" y="1835199"/>
            <a:ext cx="43771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476752" y="2468462"/>
            <a:ext cx="8534400" cy="95410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090" name="Text Box 30"/>
          <p:cNvSpPr txBox="1">
            <a:spLocks noChangeArrowheads="1"/>
          </p:cNvSpPr>
          <p:nvPr/>
        </p:nvSpPr>
        <p:spPr bwMode="auto">
          <a:xfrm>
            <a:off x="1752600" y="6235700"/>
            <a:ext cx="533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64" name="Text Box 48"/>
          <p:cNvSpPr txBox="1">
            <a:spLocks noChangeArrowheads="1"/>
          </p:cNvSpPr>
          <p:nvPr/>
        </p:nvSpPr>
        <p:spPr bwMode="auto">
          <a:xfrm>
            <a:off x="446272" y="3612182"/>
            <a:ext cx="486641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48"/>
          <p:cNvSpPr txBox="1">
            <a:spLocks noChangeArrowheads="1"/>
          </p:cNvSpPr>
          <p:nvPr/>
        </p:nvSpPr>
        <p:spPr bwMode="auto">
          <a:xfrm>
            <a:off x="4179361" y="3623035"/>
            <a:ext cx="198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3 + x = 0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Box 48"/>
          <p:cNvSpPr txBox="1">
            <a:spLocks noChangeArrowheads="1"/>
          </p:cNvSpPr>
          <p:nvPr/>
        </p:nvSpPr>
        <p:spPr bwMode="auto">
          <a:xfrm>
            <a:off x="3821638" y="4038600"/>
            <a:ext cx="13483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Box 48"/>
          <p:cNvSpPr txBox="1">
            <a:spLocks noChangeArrowheads="1"/>
          </p:cNvSpPr>
          <p:nvPr/>
        </p:nvSpPr>
        <p:spPr bwMode="auto">
          <a:xfrm>
            <a:off x="3488618" y="4419600"/>
            <a:ext cx="19980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+ x = 0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19942" y="4886980"/>
            <a:ext cx="4614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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 Box 48"/>
          <p:cNvSpPr txBox="1">
            <a:spLocks noChangeArrowheads="1"/>
          </p:cNvSpPr>
          <p:nvPr/>
        </p:nvSpPr>
        <p:spPr bwMode="auto">
          <a:xfrm>
            <a:off x="3474115" y="4876800"/>
            <a:ext cx="19980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x = -3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 Box 48"/>
          <p:cNvSpPr txBox="1">
            <a:spLocks noChangeArrowheads="1"/>
          </p:cNvSpPr>
          <p:nvPr/>
        </p:nvSpPr>
        <p:spPr bwMode="auto">
          <a:xfrm>
            <a:off x="782295" y="5334000"/>
            <a:ext cx="71627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 = {-3}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48"/>
          <p:cNvSpPr txBox="1">
            <a:spLocks noChangeArrowheads="1"/>
          </p:cNvSpPr>
          <p:nvPr/>
        </p:nvSpPr>
        <p:spPr bwMode="auto">
          <a:xfrm>
            <a:off x="762000" y="5877580"/>
            <a:ext cx="71627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dirty="0" err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 </a:t>
            </a:r>
            <a:r>
              <a:rPr lang="en-US" sz="2800" dirty="0" err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?1 </a:t>
            </a:r>
            <a:r>
              <a:rPr lang="en-US" sz="2800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err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gk</a:t>
            </a:r>
            <a:endParaRPr lang="en-US" sz="2800" dirty="0">
              <a:solidFill>
                <a:srgbClr val="1B06B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632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42" grpId="0"/>
      <p:bldP spid="9244" grpId="0"/>
      <p:bldP spid="9245" grpId="0" animBg="1"/>
      <p:bldP spid="9264" grpId="0"/>
      <p:bldP spid="32" grpId="0"/>
      <p:bldP spid="34" grpId="0"/>
      <p:bldP spid="36" grpId="0"/>
      <p:bldP spid="6" grpId="0"/>
      <p:bldP spid="38" grpId="0"/>
      <p:bldP spid="39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360574"/>
              </p:ext>
            </p:extLst>
          </p:nvPr>
        </p:nvGraphicFramePr>
        <p:xfrm>
          <a:off x="229845" y="70783"/>
          <a:ext cx="1257300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04" r:id="rId4" imgW="1278331" imgH="1273759" progId="MS_ClipArt_Gallery">
                  <p:embed/>
                </p:oleObj>
              </mc:Choice>
              <mc:Fallback>
                <p:oleObj r:id="rId4" imgW="1278331" imgH="1273759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845" y="70783"/>
                        <a:ext cx="1257300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448632" y="0"/>
            <a:ext cx="57903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4850" y="-490210"/>
            <a:ext cx="1847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13" descr="bunny_painting_egg_sm_wm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99" y="5619309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4" descr="XMASCA~1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3481" y="6097588"/>
            <a:ext cx="895350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0" name="Text Box 30"/>
          <p:cNvSpPr txBox="1">
            <a:spLocks noChangeArrowheads="1"/>
          </p:cNvSpPr>
          <p:nvPr/>
        </p:nvSpPr>
        <p:spPr bwMode="auto">
          <a:xfrm>
            <a:off x="2457450" y="6007100"/>
            <a:ext cx="533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64" name="Text Box 48"/>
          <p:cNvSpPr txBox="1">
            <a:spLocks noChangeArrowheads="1"/>
          </p:cNvSpPr>
          <p:nvPr/>
        </p:nvSpPr>
        <p:spPr bwMode="auto">
          <a:xfrm>
            <a:off x="2093279" y="3352800"/>
            <a:ext cx="486641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48"/>
          <p:cNvSpPr txBox="1">
            <a:spLocks noChangeArrowheads="1"/>
          </p:cNvSpPr>
          <p:nvPr/>
        </p:nvSpPr>
        <p:spPr bwMode="auto">
          <a:xfrm>
            <a:off x="5856933" y="3352800"/>
            <a:ext cx="198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2x =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Box 48"/>
          <p:cNvSpPr txBox="1">
            <a:spLocks noChangeArrowheads="1"/>
          </p:cNvSpPr>
          <p:nvPr/>
        </p:nvSpPr>
        <p:spPr bwMode="auto">
          <a:xfrm>
            <a:off x="1447800" y="3810000"/>
            <a:ext cx="13483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Box 48"/>
          <p:cNvSpPr txBox="1">
            <a:spLocks noChangeArrowheads="1"/>
          </p:cNvSpPr>
          <p:nvPr/>
        </p:nvSpPr>
        <p:spPr bwMode="auto">
          <a:xfrm>
            <a:off x="4343400" y="3886200"/>
            <a:ext cx="19980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2x =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331" y="4419600"/>
            <a:ext cx="4614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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 Box 48"/>
          <p:cNvSpPr txBox="1">
            <a:spLocks noChangeArrowheads="1"/>
          </p:cNvSpPr>
          <p:nvPr/>
        </p:nvSpPr>
        <p:spPr bwMode="auto">
          <a:xfrm>
            <a:off x="3964536" y="4343400"/>
            <a:ext cx="26648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2x.    = -3.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 Box 48"/>
          <p:cNvSpPr txBox="1">
            <a:spLocks noChangeArrowheads="1"/>
          </p:cNvSpPr>
          <p:nvPr/>
        </p:nvSpPr>
        <p:spPr bwMode="auto">
          <a:xfrm>
            <a:off x="868933" y="5638800"/>
            <a:ext cx="62938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 =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58"/>
          <p:cNvSpPr txBox="1">
            <a:spLocks noChangeArrowheads="1"/>
          </p:cNvSpPr>
          <p:nvPr/>
        </p:nvSpPr>
        <p:spPr bwMode="auto">
          <a:xfrm>
            <a:off x="797215" y="715545"/>
            <a:ext cx="53625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70"/>
          <p:cNvSpPr txBox="1">
            <a:spLocks noChangeArrowheads="1"/>
          </p:cNvSpPr>
          <p:nvPr/>
        </p:nvSpPr>
        <p:spPr bwMode="auto">
          <a:xfrm>
            <a:off x="381000" y="1295400"/>
            <a:ext cx="8483600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Trong một phương trình, ta có thể nhân cả hai vế với cùng một số khác 0.</a:t>
            </a:r>
          </a:p>
        </p:txBody>
      </p:sp>
      <p:sp>
        <p:nvSpPr>
          <p:cNvPr id="20" name="Text Box 71"/>
          <p:cNvSpPr txBox="1">
            <a:spLocks noChangeArrowheads="1"/>
          </p:cNvSpPr>
          <p:nvPr/>
        </p:nvSpPr>
        <p:spPr bwMode="auto">
          <a:xfrm>
            <a:off x="406400" y="2388139"/>
            <a:ext cx="8458200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1510445"/>
              </p:ext>
            </p:extLst>
          </p:nvPr>
        </p:nvGraphicFramePr>
        <p:xfrm>
          <a:off x="4543623" y="4267200"/>
          <a:ext cx="411506" cy="811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05" name="Equation" r:id="rId8" imgW="152280" imgH="393480" progId="Equation.DSMT4">
                  <p:embed/>
                </p:oleObj>
              </mc:Choice>
              <mc:Fallback>
                <p:oleObj name="Equation" r:id="rId8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43623" y="4267200"/>
                        <a:ext cx="411506" cy="8118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2240653"/>
              </p:ext>
            </p:extLst>
          </p:nvPr>
        </p:nvGraphicFramePr>
        <p:xfrm>
          <a:off x="5555671" y="4191000"/>
          <a:ext cx="411506" cy="811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06" name="Equation" r:id="rId10" imgW="152280" imgH="393480" progId="Equation.DSMT4">
                  <p:embed/>
                </p:oleObj>
              </mc:Choice>
              <mc:Fallback>
                <p:oleObj name="Equation" r:id="rId10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555671" y="4191000"/>
                        <a:ext cx="411506" cy="8118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5"/>
          <p:cNvSpPr/>
          <p:nvPr/>
        </p:nvSpPr>
        <p:spPr>
          <a:xfrm>
            <a:off x="3481623" y="5115580"/>
            <a:ext cx="4614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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361966" y="5115580"/>
            <a:ext cx="23436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x =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289300"/>
              </p:ext>
            </p:extLst>
          </p:nvPr>
        </p:nvGraphicFramePr>
        <p:xfrm>
          <a:off x="5099050" y="4978400"/>
          <a:ext cx="61595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07" name="Equation" r:id="rId11" imgW="228600" imgH="393480" progId="Equation.DSMT4">
                  <p:embed/>
                </p:oleObj>
              </mc:Choice>
              <mc:Fallback>
                <p:oleObj name="Equation" r:id="rId11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099050" y="4978400"/>
                        <a:ext cx="615950" cy="81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9918381"/>
              </p:ext>
            </p:extLst>
          </p:nvPr>
        </p:nvGraphicFramePr>
        <p:xfrm>
          <a:off x="7121525" y="5486400"/>
          <a:ext cx="103187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08" name="Equation" r:id="rId13" imgW="380880" imgH="431640" progId="Equation.DSMT4">
                  <p:embed/>
                </p:oleObj>
              </mc:Choice>
              <mc:Fallback>
                <p:oleObj name="Equation" r:id="rId13" imgW="3808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121525" y="5486400"/>
                        <a:ext cx="1031875" cy="892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48"/>
          <p:cNvSpPr txBox="1">
            <a:spLocks noChangeArrowheads="1"/>
          </p:cNvSpPr>
          <p:nvPr/>
        </p:nvSpPr>
        <p:spPr bwMode="auto">
          <a:xfrm>
            <a:off x="762000" y="6019800"/>
            <a:ext cx="71627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dirty="0" err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 </a:t>
            </a:r>
            <a:r>
              <a:rPr lang="en-US" sz="2800" dirty="0" err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?2 </a:t>
            </a:r>
            <a:r>
              <a:rPr lang="en-US" sz="2800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err="1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gk</a:t>
            </a:r>
            <a:endParaRPr lang="en-US" sz="2800" dirty="0">
              <a:solidFill>
                <a:srgbClr val="1B06B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5761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4" grpId="0"/>
      <p:bldP spid="32" grpId="0"/>
      <p:bldP spid="34" grpId="0"/>
      <p:bldP spid="36" grpId="0"/>
      <p:bldP spid="6" grpId="0"/>
      <p:bldP spid="38" grpId="0"/>
      <p:bldP spid="39" grpId="0"/>
      <p:bldP spid="18" grpId="0"/>
      <p:bldP spid="19" grpId="0" animBg="1"/>
      <p:bldP spid="20" grpId="0" animBg="1"/>
      <p:bldP spid="26" grpId="0"/>
      <p:bldP spid="27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63691"/>
              </p:ext>
            </p:extLst>
          </p:nvPr>
        </p:nvGraphicFramePr>
        <p:xfrm>
          <a:off x="31750" y="45378"/>
          <a:ext cx="1257300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2" r:id="rId4" imgW="1278331" imgH="1273759" progId="MS_ClipArt_Gallery">
                  <p:embed/>
                </p:oleObj>
              </mc:Choice>
              <mc:Fallback>
                <p:oleObj r:id="rId4" imgW="1278331" imgH="1273759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" y="45378"/>
                        <a:ext cx="1257300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079500" y="114300"/>
            <a:ext cx="5782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30" name="Rectangle 4"/>
          <p:cNvSpPr>
            <a:spLocks noChangeArrowheads="1"/>
          </p:cNvSpPr>
          <p:nvPr/>
        </p:nvSpPr>
        <p:spPr bwMode="auto">
          <a:xfrm>
            <a:off x="0" y="-230833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140" name="Text Box 36"/>
          <p:cNvSpPr txBox="1">
            <a:spLocks noChangeArrowheads="1"/>
          </p:cNvSpPr>
          <p:nvPr/>
        </p:nvSpPr>
        <p:spPr bwMode="auto">
          <a:xfrm>
            <a:off x="241300" y="805130"/>
            <a:ext cx="8674100" cy="120032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Từ một phương trình, dùng quy tắc chuyển vế hay quy tắc nhân, ta luôn nhận được một phương trình mới tương đương với phương trình đã cho. </a:t>
            </a:r>
          </a:p>
        </p:txBody>
      </p:sp>
      <p:sp>
        <p:nvSpPr>
          <p:cNvPr id="47141" name="Text Box 37"/>
          <p:cNvSpPr txBox="1">
            <a:spLocks noChangeArrowheads="1"/>
          </p:cNvSpPr>
          <p:nvPr/>
        </p:nvSpPr>
        <p:spPr bwMode="auto">
          <a:xfrm>
            <a:off x="260057" y="2129135"/>
            <a:ext cx="8153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3x - 9 = 0. </a:t>
            </a:r>
          </a:p>
        </p:txBody>
      </p:sp>
      <p:sp>
        <p:nvSpPr>
          <p:cNvPr id="47142" name="Text Box 38"/>
          <p:cNvSpPr txBox="1">
            <a:spLocks noChangeArrowheads="1"/>
          </p:cNvSpPr>
          <p:nvPr/>
        </p:nvSpPr>
        <p:spPr bwMode="auto">
          <a:xfrm>
            <a:off x="838200" y="3025676"/>
            <a:ext cx="70866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3x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- 9 = 0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   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3x =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 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 x = 3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S =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{3}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7149" name="Text Box 45"/>
          <p:cNvSpPr txBox="1">
            <a:spLocks noChangeArrowheads="1"/>
          </p:cNvSpPr>
          <p:nvPr/>
        </p:nvSpPr>
        <p:spPr bwMode="auto">
          <a:xfrm>
            <a:off x="184731" y="5334000"/>
            <a:ext cx="8781469" cy="2049792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40000"/>
              </a:spcBef>
            </a:pP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ax + b = 0 (</a:t>
            </a: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≠ 0) </a:t>
            </a: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</a:pPr>
            <a:r>
              <a:rPr lang="en-US" sz="2400" b="1" dirty="0" smtClean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ax 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b = 0 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 ax = - b  x =  </a:t>
            </a:r>
            <a:endParaRPr lang="en-US" sz="2400" b="1" dirty="0" smtClean="0">
              <a:solidFill>
                <a:srgbClr val="1B06BA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150000"/>
              </a:lnSpc>
              <a:spcBef>
                <a:spcPct val="40000"/>
              </a:spcBef>
            </a:pPr>
            <a:endParaRPr lang="en-US" sz="2400" b="1" dirty="0" smtClean="0">
              <a:solidFill>
                <a:srgbClr val="1B06BA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47150" name="Object 46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9900350"/>
              </p:ext>
            </p:extLst>
          </p:nvPr>
        </p:nvGraphicFramePr>
        <p:xfrm>
          <a:off x="4279900" y="5867400"/>
          <a:ext cx="520700" cy="1008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3" name="Equation" r:id="rId6" imgW="203040" imgH="393480" progId="Equation.DSMT4">
                  <p:embed/>
                </p:oleObj>
              </mc:Choice>
              <mc:Fallback>
                <p:oleObj name="Equation" r:id="rId6" imgW="203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9900" y="5867400"/>
                        <a:ext cx="520700" cy="10088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53" name="Text Box 49"/>
          <p:cNvSpPr txBox="1">
            <a:spLocks noChangeArrowheads="1"/>
          </p:cNvSpPr>
          <p:nvPr/>
        </p:nvSpPr>
        <p:spPr bwMode="auto">
          <a:xfrm>
            <a:off x="4267200" y="3706087"/>
            <a:ext cx="4899904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- 9 sang </a:t>
            </a:r>
            <a:r>
              <a:rPr lang="en-US" sz="2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7154" name="Text Box 50"/>
          <p:cNvSpPr txBox="1">
            <a:spLocks noChangeArrowheads="1"/>
          </p:cNvSpPr>
          <p:nvPr/>
        </p:nvSpPr>
        <p:spPr bwMode="auto">
          <a:xfrm>
            <a:off x="4228317" y="4213287"/>
            <a:ext cx="411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3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en-US" sz="2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2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3)</a:t>
            </a:r>
          </a:p>
        </p:txBody>
      </p:sp>
      <p:sp>
        <p:nvSpPr>
          <p:cNvPr id="25" name="Text Box 51"/>
          <p:cNvSpPr txBox="1">
            <a:spLocks noChangeArrowheads="1"/>
          </p:cNvSpPr>
          <p:nvPr/>
        </p:nvSpPr>
        <p:spPr bwMode="auto">
          <a:xfrm>
            <a:off x="3132476" y="2586335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2488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7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7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7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7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7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7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47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/>
      <p:bldP spid="47140" grpId="0" animBg="1"/>
      <p:bldP spid="47141" grpId="0"/>
      <p:bldP spid="47149" grpId="0" animBg="1"/>
      <p:bldP spid="47153" grpId="0"/>
      <p:bldP spid="4715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2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533400" y="710625"/>
            <a:ext cx="7467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/>
              <a:t>Bài</a:t>
            </a:r>
            <a:r>
              <a:rPr lang="en-US" sz="3200" b="1" u="sng" dirty="0"/>
              <a:t> </a:t>
            </a:r>
            <a:r>
              <a:rPr lang="en-US" sz="3200" b="1" u="sng" dirty="0" err="1"/>
              <a:t>tập</a:t>
            </a:r>
            <a:r>
              <a:rPr lang="en-US" sz="3200" b="1" u="sng" dirty="0"/>
              <a:t> 8 (</a:t>
            </a:r>
            <a:r>
              <a:rPr lang="en-US" sz="3200" b="1" u="sng" dirty="0" err="1"/>
              <a:t>Sgk</a:t>
            </a:r>
            <a:r>
              <a:rPr lang="en-US" sz="3200" b="1" u="sng" dirty="0"/>
              <a:t>/10): </a:t>
            </a:r>
            <a:r>
              <a:rPr lang="en-US" sz="3200" b="1" dirty="0" err="1"/>
              <a:t>Giải</a:t>
            </a:r>
            <a:r>
              <a:rPr lang="en-US" sz="3200" b="1" dirty="0"/>
              <a:t> </a:t>
            </a:r>
            <a:r>
              <a:rPr lang="en-US" sz="3200" b="1" dirty="0" err="1"/>
              <a:t>các</a:t>
            </a:r>
            <a:r>
              <a:rPr lang="en-US" sz="3200" b="1" dirty="0"/>
              <a:t> </a:t>
            </a:r>
            <a:r>
              <a:rPr lang="en-US" sz="3200" b="1" dirty="0" err="1"/>
              <a:t>phương</a:t>
            </a:r>
            <a:r>
              <a:rPr lang="en-US" sz="3200" b="1" dirty="0"/>
              <a:t> </a:t>
            </a:r>
            <a:r>
              <a:rPr lang="en-US" sz="3200" b="1" dirty="0" err="1"/>
              <a:t>trình</a:t>
            </a:r>
            <a:r>
              <a:rPr lang="en-US" sz="3200" b="1" dirty="0"/>
              <a:t> :</a:t>
            </a:r>
          </a:p>
        </p:txBody>
      </p:sp>
      <p:graphicFrame>
        <p:nvGraphicFramePr>
          <p:cNvPr id="4097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510462"/>
              </p:ext>
            </p:extLst>
          </p:nvPr>
        </p:nvGraphicFramePr>
        <p:xfrm>
          <a:off x="2281237" y="1581150"/>
          <a:ext cx="4119563" cy="314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4" name="Equation" r:id="rId3" imgW="1066680" imgH="888840" progId="Equation.DSMT4">
                  <p:embed/>
                </p:oleObj>
              </mc:Choice>
              <mc:Fallback>
                <p:oleObj name="Equation" r:id="rId3" imgW="1066680" imgH="888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1237" y="1581150"/>
                        <a:ext cx="4119563" cy="314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610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9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7913912"/>
              </p:ext>
            </p:extLst>
          </p:nvPr>
        </p:nvGraphicFramePr>
        <p:xfrm>
          <a:off x="1535113" y="381000"/>
          <a:ext cx="1741487" cy="1851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6" name="Equation" r:id="rId3" imgW="812520" imgH="863280" progId="Equation.DSMT4">
                  <p:embed/>
                </p:oleObj>
              </mc:Choice>
              <mc:Fallback>
                <p:oleObj name="Equation" r:id="rId3" imgW="81252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5113" y="381000"/>
                        <a:ext cx="1741487" cy="1851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28977" y="2362200"/>
            <a:ext cx="41767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/>
              <a:t>Vậy</a:t>
            </a:r>
            <a:r>
              <a:rPr lang="en-US" sz="2400" dirty="0"/>
              <a:t> </a:t>
            </a:r>
            <a:r>
              <a:rPr lang="en-US" sz="2400" dirty="0" err="1"/>
              <a:t>phương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tập</a:t>
            </a:r>
            <a:r>
              <a:rPr lang="en-US" sz="2400" dirty="0"/>
              <a:t> </a:t>
            </a:r>
            <a:r>
              <a:rPr lang="en-US" sz="2400" dirty="0" err="1"/>
              <a:t>nghiệm</a:t>
            </a:r>
            <a:r>
              <a:rPr lang="en-US" sz="2400" dirty="0"/>
              <a:t> </a:t>
            </a:r>
          </a:p>
        </p:txBody>
      </p:sp>
      <p:graphicFrame>
        <p:nvGraphicFramePr>
          <p:cNvPr id="4199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5219350"/>
              </p:ext>
            </p:extLst>
          </p:nvPr>
        </p:nvGraphicFramePr>
        <p:xfrm>
          <a:off x="2348126" y="2667000"/>
          <a:ext cx="1037218" cy="547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7" name="Equation" r:id="rId5" imgW="482400" imgH="253800" progId="Equation.DSMT4">
                  <p:embed/>
                </p:oleObj>
              </mc:Choice>
              <mc:Fallback>
                <p:oleObj name="Equation" r:id="rId5" imgW="4824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8126" y="2667000"/>
                        <a:ext cx="1037218" cy="5471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888530"/>
              </p:ext>
            </p:extLst>
          </p:nvPr>
        </p:nvGraphicFramePr>
        <p:xfrm>
          <a:off x="261870" y="3578063"/>
          <a:ext cx="2263775" cy="183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8" name="Equation" r:id="rId7" imgW="1066680" imgH="863280" progId="Equation.DSMT4">
                  <p:embed/>
                </p:oleObj>
              </mc:Choice>
              <mc:Fallback>
                <p:oleObj name="Equation" r:id="rId7" imgW="106668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870" y="3578063"/>
                        <a:ext cx="2263775" cy="18321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0" y="5410200"/>
            <a:ext cx="4356100" cy="8771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/>
              <a:t>Vậy</a:t>
            </a:r>
            <a:r>
              <a:rPr lang="en-US" sz="2400" dirty="0"/>
              <a:t> </a:t>
            </a:r>
            <a:r>
              <a:rPr lang="en-US" sz="2400" dirty="0" err="1"/>
              <a:t>phương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tập</a:t>
            </a:r>
            <a:r>
              <a:rPr lang="en-US" sz="2400" dirty="0"/>
              <a:t> </a:t>
            </a:r>
            <a:r>
              <a:rPr lang="en-US" sz="2400" dirty="0" err="1"/>
              <a:t>nghiệm</a:t>
            </a:r>
            <a:r>
              <a:rPr lang="en-US" sz="2400" dirty="0"/>
              <a:t> </a:t>
            </a:r>
          </a:p>
          <a:p>
            <a:pPr>
              <a:spcBef>
                <a:spcPct val="50000"/>
              </a:spcBef>
            </a:pPr>
            <a:endParaRPr lang="en-US" dirty="0"/>
          </a:p>
        </p:txBody>
      </p:sp>
      <p:graphicFrame>
        <p:nvGraphicFramePr>
          <p:cNvPr id="4199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048792"/>
              </p:ext>
            </p:extLst>
          </p:nvPr>
        </p:nvGraphicFramePr>
        <p:xfrm>
          <a:off x="1371601" y="5867401"/>
          <a:ext cx="1219199" cy="581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9" name="Equation" r:id="rId9" imgW="533160" imgH="253800" progId="Equation.DSMT4">
                  <p:embed/>
                </p:oleObj>
              </mc:Choice>
              <mc:Fallback>
                <p:oleObj name="Equation" r:id="rId9" imgW="5331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1" y="5867401"/>
                        <a:ext cx="1219199" cy="58192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7" name="Line 13"/>
          <p:cNvSpPr>
            <a:spLocks noChangeShapeType="1"/>
          </p:cNvSpPr>
          <p:nvPr/>
        </p:nvSpPr>
        <p:spPr bwMode="auto">
          <a:xfrm>
            <a:off x="4356100" y="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199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5395733"/>
              </p:ext>
            </p:extLst>
          </p:nvPr>
        </p:nvGraphicFramePr>
        <p:xfrm>
          <a:off x="4953000" y="177789"/>
          <a:ext cx="2508250" cy="2351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70" name="Equation" r:id="rId11" imgW="990360" imgH="1091880" progId="Equation.DSMT4">
                  <p:embed/>
                </p:oleObj>
              </mc:Choice>
              <mc:Fallback>
                <p:oleObj name="Equation" r:id="rId11" imgW="990360" imgH="1091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77789"/>
                        <a:ext cx="2508250" cy="23511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4500563" y="2433935"/>
            <a:ext cx="46434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/>
              <a:t>Vậy</a:t>
            </a:r>
            <a:r>
              <a:rPr lang="en-US" sz="2400" dirty="0"/>
              <a:t> </a:t>
            </a:r>
            <a:r>
              <a:rPr lang="en-US" sz="2400" dirty="0" err="1"/>
              <a:t>phương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tập</a:t>
            </a:r>
            <a:r>
              <a:rPr lang="en-US" sz="2400" dirty="0"/>
              <a:t> </a:t>
            </a:r>
            <a:r>
              <a:rPr lang="en-US" sz="2400" dirty="0" err="1"/>
              <a:t>nghiệm</a:t>
            </a:r>
            <a:r>
              <a:rPr lang="en-US" sz="2400" dirty="0"/>
              <a:t> </a:t>
            </a:r>
          </a:p>
        </p:txBody>
      </p:sp>
      <p:graphicFrame>
        <p:nvGraphicFramePr>
          <p:cNvPr id="4200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1028531"/>
              </p:ext>
            </p:extLst>
          </p:nvPr>
        </p:nvGraphicFramePr>
        <p:xfrm>
          <a:off x="6080125" y="2781301"/>
          <a:ext cx="1082675" cy="571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71" name="Equation" r:id="rId13" imgW="482400" imgH="253800" progId="Equation.DSMT4">
                  <p:embed/>
                </p:oleObj>
              </mc:Choice>
              <mc:Fallback>
                <p:oleObj name="Equation" r:id="rId13" imgW="4824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125" y="2781301"/>
                        <a:ext cx="1082675" cy="571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4220857"/>
              </p:ext>
            </p:extLst>
          </p:nvPr>
        </p:nvGraphicFramePr>
        <p:xfrm>
          <a:off x="4500563" y="3352800"/>
          <a:ext cx="2532062" cy="259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72" name="Equation" r:id="rId15" imgW="1066680" imgH="1091880" progId="Equation.DSMT4">
                  <p:embed/>
                </p:oleObj>
              </mc:Choice>
              <mc:Fallback>
                <p:oleObj name="Equation" r:id="rId15" imgW="1066680" imgH="1091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3352800"/>
                        <a:ext cx="2532062" cy="25923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bg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4356100" y="5791200"/>
            <a:ext cx="4330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/>
              <a:t>Vậy</a:t>
            </a:r>
            <a:r>
              <a:rPr lang="en-US" sz="2400" dirty="0"/>
              <a:t> </a:t>
            </a:r>
            <a:r>
              <a:rPr lang="en-US" sz="2400" dirty="0" err="1"/>
              <a:t>phương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tập</a:t>
            </a:r>
            <a:r>
              <a:rPr lang="en-US" sz="2400" dirty="0"/>
              <a:t> </a:t>
            </a:r>
            <a:r>
              <a:rPr lang="en-US" sz="2400" dirty="0" err="1"/>
              <a:t>nghiệm</a:t>
            </a:r>
            <a:r>
              <a:rPr lang="en-US" sz="2400" dirty="0"/>
              <a:t> </a:t>
            </a:r>
          </a:p>
        </p:txBody>
      </p:sp>
      <p:graphicFrame>
        <p:nvGraphicFramePr>
          <p:cNvPr id="4200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7215509"/>
              </p:ext>
            </p:extLst>
          </p:nvPr>
        </p:nvGraphicFramePr>
        <p:xfrm>
          <a:off x="6588125" y="6173788"/>
          <a:ext cx="1260475" cy="60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73" name="Equation" r:id="rId17" imgW="533160" imgH="253800" progId="Equation.DSMT4">
                  <p:embed/>
                </p:oleObj>
              </mc:Choice>
              <mc:Fallback>
                <p:oleObj name="Equation" r:id="rId17" imgW="5331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6173788"/>
                        <a:ext cx="1260475" cy="60162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57577" y="147935"/>
            <a:ext cx="1114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GIẢI</a:t>
            </a:r>
          </a:p>
        </p:txBody>
      </p:sp>
    </p:spTree>
    <p:extLst>
      <p:ext uri="{BB962C8B-B14F-4D97-AF65-F5344CB8AC3E}">
        <p14:creationId xmlns:p14="http://schemas.microsoft.com/office/powerpoint/2010/main" val="3536973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1" grpId="0"/>
      <p:bldP spid="41995" grpId="0" animBg="1"/>
      <p:bldP spid="41997" grpId="0" animBg="1"/>
      <p:bldP spid="41999" grpId="0"/>
      <p:bldP spid="4200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86738" y="6202363"/>
            <a:ext cx="771525" cy="428625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 sz="20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657600" y="6019800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latin typeface=".VnArial" pitchFamily="34" charset="0"/>
              </a:rPr>
              <a:t>Thêi gian:</a:t>
            </a:r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5492750" y="5794375"/>
            <a:ext cx="83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.VnArial" pitchFamily="34" charset="0"/>
              </a:rPr>
              <a:t>10</a:t>
            </a:r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5562600" y="5783263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.VnArial" pitchFamily="34" charset="0"/>
              </a:rPr>
              <a:t>9</a:t>
            </a:r>
          </a:p>
        </p:txBody>
      </p:sp>
      <p:sp>
        <p:nvSpPr>
          <p:cNvPr id="106503" name="Text Box 7"/>
          <p:cNvSpPr txBox="1">
            <a:spLocks noChangeArrowheads="1"/>
          </p:cNvSpPr>
          <p:nvPr/>
        </p:nvSpPr>
        <p:spPr bwMode="auto">
          <a:xfrm>
            <a:off x="5521325" y="5794375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.VnArial" pitchFamily="34" charset="0"/>
              </a:rPr>
              <a:t>8</a:t>
            </a:r>
          </a:p>
        </p:txBody>
      </p:sp>
      <p:sp>
        <p:nvSpPr>
          <p:cNvPr id="106504" name="Text Box 8"/>
          <p:cNvSpPr txBox="1">
            <a:spLocks noChangeArrowheads="1"/>
          </p:cNvSpPr>
          <p:nvPr/>
        </p:nvSpPr>
        <p:spPr bwMode="auto">
          <a:xfrm>
            <a:off x="5638800" y="5783263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.VnArial" pitchFamily="34" charset="0"/>
              </a:rPr>
              <a:t>7</a:t>
            </a:r>
          </a:p>
        </p:txBody>
      </p:sp>
      <p:sp>
        <p:nvSpPr>
          <p:cNvPr id="106505" name="Text Box 9"/>
          <p:cNvSpPr txBox="1">
            <a:spLocks noChangeArrowheads="1"/>
          </p:cNvSpPr>
          <p:nvPr/>
        </p:nvSpPr>
        <p:spPr bwMode="auto">
          <a:xfrm>
            <a:off x="5562600" y="5783263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.VnArial" pitchFamily="34" charset="0"/>
              </a:rPr>
              <a:t>6</a:t>
            </a:r>
          </a:p>
        </p:txBody>
      </p:sp>
      <p:sp>
        <p:nvSpPr>
          <p:cNvPr id="106506" name="Text Box 10"/>
          <p:cNvSpPr txBox="1">
            <a:spLocks noChangeArrowheads="1"/>
          </p:cNvSpPr>
          <p:nvPr/>
        </p:nvSpPr>
        <p:spPr bwMode="auto">
          <a:xfrm>
            <a:off x="5638800" y="5783263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.VnArial" pitchFamily="34" charset="0"/>
              </a:rPr>
              <a:t>5</a:t>
            </a:r>
          </a:p>
        </p:txBody>
      </p:sp>
      <p:sp>
        <p:nvSpPr>
          <p:cNvPr id="106507" name="Text Box 11"/>
          <p:cNvSpPr txBox="1">
            <a:spLocks noChangeArrowheads="1"/>
          </p:cNvSpPr>
          <p:nvPr/>
        </p:nvSpPr>
        <p:spPr bwMode="auto">
          <a:xfrm>
            <a:off x="5638800" y="5783263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.VnArial" pitchFamily="34" charset="0"/>
              </a:rPr>
              <a:t>4</a:t>
            </a:r>
          </a:p>
        </p:txBody>
      </p:sp>
      <p:sp>
        <p:nvSpPr>
          <p:cNvPr id="106508" name="Text Box 12"/>
          <p:cNvSpPr txBox="1">
            <a:spLocks noChangeArrowheads="1"/>
          </p:cNvSpPr>
          <p:nvPr/>
        </p:nvSpPr>
        <p:spPr bwMode="auto">
          <a:xfrm>
            <a:off x="5556250" y="5794375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.VnArial" pitchFamily="34" charset="0"/>
              </a:rPr>
              <a:t>3</a:t>
            </a:r>
          </a:p>
        </p:txBody>
      </p:sp>
      <p:sp>
        <p:nvSpPr>
          <p:cNvPr id="106509" name="Text Box 13"/>
          <p:cNvSpPr txBox="1">
            <a:spLocks noChangeArrowheads="1"/>
          </p:cNvSpPr>
          <p:nvPr/>
        </p:nvSpPr>
        <p:spPr bwMode="auto">
          <a:xfrm>
            <a:off x="5562600" y="5783263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.VnArial" pitchFamily="34" charset="0"/>
              </a:rPr>
              <a:t>2</a:t>
            </a:r>
          </a:p>
        </p:txBody>
      </p:sp>
      <p:sp>
        <p:nvSpPr>
          <p:cNvPr id="106510" name="Text Box 14"/>
          <p:cNvSpPr txBox="1">
            <a:spLocks noChangeArrowheads="1"/>
          </p:cNvSpPr>
          <p:nvPr/>
        </p:nvSpPr>
        <p:spPr bwMode="auto">
          <a:xfrm>
            <a:off x="5486400" y="5791200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.VnArial" pitchFamily="34" charset="0"/>
              </a:rPr>
              <a:t>1</a:t>
            </a:r>
          </a:p>
        </p:txBody>
      </p:sp>
      <p:sp>
        <p:nvSpPr>
          <p:cNvPr id="106511" name="Text Box 15"/>
          <p:cNvSpPr txBox="1">
            <a:spLocks noChangeArrowheads="1"/>
          </p:cNvSpPr>
          <p:nvPr/>
        </p:nvSpPr>
        <p:spPr bwMode="auto">
          <a:xfrm>
            <a:off x="5105400" y="5546725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.VnArial" pitchFamily="34" charset="0"/>
              </a:rPr>
              <a:t>HÕt giê</a:t>
            </a:r>
          </a:p>
        </p:txBody>
      </p:sp>
      <p:sp>
        <p:nvSpPr>
          <p:cNvPr id="106512" name="Text Box 16"/>
          <p:cNvSpPr txBox="1">
            <a:spLocks noChangeArrowheads="1"/>
          </p:cNvSpPr>
          <p:nvPr/>
        </p:nvSpPr>
        <p:spPr bwMode="auto">
          <a:xfrm>
            <a:off x="5486400" y="5791200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.VnArial" pitchFamily="34" charset="0"/>
              </a:rPr>
              <a:t>11</a:t>
            </a:r>
          </a:p>
        </p:txBody>
      </p:sp>
      <p:sp>
        <p:nvSpPr>
          <p:cNvPr id="106513" name="Text Box 17"/>
          <p:cNvSpPr txBox="1">
            <a:spLocks noChangeArrowheads="1"/>
          </p:cNvSpPr>
          <p:nvPr/>
        </p:nvSpPr>
        <p:spPr bwMode="auto">
          <a:xfrm>
            <a:off x="5486400" y="5791200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.VnArial" pitchFamily="34" charset="0"/>
              </a:rPr>
              <a:t>12</a:t>
            </a:r>
          </a:p>
        </p:txBody>
      </p:sp>
      <p:sp>
        <p:nvSpPr>
          <p:cNvPr id="106514" name="Text Box 18"/>
          <p:cNvSpPr txBox="1">
            <a:spLocks noChangeArrowheads="1"/>
          </p:cNvSpPr>
          <p:nvPr/>
        </p:nvSpPr>
        <p:spPr bwMode="auto">
          <a:xfrm>
            <a:off x="5486400" y="5791200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.VnArial" pitchFamily="34" charset="0"/>
              </a:rPr>
              <a:t>13</a:t>
            </a:r>
          </a:p>
        </p:txBody>
      </p:sp>
      <p:sp>
        <p:nvSpPr>
          <p:cNvPr id="106515" name="Text Box 19"/>
          <p:cNvSpPr txBox="1">
            <a:spLocks noChangeArrowheads="1"/>
          </p:cNvSpPr>
          <p:nvPr/>
        </p:nvSpPr>
        <p:spPr bwMode="auto">
          <a:xfrm>
            <a:off x="5486400" y="5791200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.VnArial" pitchFamily="34" charset="0"/>
              </a:rPr>
              <a:t>14</a:t>
            </a:r>
          </a:p>
        </p:txBody>
      </p:sp>
      <p:sp>
        <p:nvSpPr>
          <p:cNvPr id="106516" name="Text Box 20" descr="5%"/>
          <p:cNvSpPr txBox="1">
            <a:spLocks noChangeArrowheads="1"/>
          </p:cNvSpPr>
          <p:nvPr/>
        </p:nvSpPr>
        <p:spPr bwMode="auto">
          <a:xfrm>
            <a:off x="5486400" y="5791200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.VnArial" pitchFamily="34" charset="0"/>
              </a:rPr>
              <a:t>15</a:t>
            </a:r>
          </a:p>
        </p:txBody>
      </p:sp>
      <p:pic>
        <p:nvPicPr>
          <p:cNvPr id="106517" name="Picture 21" descr="010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05388"/>
            <a:ext cx="1905000" cy="185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6522" name="Group 26"/>
          <p:cNvGrpSpPr>
            <a:grpSpLocks/>
          </p:cNvGrpSpPr>
          <p:nvPr/>
        </p:nvGrpSpPr>
        <p:grpSpPr bwMode="auto">
          <a:xfrm>
            <a:off x="457200" y="3352800"/>
            <a:ext cx="2273300" cy="1295400"/>
            <a:chOff x="336" y="2064"/>
            <a:chExt cx="1432" cy="816"/>
          </a:xfrm>
        </p:grpSpPr>
        <p:sp>
          <p:nvSpPr>
            <p:cNvPr id="106523" name="Oval 27"/>
            <p:cNvSpPr>
              <a:spLocks noChangeArrowheads="1"/>
            </p:cNvSpPr>
            <p:nvPr/>
          </p:nvSpPr>
          <p:spPr bwMode="auto">
            <a:xfrm>
              <a:off x="336" y="2064"/>
              <a:ext cx="1432" cy="816"/>
            </a:xfrm>
            <a:prstGeom prst="ellipse">
              <a:avLst/>
            </a:prstGeom>
            <a:gradFill rotWithShape="1">
              <a:gsLst>
                <a:gs pos="0">
                  <a:srgbClr val="33CC33"/>
                </a:gs>
                <a:gs pos="50000">
                  <a:schemeClr val="tx1"/>
                </a:gs>
                <a:gs pos="100000">
                  <a:srgbClr val="33CC33"/>
                </a:gs>
              </a:gsLst>
              <a:lin ang="5400000" scaled="1"/>
            </a:gradFill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 algn="ctr" eaLnBrk="1" hangingPunct="1">
                <a:defRPr/>
              </a:pPr>
              <a:r>
                <a:rPr lang="en-US" sz="2800" dirty="0">
                  <a:solidFill>
                    <a:schemeClr val="bg1"/>
                  </a:solidFill>
                  <a:latin typeface=".VnBlack" pitchFamily="34" charset="0"/>
                </a:rPr>
                <a:t>            C.  2 </a:t>
              </a:r>
              <a:r>
                <a:rPr lang="en-US" sz="2800" dirty="0" err="1">
                  <a:solidFill>
                    <a:schemeClr val="bg1"/>
                  </a:solidFill>
                  <a:latin typeface=".VnBlack" pitchFamily="34" charset="0"/>
                </a:rPr>
                <a:t>và</a:t>
              </a:r>
              <a:r>
                <a:rPr lang="en-US" sz="2800" dirty="0">
                  <a:solidFill>
                    <a:schemeClr val="bg1"/>
                  </a:solidFill>
                  <a:latin typeface=".VnBlack" pitchFamily="34" charset="0"/>
                </a:rPr>
                <a:t> -2</a:t>
              </a:r>
              <a:r>
                <a:rPr lang="en-US" sz="2800" dirty="0">
                  <a:solidFill>
                    <a:srgbClr val="800000"/>
                  </a:solidFill>
                  <a:latin typeface=".VnBlack" pitchFamily="34" charset="0"/>
                </a:rPr>
                <a:t>             </a:t>
              </a:r>
            </a:p>
          </p:txBody>
        </p:sp>
        <p:graphicFrame>
          <p:nvGraphicFramePr>
            <p:cNvPr id="21535" name="Object 28"/>
            <p:cNvGraphicFramePr>
              <a:graphicFrameLocks noChangeAspect="1"/>
            </p:cNvGraphicFramePr>
            <p:nvPr/>
          </p:nvGraphicFramePr>
          <p:xfrm>
            <a:off x="1349" y="2435"/>
            <a:ext cx="120" cy="1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204" name="Equation" r:id="rId7" imgW="101556" imgH="139639" progId="Equation.DSMT4">
                    <p:embed/>
                  </p:oleObj>
                </mc:Choice>
                <mc:Fallback>
                  <p:oleObj name="Equation" r:id="rId7" imgW="101556" imgH="13963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9" y="2435"/>
                          <a:ext cx="120" cy="1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gradFill rotWithShape="1">
                                <a:gsLst>
                                  <a:gs pos="0">
                                    <a:srgbClr val="761800"/>
                                  </a:gs>
                                  <a:gs pos="50000">
                                    <a:schemeClr val="accent1"/>
                                  </a:gs>
                                  <a:gs pos="100000">
                                    <a:srgbClr val="761800"/>
                                  </a:gs>
                                </a:gsLst>
                                <a:lin ang="5400000" scaled="1"/>
                              </a:gra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DEDAD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06525" name="Picture 29" descr="Picture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6003">
            <a:off x="1905000" y="4495800"/>
            <a:ext cx="19113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526" name="AutoShape 30"/>
          <p:cNvSpPr>
            <a:spLocks noChangeArrowheads="1"/>
          </p:cNvSpPr>
          <p:nvPr/>
        </p:nvSpPr>
        <p:spPr bwMode="auto">
          <a:xfrm>
            <a:off x="8447088" y="228600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 sz="20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1529" name="Group 2"/>
          <p:cNvGrpSpPr>
            <a:grpSpLocks/>
          </p:cNvGrpSpPr>
          <p:nvPr/>
        </p:nvGrpSpPr>
        <p:grpSpPr bwMode="auto">
          <a:xfrm>
            <a:off x="1143000" y="228600"/>
            <a:ext cx="8043863" cy="3429000"/>
            <a:chOff x="2730658" y="228600"/>
            <a:chExt cx="6456363" cy="3232151"/>
          </a:xfrm>
        </p:grpSpPr>
        <p:grpSp>
          <p:nvGrpSpPr>
            <p:cNvPr id="21530" name="Group 33"/>
            <p:cNvGrpSpPr>
              <a:grpSpLocks/>
            </p:cNvGrpSpPr>
            <p:nvPr/>
          </p:nvGrpSpPr>
          <p:grpSpPr bwMode="auto">
            <a:xfrm>
              <a:off x="2730658" y="228600"/>
              <a:ext cx="6456363" cy="3232151"/>
              <a:chOff x="1542" y="144"/>
              <a:chExt cx="3888" cy="2036"/>
            </a:xfrm>
          </p:grpSpPr>
          <p:sp>
            <p:nvSpPr>
              <p:cNvPr id="21532" name="AutoShape 23" descr="Blue tissue paper"/>
              <p:cNvSpPr>
                <a:spLocks noChangeArrowheads="1"/>
              </p:cNvSpPr>
              <p:nvPr/>
            </p:nvSpPr>
            <p:spPr bwMode="auto">
              <a:xfrm>
                <a:off x="1542" y="144"/>
                <a:ext cx="3888" cy="1378"/>
              </a:xfrm>
              <a:prstGeom prst="cloudCallout">
                <a:avLst>
                  <a:gd name="adj1" fmla="val -1130"/>
                  <a:gd name="adj2" fmla="val 71625"/>
                </a:avLst>
              </a:prstGeom>
              <a:blipFill dpi="0" rotWithShape="1">
                <a:blip r:embed="rId10"/>
                <a:srcRect/>
                <a:tile tx="0" ty="0" sx="100000" sy="100000" flip="none" algn="tl"/>
              </a:blipFill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 eaLnBrk="1" hangingPunct="1"/>
                <a:r>
                  <a:rPr lang="en-US" b="1">
                    <a:solidFill>
                      <a:srgbClr val="0000CC"/>
                    </a:solidFill>
                  </a:rPr>
                  <a:t>   </a:t>
                </a:r>
                <a:endParaRPr lang="en-US" sz="2800" b="1">
                  <a:solidFill>
                    <a:srgbClr val="0000CC"/>
                  </a:solidFill>
                </a:endParaRPr>
              </a:p>
            </p:txBody>
          </p:sp>
          <p:sp>
            <p:nvSpPr>
              <p:cNvPr id="106528" name="Text Box 32"/>
              <p:cNvSpPr txBox="1">
                <a:spLocks noChangeArrowheads="1"/>
              </p:cNvSpPr>
              <p:nvPr/>
            </p:nvSpPr>
            <p:spPr bwMode="auto">
              <a:xfrm>
                <a:off x="1835" y="222"/>
                <a:ext cx="3460" cy="19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800" dirty="0" err="1">
                    <a:cs typeface="Times New Roman" pitchFamily="18" charset="0"/>
                  </a:rPr>
                  <a:t>Để</a:t>
                </a:r>
                <a:r>
                  <a:rPr lang="en-US" sz="2800" dirty="0">
                    <a:cs typeface="Times New Roman" pitchFamily="18" charset="0"/>
                  </a:rPr>
                  <a:t> </a:t>
                </a:r>
                <a:r>
                  <a:rPr lang="en-US" sz="2800" dirty="0" err="1">
                    <a:cs typeface="Times New Roman" pitchFamily="18" charset="0"/>
                  </a:rPr>
                  <a:t>phương</a:t>
                </a:r>
                <a:r>
                  <a:rPr lang="en-US" sz="2800" dirty="0">
                    <a:cs typeface="Times New Roman" pitchFamily="18" charset="0"/>
                  </a:rPr>
                  <a:t> </a:t>
                </a:r>
                <a:r>
                  <a:rPr lang="en-US" sz="2800" dirty="0" err="1">
                    <a:cs typeface="Times New Roman" pitchFamily="18" charset="0"/>
                  </a:rPr>
                  <a:t>trình</a:t>
                </a:r>
                <a:r>
                  <a:rPr lang="en-US" sz="2800" dirty="0">
                    <a:cs typeface="Times New Roman" pitchFamily="18" charset="0"/>
                  </a:rPr>
                  <a:t>: </a:t>
                </a:r>
              </a:p>
              <a:p>
                <a:pPr algn="ctr" eaLnBrk="1" hangingPunct="1"/>
                <a:endParaRPr lang="en-US" sz="2800" dirty="0">
                  <a:cs typeface="Times New Roman" pitchFamily="18" charset="0"/>
                </a:endParaRPr>
              </a:p>
              <a:p>
                <a:pPr algn="ctr" eaLnBrk="1" hangingPunct="1"/>
                <a:r>
                  <a:rPr lang="en-US" sz="2800" dirty="0" err="1">
                    <a:cs typeface="Times New Roman" pitchFamily="18" charset="0"/>
                  </a:rPr>
                  <a:t>là</a:t>
                </a:r>
                <a:r>
                  <a:rPr lang="en-US" sz="2800" dirty="0">
                    <a:cs typeface="Times New Roman" pitchFamily="18" charset="0"/>
                  </a:rPr>
                  <a:t> </a:t>
                </a:r>
                <a:r>
                  <a:rPr lang="en-US" sz="2800" dirty="0" err="1">
                    <a:cs typeface="Times New Roman" pitchFamily="18" charset="0"/>
                  </a:rPr>
                  <a:t>phương</a:t>
                </a:r>
                <a:r>
                  <a:rPr lang="en-US" sz="2800" dirty="0">
                    <a:cs typeface="Times New Roman" pitchFamily="18" charset="0"/>
                  </a:rPr>
                  <a:t> </a:t>
                </a:r>
                <a:r>
                  <a:rPr lang="en-US" sz="2800" dirty="0" err="1">
                    <a:cs typeface="Times New Roman" pitchFamily="18" charset="0"/>
                  </a:rPr>
                  <a:t>trình</a:t>
                </a:r>
                <a:r>
                  <a:rPr lang="en-US" sz="2800" dirty="0">
                    <a:cs typeface="Times New Roman" pitchFamily="18" charset="0"/>
                  </a:rPr>
                  <a:t> </a:t>
                </a:r>
                <a:r>
                  <a:rPr lang="en-US" sz="2800" dirty="0" err="1">
                    <a:cs typeface="Times New Roman" pitchFamily="18" charset="0"/>
                  </a:rPr>
                  <a:t>bậc</a:t>
                </a:r>
                <a:r>
                  <a:rPr lang="en-US" sz="2800" dirty="0">
                    <a:cs typeface="Times New Roman" pitchFamily="18" charset="0"/>
                  </a:rPr>
                  <a:t> </a:t>
                </a:r>
                <a:r>
                  <a:rPr lang="en-US" sz="2800" dirty="0" err="1">
                    <a:cs typeface="Times New Roman" pitchFamily="18" charset="0"/>
                  </a:rPr>
                  <a:t>nhất</a:t>
                </a:r>
                <a:r>
                  <a:rPr lang="en-US" sz="2800" dirty="0">
                    <a:cs typeface="Times New Roman" pitchFamily="18" charset="0"/>
                  </a:rPr>
                  <a:t> </a:t>
                </a:r>
                <a:r>
                  <a:rPr lang="en-US" sz="2800" dirty="0" err="1">
                    <a:cs typeface="Times New Roman" pitchFamily="18" charset="0"/>
                  </a:rPr>
                  <a:t>một</a:t>
                </a:r>
                <a:r>
                  <a:rPr lang="en-US" sz="2800" dirty="0">
                    <a:cs typeface="Times New Roman" pitchFamily="18" charset="0"/>
                  </a:rPr>
                  <a:t> </a:t>
                </a:r>
                <a:r>
                  <a:rPr lang="en-US" sz="2800" dirty="0" err="1">
                    <a:cs typeface="Times New Roman" pitchFamily="18" charset="0"/>
                  </a:rPr>
                  <a:t>ẩn</a:t>
                </a:r>
                <a:r>
                  <a:rPr lang="en-US" sz="2800" dirty="0">
                    <a:cs typeface="Times New Roman" pitchFamily="18" charset="0"/>
                  </a:rPr>
                  <a:t> x, </a:t>
                </a:r>
              </a:p>
              <a:p>
                <a:pPr algn="ctr" eaLnBrk="1" hangingPunct="1"/>
                <a:r>
                  <a:rPr lang="en-US" sz="2800" dirty="0" err="1">
                    <a:cs typeface="Times New Roman" pitchFamily="18" charset="0"/>
                  </a:rPr>
                  <a:t>thì</a:t>
                </a:r>
                <a:r>
                  <a:rPr lang="en-US" sz="2800" dirty="0">
                    <a:cs typeface="Times New Roman" pitchFamily="18" charset="0"/>
                  </a:rPr>
                  <a:t> m </a:t>
                </a:r>
                <a:r>
                  <a:rPr lang="en-US" sz="2800" dirty="0" err="1">
                    <a:cs typeface="Times New Roman" pitchFamily="18" charset="0"/>
                  </a:rPr>
                  <a:t>bằng</a:t>
                </a:r>
                <a:r>
                  <a:rPr lang="en-US" sz="2800" dirty="0">
                    <a:cs typeface="Times New Roman" pitchFamily="18" charset="0"/>
                  </a:rPr>
                  <a:t>:</a:t>
                </a:r>
                <a:endParaRPr lang="en-US" sz="2800" b="1" dirty="0">
                  <a:solidFill>
                    <a:srgbClr val="0000CC"/>
                  </a:solidFill>
                  <a:cs typeface="Times New Roman" pitchFamily="18" charset="0"/>
                </a:endParaRPr>
              </a:p>
              <a:p>
                <a:pPr>
                  <a:spcBef>
                    <a:spcPct val="50000"/>
                  </a:spcBef>
                </a:pPr>
                <a:endParaRPr lang="en-US" sz="2800" b="1" dirty="0">
                  <a:solidFill>
                    <a:srgbClr val="002060"/>
                  </a:solidFill>
                  <a:cs typeface="Times New Roman" pitchFamily="18" charset="0"/>
                </a:endParaRPr>
              </a:p>
              <a:p>
                <a:pPr>
                  <a:spcBef>
                    <a:spcPct val="50000"/>
                  </a:spcBef>
                </a:pPr>
                <a:r>
                  <a:rPr lang="en-US" sz="2800" b="1" dirty="0">
                    <a:solidFill>
                      <a:srgbClr val="002060"/>
                    </a:solidFill>
                    <a:cs typeface="Times New Roman" pitchFamily="18" charset="0"/>
                  </a:rPr>
                  <a:t>A. 2       B. 4       C.  2 </a:t>
                </a:r>
                <a:r>
                  <a:rPr lang="en-US" sz="2800" b="1" dirty="0" err="1">
                    <a:solidFill>
                      <a:srgbClr val="002060"/>
                    </a:solidFill>
                    <a:cs typeface="Times New Roman" pitchFamily="18" charset="0"/>
                  </a:rPr>
                  <a:t>và</a:t>
                </a:r>
                <a:r>
                  <a:rPr lang="en-US" sz="2800" b="1" dirty="0">
                    <a:solidFill>
                      <a:srgbClr val="002060"/>
                    </a:solidFill>
                    <a:cs typeface="Times New Roman" pitchFamily="18" charset="0"/>
                  </a:rPr>
                  <a:t> -2         D. -2</a:t>
                </a:r>
                <a:endParaRPr lang="en-US" sz="2800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Times New Roman" pitchFamily="18" charset="0"/>
                </a:endParaRPr>
              </a:p>
            </p:txBody>
          </p:sp>
        </p:grpSp>
        <p:graphicFrame>
          <p:nvGraphicFramePr>
            <p:cNvPr id="21531" name="Object 1"/>
            <p:cNvGraphicFramePr>
              <a:graphicFrameLocks noChangeAspect="1"/>
            </p:cNvGraphicFramePr>
            <p:nvPr/>
          </p:nvGraphicFramePr>
          <p:xfrm>
            <a:off x="4687888" y="836712"/>
            <a:ext cx="3387852" cy="4550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205" name="Equation" r:id="rId11" imgW="1701800" imgH="228600" progId="Equation.DSMT4">
                    <p:embed/>
                  </p:oleObj>
                </mc:Choice>
                <mc:Fallback>
                  <p:oleObj name="Equation" r:id="rId11" imgW="17018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87888" y="836712"/>
                          <a:ext cx="3387852" cy="4550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4473028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65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6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6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6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63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06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06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68" presetID="34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65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65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6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7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65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65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6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1" grpId="0"/>
      <p:bldP spid="106502" grpId="0"/>
      <p:bldP spid="106503" grpId="0"/>
      <p:bldP spid="106504" grpId="0"/>
      <p:bldP spid="106505" grpId="0"/>
      <p:bldP spid="106506" grpId="0"/>
      <p:bldP spid="106507" grpId="0"/>
      <p:bldP spid="106508" grpId="0"/>
      <p:bldP spid="106509" grpId="0"/>
      <p:bldP spid="106510" grpId="0"/>
      <p:bldP spid="106511" grpId="0"/>
      <p:bldP spid="106512" grpId="0"/>
      <p:bldP spid="106513" grpId="0"/>
      <p:bldP spid="106514" grpId="0"/>
      <p:bldP spid="106515" grpId="0"/>
      <p:bldP spid="1065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997</TotalTime>
  <Words>897</Words>
  <Application>Microsoft Office PowerPoint</Application>
  <PresentationFormat>On-screen Show (4:3)</PresentationFormat>
  <Paragraphs>115</Paragraphs>
  <Slides>11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MS_ClipArt_Gallery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 Ha</dc:creator>
  <cp:lastModifiedBy>Admin</cp:lastModifiedBy>
  <cp:revision>277</cp:revision>
  <dcterms:created xsi:type="dcterms:W3CDTF">2019-09-21T10:16:31Z</dcterms:created>
  <dcterms:modified xsi:type="dcterms:W3CDTF">2021-02-20T01:26:10Z</dcterms:modified>
</cp:coreProperties>
</file>