
<file path=[Content_Types].xml><?xml version="1.0" encoding="utf-8"?>
<Types xmlns="http://schemas.openxmlformats.org/package/2006/content-types">
  <Default Extension="fntdata" ContentType="application/x-fontdata"/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52"/>
  </p:notesMasterIdLst>
  <p:sldIdLst>
    <p:sldId id="256" r:id="rId2"/>
    <p:sldId id="342" r:id="rId3"/>
    <p:sldId id="343" r:id="rId4"/>
    <p:sldId id="380" r:id="rId5"/>
    <p:sldId id="379" r:id="rId6"/>
    <p:sldId id="378" r:id="rId7"/>
    <p:sldId id="381" r:id="rId8"/>
    <p:sldId id="359" r:id="rId9"/>
    <p:sldId id="354" r:id="rId10"/>
    <p:sldId id="362" r:id="rId11"/>
    <p:sldId id="353" r:id="rId12"/>
    <p:sldId id="383" r:id="rId13"/>
    <p:sldId id="384" r:id="rId14"/>
    <p:sldId id="363" r:id="rId15"/>
    <p:sldId id="386" r:id="rId16"/>
    <p:sldId id="385" r:id="rId17"/>
    <p:sldId id="347" r:id="rId18"/>
    <p:sldId id="366" r:id="rId19"/>
    <p:sldId id="368" r:id="rId20"/>
    <p:sldId id="367" r:id="rId21"/>
    <p:sldId id="352" r:id="rId22"/>
    <p:sldId id="369" r:id="rId23"/>
    <p:sldId id="370" r:id="rId24"/>
    <p:sldId id="371" r:id="rId25"/>
    <p:sldId id="387" r:id="rId26"/>
    <p:sldId id="390" r:id="rId27"/>
    <p:sldId id="389" r:id="rId28"/>
    <p:sldId id="388" r:id="rId29"/>
    <p:sldId id="348" r:id="rId30"/>
    <p:sldId id="372" r:id="rId31"/>
    <p:sldId id="392" r:id="rId32"/>
    <p:sldId id="393" r:id="rId33"/>
    <p:sldId id="391" r:id="rId34"/>
    <p:sldId id="374" r:id="rId35"/>
    <p:sldId id="351" r:id="rId36"/>
    <p:sldId id="375" r:id="rId37"/>
    <p:sldId id="376" r:id="rId38"/>
    <p:sldId id="377" r:id="rId39"/>
    <p:sldId id="394" r:id="rId40"/>
    <p:sldId id="395" r:id="rId41"/>
    <p:sldId id="396" r:id="rId42"/>
    <p:sldId id="401" r:id="rId43"/>
    <p:sldId id="402" r:id="rId44"/>
    <p:sldId id="397" r:id="rId45"/>
    <p:sldId id="398" r:id="rId46"/>
    <p:sldId id="400" r:id="rId47"/>
    <p:sldId id="350" r:id="rId48"/>
    <p:sldId id="356" r:id="rId49"/>
    <p:sldId id="355" r:id="rId50"/>
    <p:sldId id="403" r:id="rId51"/>
  </p:sldIdLst>
  <p:sldSz cx="12192000" cy="6858000"/>
  <p:notesSz cx="6858000" cy="9144000"/>
  <p:embeddedFontLst>
    <p:embeddedFont>
      <p:font typeface="Calibri" panose="020F0502020204030204" pitchFamily="34" charset="0"/>
      <p:regular r:id="rId53"/>
      <p:bold r:id="rId54"/>
      <p:italic r:id="rId55"/>
      <p:boldItalic r:id="rId56"/>
    </p:embeddedFont>
    <p:embeddedFont>
      <p:font typeface="Cambria" panose="02040503050406030204" pitchFamily="18" charset="0"/>
      <p:regular r:id="rId57"/>
      <p:bold r:id="rId58"/>
      <p:italic r:id="rId59"/>
      <p:boldItalic r:id="rId6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62" roundtripDataSignature="AMtx7mjv2z0/RGb5s30QNJLC0gwZ8AqS1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EC1A583-2C20-4568-B590-3E40C45AF3C4}" v="25" dt="2023-05-13T12:55:08.02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714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font" Target="fonts/font3.fntdata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font" Target="fonts/font1.fntdata"/><Relationship Id="rId58" Type="http://schemas.openxmlformats.org/officeDocument/2006/relationships/font" Target="fonts/font6.fntdata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font" Target="fonts/font4.fntdata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font" Target="fonts/font7.fntdata"/><Relationship Id="rId67" Type="http://schemas.microsoft.com/office/2015/10/relationships/revisionInfo" Target="revisionInfo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font" Target="fonts/font2.fntdata"/><Relationship Id="rId62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font" Target="fonts/font5.fntdata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60" Type="http://schemas.openxmlformats.org/officeDocument/2006/relationships/font" Target="fonts/font8.fntdata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3709103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6427347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1" name="Google Shape;21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9072172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2" name="Google Shape;692;p2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93" name="Google Shape;693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6072071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" name="Google Shape;22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8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8" name="Google Shape;68;p38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3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3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39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3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3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40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40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4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4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2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7" r:id="rId3"/>
    <p:sldLayoutId id="2147483658" r:id="rId4"/>
    <p:sldLayoutId id="2147483659" r:id="rId5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wmf"/><Relationship Id="rId5" Type="http://schemas.openxmlformats.org/officeDocument/2006/relationships/image" Target="../media/image3.wmf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9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5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0.jp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1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fi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9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Google Shape;92;p1" descr="C:\Users\Administrator\Desktop\1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-123825" y="4606753"/>
            <a:ext cx="2915816" cy="2251247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" descr="C:\Users\Administrator\Desktop\8bea6ffdccf97f1fcc27cd2b7f144d91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flipH="1">
            <a:off x="8016044" y="0"/>
            <a:ext cx="4175956" cy="2212504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103;p41"/>
          <p:cNvSpPr/>
          <p:nvPr/>
        </p:nvSpPr>
        <p:spPr>
          <a:xfrm rot="2700000">
            <a:off x="10262924" y="1465780"/>
            <a:ext cx="1185708" cy="1185708"/>
          </a:xfrm>
          <a:prstGeom prst="rect">
            <a:avLst/>
          </a:prstGeom>
          <a:solidFill>
            <a:schemeClr val="accent1">
              <a:alpha val="29411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Google Shape;105;p41"/>
          <p:cNvSpPr/>
          <p:nvPr/>
        </p:nvSpPr>
        <p:spPr>
          <a:xfrm rot="2700000">
            <a:off x="1769787" y="5439893"/>
            <a:ext cx="928467" cy="928467"/>
          </a:xfrm>
          <a:prstGeom prst="rect">
            <a:avLst/>
          </a:prstGeom>
          <a:solidFill>
            <a:schemeClr val="accent1">
              <a:alpha val="29411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111;p41"/>
          <p:cNvSpPr/>
          <p:nvPr/>
        </p:nvSpPr>
        <p:spPr>
          <a:xfrm rot="2700000">
            <a:off x="9720059" y="5243545"/>
            <a:ext cx="959985" cy="959985"/>
          </a:xfrm>
          <a:prstGeom prst="rect">
            <a:avLst/>
          </a:prstGeom>
          <a:solidFill>
            <a:schemeClr val="accent4">
              <a:alpha val="4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247B8C0-774D-44A7-8D46-05DF1138B503}"/>
              </a:ext>
            </a:extLst>
          </p:cNvPr>
          <p:cNvCxnSpPr/>
          <p:nvPr/>
        </p:nvCxnSpPr>
        <p:spPr>
          <a:xfrm>
            <a:off x="5011719" y="5612196"/>
            <a:ext cx="1871529" cy="0"/>
          </a:xfrm>
          <a:prstGeom prst="line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2444898" y="1365736"/>
            <a:ext cx="7234255" cy="14311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3: </a:t>
            </a:r>
          </a:p>
          <a:p>
            <a:pPr algn="ctr"/>
            <a:r>
              <a:rPr lang="en-US" sz="32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XÂY DỰNG TRƯỜNG HỌC </a:t>
            </a:r>
          </a:p>
          <a:p>
            <a:pPr algn="ctr"/>
            <a:r>
              <a:rPr lang="en-US" sz="32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THÂN THIỆN</a:t>
            </a:r>
          </a:p>
        </p:txBody>
      </p:sp>
      <p:sp>
        <p:nvSpPr>
          <p:cNvPr id="21" name="Rectangle 20"/>
          <p:cNvSpPr/>
          <p:nvPr/>
        </p:nvSpPr>
        <p:spPr>
          <a:xfrm>
            <a:off x="2453525" y="870719"/>
            <a:ext cx="71632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HOẠT ĐỘNG TRẢI NGHIỆM, HƯỚNG NGHIỆP 8</a:t>
            </a:r>
          </a:p>
        </p:txBody>
      </p:sp>
      <p:pic>
        <p:nvPicPr>
          <p:cNvPr id="22" name="Picture 5" descr="FLOWERS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1665" y="3792859"/>
            <a:ext cx="2282239" cy="3094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6" descr="FLOWERS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4393" y="5073755"/>
            <a:ext cx="2112714" cy="1813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1249" y="2897057"/>
            <a:ext cx="4255983" cy="23996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14" descr="D:\HINH QUY\ANH-QUYEN\LOGO TRUONG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266" y="184919"/>
            <a:ext cx="1468437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3"/>
          <p:cNvSpPr txBox="1">
            <a:spLocks/>
          </p:cNvSpPr>
          <p:nvPr/>
        </p:nvSpPr>
        <p:spPr>
          <a:xfrm>
            <a:off x="0" y="-2343"/>
            <a:ext cx="12191851" cy="73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vi-VN" dirty="0"/>
          </a:p>
        </p:txBody>
      </p:sp>
      <p:pic>
        <p:nvPicPr>
          <p:cNvPr id="4" name="Google Shape;112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56"/>
            <a:ext cx="1428750" cy="110553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" name="Group 60"/>
          <p:cNvGrpSpPr>
            <a:grpSpLocks/>
          </p:cNvGrpSpPr>
          <p:nvPr/>
        </p:nvGrpSpPr>
        <p:grpSpPr bwMode="auto">
          <a:xfrm>
            <a:off x="206838" y="1226448"/>
            <a:ext cx="381000" cy="381000"/>
            <a:chOff x="2078" y="1680"/>
            <a:chExt cx="1615" cy="1615"/>
          </a:xfrm>
        </p:grpSpPr>
        <p:sp>
          <p:nvSpPr>
            <p:cNvPr id="7" name="Oval 61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8" name="Oval 62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9" name="Oval 63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0" name="Oval 64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48BE67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11" name="Oval 65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2" name="Oval 66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48BE67"/>
                </a:gs>
                <a:gs pos="100000">
                  <a:srgbClr val="235C32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13" name="Text Box 9"/>
          <p:cNvSpPr txBox="1">
            <a:spLocks noChangeArrowheads="1"/>
          </p:cNvSpPr>
          <p:nvPr/>
        </p:nvSpPr>
        <p:spPr bwMode="gray">
          <a:xfrm>
            <a:off x="243782" y="1251806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6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613672" y="1150248"/>
            <a:ext cx="7598669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chối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chối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419753" y="78437"/>
            <a:ext cx="10308635" cy="657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3: 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XÂY DỰNG TRƯỜNG HỌC THÂN THIỆN</a:t>
            </a:r>
          </a:p>
        </p:txBody>
      </p:sp>
      <p:sp>
        <p:nvSpPr>
          <p:cNvPr id="2" name="Rectangle 1"/>
          <p:cNvSpPr/>
          <p:nvPr/>
        </p:nvSpPr>
        <p:spPr>
          <a:xfrm>
            <a:off x="664271" y="3019590"/>
            <a:ext cx="4632403" cy="230832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Chia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rèn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kĩ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chối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chối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gợi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ý ở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3,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vụ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2,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25 SGK.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9475" y="1915087"/>
            <a:ext cx="5868112" cy="4786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Rounded Rectangle 17"/>
          <p:cNvSpPr/>
          <p:nvPr/>
        </p:nvSpPr>
        <p:spPr>
          <a:xfrm>
            <a:off x="1252601" y="2179528"/>
            <a:ext cx="3206664" cy="52609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THẢO LUẬN NHÓM</a:t>
            </a:r>
          </a:p>
        </p:txBody>
      </p:sp>
    </p:spTree>
    <p:extLst>
      <p:ext uri="{BB962C8B-B14F-4D97-AF65-F5344CB8AC3E}">
        <p14:creationId xmlns:p14="http://schemas.microsoft.com/office/powerpoint/2010/main" val="63392200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3"/>
          <p:cNvSpPr txBox="1">
            <a:spLocks/>
          </p:cNvSpPr>
          <p:nvPr/>
        </p:nvSpPr>
        <p:spPr>
          <a:xfrm>
            <a:off x="0" y="-2343"/>
            <a:ext cx="12191851" cy="73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vi-VN" dirty="0"/>
          </a:p>
        </p:txBody>
      </p:sp>
      <p:pic>
        <p:nvPicPr>
          <p:cNvPr id="4" name="Google Shape;112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56"/>
            <a:ext cx="1428750" cy="110553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599160" y="1164762"/>
            <a:ext cx="3935262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just" eaLnBrk="0" hangingPunct="0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kĩ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chối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grpSp>
        <p:nvGrpSpPr>
          <p:cNvPr id="7" name="Group 67"/>
          <p:cNvGrpSpPr>
            <a:grpSpLocks/>
          </p:cNvGrpSpPr>
          <p:nvPr/>
        </p:nvGrpSpPr>
        <p:grpSpPr bwMode="auto">
          <a:xfrm>
            <a:off x="174547" y="1206830"/>
            <a:ext cx="381000" cy="381000"/>
            <a:chOff x="2078" y="1680"/>
            <a:chExt cx="1615" cy="1615"/>
          </a:xfrm>
        </p:grpSpPr>
        <p:sp>
          <p:nvSpPr>
            <p:cNvPr id="8" name="Oval 68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9" name="Oval 69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0" name="Oval 70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1" name="Oval 71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0F5368"/>
                </a:gs>
              </a:gsLst>
              <a:lin ang="54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12" name="Oval 72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Oval 73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10576D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16" name="Text Box 9"/>
          <p:cNvSpPr txBox="1">
            <a:spLocks noChangeArrowheads="1"/>
          </p:cNvSpPr>
          <p:nvPr/>
        </p:nvSpPr>
        <p:spPr bwMode="gray">
          <a:xfrm>
            <a:off x="204793" y="1230104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419753" y="78437"/>
            <a:ext cx="10308635" cy="657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3: 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XÂY DỰNG TRƯỜNG HỌC THÂN THIỆN</a:t>
            </a:r>
          </a:p>
        </p:txBody>
      </p:sp>
      <p:sp>
        <p:nvSpPr>
          <p:cNvPr id="2" name="Rectangle 1"/>
          <p:cNvSpPr/>
          <p:nvPr/>
        </p:nvSpPr>
        <p:spPr>
          <a:xfrm>
            <a:off x="876823" y="2410196"/>
            <a:ext cx="10534388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5-6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chối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đóng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xử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1,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vụ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3,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26 SGK.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4672206" y="1703538"/>
            <a:ext cx="2555311" cy="52609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SẮM VAI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1689" y="3416473"/>
            <a:ext cx="7471399" cy="32473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07264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3"/>
          <p:cNvSpPr txBox="1">
            <a:spLocks/>
          </p:cNvSpPr>
          <p:nvPr/>
        </p:nvSpPr>
        <p:spPr>
          <a:xfrm>
            <a:off x="0" y="-2343"/>
            <a:ext cx="12191851" cy="73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vi-VN" dirty="0"/>
          </a:p>
        </p:txBody>
      </p:sp>
      <p:pic>
        <p:nvPicPr>
          <p:cNvPr id="4" name="Google Shape;112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56"/>
            <a:ext cx="1428750" cy="110553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599160" y="1164762"/>
            <a:ext cx="3935262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just" eaLnBrk="0" hangingPunct="0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kĩ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chối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grpSp>
        <p:nvGrpSpPr>
          <p:cNvPr id="7" name="Group 67"/>
          <p:cNvGrpSpPr>
            <a:grpSpLocks/>
          </p:cNvGrpSpPr>
          <p:nvPr/>
        </p:nvGrpSpPr>
        <p:grpSpPr bwMode="auto">
          <a:xfrm>
            <a:off x="174547" y="1206830"/>
            <a:ext cx="381000" cy="381000"/>
            <a:chOff x="2078" y="1680"/>
            <a:chExt cx="1615" cy="1615"/>
          </a:xfrm>
        </p:grpSpPr>
        <p:sp>
          <p:nvSpPr>
            <p:cNvPr id="8" name="Oval 68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9" name="Oval 69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0" name="Oval 70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1" name="Oval 71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0F5368"/>
                </a:gs>
              </a:gsLst>
              <a:lin ang="54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12" name="Oval 72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Oval 73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10576D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16" name="Text Box 9"/>
          <p:cNvSpPr txBox="1">
            <a:spLocks noChangeArrowheads="1"/>
          </p:cNvSpPr>
          <p:nvPr/>
        </p:nvSpPr>
        <p:spPr bwMode="gray">
          <a:xfrm>
            <a:off x="204793" y="1230104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419753" y="78437"/>
            <a:ext cx="10308635" cy="657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3: 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XÂY DỰNG TRƯỜNG HỌC THÂN THIỆN</a:t>
            </a:r>
          </a:p>
        </p:txBody>
      </p:sp>
      <p:sp>
        <p:nvSpPr>
          <p:cNvPr id="2" name="Rectangle 1"/>
          <p:cNvSpPr/>
          <p:nvPr/>
        </p:nvSpPr>
        <p:spPr>
          <a:xfrm>
            <a:off x="876823" y="2410196"/>
            <a:ext cx="10534388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5-6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chối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đóng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xử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1,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vụ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3,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26 SGK.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4672206" y="1703538"/>
            <a:ext cx="2555311" cy="52609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SẮM VAI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7207" y="3429000"/>
            <a:ext cx="7476650" cy="32348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6186227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3"/>
          <p:cNvSpPr txBox="1">
            <a:spLocks/>
          </p:cNvSpPr>
          <p:nvPr/>
        </p:nvSpPr>
        <p:spPr>
          <a:xfrm>
            <a:off x="0" y="-2343"/>
            <a:ext cx="12191851" cy="73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vi-VN" dirty="0"/>
          </a:p>
        </p:txBody>
      </p:sp>
      <p:pic>
        <p:nvPicPr>
          <p:cNvPr id="4" name="Google Shape;112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56"/>
            <a:ext cx="1428750" cy="110553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599160" y="1164762"/>
            <a:ext cx="3935262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just" eaLnBrk="0" hangingPunct="0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kĩ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chối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grpSp>
        <p:nvGrpSpPr>
          <p:cNvPr id="7" name="Group 67"/>
          <p:cNvGrpSpPr>
            <a:grpSpLocks/>
          </p:cNvGrpSpPr>
          <p:nvPr/>
        </p:nvGrpSpPr>
        <p:grpSpPr bwMode="auto">
          <a:xfrm>
            <a:off x="174547" y="1206830"/>
            <a:ext cx="381000" cy="381000"/>
            <a:chOff x="2078" y="1680"/>
            <a:chExt cx="1615" cy="1615"/>
          </a:xfrm>
        </p:grpSpPr>
        <p:sp>
          <p:nvSpPr>
            <p:cNvPr id="8" name="Oval 68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9" name="Oval 69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0" name="Oval 70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1" name="Oval 71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0F5368"/>
                </a:gs>
              </a:gsLst>
              <a:lin ang="54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12" name="Oval 72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Oval 73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10576D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16" name="Text Box 9"/>
          <p:cNvSpPr txBox="1">
            <a:spLocks noChangeArrowheads="1"/>
          </p:cNvSpPr>
          <p:nvPr/>
        </p:nvSpPr>
        <p:spPr bwMode="gray">
          <a:xfrm>
            <a:off x="204793" y="1230104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419753" y="78437"/>
            <a:ext cx="10308635" cy="657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3: 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XÂY DỰNG TRƯỜNG HỌC THÂN THIỆN</a:t>
            </a:r>
          </a:p>
        </p:txBody>
      </p:sp>
      <p:sp>
        <p:nvSpPr>
          <p:cNvPr id="2" name="Rectangle 1"/>
          <p:cNvSpPr/>
          <p:nvPr/>
        </p:nvSpPr>
        <p:spPr>
          <a:xfrm>
            <a:off x="876823" y="2410196"/>
            <a:ext cx="10534388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5-6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chối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đóng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xử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1,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vụ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3,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26 SGK.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4672206" y="1703538"/>
            <a:ext cx="2555311" cy="52609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SẮM VAI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4844" y="3429000"/>
            <a:ext cx="7831323" cy="3284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650162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3"/>
          <p:cNvSpPr txBox="1">
            <a:spLocks/>
          </p:cNvSpPr>
          <p:nvPr/>
        </p:nvSpPr>
        <p:spPr>
          <a:xfrm>
            <a:off x="0" y="-2343"/>
            <a:ext cx="12191851" cy="73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vi-VN" dirty="0"/>
          </a:p>
        </p:txBody>
      </p:sp>
      <p:pic>
        <p:nvPicPr>
          <p:cNvPr id="4" name="Google Shape;112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56"/>
            <a:ext cx="1428750" cy="110553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599160" y="1164762"/>
            <a:ext cx="3935262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just" eaLnBrk="0" hangingPunct="0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kĩ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chối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grpSp>
        <p:nvGrpSpPr>
          <p:cNvPr id="7" name="Group 67"/>
          <p:cNvGrpSpPr>
            <a:grpSpLocks/>
          </p:cNvGrpSpPr>
          <p:nvPr/>
        </p:nvGrpSpPr>
        <p:grpSpPr bwMode="auto">
          <a:xfrm>
            <a:off x="174547" y="1206830"/>
            <a:ext cx="381000" cy="381000"/>
            <a:chOff x="2078" y="1680"/>
            <a:chExt cx="1615" cy="1615"/>
          </a:xfrm>
        </p:grpSpPr>
        <p:sp>
          <p:nvSpPr>
            <p:cNvPr id="8" name="Oval 68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9" name="Oval 69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0" name="Oval 70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1" name="Oval 71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0F5368"/>
                </a:gs>
              </a:gsLst>
              <a:lin ang="54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12" name="Oval 72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Oval 73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10576D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16" name="Text Box 9"/>
          <p:cNvSpPr txBox="1">
            <a:spLocks noChangeArrowheads="1"/>
          </p:cNvSpPr>
          <p:nvPr/>
        </p:nvSpPr>
        <p:spPr bwMode="gray">
          <a:xfrm>
            <a:off x="204793" y="1230104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419753" y="78437"/>
            <a:ext cx="10308635" cy="657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3: 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XÂY DỰNG TRƯỜNG HỌC THÂN THIỆN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5808" y="1956214"/>
            <a:ext cx="9641116" cy="45948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7840974"/>
      </p:ext>
    </p:extLst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3"/>
          <p:cNvSpPr txBox="1">
            <a:spLocks/>
          </p:cNvSpPr>
          <p:nvPr/>
        </p:nvSpPr>
        <p:spPr>
          <a:xfrm>
            <a:off x="0" y="-2343"/>
            <a:ext cx="12191851" cy="73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vi-VN" dirty="0"/>
          </a:p>
        </p:txBody>
      </p:sp>
      <p:pic>
        <p:nvPicPr>
          <p:cNvPr id="4" name="Google Shape;112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56"/>
            <a:ext cx="1428750" cy="110553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599160" y="1164762"/>
            <a:ext cx="3935262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just" eaLnBrk="0" hangingPunct="0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kĩ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chối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grpSp>
        <p:nvGrpSpPr>
          <p:cNvPr id="7" name="Group 67"/>
          <p:cNvGrpSpPr>
            <a:grpSpLocks/>
          </p:cNvGrpSpPr>
          <p:nvPr/>
        </p:nvGrpSpPr>
        <p:grpSpPr bwMode="auto">
          <a:xfrm>
            <a:off x="174547" y="1206830"/>
            <a:ext cx="381000" cy="381000"/>
            <a:chOff x="2078" y="1680"/>
            <a:chExt cx="1615" cy="1615"/>
          </a:xfrm>
        </p:grpSpPr>
        <p:sp>
          <p:nvSpPr>
            <p:cNvPr id="8" name="Oval 68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9" name="Oval 69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0" name="Oval 70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1" name="Oval 71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0F5368"/>
                </a:gs>
              </a:gsLst>
              <a:lin ang="54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12" name="Oval 72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Oval 73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10576D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16" name="Text Box 9"/>
          <p:cNvSpPr txBox="1">
            <a:spLocks noChangeArrowheads="1"/>
          </p:cNvSpPr>
          <p:nvPr/>
        </p:nvSpPr>
        <p:spPr bwMode="gray">
          <a:xfrm>
            <a:off x="204793" y="1230104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419753" y="78437"/>
            <a:ext cx="10308635" cy="657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3: 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XÂY DỰNG TRƯỜNG HỌC THÂN THIỆN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719" y="1858876"/>
            <a:ext cx="9234588" cy="508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719" y="2354893"/>
            <a:ext cx="9234588" cy="40225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832952"/>
      </p:ext>
    </p:extLst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3"/>
          <p:cNvSpPr txBox="1">
            <a:spLocks/>
          </p:cNvSpPr>
          <p:nvPr/>
        </p:nvSpPr>
        <p:spPr>
          <a:xfrm>
            <a:off x="0" y="-2343"/>
            <a:ext cx="12191851" cy="73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vi-VN" dirty="0"/>
          </a:p>
        </p:txBody>
      </p:sp>
      <p:pic>
        <p:nvPicPr>
          <p:cNvPr id="4" name="Google Shape;112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56"/>
            <a:ext cx="1428750" cy="110553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599160" y="1164762"/>
            <a:ext cx="3935262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just" eaLnBrk="0" hangingPunct="0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kĩ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chối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grpSp>
        <p:nvGrpSpPr>
          <p:cNvPr id="7" name="Group 67"/>
          <p:cNvGrpSpPr>
            <a:grpSpLocks/>
          </p:cNvGrpSpPr>
          <p:nvPr/>
        </p:nvGrpSpPr>
        <p:grpSpPr bwMode="auto">
          <a:xfrm>
            <a:off x="174547" y="1206830"/>
            <a:ext cx="381000" cy="381000"/>
            <a:chOff x="2078" y="1680"/>
            <a:chExt cx="1615" cy="1615"/>
          </a:xfrm>
        </p:grpSpPr>
        <p:sp>
          <p:nvSpPr>
            <p:cNvPr id="8" name="Oval 68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9" name="Oval 69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0" name="Oval 70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1" name="Oval 71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0F5368"/>
                </a:gs>
              </a:gsLst>
              <a:lin ang="54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12" name="Oval 72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Oval 73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10576D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16" name="Text Box 9"/>
          <p:cNvSpPr txBox="1">
            <a:spLocks noChangeArrowheads="1"/>
          </p:cNvSpPr>
          <p:nvPr/>
        </p:nvSpPr>
        <p:spPr bwMode="gray">
          <a:xfrm>
            <a:off x="204793" y="1230104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419753" y="78437"/>
            <a:ext cx="10308635" cy="657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3: 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XÂY DỰNG TRƯỜNG HỌC THÂN THIỆN</a:t>
            </a: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719" y="1858876"/>
            <a:ext cx="9234588" cy="508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719" y="2354893"/>
            <a:ext cx="9234588" cy="36214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Cloud Callout 17"/>
          <p:cNvSpPr/>
          <p:nvPr/>
        </p:nvSpPr>
        <p:spPr>
          <a:xfrm>
            <a:off x="2727342" y="2113147"/>
            <a:ext cx="5709069" cy="1912979"/>
          </a:xfrm>
          <a:prstGeom prst="cloudCallout">
            <a:avLst>
              <a:gd name="adj1" fmla="val -34706"/>
              <a:gd name="adj2" fmla="val 68917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thuận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lợi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khăn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HS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rèn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kĩ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chối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bè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5383295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3"/>
          <p:cNvSpPr txBox="1">
            <a:spLocks/>
          </p:cNvSpPr>
          <p:nvPr/>
        </p:nvSpPr>
        <p:spPr>
          <a:xfrm>
            <a:off x="0" y="-2343"/>
            <a:ext cx="12191851" cy="73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vi-VN" dirty="0"/>
          </a:p>
        </p:txBody>
      </p:sp>
      <p:pic>
        <p:nvPicPr>
          <p:cNvPr id="4" name="Google Shape;112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56"/>
            <a:ext cx="1428750" cy="1105535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555617" y="1179276"/>
            <a:ext cx="7210520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Rèn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kĩ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tránh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nạt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7" name="Group 74"/>
          <p:cNvGrpSpPr>
            <a:grpSpLocks/>
          </p:cNvGrpSpPr>
          <p:nvPr/>
        </p:nvGrpSpPr>
        <p:grpSpPr bwMode="auto">
          <a:xfrm>
            <a:off x="150330" y="1221344"/>
            <a:ext cx="381000" cy="381000"/>
            <a:chOff x="2078" y="1680"/>
            <a:chExt cx="1615" cy="1615"/>
          </a:xfrm>
        </p:grpSpPr>
        <p:sp>
          <p:nvSpPr>
            <p:cNvPr id="18" name="Oval 75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9" name="Oval 76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9" name="Oval 77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0" name="Oval 78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8D67E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31" name="Oval 79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2" name="Oval 80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8D67E1"/>
                </a:gs>
                <a:gs pos="100000">
                  <a:srgbClr val="45326D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33" name="Text Box 9"/>
          <p:cNvSpPr txBox="1">
            <a:spLocks noChangeArrowheads="1"/>
          </p:cNvSpPr>
          <p:nvPr/>
        </p:nvSpPr>
        <p:spPr bwMode="gray">
          <a:xfrm>
            <a:off x="183306" y="1242030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419753" y="78437"/>
            <a:ext cx="10308635" cy="657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3: 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XÂY DỰNG TRƯỜNG HỌC THÂN THIỆN</a:t>
            </a:r>
          </a:p>
        </p:txBody>
      </p:sp>
      <p:sp>
        <p:nvSpPr>
          <p:cNvPr id="21" name="Rectangle 20"/>
          <p:cNvSpPr/>
          <p:nvPr/>
        </p:nvSpPr>
        <p:spPr>
          <a:xfrm>
            <a:off x="4725507" y="2136670"/>
            <a:ext cx="6785912" cy="304698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algn="just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• Chia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B.</a:t>
            </a:r>
          </a:p>
          <a:p>
            <a:pPr algn="just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quản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hô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!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!”. </a:t>
            </a:r>
          </a:p>
          <a:p>
            <a:pPr algn="just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 “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?” </a:t>
            </a:r>
          </a:p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quản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hô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lịch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ân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đáo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quản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5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hô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giành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thắng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1437555" y="2150240"/>
            <a:ext cx="2089266" cy="51780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TRÒ CHƠI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122" y="3041318"/>
            <a:ext cx="4079588" cy="2294770"/>
          </a:xfrm>
          <a:prstGeom prst="rect">
            <a:avLst/>
          </a:prstGeom>
        </p:spPr>
      </p:pic>
      <p:sp>
        <p:nvSpPr>
          <p:cNvPr id="24" name="Cloud Callout 23"/>
          <p:cNvSpPr/>
          <p:nvPr/>
        </p:nvSpPr>
        <p:spPr>
          <a:xfrm>
            <a:off x="5661765" y="1698872"/>
            <a:ext cx="5943732" cy="2113395"/>
          </a:xfrm>
          <a:prstGeom prst="cloudCallout">
            <a:avLst>
              <a:gd name="adj1" fmla="val -34706"/>
              <a:gd name="adj2" fmla="val 68917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rút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80269476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3"/>
          <p:cNvSpPr txBox="1">
            <a:spLocks/>
          </p:cNvSpPr>
          <p:nvPr/>
        </p:nvSpPr>
        <p:spPr>
          <a:xfrm>
            <a:off x="0" y="-2343"/>
            <a:ext cx="12191851" cy="73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vi-VN" dirty="0"/>
          </a:p>
        </p:txBody>
      </p:sp>
      <p:pic>
        <p:nvPicPr>
          <p:cNvPr id="4" name="Google Shape;112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56"/>
            <a:ext cx="1428750" cy="1105535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555617" y="1179276"/>
            <a:ext cx="7210520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Rèn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kĩ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tránh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nạt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7" name="Group 74"/>
          <p:cNvGrpSpPr>
            <a:grpSpLocks/>
          </p:cNvGrpSpPr>
          <p:nvPr/>
        </p:nvGrpSpPr>
        <p:grpSpPr bwMode="auto">
          <a:xfrm>
            <a:off x="150330" y="1221344"/>
            <a:ext cx="381000" cy="381000"/>
            <a:chOff x="2078" y="1680"/>
            <a:chExt cx="1615" cy="1615"/>
          </a:xfrm>
        </p:grpSpPr>
        <p:sp>
          <p:nvSpPr>
            <p:cNvPr id="18" name="Oval 75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9" name="Oval 76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9" name="Oval 77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0" name="Oval 78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8D67E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31" name="Oval 79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2" name="Oval 80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8D67E1"/>
                </a:gs>
                <a:gs pos="100000">
                  <a:srgbClr val="45326D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33" name="Text Box 9"/>
          <p:cNvSpPr txBox="1">
            <a:spLocks noChangeArrowheads="1"/>
          </p:cNvSpPr>
          <p:nvPr/>
        </p:nvSpPr>
        <p:spPr bwMode="gray">
          <a:xfrm>
            <a:off x="183306" y="1242030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419753" y="78437"/>
            <a:ext cx="10308635" cy="657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3: 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XÂY DỰNG TRƯỜNG HỌC THÂN THIỆN</a:t>
            </a: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0136" y="1960715"/>
            <a:ext cx="3907136" cy="35757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555618" y="2023706"/>
            <a:ext cx="742346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xây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dựng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mối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bè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bè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chia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đỡ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sẵn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sàng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đỡ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tấm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lòng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ân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đáo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lịch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tránh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tổn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hưởng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mối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bè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6" name="Rectangle 5"/>
          <p:cNvSpPr/>
          <p:nvPr/>
        </p:nvSpPr>
        <p:spPr>
          <a:xfrm>
            <a:off x="531329" y="4484286"/>
            <a:ext cx="744775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nay,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vi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bè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vẫn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vi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nạt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rèn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kĩ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tránh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nạt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76167976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3"/>
          <p:cNvSpPr txBox="1">
            <a:spLocks/>
          </p:cNvSpPr>
          <p:nvPr/>
        </p:nvSpPr>
        <p:spPr>
          <a:xfrm>
            <a:off x="0" y="-2343"/>
            <a:ext cx="12191851" cy="73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vi-VN" dirty="0"/>
          </a:p>
        </p:txBody>
      </p:sp>
      <p:pic>
        <p:nvPicPr>
          <p:cNvPr id="4" name="Google Shape;112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56"/>
            <a:ext cx="1428750" cy="1105535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555617" y="1179276"/>
            <a:ext cx="7210520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Rèn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kĩ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tránh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nạt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7" name="Group 74"/>
          <p:cNvGrpSpPr>
            <a:grpSpLocks/>
          </p:cNvGrpSpPr>
          <p:nvPr/>
        </p:nvGrpSpPr>
        <p:grpSpPr bwMode="auto">
          <a:xfrm>
            <a:off x="150330" y="1221344"/>
            <a:ext cx="381000" cy="381000"/>
            <a:chOff x="2078" y="1680"/>
            <a:chExt cx="1615" cy="1615"/>
          </a:xfrm>
        </p:grpSpPr>
        <p:sp>
          <p:nvSpPr>
            <p:cNvPr id="18" name="Oval 75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9" name="Oval 76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9" name="Oval 77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0" name="Oval 78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8D67E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31" name="Oval 79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2" name="Oval 80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8D67E1"/>
                </a:gs>
                <a:gs pos="100000">
                  <a:srgbClr val="45326D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33" name="Text Box 9"/>
          <p:cNvSpPr txBox="1">
            <a:spLocks noChangeArrowheads="1"/>
          </p:cNvSpPr>
          <p:nvPr/>
        </p:nvSpPr>
        <p:spPr bwMode="gray">
          <a:xfrm>
            <a:off x="183306" y="1242030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419753" y="78437"/>
            <a:ext cx="10308635" cy="657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3: 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XÂY DỰNG TRƯỜNG HỌC THÂN THIỆN</a:t>
            </a:r>
          </a:p>
        </p:txBody>
      </p:sp>
      <p:sp>
        <p:nvSpPr>
          <p:cNvPr id="2" name="Rectangle 1"/>
          <p:cNvSpPr/>
          <p:nvPr/>
        </p:nvSpPr>
        <p:spPr>
          <a:xfrm>
            <a:off x="827108" y="2346460"/>
            <a:ext cx="10471367" cy="156966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4-6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kĩ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vụ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4,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27 SGK,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xây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dựng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kịch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 H, Q M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xử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nạt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nạt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chứng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đóng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xử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6397" y="4064632"/>
            <a:ext cx="8910565" cy="257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Rounded Rectangle 20"/>
          <p:cNvSpPr/>
          <p:nvPr/>
        </p:nvSpPr>
        <p:spPr>
          <a:xfrm>
            <a:off x="4386345" y="1745209"/>
            <a:ext cx="3206664" cy="52609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THẢO LUẬN NHÓM</a:t>
            </a:r>
          </a:p>
        </p:txBody>
      </p:sp>
    </p:spTree>
    <p:extLst>
      <p:ext uri="{BB962C8B-B14F-4D97-AF65-F5344CB8AC3E}">
        <p14:creationId xmlns:p14="http://schemas.microsoft.com/office/powerpoint/2010/main" val="376167976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7" name="Google Shape;227;p6" descr="C:\Users\Administrator\Desktop\1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-123825" y="4606753"/>
            <a:ext cx="2915816" cy="2251247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Down Ribbon 5"/>
          <p:cNvSpPr/>
          <p:nvPr/>
        </p:nvSpPr>
        <p:spPr>
          <a:xfrm>
            <a:off x="3120572" y="172639"/>
            <a:ext cx="6473372" cy="973990"/>
          </a:xfrm>
          <a:prstGeom prst="ribbon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"/>
                <a:cs typeface="Times New Roman" pitchFamily="18" charset="0"/>
                <a:sym typeface="Calibri"/>
              </a:rPr>
              <a:t>KHỞI ĐỘNG</a:t>
            </a: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Arial"/>
              <a:cs typeface="Times New Roman" pitchFamily="18" charset="0"/>
              <a:sym typeface="Arial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441376" y="1445628"/>
            <a:ext cx="2048648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TRÒ CHƠI</a:t>
            </a:r>
          </a:p>
        </p:txBody>
      </p:sp>
      <p:sp>
        <p:nvSpPr>
          <p:cNvPr id="5" name="Rectangle 4"/>
          <p:cNvSpPr/>
          <p:nvPr/>
        </p:nvSpPr>
        <p:spPr>
          <a:xfrm>
            <a:off x="3859806" y="1456365"/>
            <a:ext cx="8014868" cy="378565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 “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hoà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cởi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”.</a:t>
            </a:r>
          </a:p>
          <a:p>
            <a:pPr algn="just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Luật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 HS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Cầm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giận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hờn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just"/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Cầm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giận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hờn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chi?</a:t>
            </a:r>
          </a:p>
          <a:p>
            <a:pPr algn="just"/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chi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giận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hờn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!</a:t>
            </a:r>
          </a:p>
          <a:p>
            <a:pPr algn="just"/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Cầm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!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cầm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!”. </a:t>
            </a:r>
          </a:p>
          <a:p>
            <a:pPr algn="just"/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Quản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lượt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cụm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cầm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cụm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 “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cười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”, “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mắt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”, “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thăm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”, “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khen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áo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”,...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196" y="2384242"/>
            <a:ext cx="2541748" cy="2541748"/>
          </a:xfrm>
          <a:prstGeom prst="rect">
            <a:avLst/>
          </a:prstGeom>
        </p:spPr>
      </p:pic>
      <p:sp>
        <p:nvSpPr>
          <p:cNvPr id="8" name="Cloud Callout 7"/>
          <p:cNvSpPr/>
          <p:nvPr/>
        </p:nvSpPr>
        <p:spPr>
          <a:xfrm>
            <a:off x="3294144" y="2052468"/>
            <a:ext cx="6912487" cy="1602648"/>
          </a:xfrm>
          <a:prstGeom prst="cloudCallout">
            <a:avLst>
              <a:gd name="adj1" fmla="val -45608"/>
              <a:gd name="adj2" fmla="val 64377"/>
            </a:avLst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Ý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389461820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3"/>
          <p:cNvSpPr txBox="1">
            <a:spLocks/>
          </p:cNvSpPr>
          <p:nvPr/>
        </p:nvSpPr>
        <p:spPr>
          <a:xfrm>
            <a:off x="0" y="-2343"/>
            <a:ext cx="12191851" cy="73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vi-VN" dirty="0"/>
          </a:p>
        </p:txBody>
      </p:sp>
      <p:pic>
        <p:nvPicPr>
          <p:cNvPr id="4" name="Google Shape;112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56"/>
            <a:ext cx="1428750" cy="1105535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555617" y="1179276"/>
            <a:ext cx="7210520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Rèn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kĩ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tránh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nạt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7" name="Group 74"/>
          <p:cNvGrpSpPr>
            <a:grpSpLocks/>
          </p:cNvGrpSpPr>
          <p:nvPr/>
        </p:nvGrpSpPr>
        <p:grpSpPr bwMode="auto">
          <a:xfrm>
            <a:off x="150330" y="1221344"/>
            <a:ext cx="381000" cy="381000"/>
            <a:chOff x="2078" y="1680"/>
            <a:chExt cx="1615" cy="1615"/>
          </a:xfrm>
        </p:grpSpPr>
        <p:sp>
          <p:nvSpPr>
            <p:cNvPr id="18" name="Oval 75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9" name="Oval 76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9" name="Oval 77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0" name="Oval 78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8D67E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31" name="Oval 79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2" name="Oval 80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8D67E1"/>
                </a:gs>
                <a:gs pos="100000">
                  <a:srgbClr val="45326D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33" name="Text Box 9"/>
          <p:cNvSpPr txBox="1">
            <a:spLocks noChangeArrowheads="1"/>
          </p:cNvSpPr>
          <p:nvPr/>
        </p:nvSpPr>
        <p:spPr bwMode="gray">
          <a:xfrm>
            <a:off x="183306" y="1242030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419753" y="78437"/>
            <a:ext cx="10308635" cy="657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3: 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XÂY DỰNG TRƯỜNG HỌC THÂN THIỆN</a:t>
            </a:r>
          </a:p>
        </p:txBody>
      </p:sp>
      <p:sp>
        <p:nvSpPr>
          <p:cNvPr id="2" name="Rectangle 1"/>
          <p:cNvSpPr/>
          <p:nvPr/>
        </p:nvSpPr>
        <p:spPr>
          <a:xfrm>
            <a:off x="4188162" y="1767006"/>
            <a:ext cx="7511147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i="1" dirty="0" err="1">
                <a:latin typeface="Times New Roman" pitchFamily="18" charset="0"/>
                <a:cs typeface="Times New Roman" pitchFamily="18" charset="0"/>
              </a:rPr>
              <a:t>Gợi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 ý: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000" b="1" i="1" dirty="0" err="1"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 H:</a:t>
            </a: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Hoà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vẻ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ái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bè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tin,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mạnh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mẽ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suy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nghĩ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• Chia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kiếm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hỗ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trợ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chịu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đựng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....</a:t>
            </a:r>
          </a:p>
          <a:p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000" b="1" i="1" dirty="0" err="1"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 Q: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Khoan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dung,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thấu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Giảm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bớt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hiếu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thắng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cực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....</a:t>
            </a:r>
          </a:p>
          <a:p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000" b="1" i="1" dirty="0" err="1"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 M: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Khéo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léo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dàn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hoà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xung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đột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H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Q.</a:t>
            </a: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Rèn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kĩ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thuyết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Báo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cáo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kịp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xử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lý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692" y="2228140"/>
            <a:ext cx="3613475" cy="4068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167976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3"/>
          <p:cNvSpPr txBox="1">
            <a:spLocks/>
          </p:cNvSpPr>
          <p:nvPr/>
        </p:nvSpPr>
        <p:spPr>
          <a:xfrm>
            <a:off x="0" y="-2343"/>
            <a:ext cx="12191851" cy="73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vi-VN" dirty="0"/>
          </a:p>
        </p:txBody>
      </p:sp>
      <p:pic>
        <p:nvPicPr>
          <p:cNvPr id="4" name="Google Shape;112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56"/>
            <a:ext cx="1428750" cy="110553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584646" y="1164762"/>
            <a:ext cx="7820318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mối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đời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Group 81"/>
          <p:cNvGrpSpPr>
            <a:grpSpLocks/>
          </p:cNvGrpSpPr>
          <p:nvPr/>
        </p:nvGrpSpPr>
        <p:grpSpPr bwMode="auto">
          <a:xfrm>
            <a:off x="161036" y="1216572"/>
            <a:ext cx="355600" cy="381000"/>
            <a:chOff x="2078" y="1680"/>
            <a:chExt cx="1615" cy="1615"/>
          </a:xfrm>
        </p:grpSpPr>
        <p:sp>
          <p:nvSpPr>
            <p:cNvPr id="8" name="Oval 82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9" name="Oval 83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0" name="Oval 84"/>
            <p:cNvSpPr>
              <a:spLocks noChangeArrowheads="1"/>
            </p:cNvSpPr>
            <p:nvPr/>
          </p:nvSpPr>
          <p:spPr bwMode="gray">
            <a:xfrm>
              <a:off x="2251" y="1855"/>
              <a:ext cx="1262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1" name="Oval 85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E35E23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12" name="Oval 86"/>
            <p:cNvSpPr>
              <a:spLocks noChangeArrowheads="1"/>
            </p:cNvSpPr>
            <p:nvPr/>
          </p:nvSpPr>
          <p:spPr bwMode="gray">
            <a:xfrm>
              <a:off x="2338" y="1936"/>
              <a:ext cx="1096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Oval 87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E35E23"/>
                </a:gs>
                <a:gs pos="100000">
                  <a:srgbClr val="6E2E1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16" name="Text Box 9"/>
          <p:cNvSpPr txBox="1">
            <a:spLocks noChangeArrowheads="1"/>
          </p:cNvSpPr>
          <p:nvPr/>
        </p:nvSpPr>
        <p:spPr bwMode="gray">
          <a:xfrm>
            <a:off x="181293" y="1238121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419753" y="78437"/>
            <a:ext cx="10308635" cy="657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3: 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XÂY DỰNG TRƯỜNG HỌC THÂN THIỆN</a:t>
            </a:r>
          </a:p>
        </p:txBody>
      </p:sp>
      <p:sp>
        <p:nvSpPr>
          <p:cNvPr id="2" name="Rectangle 1"/>
          <p:cNvSpPr/>
          <p:nvPr/>
        </p:nvSpPr>
        <p:spPr>
          <a:xfrm>
            <a:off x="584646" y="2861132"/>
            <a:ext cx="6096000" cy="267765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just"/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”</a:t>
            </a:r>
          </a:p>
          <a:p>
            <a:pPr algn="just"/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Luật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quản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hô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 “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”, HS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 “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”.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quản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 “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vỗ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HS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vỗ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quản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hô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theo.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quản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phạt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2364480" y="1999927"/>
            <a:ext cx="2089266" cy="51780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TRÒ CHƠI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1370" y="2019368"/>
            <a:ext cx="4692560" cy="351942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4D12BDDD-70E5-8450-488D-95BEB9D6502D}"/>
              </a:ext>
            </a:extLst>
          </p:cNvPr>
          <p:cNvSpPr txBox="1"/>
          <p:nvPr/>
        </p:nvSpPr>
        <p:spPr>
          <a:xfrm>
            <a:off x="549824" y="5785084"/>
            <a:ext cx="6096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/>
              <a:t>Xem thêm tại Website VnTeach.Com </a:t>
            </a:r>
          </a:p>
          <a:p>
            <a:r>
              <a:rPr lang="en-US"/>
              <a:t>https://www.vnteach.com</a:t>
            </a:r>
          </a:p>
        </p:txBody>
      </p:sp>
    </p:spTree>
    <p:extLst>
      <p:ext uri="{BB962C8B-B14F-4D97-AF65-F5344CB8AC3E}">
        <p14:creationId xmlns:p14="http://schemas.microsoft.com/office/powerpoint/2010/main" val="607264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3"/>
          <p:cNvSpPr txBox="1">
            <a:spLocks/>
          </p:cNvSpPr>
          <p:nvPr/>
        </p:nvSpPr>
        <p:spPr>
          <a:xfrm>
            <a:off x="0" y="-2343"/>
            <a:ext cx="12191851" cy="73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vi-VN" dirty="0"/>
          </a:p>
        </p:txBody>
      </p:sp>
      <p:pic>
        <p:nvPicPr>
          <p:cNvPr id="4" name="Google Shape;112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56"/>
            <a:ext cx="1428750" cy="110553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584646" y="1164762"/>
            <a:ext cx="7820318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mối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đời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Group 81"/>
          <p:cNvGrpSpPr>
            <a:grpSpLocks/>
          </p:cNvGrpSpPr>
          <p:nvPr/>
        </p:nvGrpSpPr>
        <p:grpSpPr bwMode="auto">
          <a:xfrm>
            <a:off x="161036" y="1216572"/>
            <a:ext cx="355600" cy="381000"/>
            <a:chOff x="2078" y="1680"/>
            <a:chExt cx="1615" cy="1615"/>
          </a:xfrm>
        </p:grpSpPr>
        <p:sp>
          <p:nvSpPr>
            <p:cNvPr id="8" name="Oval 82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9" name="Oval 83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0" name="Oval 84"/>
            <p:cNvSpPr>
              <a:spLocks noChangeArrowheads="1"/>
            </p:cNvSpPr>
            <p:nvPr/>
          </p:nvSpPr>
          <p:spPr bwMode="gray">
            <a:xfrm>
              <a:off x="2251" y="1855"/>
              <a:ext cx="1262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1" name="Oval 85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E35E23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12" name="Oval 86"/>
            <p:cNvSpPr>
              <a:spLocks noChangeArrowheads="1"/>
            </p:cNvSpPr>
            <p:nvPr/>
          </p:nvSpPr>
          <p:spPr bwMode="gray">
            <a:xfrm>
              <a:off x="2338" y="1936"/>
              <a:ext cx="1096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Oval 87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E35E23"/>
                </a:gs>
                <a:gs pos="100000">
                  <a:srgbClr val="6E2E1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16" name="Text Box 9"/>
          <p:cNvSpPr txBox="1">
            <a:spLocks noChangeArrowheads="1"/>
          </p:cNvSpPr>
          <p:nvPr/>
        </p:nvSpPr>
        <p:spPr bwMode="gray">
          <a:xfrm>
            <a:off x="181293" y="1238121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419753" y="78437"/>
            <a:ext cx="10308635" cy="657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3: 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XÂY DỰNG TRƯỜNG HỌC THÂN THIỆN</a:t>
            </a:r>
          </a:p>
        </p:txBody>
      </p:sp>
      <p:sp>
        <p:nvSpPr>
          <p:cNvPr id="18" name="Cloud Callout 17"/>
          <p:cNvSpPr/>
          <p:nvPr/>
        </p:nvSpPr>
        <p:spPr>
          <a:xfrm>
            <a:off x="5670958" y="1832307"/>
            <a:ext cx="5709069" cy="1912979"/>
          </a:xfrm>
          <a:prstGeom prst="cloudCallout">
            <a:avLst>
              <a:gd name="adj1" fmla="val -34706"/>
              <a:gd name="adj2" fmla="val 68917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rút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2" name="Rectangle 1"/>
          <p:cNvSpPr/>
          <p:nvPr/>
        </p:nvSpPr>
        <p:spPr>
          <a:xfrm>
            <a:off x="763099" y="2631927"/>
            <a:ext cx="10665652" cy="267765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800" dirty="0">
                <a:latin typeface="Times New Roman" pitchFamily="18" charset="0"/>
                <a:cs typeface="Times New Roman" pitchFamily="18" charset="0"/>
                <a:sym typeface="Wingdings"/>
              </a:rPr>
              <a:t>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tầm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lắng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Tuy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lưu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ý: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lúc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bởi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nghị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 Do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tĩnh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tin,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chỉnh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vi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trở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khả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47831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3"/>
          <p:cNvSpPr txBox="1">
            <a:spLocks/>
          </p:cNvSpPr>
          <p:nvPr/>
        </p:nvSpPr>
        <p:spPr>
          <a:xfrm>
            <a:off x="0" y="-2343"/>
            <a:ext cx="12191851" cy="73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vi-VN" dirty="0"/>
          </a:p>
        </p:txBody>
      </p:sp>
      <p:pic>
        <p:nvPicPr>
          <p:cNvPr id="4" name="Google Shape;112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56"/>
            <a:ext cx="1428750" cy="110553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584646" y="1164762"/>
            <a:ext cx="7820318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mối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đời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Group 81"/>
          <p:cNvGrpSpPr>
            <a:grpSpLocks/>
          </p:cNvGrpSpPr>
          <p:nvPr/>
        </p:nvGrpSpPr>
        <p:grpSpPr bwMode="auto">
          <a:xfrm>
            <a:off x="161036" y="1216572"/>
            <a:ext cx="355600" cy="381000"/>
            <a:chOff x="2078" y="1680"/>
            <a:chExt cx="1615" cy="1615"/>
          </a:xfrm>
        </p:grpSpPr>
        <p:sp>
          <p:nvSpPr>
            <p:cNvPr id="8" name="Oval 82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9" name="Oval 83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0" name="Oval 84"/>
            <p:cNvSpPr>
              <a:spLocks noChangeArrowheads="1"/>
            </p:cNvSpPr>
            <p:nvPr/>
          </p:nvSpPr>
          <p:spPr bwMode="gray">
            <a:xfrm>
              <a:off x="2251" y="1855"/>
              <a:ext cx="1262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1" name="Oval 85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E35E23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12" name="Oval 86"/>
            <p:cNvSpPr>
              <a:spLocks noChangeArrowheads="1"/>
            </p:cNvSpPr>
            <p:nvPr/>
          </p:nvSpPr>
          <p:spPr bwMode="gray">
            <a:xfrm>
              <a:off x="2338" y="1936"/>
              <a:ext cx="1096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Oval 87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E35E23"/>
                </a:gs>
                <a:gs pos="100000">
                  <a:srgbClr val="6E2E1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16" name="Text Box 9"/>
          <p:cNvSpPr txBox="1">
            <a:spLocks noChangeArrowheads="1"/>
          </p:cNvSpPr>
          <p:nvPr/>
        </p:nvSpPr>
        <p:spPr bwMode="gray">
          <a:xfrm>
            <a:off x="181293" y="1238121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419753" y="78437"/>
            <a:ext cx="10308635" cy="657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3: 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XÂY DỰNG TRƯỜNG HỌC THÂN THIỆN</a:t>
            </a:r>
          </a:p>
        </p:txBody>
      </p:sp>
      <p:sp>
        <p:nvSpPr>
          <p:cNvPr id="2" name="Rectangle 1"/>
          <p:cNvSpPr/>
          <p:nvPr/>
        </p:nvSpPr>
        <p:spPr>
          <a:xfrm>
            <a:off x="1078021" y="2508523"/>
            <a:ext cx="10057617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4-6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mối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gợi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ý ở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1,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vụ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5,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27 SGK.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7801" y="3648466"/>
            <a:ext cx="8407268" cy="28274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Rounded Rectangle 17"/>
          <p:cNvSpPr/>
          <p:nvPr/>
        </p:nvSpPr>
        <p:spPr>
          <a:xfrm>
            <a:off x="4386345" y="1782787"/>
            <a:ext cx="3206664" cy="52609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THẢO LUẬN NHÓM</a:t>
            </a:r>
          </a:p>
        </p:txBody>
      </p:sp>
    </p:spTree>
    <p:extLst>
      <p:ext uri="{BB962C8B-B14F-4D97-AF65-F5344CB8AC3E}">
        <p14:creationId xmlns:p14="http://schemas.microsoft.com/office/powerpoint/2010/main" val="2147831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3"/>
          <p:cNvSpPr txBox="1">
            <a:spLocks/>
          </p:cNvSpPr>
          <p:nvPr/>
        </p:nvSpPr>
        <p:spPr>
          <a:xfrm>
            <a:off x="0" y="-2343"/>
            <a:ext cx="12191851" cy="73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vi-VN" dirty="0"/>
          </a:p>
        </p:txBody>
      </p:sp>
      <p:pic>
        <p:nvPicPr>
          <p:cNvPr id="4" name="Google Shape;112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56"/>
            <a:ext cx="1428750" cy="110553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584646" y="1164762"/>
            <a:ext cx="7820318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mối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đời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Group 81"/>
          <p:cNvGrpSpPr>
            <a:grpSpLocks/>
          </p:cNvGrpSpPr>
          <p:nvPr/>
        </p:nvGrpSpPr>
        <p:grpSpPr bwMode="auto">
          <a:xfrm>
            <a:off x="161036" y="1216572"/>
            <a:ext cx="355600" cy="381000"/>
            <a:chOff x="2078" y="1680"/>
            <a:chExt cx="1615" cy="1615"/>
          </a:xfrm>
        </p:grpSpPr>
        <p:sp>
          <p:nvSpPr>
            <p:cNvPr id="8" name="Oval 82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9" name="Oval 83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0" name="Oval 84"/>
            <p:cNvSpPr>
              <a:spLocks noChangeArrowheads="1"/>
            </p:cNvSpPr>
            <p:nvPr/>
          </p:nvSpPr>
          <p:spPr bwMode="gray">
            <a:xfrm>
              <a:off x="2251" y="1855"/>
              <a:ext cx="1262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1" name="Oval 85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E35E23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12" name="Oval 86"/>
            <p:cNvSpPr>
              <a:spLocks noChangeArrowheads="1"/>
            </p:cNvSpPr>
            <p:nvPr/>
          </p:nvSpPr>
          <p:spPr bwMode="gray">
            <a:xfrm>
              <a:off x="2338" y="1936"/>
              <a:ext cx="1096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Oval 87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E35E23"/>
                </a:gs>
                <a:gs pos="100000">
                  <a:srgbClr val="6E2E1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16" name="Text Box 9"/>
          <p:cNvSpPr txBox="1">
            <a:spLocks noChangeArrowheads="1"/>
          </p:cNvSpPr>
          <p:nvPr/>
        </p:nvSpPr>
        <p:spPr bwMode="gray">
          <a:xfrm>
            <a:off x="181293" y="1238121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419753" y="78437"/>
            <a:ext cx="10308635" cy="657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3: 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XÂY DỰNG TRƯỜNG HỌC THÂN THIỆN</a:t>
            </a:r>
          </a:p>
        </p:txBody>
      </p:sp>
      <p:sp>
        <p:nvSpPr>
          <p:cNvPr id="2" name="Rectangle 1"/>
          <p:cNvSpPr/>
          <p:nvPr/>
        </p:nvSpPr>
        <p:spPr>
          <a:xfrm>
            <a:off x="327980" y="2992025"/>
            <a:ext cx="5033160" cy="181588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4-6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đóng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xử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2,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vụ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5,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27 SGK.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1676447" y="2183620"/>
            <a:ext cx="2169043" cy="52609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SẮM VAI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4411" y="2358984"/>
            <a:ext cx="6538542" cy="3252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47831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3"/>
          <p:cNvSpPr txBox="1">
            <a:spLocks/>
          </p:cNvSpPr>
          <p:nvPr/>
        </p:nvSpPr>
        <p:spPr>
          <a:xfrm>
            <a:off x="0" y="-2343"/>
            <a:ext cx="12191851" cy="73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vi-VN" dirty="0"/>
          </a:p>
        </p:txBody>
      </p:sp>
      <p:pic>
        <p:nvPicPr>
          <p:cNvPr id="4" name="Google Shape;112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56"/>
            <a:ext cx="1428750" cy="110553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584646" y="1164762"/>
            <a:ext cx="7820318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mối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đời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Group 81"/>
          <p:cNvGrpSpPr>
            <a:grpSpLocks/>
          </p:cNvGrpSpPr>
          <p:nvPr/>
        </p:nvGrpSpPr>
        <p:grpSpPr bwMode="auto">
          <a:xfrm>
            <a:off x="161036" y="1216572"/>
            <a:ext cx="355600" cy="381000"/>
            <a:chOff x="2078" y="1680"/>
            <a:chExt cx="1615" cy="1615"/>
          </a:xfrm>
        </p:grpSpPr>
        <p:sp>
          <p:nvSpPr>
            <p:cNvPr id="8" name="Oval 82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9" name="Oval 83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0" name="Oval 84"/>
            <p:cNvSpPr>
              <a:spLocks noChangeArrowheads="1"/>
            </p:cNvSpPr>
            <p:nvPr/>
          </p:nvSpPr>
          <p:spPr bwMode="gray">
            <a:xfrm>
              <a:off x="2251" y="1855"/>
              <a:ext cx="1262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1" name="Oval 85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E35E23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12" name="Oval 86"/>
            <p:cNvSpPr>
              <a:spLocks noChangeArrowheads="1"/>
            </p:cNvSpPr>
            <p:nvPr/>
          </p:nvSpPr>
          <p:spPr bwMode="gray">
            <a:xfrm>
              <a:off x="2338" y="1936"/>
              <a:ext cx="1096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Oval 87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E35E23"/>
                </a:gs>
                <a:gs pos="100000">
                  <a:srgbClr val="6E2E1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16" name="Text Box 9"/>
          <p:cNvSpPr txBox="1">
            <a:spLocks noChangeArrowheads="1"/>
          </p:cNvSpPr>
          <p:nvPr/>
        </p:nvSpPr>
        <p:spPr bwMode="gray">
          <a:xfrm>
            <a:off x="181293" y="1238121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419753" y="78437"/>
            <a:ext cx="10308635" cy="657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3: 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XÂY DỰNG TRƯỜNG HỌC THÂN THIỆN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869" y="1969392"/>
            <a:ext cx="10325809" cy="4268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45196122"/>
      </p:ext>
    </p:extLst>
  </p:cSld>
  <p:clrMapOvr>
    <a:masterClrMapping/>
  </p:clrMapOvr>
  <p:transition spd="slow">
    <p:push dir="u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3"/>
          <p:cNvSpPr txBox="1">
            <a:spLocks/>
          </p:cNvSpPr>
          <p:nvPr/>
        </p:nvSpPr>
        <p:spPr>
          <a:xfrm>
            <a:off x="0" y="-2343"/>
            <a:ext cx="12191851" cy="73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vi-VN" dirty="0"/>
          </a:p>
        </p:txBody>
      </p:sp>
      <p:pic>
        <p:nvPicPr>
          <p:cNvPr id="4" name="Google Shape;112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56"/>
            <a:ext cx="1428750" cy="110553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584646" y="1164762"/>
            <a:ext cx="7820318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mối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đời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Group 81"/>
          <p:cNvGrpSpPr>
            <a:grpSpLocks/>
          </p:cNvGrpSpPr>
          <p:nvPr/>
        </p:nvGrpSpPr>
        <p:grpSpPr bwMode="auto">
          <a:xfrm>
            <a:off x="161036" y="1216572"/>
            <a:ext cx="355600" cy="381000"/>
            <a:chOff x="2078" y="1680"/>
            <a:chExt cx="1615" cy="1615"/>
          </a:xfrm>
        </p:grpSpPr>
        <p:sp>
          <p:nvSpPr>
            <p:cNvPr id="8" name="Oval 82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9" name="Oval 83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0" name="Oval 84"/>
            <p:cNvSpPr>
              <a:spLocks noChangeArrowheads="1"/>
            </p:cNvSpPr>
            <p:nvPr/>
          </p:nvSpPr>
          <p:spPr bwMode="gray">
            <a:xfrm>
              <a:off x="2251" y="1855"/>
              <a:ext cx="1262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1" name="Oval 85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E35E23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12" name="Oval 86"/>
            <p:cNvSpPr>
              <a:spLocks noChangeArrowheads="1"/>
            </p:cNvSpPr>
            <p:nvPr/>
          </p:nvSpPr>
          <p:spPr bwMode="gray">
            <a:xfrm>
              <a:off x="2338" y="1936"/>
              <a:ext cx="1096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Oval 87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E35E23"/>
                </a:gs>
                <a:gs pos="100000">
                  <a:srgbClr val="6E2E1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16" name="Text Box 9"/>
          <p:cNvSpPr txBox="1">
            <a:spLocks noChangeArrowheads="1"/>
          </p:cNvSpPr>
          <p:nvPr/>
        </p:nvSpPr>
        <p:spPr bwMode="gray">
          <a:xfrm>
            <a:off x="181293" y="1238121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419753" y="78437"/>
            <a:ext cx="10308635" cy="657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3: 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XÂY DỰNG TRƯỜNG HỌC THÂN THIỆN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4036" y="2027716"/>
            <a:ext cx="9885527" cy="60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1510" y="2617940"/>
            <a:ext cx="9890218" cy="3544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13887941"/>
      </p:ext>
    </p:extLst>
  </p:cSld>
  <p:clrMapOvr>
    <a:masterClrMapping/>
  </p:clrMapOvr>
  <p:transition spd="slow">
    <p:push dir="u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3"/>
          <p:cNvSpPr txBox="1">
            <a:spLocks/>
          </p:cNvSpPr>
          <p:nvPr/>
        </p:nvSpPr>
        <p:spPr>
          <a:xfrm>
            <a:off x="0" y="-2343"/>
            <a:ext cx="12191851" cy="73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vi-VN" dirty="0"/>
          </a:p>
        </p:txBody>
      </p:sp>
      <p:pic>
        <p:nvPicPr>
          <p:cNvPr id="4" name="Google Shape;112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56"/>
            <a:ext cx="1428750" cy="110553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584646" y="1164762"/>
            <a:ext cx="7820318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mối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đời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Group 81"/>
          <p:cNvGrpSpPr>
            <a:grpSpLocks/>
          </p:cNvGrpSpPr>
          <p:nvPr/>
        </p:nvGrpSpPr>
        <p:grpSpPr bwMode="auto">
          <a:xfrm>
            <a:off x="161036" y="1216572"/>
            <a:ext cx="355600" cy="381000"/>
            <a:chOff x="2078" y="1680"/>
            <a:chExt cx="1615" cy="1615"/>
          </a:xfrm>
        </p:grpSpPr>
        <p:sp>
          <p:nvSpPr>
            <p:cNvPr id="8" name="Oval 82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9" name="Oval 83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0" name="Oval 84"/>
            <p:cNvSpPr>
              <a:spLocks noChangeArrowheads="1"/>
            </p:cNvSpPr>
            <p:nvPr/>
          </p:nvSpPr>
          <p:spPr bwMode="gray">
            <a:xfrm>
              <a:off x="2251" y="1855"/>
              <a:ext cx="1262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1" name="Oval 85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E35E23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12" name="Oval 86"/>
            <p:cNvSpPr>
              <a:spLocks noChangeArrowheads="1"/>
            </p:cNvSpPr>
            <p:nvPr/>
          </p:nvSpPr>
          <p:spPr bwMode="gray">
            <a:xfrm>
              <a:off x="2338" y="1936"/>
              <a:ext cx="1096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Oval 87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E35E23"/>
                </a:gs>
                <a:gs pos="100000">
                  <a:srgbClr val="6E2E1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16" name="Text Box 9"/>
          <p:cNvSpPr txBox="1">
            <a:spLocks noChangeArrowheads="1"/>
          </p:cNvSpPr>
          <p:nvPr/>
        </p:nvSpPr>
        <p:spPr bwMode="gray">
          <a:xfrm>
            <a:off x="181293" y="1238121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419753" y="78437"/>
            <a:ext cx="10308635" cy="657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3: 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XÂY DỰNG TRƯỜNG HỌC THÂN THIỆN</a:t>
            </a:r>
          </a:p>
        </p:txBody>
      </p:sp>
      <p:sp>
        <p:nvSpPr>
          <p:cNvPr id="14" name="Cloud Callout 13"/>
          <p:cNvSpPr/>
          <p:nvPr/>
        </p:nvSpPr>
        <p:spPr>
          <a:xfrm>
            <a:off x="4732799" y="1681991"/>
            <a:ext cx="5709069" cy="1687511"/>
          </a:xfrm>
          <a:prstGeom prst="cloudCallout">
            <a:avLst>
              <a:gd name="adj1" fmla="val -34706"/>
              <a:gd name="adj2" fmla="val 68917"/>
            </a:avLst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Chia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2" name="Oval 1"/>
          <p:cNvSpPr/>
          <p:nvPr/>
        </p:nvSpPr>
        <p:spPr>
          <a:xfrm>
            <a:off x="1954842" y="3457184"/>
            <a:ext cx="3304049" cy="291856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mối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bè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? </a:t>
            </a:r>
          </a:p>
        </p:txBody>
      </p:sp>
      <p:sp>
        <p:nvSpPr>
          <p:cNvPr id="18" name="Oval 17"/>
          <p:cNvSpPr/>
          <p:nvPr/>
        </p:nvSpPr>
        <p:spPr>
          <a:xfrm>
            <a:off x="6461400" y="3469710"/>
            <a:ext cx="3304049" cy="2918564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thiếu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xảy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9" name="Google Shape;173;p4"/>
          <p:cNvSpPr/>
          <p:nvPr/>
        </p:nvSpPr>
        <p:spPr>
          <a:xfrm>
            <a:off x="1699621" y="4737350"/>
            <a:ext cx="643735" cy="628260"/>
          </a:xfrm>
          <a:prstGeom prst="ellipse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 w="12700" cap="flat" cmpd="sng">
            <a:solidFill>
              <a:srgbClr val="F7D5CB">
                <a:alpha val="89411"/>
              </a:srgb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" name="Google Shape;171;p4"/>
          <p:cNvSpPr/>
          <p:nvPr/>
        </p:nvSpPr>
        <p:spPr>
          <a:xfrm>
            <a:off x="6130440" y="4606165"/>
            <a:ext cx="762000" cy="759445"/>
          </a:xfrm>
          <a:prstGeom prst="ellipse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 w="12700" cap="flat" cmpd="sng">
            <a:solidFill>
              <a:srgbClr val="E0E0E0">
                <a:alpha val="89411"/>
              </a:srgb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1388794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" grpId="0" animBg="1"/>
      <p:bldP spid="18" grpId="0" animBg="1"/>
      <p:bldP spid="19" grpId="0" animBg="1"/>
      <p:bldP spid="20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3"/>
          <p:cNvSpPr txBox="1">
            <a:spLocks/>
          </p:cNvSpPr>
          <p:nvPr/>
        </p:nvSpPr>
        <p:spPr>
          <a:xfrm>
            <a:off x="0" y="-2343"/>
            <a:ext cx="12191851" cy="73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vi-VN" dirty="0"/>
          </a:p>
        </p:txBody>
      </p:sp>
      <p:pic>
        <p:nvPicPr>
          <p:cNvPr id="4" name="Google Shape;112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56"/>
            <a:ext cx="1428750" cy="110553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584646" y="1164762"/>
            <a:ext cx="7820318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mối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đời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Group 81"/>
          <p:cNvGrpSpPr>
            <a:grpSpLocks/>
          </p:cNvGrpSpPr>
          <p:nvPr/>
        </p:nvGrpSpPr>
        <p:grpSpPr bwMode="auto">
          <a:xfrm>
            <a:off x="161036" y="1216572"/>
            <a:ext cx="355600" cy="381000"/>
            <a:chOff x="2078" y="1680"/>
            <a:chExt cx="1615" cy="1615"/>
          </a:xfrm>
        </p:grpSpPr>
        <p:sp>
          <p:nvSpPr>
            <p:cNvPr id="8" name="Oval 82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9" name="Oval 83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0" name="Oval 84"/>
            <p:cNvSpPr>
              <a:spLocks noChangeArrowheads="1"/>
            </p:cNvSpPr>
            <p:nvPr/>
          </p:nvSpPr>
          <p:spPr bwMode="gray">
            <a:xfrm>
              <a:off x="2251" y="1855"/>
              <a:ext cx="1262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1" name="Oval 85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E35E23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12" name="Oval 86"/>
            <p:cNvSpPr>
              <a:spLocks noChangeArrowheads="1"/>
            </p:cNvSpPr>
            <p:nvPr/>
          </p:nvSpPr>
          <p:spPr bwMode="gray">
            <a:xfrm>
              <a:off x="2338" y="1936"/>
              <a:ext cx="1096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Oval 87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E35E23"/>
                </a:gs>
                <a:gs pos="100000">
                  <a:srgbClr val="6E2E1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16" name="Text Box 9"/>
          <p:cNvSpPr txBox="1">
            <a:spLocks noChangeArrowheads="1"/>
          </p:cNvSpPr>
          <p:nvPr/>
        </p:nvSpPr>
        <p:spPr bwMode="gray">
          <a:xfrm>
            <a:off x="181293" y="1238121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419753" y="78437"/>
            <a:ext cx="10308635" cy="657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3: 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XÂY DỰNG TRƯỜNG HỌC THÂN THIỆN</a:t>
            </a:r>
          </a:p>
        </p:txBody>
      </p:sp>
      <p:sp>
        <p:nvSpPr>
          <p:cNvPr id="2" name="Rectangle 1"/>
          <p:cNvSpPr/>
          <p:nvPr/>
        </p:nvSpPr>
        <p:spPr>
          <a:xfrm>
            <a:off x="880997" y="2523561"/>
            <a:ext cx="10517687" cy="267765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800" dirty="0">
                <a:latin typeface="Times New Roman" pitchFamily="18" charset="0"/>
                <a:cs typeface="Times New Roman" pitchFamily="18" charset="0"/>
                <a:sym typeface="Wingdings"/>
              </a:rPr>
              <a:t>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quyết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xung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quanh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tin,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mạnh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mẽ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vượt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khăn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dỗ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xây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dựng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mối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bè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cực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dễ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xung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quanh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thần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hoang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mang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dễ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lầm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khăn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thử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thách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1388794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3"/>
          <p:cNvSpPr txBox="1">
            <a:spLocks/>
          </p:cNvSpPr>
          <p:nvPr/>
        </p:nvSpPr>
        <p:spPr>
          <a:xfrm>
            <a:off x="0" y="-2343"/>
            <a:ext cx="12191851" cy="73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vi-VN" dirty="0"/>
          </a:p>
        </p:txBody>
      </p:sp>
      <p:pic>
        <p:nvPicPr>
          <p:cNvPr id="4" name="Google Shape;112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56"/>
            <a:ext cx="1428750" cy="110553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599159" y="1164762"/>
            <a:ext cx="8093904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mối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mạng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Group 74"/>
          <p:cNvGrpSpPr>
            <a:grpSpLocks/>
          </p:cNvGrpSpPr>
          <p:nvPr/>
        </p:nvGrpSpPr>
        <p:grpSpPr bwMode="auto">
          <a:xfrm>
            <a:off x="179358" y="1206830"/>
            <a:ext cx="381000" cy="381000"/>
            <a:chOff x="2078" y="1680"/>
            <a:chExt cx="1615" cy="1615"/>
          </a:xfrm>
        </p:grpSpPr>
        <p:sp>
          <p:nvSpPr>
            <p:cNvPr id="8" name="Oval 75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9" name="Oval 76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0" name="Oval 77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1" name="Oval 78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8D67E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12" name="Oval 79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Oval 80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8D67E1"/>
                </a:gs>
                <a:gs pos="100000">
                  <a:srgbClr val="45326D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16" name="Text Box 9"/>
          <p:cNvSpPr txBox="1">
            <a:spLocks noChangeArrowheads="1"/>
          </p:cNvSpPr>
          <p:nvPr/>
        </p:nvSpPr>
        <p:spPr bwMode="gray">
          <a:xfrm>
            <a:off x="212334" y="1227516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419753" y="78437"/>
            <a:ext cx="10308635" cy="657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3: 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XÂY DỰNG TRƯỜNG HỌC THÂN THIỆN</a:t>
            </a:r>
          </a:p>
        </p:txBody>
      </p:sp>
      <p:sp>
        <p:nvSpPr>
          <p:cNvPr id="2" name="Rectangle 1"/>
          <p:cNvSpPr/>
          <p:nvPr/>
        </p:nvSpPr>
        <p:spPr>
          <a:xfrm>
            <a:off x="344806" y="3325774"/>
            <a:ext cx="4475105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mạng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0258" y="2220497"/>
            <a:ext cx="6830176" cy="40550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Rounded Rectangle 17"/>
          <p:cNvSpPr/>
          <p:nvPr/>
        </p:nvSpPr>
        <p:spPr>
          <a:xfrm>
            <a:off x="979026" y="2345757"/>
            <a:ext cx="3206664" cy="52609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THẢO LUẬN NHÓM</a:t>
            </a:r>
          </a:p>
        </p:txBody>
      </p:sp>
    </p:spTree>
    <p:extLst>
      <p:ext uri="{BB962C8B-B14F-4D97-AF65-F5344CB8AC3E}">
        <p14:creationId xmlns:p14="http://schemas.microsoft.com/office/powerpoint/2010/main" val="607264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3"/>
          <p:cNvSpPr txBox="1">
            <a:spLocks/>
          </p:cNvSpPr>
          <p:nvPr/>
        </p:nvSpPr>
        <p:spPr>
          <a:xfrm>
            <a:off x="0" y="-2343"/>
            <a:ext cx="12191851" cy="73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vi-VN" dirty="0"/>
          </a:p>
        </p:txBody>
      </p:sp>
      <p:pic>
        <p:nvPicPr>
          <p:cNvPr id="4" name="Google Shape;112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56"/>
            <a:ext cx="1428750" cy="1105535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Rectangle 13"/>
          <p:cNvSpPr/>
          <p:nvPr/>
        </p:nvSpPr>
        <p:spPr>
          <a:xfrm>
            <a:off x="1419753" y="78437"/>
            <a:ext cx="10308635" cy="657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3: 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XÂY DỰNG TRƯỜNG HỌC THÂN THIỆN</a:t>
            </a:r>
          </a:p>
        </p:txBody>
      </p:sp>
      <p:sp>
        <p:nvSpPr>
          <p:cNvPr id="20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613673" y="1179276"/>
            <a:ext cx="6112804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nạt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1" name="Group 53"/>
          <p:cNvGrpSpPr>
            <a:grpSpLocks/>
          </p:cNvGrpSpPr>
          <p:nvPr/>
        </p:nvGrpSpPr>
        <p:grpSpPr bwMode="auto">
          <a:xfrm>
            <a:off x="206838" y="1236857"/>
            <a:ext cx="381000" cy="381000"/>
            <a:chOff x="2078" y="1680"/>
            <a:chExt cx="1615" cy="1615"/>
          </a:xfrm>
        </p:grpSpPr>
        <p:sp>
          <p:nvSpPr>
            <p:cNvPr id="22" name="Oval 54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3" name="Oval 55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4" name="Oval 56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5" name="Oval 57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26" name="Oval 58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7" name="Oval 59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28" name="Text Box 9"/>
          <p:cNvSpPr txBox="1">
            <a:spLocks noChangeArrowheads="1"/>
          </p:cNvSpPr>
          <p:nvPr/>
        </p:nvSpPr>
        <p:spPr bwMode="gray">
          <a:xfrm>
            <a:off x="245142" y="1242776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2" name="Rectangle 1"/>
          <p:cNvSpPr/>
          <p:nvPr/>
        </p:nvSpPr>
        <p:spPr>
          <a:xfrm>
            <a:off x="275509" y="2573665"/>
            <a:ext cx="6096000" cy="378565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just"/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Chia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cờ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tín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Luật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 GV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chiếu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bức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nạt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màn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phút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thuyết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dành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10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đủ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quyền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giơ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tín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vòng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8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bức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thắng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2342364" y="1941534"/>
            <a:ext cx="2167003" cy="43841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TRÒ CHƠI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6596" y="2611243"/>
            <a:ext cx="5370535" cy="30688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3080728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6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3"/>
          <p:cNvSpPr txBox="1">
            <a:spLocks/>
          </p:cNvSpPr>
          <p:nvPr/>
        </p:nvSpPr>
        <p:spPr>
          <a:xfrm>
            <a:off x="0" y="-2343"/>
            <a:ext cx="12191851" cy="73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vi-VN" dirty="0"/>
          </a:p>
        </p:txBody>
      </p:sp>
      <p:pic>
        <p:nvPicPr>
          <p:cNvPr id="4" name="Google Shape;112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56"/>
            <a:ext cx="1428750" cy="110553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599159" y="1164762"/>
            <a:ext cx="8093904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mối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mạng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Group 74"/>
          <p:cNvGrpSpPr>
            <a:grpSpLocks/>
          </p:cNvGrpSpPr>
          <p:nvPr/>
        </p:nvGrpSpPr>
        <p:grpSpPr bwMode="auto">
          <a:xfrm>
            <a:off x="179358" y="1206830"/>
            <a:ext cx="381000" cy="381000"/>
            <a:chOff x="2078" y="1680"/>
            <a:chExt cx="1615" cy="1615"/>
          </a:xfrm>
        </p:grpSpPr>
        <p:sp>
          <p:nvSpPr>
            <p:cNvPr id="8" name="Oval 75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9" name="Oval 76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0" name="Oval 77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1" name="Oval 78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8D67E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12" name="Oval 79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Oval 80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8D67E1"/>
                </a:gs>
                <a:gs pos="100000">
                  <a:srgbClr val="45326D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16" name="Text Box 9"/>
          <p:cNvSpPr txBox="1">
            <a:spLocks noChangeArrowheads="1"/>
          </p:cNvSpPr>
          <p:nvPr/>
        </p:nvSpPr>
        <p:spPr bwMode="gray">
          <a:xfrm>
            <a:off x="212334" y="1227516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419753" y="78437"/>
            <a:ext cx="10308635" cy="657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3: 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XÂY DỰNG TRƯỜNG HỌC THÂN THIỆN</a:t>
            </a:r>
          </a:p>
        </p:txBody>
      </p:sp>
      <p:sp>
        <p:nvSpPr>
          <p:cNvPr id="2" name="Rectangle 1"/>
          <p:cNvSpPr/>
          <p:nvPr/>
        </p:nvSpPr>
        <p:spPr>
          <a:xfrm>
            <a:off x="510030" y="3429000"/>
            <a:ext cx="4888688" cy="193899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mạng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quyết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2,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vụ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6,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28 SGK.</a:t>
            </a: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4301" y="2150691"/>
            <a:ext cx="6220670" cy="411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Rounded Rectangle 17"/>
          <p:cNvSpPr/>
          <p:nvPr/>
        </p:nvSpPr>
        <p:spPr>
          <a:xfrm>
            <a:off x="1242072" y="2571225"/>
            <a:ext cx="3206664" cy="52609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XỬ LÍ TÌNH HUỐNG</a:t>
            </a:r>
          </a:p>
        </p:txBody>
      </p:sp>
    </p:spTree>
    <p:extLst>
      <p:ext uri="{BB962C8B-B14F-4D97-AF65-F5344CB8AC3E}">
        <p14:creationId xmlns:p14="http://schemas.microsoft.com/office/powerpoint/2010/main" val="81819211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8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3"/>
          <p:cNvSpPr txBox="1">
            <a:spLocks/>
          </p:cNvSpPr>
          <p:nvPr/>
        </p:nvSpPr>
        <p:spPr>
          <a:xfrm>
            <a:off x="0" y="-2343"/>
            <a:ext cx="12191851" cy="73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vi-VN" dirty="0"/>
          </a:p>
        </p:txBody>
      </p:sp>
      <p:pic>
        <p:nvPicPr>
          <p:cNvPr id="4" name="Google Shape;112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56"/>
            <a:ext cx="1428750" cy="110553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599159" y="1164762"/>
            <a:ext cx="8093904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mối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mạng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Group 74"/>
          <p:cNvGrpSpPr>
            <a:grpSpLocks/>
          </p:cNvGrpSpPr>
          <p:nvPr/>
        </p:nvGrpSpPr>
        <p:grpSpPr bwMode="auto">
          <a:xfrm>
            <a:off x="179358" y="1206830"/>
            <a:ext cx="381000" cy="381000"/>
            <a:chOff x="2078" y="1680"/>
            <a:chExt cx="1615" cy="1615"/>
          </a:xfrm>
        </p:grpSpPr>
        <p:sp>
          <p:nvSpPr>
            <p:cNvPr id="8" name="Oval 75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9" name="Oval 76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0" name="Oval 77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1" name="Oval 78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8D67E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12" name="Oval 79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Oval 80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8D67E1"/>
                </a:gs>
                <a:gs pos="100000">
                  <a:srgbClr val="45326D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16" name="Text Box 9"/>
          <p:cNvSpPr txBox="1">
            <a:spLocks noChangeArrowheads="1"/>
          </p:cNvSpPr>
          <p:nvPr/>
        </p:nvSpPr>
        <p:spPr bwMode="gray">
          <a:xfrm>
            <a:off x="212334" y="1227516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419753" y="78437"/>
            <a:ext cx="10308635" cy="657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3: 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XÂY DỰNG TRƯỜNG HỌC THÂN THIỆN</a:t>
            </a: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802" y="2190228"/>
            <a:ext cx="10278158" cy="35967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6015076"/>
      </p:ext>
    </p:extLst>
  </p:cSld>
  <p:clrMapOvr>
    <a:masterClrMapping/>
  </p:clrMapOvr>
  <p:transition spd="slow">
    <p:push dir="u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3"/>
          <p:cNvSpPr txBox="1">
            <a:spLocks/>
          </p:cNvSpPr>
          <p:nvPr/>
        </p:nvSpPr>
        <p:spPr>
          <a:xfrm>
            <a:off x="0" y="-2343"/>
            <a:ext cx="12191851" cy="73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vi-VN" dirty="0"/>
          </a:p>
        </p:txBody>
      </p:sp>
      <p:pic>
        <p:nvPicPr>
          <p:cNvPr id="4" name="Google Shape;112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56"/>
            <a:ext cx="1428750" cy="110553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599159" y="1164762"/>
            <a:ext cx="8093904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mối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mạng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Group 74"/>
          <p:cNvGrpSpPr>
            <a:grpSpLocks/>
          </p:cNvGrpSpPr>
          <p:nvPr/>
        </p:nvGrpSpPr>
        <p:grpSpPr bwMode="auto">
          <a:xfrm>
            <a:off x="179358" y="1206830"/>
            <a:ext cx="381000" cy="381000"/>
            <a:chOff x="2078" y="1680"/>
            <a:chExt cx="1615" cy="1615"/>
          </a:xfrm>
        </p:grpSpPr>
        <p:sp>
          <p:nvSpPr>
            <p:cNvPr id="8" name="Oval 75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9" name="Oval 76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0" name="Oval 77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1" name="Oval 78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8D67E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12" name="Oval 79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Oval 80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8D67E1"/>
                </a:gs>
                <a:gs pos="100000">
                  <a:srgbClr val="45326D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16" name="Text Box 9"/>
          <p:cNvSpPr txBox="1">
            <a:spLocks noChangeArrowheads="1"/>
          </p:cNvSpPr>
          <p:nvPr/>
        </p:nvSpPr>
        <p:spPr bwMode="gray">
          <a:xfrm>
            <a:off x="212334" y="1227516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419753" y="78437"/>
            <a:ext cx="10308635" cy="657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3: 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XÂY DỰNG TRƯỜNG HỌC THÂN THIỆN</a:t>
            </a: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828" y="2025238"/>
            <a:ext cx="9999312" cy="479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828" y="2502074"/>
            <a:ext cx="10005010" cy="3034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36892365"/>
      </p:ext>
    </p:extLst>
  </p:cSld>
  <p:clrMapOvr>
    <a:masterClrMapping/>
  </p:clrMapOvr>
  <p:transition spd="slow">
    <p:push dir="u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3"/>
          <p:cNvSpPr txBox="1">
            <a:spLocks/>
          </p:cNvSpPr>
          <p:nvPr/>
        </p:nvSpPr>
        <p:spPr>
          <a:xfrm>
            <a:off x="0" y="-2343"/>
            <a:ext cx="12191851" cy="73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vi-VN" dirty="0"/>
          </a:p>
        </p:txBody>
      </p:sp>
      <p:pic>
        <p:nvPicPr>
          <p:cNvPr id="4" name="Google Shape;112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56"/>
            <a:ext cx="1428750" cy="110553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599159" y="1164762"/>
            <a:ext cx="8093904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mối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mạng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Group 74"/>
          <p:cNvGrpSpPr>
            <a:grpSpLocks/>
          </p:cNvGrpSpPr>
          <p:nvPr/>
        </p:nvGrpSpPr>
        <p:grpSpPr bwMode="auto">
          <a:xfrm>
            <a:off x="179358" y="1206830"/>
            <a:ext cx="381000" cy="381000"/>
            <a:chOff x="2078" y="1680"/>
            <a:chExt cx="1615" cy="1615"/>
          </a:xfrm>
        </p:grpSpPr>
        <p:sp>
          <p:nvSpPr>
            <p:cNvPr id="8" name="Oval 75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9" name="Oval 76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0" name="Oval 77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1" name="Oval 78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8D67E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12" name="Oval 79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Oval 80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8D67E1"/>
                </a:gs>
                <a:gs pos="100000">
                  <a:srgbClr val="45326D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16" name="Text Box 9"/>
          <p:cNvSpPr txBox="1">
            <a:spLocks noChangeArrowheads="1"/>
          </p:cNvSpPr>
          <p:nvPr/>
        </p:nvSpPr>
        <p:spPr bwMode="gray">
          <a:xfrm>
            <a:off x="212334" y="1227516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419753" y="78437"/>
            <a:ext cx="10308635" cy="657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3: 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XÂY DỰNG TRƯỜNG HỌC THÂN THIỆN</a:t>
            </a: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828" y="2025238"/>
            <a:ext cx="9999312" cy="479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828" y="2492679"/>
            <a:ext cx="9999693" cy="2981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6015076"/>
      </p:ext>
    </p:extLst>
  </p:cSld>
  <p:clrMapOvr>
    <a:masterClrMapping/>
  </p:clrMapOvr>
  <p:transition spd="slow">
    <p:push dir="u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3"/>
          <p:cNvSpPr txBox="1">
            <a:spLocks/>
          </p:cNvSpPr>
          <p:nvPr/>
        </p:nvSpPr>
        <p:spPr>
          <a:xfrm>
            <a:off x="0" y="-2343"/>
            <a:ext cx="12191851" cy="73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vi-VN" dirty="0"/>
          </a:p>
        </p:txBody>
      </p:sp>
      <p:pic>
        <p:nvPicPr>
          <p:cNvPr id="4" name="Google Shape;112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56"/>
            <a:ext cx="1428750" cy="110553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599159" y="1164762"/>
            <a:ext cx="8093904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mối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mạng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Group 74"/>
          <p:cNvGrpSpPr>
            <a:grpSpLocks/>
          </p:cNvGrpSpPr>
          <p:nvPr/>
        </p:nvGrpSpPr>
        <p:grpSpPr bwMode="auto">
          <a:xfrm>
            <a:off x="179358" y="1206830"/>
            <a:ext cx="381000" cy="381000"/>
            <a:chOff x="2078" y="1680"/>
            <a:chExt cx="1615" cy="1615"/>
          </a:xfrm>
        </p:grpSpPr>
        <p:sp>
          <p:nvSpPr>
            <p:cNvPr id="8" name="Oval 75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9" name="Oval 76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0" name="Oval 77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1" name="Oval 78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8D67E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12" name="Oval 79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Oval 80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8D67E1"/>
                </a:gs>
                <a:gs pos="100000">
                  <a:srgbClr val="45326D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16" name="Text Box 9"/>
          <p:cNvSpPr txBox="1">
            <a:spLocks noChangeArrowheads="1"/>
          </p:cNvSpPr>
          <p:nvPr/>
        </p:nvSpPr>
        <p:spPr bwMode="gray">
          <a:xfrm>
            <a:off x="212334" y="1227516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419753" y="78437"/>
            <a:ext cx="10308635" cy="657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3: 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XÂY DỰNG TRƯỜNG HỌC THÂN THIỆN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159" y="1996858"/>
            <a:ext cx="4441521" cy="4441521"/>
          </a:xfrm>
          <a:prstGeom prst="rect">
            <a:avLst/>
          </a:prstGeom>
        </p:spPr>
      </p:pic>
      <p:sp>
        <p:nvSpPr>
          <p:cNvPr id="5" name="Round Diagonal Corner Rectangle 4"/>
          <p:cNvSpPr/>
          <p:nvPr/>
        </p:nvSpPr>
        <p:spPr>
          <a:xfrm>
            <a:off x="5611660" y="2943615"/>
            <a:ext cx="5999967" cy="1302707"/>
          </a:xfrm>
          <a:prstGeom prst="round2Diag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xúc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mạng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8" name="Round Diagonal Corner Rectangle 17"/>
          <p:cNvSpPr/>
          <p:nvPr/>
        </p:nvSpPr>
        <p:spPr>
          <a:xfrm>
            <a:off x="5611660" y="4574086"/>
            <a:ext cx="5999967" cy="1626296"/>
          </a:xfrm>
          <a:prstGeom prst="round2Diag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quyết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9" name="12-Point Star 18"/>
          <p:cNvSpPr/>
          <p:nvPr/>
        </p:nvSpPr>
        <p:spPr>
          <a:xfrm>
            <a:off x="5328778" y="2680571"/>
            <a:ext cx="570980" cy="601249"/>
          </a:xfrm>
          <a:prstGeom prst="star12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20" name="12-Point Star 19"/>
          <p:cNvSpPr/>
          <p:nvPr/>
        </p:nvSpPr>
        <p:spPr>
          <a:xfrm>
            <a:off x="5378881" y="4273461"/>
            <a:ext cx="570980" cy="601249"/>
          </a:xfrm>
          <a:prstGeom prst="star12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1667956" y="2154477"/>
            <a:ext cx="2515736" cy="52609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PHỎNG VẤN</a:t>
            </a:r>
          </a:p>
        </p:txBody>
      </p:sp>
    </p:spTree>
    <p:extLst>
      <p:ext uri="{BB962C8B-B14F-4D97-AF65-F5344CB8AC3E}">
        <p14:creationId xmlns:p14="http://schemas.microsoft.com/office/powerpoint/2010/main" val="81819211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3"/>
          <p:cNvSpPr txBox="1">
            <a:spLocks/>
          </p:cNvSpPr>
          <p:nvPr/>
        </p:nvSpPr>
        <p:spPr>
          <a:xfrm>
            <a:off x="0" y="-2343"/>
            <a:ext cx="12191851" cy="73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vi-VN" dirty="0"/>
          </a:p>
        </p:txBody>
      </p:sp>
      <p:pic>
        <p:nvPicPr>
          <p:cNvPr id="4" name="Google Shape;112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56"/>
            <a:ext cx="1428750" cy="110553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584645" y="1164762"/>
            <a:ext cx="9736802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góp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xây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dựng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Group 53"/>
          <p:cNvGrpSpPr>
            <a:grpSpLocks/>
          </p:cNvGrpSpPr>
          <p:nvPr/>
        </p:nvGrpSpPr>
        <p:grpSpPr bwMode="auto">
          <a:xfrm>
            <a:off x="177810" y="1222343"/>
            <a:ext cx="381000" cy="381000"/>
            <a:chOff x="2078" y="1680"/>
            <a:chExt cx="1615" cy="1615"/>
          </a:xfrm>
        </p:grpSpPr>
        <p:sp>
          <p:nvSpPr>
            <p:cNvPr id="8" name="Oval 54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9" name="Oval 55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0" name="Oval 56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1" name="Oval 57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12" name="Oval 58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Oval 59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16" name="Text Box 9"/>
          <p:cNvSpPr txBox="1">
            <a:spLocks noChangeArrowheads="1"/>
          </p:cNvSpPr>
          <p:nvPr/>
        </p:nvSpPr>
        <p:spPr bwMode="gray">
          <a:xfrm>
            <a:off x="216114" y="1228262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419753" y="78437"/>
            <a:ext cx="10308635" cy="657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3: 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XÂY DỰNG TRƯỜNG HỌC THÂN THIỆN</a:t>
            </a:r>
          </a:p>
        </p:txBody>
      </p:sp>
      <p:sp>
        <p:nvSpPr>
          <p:cNvPr id="2" name="Rectangle 1"/>
          <p:cNvSpPr/>
          <p:nvPr/>
        </p:nvSpPr>
        <p:spPr>
          <a:xfrm>
            <a:off x="383446" y="2901212"/>
            <a:ext cx="3173946" cy="267765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trao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4-6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xây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dựng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huy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9630" y="2545849"/>
            <a:ext cx="8100140" cy="3078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Rounded Rectangle 17"/>
          <p:cNvSpPr/>
          <p:nvPr/>
        </p:nvSpPr>
        <p:spPr>
          <a:xfrm>
            <a:off x="377778" y="2095237"/>
            <a:ext cx="3179614" cy="52609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THẢO LUẬN NHÓM</a:t>
            </a:r>
          </a:p>
        </p:txBody>
      </p:sp>
    </p:spTree>
    <p:extLst>
      <p:ext uri="{BB962C8B-B14F-4D97-AF65-F5344CB8AC3E}">
        <p14:creationId xmlns:p14="http://schemas.microsoft.com/office/powerpoint/2010/main" val="607264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8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3"/>
          <p:cNvSpPr txBox="1">
            <a:spLocks/>
          </p:cNvSpPr>
          <p:nvPr/>
        </p:nvSpPr>
        <p:spPr>
          <a:xfrm>
            <a:off x="0" y="-2343"/>
            <a:ext cx="12191851" cy="73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vi-VN" dirty="0"/>
          </a:p>
        </p:txBody>
      </p:sp>
      <p:pic>
        <p:nvPicPr>
          <p:cNvPr id="4" name="Google Shape;112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56"/>
            <a:ext cx="1428750" cy="110553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584645" y="1164762"/>
            <a:ext cx="9736802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góp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xây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dựng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Group 53"/>
          <p:cNvGrpSpPr>
            <a:grpSpLocks/>
          </p:cNvGrpSpPr>
          <p:nvPr/>
        </p:nvGrpSpPr>
        <p:grpSpPr bwMode="auto">
          <a:xfrm>
            <a:off x="177810" y="1222343"/>
            <a:ext cx="381000" cy="381000"/>
            <a:chOff x="2078" y="1680"/>
            <a:chExt cx="1615" cy="1615"/>
          </a:xfrm>
        </p:grpSpPr>
        <p:sp>
          <p:nvSpPr>
            <p:cNvPr id="8" name="Oval 54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9" name="Oval 55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0" name="Oval 56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1" name="Oval 57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12" name="Oval 58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Oval 59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16" name="Text Box 9"/>
          <p:cNvSpPr txBox="1">
            <a:spLocks noChangeArrowheads="1"/>
          </p:cNvSpPr>
          <p:nvPr/>
        </p:nvSpPr>
        <p:spPr bwMode="gray">
          <a:xfrm>
            <a:off x="216114" y="1228262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419753" y="78437"/>
            <a:ext cx="10308635" cy="657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3: 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XÂY DỰNG TRƯỜNG HỌC THÂN THIỆN</a:t>
            </a:r>
          </a:p>
        </p:txBody>
      </p:sp>
      <p:sp>
        <p:nvSpPr>
          <p:cNvPr id="2" name="Rectangle 1"/>
          <p:cNvSpPr/>
          <p:nvPr/>
        </p:nvSpPr>
        <p:spPr>
          <a:xfrm>
            <a:off x="400379" y="2397670"/>
            <a:ext cx="4083939" cy="230832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4-6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lựa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mức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xây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dựng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thiện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giơ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thẻ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5" name="Round Diagonal Corner Rectangle 4"/>
          <p:cNvSpPr/>
          <p:nvPr/>
        </p:nvSpPr>
        <p:spPr>
          <a:xfrm>
            <a:off x="1140259" y="4860099"/>
            <a:ext cx="2392080" cy="475989"/>
          </a:xfrm>
          <a:prstGeom prst="round2Diag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THƯỜNG XUYÊN</a:t>
            </a:r>
            <a:endParaRPr 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Round Diagonal Corner Rectangle 17"/>
          <p:cNvSpPr/>
          <p:nvPr/>
        </p:nvSpPr>
        <p:spPr>
          <a:xfrm>
            <a:off x="1140259" y="5501015"/>
            <a:ext cx="2392080" cy="475989"/>
          </a:xfrm>
          <a:prstGeom prst="round2Diag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THỈNH THOẢNG</a:t>
            </a:r>
            <a:endParaRPr 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Round Diagonal Corner Rectangle 18"/>
          <p:cNvSpPr/>
          <p:nvPr/>
        </p:nvSpPr>
        <p:spPr>
          <a:xfrm>
            <a:off x="1140259" y="6127316"/>
            <a:ext cx="2392080" cy="475989"/>
          </a:xfrm>
          <a:prstGeom prst="round2DiagRect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CHƯA THỰC HIỆN</a:t>
            </a:r>
            <a:endParaRPr lang="en-US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4631" y="2340411"/>
            <a:ext cx="7323137" cy="3724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Rounded Rectangle 19"/>
          <p:cNvSpPr/>
          <p:nvPr/>
        </p:nvSpPr>
        <p:spPr>
          <a:xfrm>
            <a:off x="852541" y="1737180"/>
            <a:ext cx="3179614" cy="52609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LÀM VIỆC NHÓM</a:t>
            </a:r>
          </a:p>
        </p:txBody>
      </p:sp>
    </p:spTree>
    <p:extLst>
      <p:ext uri="{BB962C8B-B14F-4D97-AF65-F5344CB8AC3E}">
        <p14:creationId xmlns:p14="http://schemas.microsoft.com/office/powerpoint/2010/main" val="112363364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18" grpId="0" animBg="1"/>
      <p:bldP spid="19" grpId="0" animBg="1"/>
      <p:bldP spid="20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3"/>
          <p:cNvSpPr txBox="1">
            <a:spLocks/>
          </p:cNvSpPr>
          <p:nvPr/>
        </p:nvSpPr>
        <p:spPr>
          <a:xfrm>
            <a:off x="0" y="-2343"/>
            <a:ext cx="12191851" cy="73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vi-VN" dirty="0"/>
          </a:p>
        </p:txBody>
      </p:sp>
      <p:pic>
        <p:nvPicPr>
          <p:cNvPr id="4" name="Google Shape;112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56"/>
            <a:ext cx="1428750" cy="1105535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Cloud Callout 14"/>
          <p:cNvSpPr/>
          <p:nvPr/>
        </p:nvSpPr>
        <p:spPr>
          <a:xfrm>
            <a:off x="5453046" y="1791223"/>
            <a:ext cx="6040877" cy="2204580"/>
          </a:xfrm>
          <a:prstGeom prst="cloudCallout">
            <a:avLst>
              <a:gd name="adj1" fmla="val -33047"/>
              <a:gd name="adj2" fmla="val 62667"/>
            </a:avLst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Chia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xúc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góp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xây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dựng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6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584645" y="1164762"/>
            <a:ext cx="9736802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góp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xây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dựng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Group 53"/>
          <p:cNvGrpSpPr>
            <a:grpSpLocks/>
          </p:cNvGrpSpPr>
          <p:nvPr/>
        </p:nvGrpSpPr>
        <p:grpSpPr bwMode="auto">
          <a:xfrm>
            <a:off x="177810" y="1222343"/>
            <a:ext cx="381000" cy="381000"/>
            <a:chOff x="2078" y="1680"/>
            <a:chExt cx="1615" cy="1615"/>
          </a:xfrm>
        </p:grpSpPr>
        <p:sp>
          <p:nvSpPr>
            <p:cNvPr id="8" name="Oval 54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9" name="Oval 55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0" name="Oval 56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1" name="Oval 57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12" name="Oval 58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Oval 59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16" name="Text Box 9"/>
          <p:cNvSpPr txBox="1">
            <a:spLocks noChangeArrowheads="1"/>
          </p:cNvSpPr>
          <p:nvPr/>
        </p:nvSpPr>
        <p:spPr bwMode="gray">
          <a:xfrm>
            <a:off x="216114" y="1228262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419753" y="78437"/>
            <a:ext cx="10308635" cy="657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3: 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XÂY DỰNG TRƯỜNG HỌC THÂN THIỆN</a:t>
            </a:r>
          </a:p>
        </p:txBody>
      </p:sp>
      <p:sp>
        <p:nvSpPr>
          <p:cNvPr id="2" name="Rectangle 1"/>
          <p:cNvSpPr/>
          <p:nvPr/>
        </p:nvSpPr>
        <p:spPr>
          <a:xfrm>
            <a:off x="3720230" y="1841326"/>
            <a:ext cx="787641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ngôi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đào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giỏi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ngôi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mối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thiện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,......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tồn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đem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niềm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hào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5" name="Rectangle 4"/>
          <p:cNvSpPr/>
          <p:nvPr/>
        </p:nvSpPr>
        <p:spPr>
          <a:xfrm>
            <a:off x="238912" y="4441480"/>
            <a:ext cx="667545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góp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cực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xây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dựng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thiện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tục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huy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rèn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mạng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rèn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kĩ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tránh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nạt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xây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dựng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gìn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424" y="1778697"/>
            <a:ext cx="3029534" cy="264237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5979" y="4181108"/>
            <a:ext cx="4708288" cy="24684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2363364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" grpId="0"/>
      <p:bldP spid="5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3"/>
          <p:cNvSpPr txBox="1">
            <a:spLocks/>
          </p:cNvSpPr>
          <p:nvPr/>
        </p:nvSpPr>
        <p:spPr>
          <a:xfrm>
            <a:off x="0" y="-2343"/>
            <a:ext cx="12191851" cy="73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vi-VN" dirty="0"/>
          </a:p>
        </p:txBody>
      </p:sp>
      <p:pic>
        <p:nvPicPr>
          <p:cNvPr id="4" name="Google Shape;112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56"/>
            <a:ext cx="1428750" cy="110553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584645" y="1164762"/>
            <a:ext cx="4450818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Xây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dựng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gìn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Group 53"/>
          <p:cNvGrpSpPr>
            <a:grpSpLocks/>
          </p:cNvGrpSpPr>
          <p:nvPr/>
        </p:nvGrpSpPr>
        <p:grpSpPr bwMode="auto">
          <a:xfrm>
            <a:off x="177810" y="1222343"/>
            <a:ext cx="381000" cy="381000"/>
            <a:chOff x="2078" y="1680"/>
            <a:chExt cx="1615" cy="1615"/>
          </a:xfrm>
        </p:grpSpPr>
        <p:sp>
          <p:nvSpPr>
            <p:cNvPr id="8" name="Oval 54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9" name="Oval 55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0" name="Oval 56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1" name="Oval 57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12" name="Oval 58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Oval 59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16" name="Text Box 9"/>
          <p:cNvSpPr txBox="1">
            <a:spLocks noChangeArrowheads="1"/>
          </p:cNvSpPr>
          <p:nvPr/>
        </p:nvSpPr>
        <p:spPr bwMode="gray">
          <a:xfrm>
            <a:off x="216114" y="1228262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419753" y="78437"/>
            <a:ext cx="10308635" cy="657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3: 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XÂY DỰNG TRƯỜNG HỌC THÂN THIỆN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030" y="2943418"/>
            <a:ext cx="3106652" cy="3106652"/>
          </a:xfrm>
          <a:prstGeom prst="rect">
            <a:avLst/>
          </a:prstGeom>
        </p:spPr>
      </p:pic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0812" y="2782996"/>
            <a:ext cx="8177270" cy="34674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308290" y="1852157"/>
            <a:ext cx="11541332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Mời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nhé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hỡi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nhạc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sĩ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Vĩnh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Tâm</a:t>
            </a:r>
            <a:endParaRPr lang="en-US" sz="2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363364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3"/>
          <p:cNvSpPr txBox="1">
            <a:spLocks/>
          </p:cNvSpPr>
          <p:nvPr/>
        </p:nvSpPr>
        <p:spPr>
          <a:xfrm>
            <a:off x="0" y="-2343"/>
            <a:ext cx="12191851" cy="73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vi-VN" dirty="0"/>
          </a:p>
        </p:txBody>
      </p:sp>
      <p:pic>
        <p:nvPicPr>
          <p:cNvPr id="4" name="Google Shape;112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56"/>
            <a:ext cx="1428750" cy="110553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584645" y="1164762"/>
            <a:ext cx="4450818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Xây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dựng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gìn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Group 53"/>
          <p:cNvGrpSpPr>
            <a:grpSpLocks/>
          </p:cNvGrpSpPr>
          <p:nvPr/>
        </p:nvGrpSpPr>
        <p:grpSpPr bwMode="auto">
          <a:xfrm>
            <a:off x="177810" y="1222343"/>
            <a:ext cx="381000" cy="381000"/>
            <a:chOff x="2078" y="1680"/>
            <a:chExt cx="1615" cy="1615"/>
          </a:xfrm>
        </p:grpSpPr>
        <p:sp>
          <p:nvSpPr>
            <p:cNvPr id="8" name="Oval 54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9" name="Oval 55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0" name="Oval 56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1" name="Oval 57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12" name="Oval 58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Oval 59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16" name="Text Box 9"/>
          <p:cNvSpPr txBox="1">
            <a:spLocks noChangeArrowheads="1"/>
          </p:cNvSpPr>
          <p:nvPr/>
        </p:nvSpPr>
        <p:spPr bwMode="gray">
          <a:xfrm>
            <a:off x="216114" y="1228262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419753" y="78437"/>
            <a:ext cx="10308635" cy="657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3: 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XÂY DỰNG TRƯỜNG HỌC THÂN THIỆN</a:t>
            </a:r>
          </a:p>
        </p:txBody>
      </p:sp>
      <p:sp>
        <p:nvSpPr>
          <p:cNvPr id="2" name="Rectangle 1"/>
          <p:cNvSpPr/>
          <p:nvPr/>
        </p:nvSpPr>
        <p:spPr>
          <a:xfrm>
            <a:off x="558811" y="3122296"/>
            <a:ext cx="6355556" cy="138499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xây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dựng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gìn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4785" y="1898313"/>
            <a:ext cx="4613603" cy="4220956"/>
          </a:xfrm>
          <a:prstGeom prst="rect">
            <a:avLst/>
          </a:prstGeom>
        </p:spPr>
      </p:pic>
      <p:sp>
        <p:nvSpPr>
          <p:cNvPr id="18" name="Rounded Rectangle 17"/>
          <p:cNvSpPr/>
          <p:nvPr/>
        </p:nvSpPr>
        <p:spPr>
          <a:xfrm>
            <a:off x="2146782" y="2246811"/>
            <a:ext cx="3179614" cy="52609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LÀM VIỆC NHÓM</a:t>
            </a:r>
          </a:p>
        </p:txBody>
      </p:sp>
    </p:spTree>
    <p:extLst>
      <p:ext uri="{BB962C8B-B14F-4D97-AF65-F5344CB8AC3E}">
        <p14:creationId xmlns:p14="http://schemas.microsoft.com/office/powerpoint/2010/main" val="294697566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3"/>
          <p:cNvSpPr txBox="1">
            <a:spLocks/>
          </p:cNvSpPr>
          <p:nvPr/>
        </p:nvSpPr>
        <p:spPr>
          <a:xfrm>
            <a:off x="0" y="-2343"/>
            <a:ext cx="12191851" cy="73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vi-VN" dirty="0"/>
          </a:p>
        </p:txBody>
      </p:sp>
      <p:pic>
        <p:nvPicPr>
          <p:cNvPr id="4" name="Google Shape;112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56"/>
            <a:ext cx="1428750" cy="1105535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Rectangle 13"/>
          <p:cNvSpPr/>
          <p:nvPr/>
        </p:nvSpPr>
        <p:spPr>
          <a:xfrm>
            <a:off x="1419753" y="78437"/>
            <a:ext cx="10308635" cy="657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3: 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XÂY DỰNG TRƯỜNG HỌC THÂN THIỆN</a:t>
            </a:r>
          </a:p>
        </p:txBody>
      </p:sp>
      <p:sp>
        <p:nvSpPr>
          <p:cNvPr id="20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613673" y="1179276"/>
            <a:ext cx="6112804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nạt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1" name="Group 53"/>
          <p:cNvGrpSpPr>
            <a:grpSpLocks/>
          </p:cNvGrpSpPr>
          <p:nvPr/>
        </p:nvGrpSpPr>
        <p:grpSpPr bwMode="auto">
          <a:xfrm>
            <a:off x="206838" y="1236857"/>
            <a:ext cx="381000" cy="381000"/>
            <a:chOff x="2078" y="1680"/>
            <a:chExt cx="1615" cy="1615"/>
          </a:xfrm>
        </p:grpSpPr>
        <p:sp>
          <p:nvSpPr>
            <p:cNvPr id="22" name="Oval 54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3" name="Oval 55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4" name="Oval 56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5" name="Oval 57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26" name="Oval 58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7" name="Oval 59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28" name="Text Box 9"/>
          <p:cNvSpPr txBox="1">
            <a:spLocks noChangeArrowheads="1"/>
          </p:cNvSpPr>
          <p:nvPr/>
        </p:nvSpPr>
        <p:spPr bwMode="gray">
          <a:xfrm>
            <a:off x="245142" y="1242776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8873" y="2145453"/>
            <a:ext cx="5811051" cy="38740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857" y="2145453"/>
            <a:ext cx="3292929" cy="38740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Oval 15"/>
          <p:cNvSpPr/>
          <p:nvPr/>
        </p:nvSpPr>
        <p:spPr>
          <a:xfrm>
            <a:off x="972438" y="5616069"/>
            <a:ext cx="551145" cy="52609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17" name="Oval 16"/>
          <p:cNvSpPr/>
          <p:nvPr/>
        </p:nvSpPr>
        <p:spPr>
          <a:xfrm>
            <a:off x="5223300" y="1970995"/>
            <a:ext cx="551145" cy="52609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19100017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3"/>
          <p:cNvSpPr txBox="1">
            <a:spLocks/>
          </p:cNvSpPr>
          <p:nvPr/>
        </p:nvSpPr>
        <p:spPr>
          <a:xfrm>
            <a:off x="0" y="-2343"/>
            <a:ext cx="12191851" cy="73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vi-VN" dirty="0"/>
          </a:p>
        </p:txBody>
      </p:sp>
      <p:pic>
        <p:nvPicPr>
          <p:cNvPr id="4" name="Google Shape;112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56"/>
            <a:ext cx="1428750" cy="1105535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Cloud Callout 14"/>
          <p:cNvSpPr/>
          <p:nvPr/>
        </p:nvSpPr>
        <p:spPr>
          <a:xfrm>
            <a:off x="5545699" y="1477063"/>
            <a:ext cx="5709069" cy="1912979"/>
          </a:xfrm>
          <a:prstGeom prst="cloudCallout">
            <a:avLst>
              <a:gd name="adj1" fmla="val -34706"/>
              <a:gd name="adj2" fmla="val 68917"/>
            </a:avLst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xây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dựng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gìn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6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584645" y="1164762"/>
            <a:ext cx="4450818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Xây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dựng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gìn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Group 53"/>
          <p:cNvGrpSpPr>
            <a:grpSpLocks/>
          </p:cNvGrpSpPr>
          <p:nvPr/>
        </p:nvGrpSpPr>
        <p:grpSpPr bwMode="auto">
          <a:xfrm>
            <a:off x="177810" y="1222343"/>
            <a:ext cx="381000" cy="381000"/>
            <a:chOff x="2078" y="1680"/>
            <a:chExt cx="1615" cy="1615"/>
          </a:xfrm>
        </p:grpSpPr>
        <p:sp>
          <p:nvSpPr>
            <p:cNvPr id="8" name="Oval 54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9" name="Oval 55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0" name="Oval 56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1" name="Oval 57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12" name="Oval 58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Oval 59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16" name="Text Box 9"/>
          <p:cNvSpPr txBox="1">
            <a:spLocks noChangeArrowheads="1"/>
          </p:cNvSpPr>
          <p:nvPr/>
        </p:nvSpPr>
        <p:spPr bwMode="gray">
          <a:xfrm>
            <a:off x="216114" y="1228262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419753" y="78437"/>
            <a:ext cx="10308635" cy="657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3: 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XÂY DỰNG TRƯỜNG HỌC THÂN THIỆN</a:t>
            </a:r>
          </a:p>
        </p:txBody>
      </p:sp>
      <p:sp>
        <p:nvSpPr>
          <p:cNvPr id="2" name="Rectangle 1"/>
          <p:cNvSpPr/>
          <p:nvPr/>
        </p:nvSpPr>
        <p:spPr>
          <a:xfrm>
            <a:off x="4142037" y="2433552"/>
            <a:ext cx="7586597" cy="34163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Gợi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ý:</a:t>
            </a:r>
          </a:p>
          <a:p>
            <a:pPr algn="just"/>
            <a:r>
              <a:rPr lang="en-US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xây</a:t>
            </a:r>
            <a:r>
              <a:rPr lang="en-US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dựng</a:t>
            </a:r>
            <a:r>
              <a:rPr lang="en-US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Cởi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chào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thăm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quen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• Chia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đỡ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hoà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nhập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4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gìn</a:t>
            </a:r>
            <a:r>
              <a:rPr lang="en-US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niềm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nỗi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buồn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đỡ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thắn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quyết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xung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đột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nảy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817" y="2162599"/>
            <a:ext cx="3159559" cy="39582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4697566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3"/>
          <p:cNvSpPr txBox="1">
            <a:spLocks/>
          </p:cNvSpPr>
          <p:nvPr/>
        </p:nvSpPr>
        <p:spPr>
          <a:xfrm>
            <a:off x="0" y="-2343"/>
            <a:ext cx="12191851" cy="73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vi-VN" dirty="0"/>
          </a:p>
        </p:txBody>
      </p:sp>
      <p:pic>
        <p:nvPicPr>
          <p:cNvPr id="4" name="Google Shape;112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56"/>
            <a:ext cx="1428750" cy="110553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584645" y="1164762"/>
            <a:ext cx="4450818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Xây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dựng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gìn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Group 53"/>
          <p:cNvGrpSpPr>
            <a:grpSpLocks/>
          </p:cNvGrpSpPr>
          <p:nvPr/>
        </p:nvGrpSpPr>
        <p:grpSpPr bwMode="auto">
          <a:xfrm>
            <a:off x="177810" y="1222343"/>
            <a:ext cx="381000" cy="381000"/>
            <a:chOff x="2078" y="1680"/>
            <a:chExt cx="1615" cy="1615"/>
          </a:xfrm>
        </p:grpSpPr>
        <p:sp>
          <p:nvSpPr>
            <p:cNvPr id="8" name="Oval 54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9" name="Oval 55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0" name="Oval 56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1" name="Oval 57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12" name="Oval 58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Oval 59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16" name="Text Box 9"/>
          <p:cNvSpPr txBox="1">
            <a:spLocks noChangeArrowheads="1"/>
          </p:cNvSpPr>
          <p:nvPr/>
        </p:nvSpPr>
        <p:spPr bwMode="gray">
          <a:xfrm>
            <a:off x="216114" y="1228262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419753" y="78437"/>
            <a:ext cx="10308635" cy="657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3: 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XÂY DỰNG TRƯỜNG HỌC THÂN THIỆN</a:t>
            </a:r>
          </a:p>
        </p:txBody>
      </p:sp>
      <p:sp>
        <p:nvSpPr>
          <p:cNvPr id="2" name="Rectangle 1"/>
          <p:cNvSpPr/>
          <p:nvPr/>
        </p:nvSpPr>
        <p:spPr>
          <a:xfrm>
            <a:off x="572157" y="2427910"/>
            <a:ext cx="10920615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trao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đóng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645" y="3738758"/>
            <a:ext cx="10973337" cy="2724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Rounded Rectangle 17"/>
          <p:cNvSpPr/>
          <p:nvPr/>
        </p:nvSpPr>
        <p:spPr>
          <a:xfrm>
            <a:off x="4188525" y="1737895"/>
            <a:ext cx="3179614" cy="52609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SẮM VAI</a:t>
            </a:r>
          </a:p>
        </p:txBody>
      </p:sp>
    </p:spTree>
    <p:extLst>
      <p:ext uri="{BB962C8B-B14F-4D97-AF65-F5344CB8AC3E}">
        <p14:creationId xmlns:p14="http://schemas.microsoft.com/office/powerpoint/2010/main" val="294697566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8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3"/>
          <p:cNvSpPr txBox="1">
            <a:spLocks/>
          </p:cNvSpPr>
          <p:nvPr/>
        </p:nvSpPr>
        <p:spPr>
          <a:xfrm>
            <a:off x="0" y="-2343"/>
            <a:ext cx="12191851" cy="73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vi-VN" dirty="0"/>
          </a:p>
        </p:txBody>
      </p:sp>
      <p:pic>
        <p:nvPicPr>
          <p:cNvPr id="4" name="Google Shape;112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56"/>
            <a:ext cx="1428750" cy="110553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584645" y="1164762"/>
            <a:ext cx="4450818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Xây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dựng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gìn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Group 53"/>
          <p:cNvGrpSpPr>
            <a:grpSpLocks/>
          </p:cNvGrpSpPr>
          <p:nvPr/>
        </p:nvGrpSpPr>
        <p:grpSpPr bwMode="auto">
          <a:xfrm>
            <a:off x="177810" y="1222343"/>
            <a:ext cx="381000" cy="381000"/>
            <a:chOff x="2078" y="1680"/>
            <a:chExt cx="1615" cy="1615"/>
          </a:xfrm>
        </p:grpSpPr>
        <p:sp>
          <p:nvSpPr>
            <p:cNvPr id="8" name="Oval 54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9" name="Oval 55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0" name="Oval 56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1" name="Oval 57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12" name="Oval 58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Oval 59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16" name="Text Box 9"/>
          <p:cNvSpPr txBox="1">
            <a:spLocks noChangeArrowheads="1"/>
          </p:cNvSpPr>
          <p:nvPr/>
        </p:nvSpPr>
        <p:spPr bwMode="gray">
          <a:xfrm>
            <a:off x="216114" y="1228262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419753" y="78437"/>
            <a:ext cx="10308635" cy="657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3: 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XÂY DỰNG TRƯỜNG HỌC THÂN THIỆN</a:t>
            </a: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6419" y="1842630"/>
            <a:ext cx="8630621" cy="4583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884441"/>
      </p:ext>
    </p:extLst>
  </p:cSld>
  <p:clrMapOvr>
    <a:masterClrMapping/>
  </p:clrMapOvr>
  <p:transition spd="slow">
    <p:push dir="u"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3"/>
          <p:cNvSpPr txBox="1">
            <a:spLocks/>
          </p:cNvSpPr>
          <p:nvPr/>
        </p:nvSpPr>
        <p:spPr>
          <a:xfrm>
            <a:off x="0" y="-2343"/>
            <a:ext cx="12191851" cy="73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vi-VN" dirty="0"/>
          </a:p>
        </p:txBody>
      </p:sp>
      <p:pic>
        <p:nvPicPr>
          <p:cNvPr id="4" name="Google Shape;112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56"/>
            <a:ext cx="1428750" cy="110553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584645" y="1164762"/>
            <a:ext cx="4450818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Xây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dựng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gìn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Group 53"/>
          <p:cNvGrpSpPr>
            <a:grpSpLocks/>
          </p:cNvGrpSpPr>
          <p:nvPr/>
        </p:nvGrpSpPr>
        <p:grpSpPr bwMode="auto">
          <a:xfrm>
            <a:off x="177810" y="1222343"/>
            <a:ext cx="381000" cy="381000"/>
            <a:chOff x="2078" y="1680"/>
            <a:chExt cx="1615" cy="1615"/>
          </a:xfrm>
        </p:grpSpPr>
        <p:sp>
          <p:nvSpPr>
            <p:cNvPr id="8" name="Oval 54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9" name="Oval 55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0" name="Oval 56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1" name="Oval 57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12" name="Oval 58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Oval 59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16" name="Text Box 9"/>
          <p:cNvSpPr txBox="1">
            <a:spLocks noChangeArrowheads="1"/>
          </p:cNvSpPr>
          <p:nvPr/>
        </p:nvSpPr>
        <p:spPr bwMode="gray">
          <a:xfrm>
            <a:off x="216114" y="1228262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419753" y="78437"/>
            <a:ext cx="10308635" cy="657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3: 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XÂY DỰNG TRƯỜNG HỌC THÂN THIỆN</a:t>
            </a:r>
          </a:p>
        </p:txBody>
      </p:sp>
      <p:sp>
        <p:nvSpPr>
          <p:cNvPr id="2" name="Rectangle 1"/>
          <p:cNvSpPr/>
          <p:nvPr/>
        </p:nvSpPr>
        <p:spPr>
          <a:xfrm>
            <a:off x="968679" y="2715471"/>
            <a:ext cx="10342323" cy="138499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sưu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tầm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dao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tục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danh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ngôn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trưng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thiệu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9.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4326311" y="1988416"/>
            <a:ext cx="3179614" cy="52609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TẬP VỀ NHÀ</a:t>
            </a:r>
          </a:p>
        </p:txBody>
      </p:sp>
      <p:sp>
        <p:nvSpPr>
          <p:cNvPr id="5" name="Rectangle 4"/>
          <p:cNvSpPr/>
          <p:nvPr/>
        </p:nvSpPr>
        <p:spPr>
          <a:xfrm>
            <a:off x="3151579" y="4477610"/>
            <a:ext cx="5529078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tày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”.</a:t>
            </a:r>
          </a:p>
          <a:p>
            <a:pPr algn="just"/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vi-VN" sz="2800" i="1" dirty="0">
                <a:latin typeface="Times New Roman" pitchFamily="18" charset="0"/>
                <a:cs typeface="Times New Roman" pitchFamily="18" charset="0"/>
              </a:rPr>
              <a:t>Chọn bạn mà chơi, chọn nơi mà ở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”</a:t>
            </a:r>
            <a:r>
              <a:rPr lang="vi-VN" sz="2800" i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5791647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5" grpId="0" animBg="1"/>
      <p:bldP spid="5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3"/>
          <p:cNvSpPr txBox="1">
            <a:spLocks/>
          </p:cNvSpPr>
          <p:nvPr/>
        </p:nvSpPr>
        <p:spPr>
          <a:xfrm>
            <a:off x="0" y="-2343"/>
            <a:ext cx="12191851" cy="73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vi-VN" dirty="0"/>
          </a:p>
        </p:txBody>
      </p:sp>
      <p:pic>
        <p:nvPicPr>
          <p:cNvPr id="4" name="Google Shape;112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56"/>
            <a:ext cx="1428750" cy="110553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584645" y="1164762"/>
            <a:ext cx="4112615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Lan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toả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Group 53"/>
          <p:cNvGrpSpPr>
            <a:grpSpLocks/>
          </p:cNvGrpSpPr>
          <p:nvPr/>
        </p:nvGrpSpPr>
        <p:grpSpPr bwMode="auto">
          <a:xfrm>
            <a:off x="177810" y="1222343"/>
            <a:ext cx="381000" cy="381000"/>
            <a:chOff x="2078" y="1680"/>
            <a:chExt cx="1615" cy="1615"/>
          </a:xfrm>
        </p:grpSpPr>
        <p:sp>
          <p:nvSpPr>
            <p:cNvPr id="8" name="Oval 54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9" name="Oval 55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0" name="Oval 56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1" name="Oval 57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12" name="Oval 58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Oval 59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16" name="Text Box 9"/>
          <p:cNvSpPr txBox="1">
            <a:spLocks noChangeArrowheads="1"/>
          </p:cNvSpPr>
          <p:nvPr/>
        </p:nvSpPr>
        <p:spPr bwMode="gray">
          <a:xfrm>
            <a:off x="216114" y="1228262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9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419753" y="78437"/>
            <a:ext cx="10308635" cy="657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3: 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XÂY DỰNG TRƯỜNG HỌC THÂN THIỆN</a:t>
            </a:r>
          </a:p>
        </p:txBody>
      </p:sp>
      <p:sp>
        <p:nvSpPr>
          <p:cNvPr id="2" name="Rectangle 1"/>
          <p:cNvSpPr/>
          <p:nvPr/>
        </p:nvSpPr>
        <p:spPr>
          <a:xfrm>
            <a:off x="880922" y="2448404"/>
            <a:ext cx="10430005" cy="156966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4-6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HS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album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xây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dựng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gìn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gợi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ý ở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vụ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7,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30 SGK.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bổ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sung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thuyết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thiệu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album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xây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dựng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gìn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0881" y="4202809"/>
            <a:ext cx="8067352" cy="244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Rounded Rectangle 17"/>
          <p:cNvSpPr/>
          <p:nvPr/>
        </p:nvSpPr>
        <p:spPr>
          <a:xfrm>
            <a:off x="4135586" y="1772950"/>
            <a:ext cx="3179614" cy="52609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THẢO LUẬN NHÓM</a:t>
            </a:r>
          </a:p>
        </p:txBody>
      </p:sp>
    </p:spTree>
    <p:extLst>
      <p:ext uri="{BB962C8B-B14F-4D97-AF65-F5344CB8AC3E}">
        <p14:creationId xmlns:p14="http://schemas.microsoft.com/office/powerpoint/2010/main" val="294697566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8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3"/>
          <p:cNvSpPr txBox="1">
            <a:spLocks/>
          </p:cNvSpPr>
          <p:nvPr/>
        </p:nvSpPr>
        <p:spPr>
          <a:xfrm>
            <a:off x="0" y="-2343"/>
            <a:ext cx="12191851" cy="73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vi-VN" dirty="0"/>
          </a:p>
        </p:txBody>
      </p:sp>
      <p:pic>
        <p:nvPicPr>
          <p:cNvPr id="4" name="Google Shape;112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56"/>
            <a:ext cx="1428750" cy="110553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584645" y="1164762"/>
            <a:ext cx="4112615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Lan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toả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Group 53"/>
          <p:cNvGrpSpPr>
            <a:grpSpLocks/>
          </p:cNvGrpSpPr>
          <p:nvPr/>
        </p:nvGrpSpPr>
        <p:grpSpPr bwMode="auto">
          <a:xfrm>
            <a:off x="177810" y="1222343"/>
            <a:ext cx="381000" cy="381000"/>
            <a:chOff x="2078" y="1680"/>
            <a:chExt cx="1615" cy="1615"/>
          </a:xfrm>
        </p:grpSpPr>
        <p:sp>
          <p:nvSpPr>
            <p:cNvPr id="8" name="Oval 54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9" name="Oval 55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0" name="Oval 56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1" name="Oval 57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12" name="Oval 58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Oval 59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16" name="Text Box 9"/>
          <p:cNvSpPr txBox="1">
            <a:spLocks noChangeArrowheads="1"/>
          </p:cNvSpPr>
          <p:nvPr/>
        </p:nvSpPr>
        <p:spPr bwMode="gray">
          <a:xfrm>
            <a:off x="216114" y="1228262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9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419753" y="78437"/>
            <a:ext cx="10308635" cy="657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3: 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XÂY DỰNG TRƯỜNG HỌC THÂN THIỆN</a:t>
            </a:r>
          </a:p>
        </p:txBody>
      </p:sp>
      <p:sp>
        <p:nvSpPr>
          <p:cNvPr id="2" name="Rectangle 1"/>
          <p:cNvSpPr/>
          <p:nvPr/>
        </p:nvSpPr>
        <p:spPr>
          <a:xfrm>
            <a:off x="609697" y="3240044"/>
            <a:ext cx="4455091" cy="193899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trưng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trưng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lan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toả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thiệu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sưu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9718" y="1412961"/>
            <a:ext cx="6378669" cy="38127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Rounded Rectangle 17"/>
          <p:cNvSpPr/>
          <p:nvPr/>
        </p:nvSpPr>
        <p:spPr>
          <a:xfrm>
            <a:off x="1247435" y="2214821"/>
            <a:ext cx="3179614" cy="52609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TRƯNG BÀY</a:t>
            </a:r>
          </a:p>
        </p:txBody>
      </p:sp>
      <p:sp>
        <p:nvSpPr>
          <p:cNvPr id="5" name="Rectangle 4"/>
          <p:cNvSpPr/>
          <p:nvPr/>
        </p:nvSpPr>
        <p:spPr>
          <a:xfrm>
            <a:off x="997908" y="5559861"/>
            <a:ext cx="10175310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800" dirty="0">
                <a:latin typeface="Times New Roman" pitchFamily="18" charset="0"/>
                <a:cs typeface="Times New Roman" pitchFamily="18" charset="0"/>
                <a:sym typeface="Wingdings"/>
              </a:rPr>
              <a:t>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ngừng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vun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đắp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xây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dựng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gìn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7493504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8" grpId="0" animBg="1"/>
      <p:bldP spid="5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3"/>
          <p:cNvSpPr txBox="1">
            <a:spLocks/>
          </p:cNvSpPr>
          <p:nvPr/>
        </p:nvSpPr>
        <p:spPr>
          <a:xfrm>
            <a:off x="0" y="-2343"/>
            <a:ext cx="12191851" cy="73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vi-VN" dirty="0"/>
          </a:p>
        </p:txBody>
      </p:sp>
      <p:pic>
        <p:nvPicPr>
          <p:cNvPr id="4" name="Google Shape;112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56"/>
            <a:ext cx="1428750" cy="1105535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Cloud Callout 14"/>
          <p:cNvSpPr/>
          <p:nvPr/>
        </p:nvSpPr>
        <p:spPr>
          <a:xfrm>
            <a:off x="5407912" y="1794725"/>
            <a:ext cx="5709069" cy="1912979"/>
          </a:xfrm>
          <a:prstGeom prst="cloudCallout">
            <a:avLst>
              <a:gd name="adj1" fmla="val -34706"/>
              <a:gd name="adj2" fmla="val 68917"/>
            </a:avLst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xúc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sưu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lan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toả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6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584645" y="1164762"/>
            <a:ext cx="4112615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Lan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toả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Group 53"/>
          <p:cNvGrpSpPr>
            <a:grpSpLocks/>
          </p:cNvGrpSpPr>
          <p:nvPr/>
        </p:nvGrpSpPr>
        <p:grpSpPr bwMode="auto">
          <a:xfrm>
            <a:off x="177810" y="1222343"/>
            <a:ext cx="381000" cy="381000"/>
            <a:chOff x="2078" y="1680"/>
            <a:chExt cx="1615" cy="1615"/>
          </a:xfrm>
        </p:grpSpPr>
        <p:sp>
          <p:nvSpPr>
            <p:cNvPr id="8" name="Oval 54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9" name="Oval 55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0" name="Oval 56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1" name="Oval 57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12" name="Oval 58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Oval 59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16" name="Text Box 9"/>
          <p:cNvSpPr txBox="1">
            <a:spLocks noChangeArrowheads="1"/>
          </p:cNvSpPr>
          <p:nvPr/>
        </p:nvSpPr>
        <p:spPr bwMode="gray">
          <a:xfrm>
            <a:off x="216114" y="1228262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9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419753" y="78437"/>
            <a:ext cx="10308635" cy="657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3: 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XÂY DỰNG TRƯỜNG HỌC THÂN THIỆN</a:t>
            </a:r>
          </a:p>
        </p:txBody>
      </p:sp>
      <p:sp>
        <p:nvSpPr>
          <p:cNvPr id="2" name="Rectangle 1"/>
          <p:cNvSpPr/>
          <p:nvPr/>
        </p:nvSpPr>
        <p:spPr>
          <a:xfrm>
            <a:off x="764479" y="3816242"/>
            <a:ext cx="10621680" cy="181588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800" dirty="0">
                <a:latin typeface="Times New Roman" pitchFamily="18" charset="0"/>
                <a:cs typeface="Times New Roman" pitchFamily="18" charset="0"/>
                <a:sym typeface="Wingdings"/>
              </a:rPr>
              <a:t>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Xây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dựng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mối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bè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gìn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bền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vững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góp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xây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dựng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minh,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thiện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góp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7493504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3"/>
          <p:cNvSpPr txBox="1">
            <a:spLocks/>
          </p:cNvSpPr>
          <p:nvPr/>
        </p:nvSpPr>
        <p:spPr>
          <a:xfrm>
            <a:off x="0" y="-2343"/>
            <a:ext cx="12191851" cy="73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vi-VN" dirty="0"/>
          </a:p>
        </p:txBody>
      </p:sp>
      <p:pic>
        <p:nvPicPr>
          <p:cNvPr id="4" name="Google Shape;112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56"/>
            <a:ext cx="1428750" cy="110553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584646" y="1135734"/>
            <a:ext cx="2840726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2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Cho </a:t>
            </a:r>
            <a:r>
              <a:rPr lang="en-US" sz="24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endParaRPr lang="en-US" sz="24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419753" y="78437"/>
            <a:ext cx="10308635" cy="657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3: 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XÂY DỰNG TRƯỜNG HỌC THÂN THIỆN</a:t>
            </a:r>
          </a:p>
        </p:txBody>
      </p:sp>
      <p:grpSp>
        <p:nvGrpSpPr>
          <p:cNvPr id="18" name="Group 74"/>
          <p:cNvGrpSpPr>
            <a:grpSpLocks/>
          </p:cNvGrpSpPr>
          <p:nvPr/>
        </p:nvGrpSpPr>
        <p:grpSpPr bwMode="auto">
          <a:xfrm>
            <a:off x="208386" y="1160702"/>
            <a:ext cx="381000" cy="381000"/>
            <a:chOff x="2078" y="1680"/>
            <a:chExt cx="1615" cy="1615"/>
          </a:xfrm>
        </p:grpSpPr>
        <p:sp>
          <p:nvSpPr>
            <p:cNvPr id="19" name="Oval 75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0" name="Oval 76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1" name="Oval 77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2" name="Oval 78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8D67E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23" name="Oval 79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4" name="Oval 80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8D67E1"/>
                </a:gs>
                <a:gs pos="100000">
                  <a:srgbClr val="45326D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25" name="Text Box 9"/>
          <p:cNvSpPr txBox="1">
            <a:spLocks noChangeArrowheads="1"/>
          </p:cNvSpPr>
          <p:nvPr/>
        </p:nvSpPr>
        <p:spPr bwMode="gray">
          <a:xfrm>
            <a:off x="213654" y="1181388"/>
            <a:ext cx="36853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4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10</a:t>
            </a:r>
          </a:p>
        </p:txBody>
      </p:sp>
      <p:sp>
        <p:nvSpPr>
          <p:cNvPr id="26" name="Rectangle 25"/>
          <p:cNvSpPr/>
          <p:nvPr/>
        </p:nvSpPr>
        <p:spPr>
          <a:xfrm>
            <a:off x="5580314" y="4553211"/>
            <a:ext cx="5690894" cy="193899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đứng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vòng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tờ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A4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lưng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cầm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bút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tờ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lưng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 2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cố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gắng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5574" y="1680616"/>
            <a:ext cx="5468374" cy="2878988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735" y="1905672"/>
            <a:ext cx="3543320" cy="4586531"/>
          </a:xfrm>
          <a:prstGeom prst="rect">
            <a:avLst/>
          </a:prstGeom>
        </p:spPr>
      </p:pic>
      <p:sp>
        <p:nvSpPr>
          <p:cNvPr id="29" name="Cloud Callout 28"/>
          <p:cNvSpPr/>
          <p:nvPr/>
        </p:nvSpPr>
        <p:spPr>
          <a:xfrm>
            <a:off x="83432" y="1905672"/>
            <a:ext cx="6012493" cy="2293265"/>
          </a:xfrm>
          <a:prstGeom prst="cloudCallout">
            <a:avLst>
              <a:gd name="adj1" fmla="val -34706"/>
              <a:gd name="adj2" fmla="val 68917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607264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9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3"/>
          <p:cNvSpPr txBox="1">
            <a:spLocks/>
          </p:cNvSpPr>
          <p:nvPr/>
        </p:nvSpPr>
        <p:spPr>
          <a:xfrm>
            <a:off x="0" y="-2343"/>
            <a:ext cx="12191851" cy="73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vi-VN" dirty="0"/>
          </a:p>
        </p:txBody>
      </p:sp>
      <p:pic>
        <p:nvPicPr>
          <p:cNvPr id="4" name="Google Shape;112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56"/>
            <a:ext cx="1428750" cy="110553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613673" y="1179276"/>
            <a:ext cx="3232613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Khảo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cuối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grpSp>
        <p:nvGrpSpPr>
          <p:cNvPr id="7" name="Group 67"/>
          <p:cNvGrpSpPr>
            <a:grpSpLocks/>
          </p:cNvGrpSpPr>
          <p:nvPr/>
        </p:nvGrpSpPr>
        <p:grpSpPr bwMode="auto">
          <a:xfrm>
            <a:off x="189061" y="1221344"/>
            <a:ext cx="381000" cy="381000"/>
            <a:chOff x="2078" y="1680"/>
            <a:chExt cx="1615" cy="1615"/>
          </a:xfrm>
        </p:grpSpPr>
        <p:sp>
          <p:nvSpPr>
            <p:cNvPr id="8" name="Oval 68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9" name="Oval 69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0" name="Oval 70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1" name="Oval 71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0F5368"/>
                </a:gs>
              </a:gsLst>
              <a:lin ang="54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12" name="Oval 72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Oval 73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10576D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16" name="Text Box 9"/>
          <p:cNvSpPr txBox="1">
            <a:spLocks noChangeArrowheads="1"/>
          </p:cNvSpPr>
          <p:nvPr/>
        </p:nvSpPr>
        <p:spPr bwMode="gray">
          <a:xfrm>
            <a:off x="219307" y="1244617"/>
            <a:ext cx="49506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11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419753" y="78437"/>
            <a:ext cx="10308635" cy="657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3: 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XÂY DỰNG TRƯỜNG HỌC THÂN THIỆN</a:t>
            </a:r>
          </a:p>
        </p:txBody>
      </p:sp>
      <p:sp>
        <p:nvSpPr>
          <p:cNvPr id="18" name="Cloud Callout 17"/>
          <p:cNvSpPr/>
          <p:nvPr/>
        </p:nvSpPr>
        <p:spPr>
          <a:xfrm>
            <a:off x="5608328" y="942955"/>
            <a:ext cx="5709069" cy="1912979"/>
          </a:xfrm>
          <a:prstGeom prst="cloudCallout">
            <a:avLst>
              <a:gd name="adj1" fmla="val -34706"/>
              <a:gd name="adj2" fmla="val 68917"/>
            </a:avLst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thuận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lợi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khăn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trải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284865" y="3484822"/>
            <a:ext cx="2698411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2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pPr algn="just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2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Đạt</a:t>
            </a:r>
            <a:r>
              <a:rPr 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2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đạt</a:t>
            </a:r>
            <a:r>
              <a:rPr 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8368" y="1500124"/>
            <a:ext cx="4786783" cy="5169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466239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3"/>
          <p:cNvSpPr txBox="1">
            <a:spLocks/>
          </p:cNvSpPr>
          <p:nvPr/>
        </p:nvSpPr>
        <p:spPr>
          <a:xfrm>
            <a:off x="0" y="-2343"/>
            <a:ext cx="12191851" cy="73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vi-VN" dirty="0"/>
          </a:p>
        </p:txBody>
      </p:sp>
      <p:pic>
        <p:nvPicPr>
          <p:cNvPr id="4" name="Google Shape;112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56"/>
            <a:ext cx="1428750" cy="110553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671728" y="1193790"/>
            <a:ext cx="6120957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2400" b="1" dirty="0" err="1">
                <a:solidFill>
                  <a:srgbClr val="7030A0"/>
                </a:solidFill>
                <a:latin typeface="Times New Roman" pitchFamily="18" charset="0"/>
              </a:rPr>
              <a:t>Rèn</a:t>
            </a: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itchFamily="18" charset="0"/>
              </a:rPr>
              <a:t>luyện</a:t>
            </a: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itchFamily="18" charset="0"/>
              </a:rPr>
              <a:t>tiếp</a:t>
            </a: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itchFamily="18" charset="0"/>
              </a:rPr>
              <a:t>theo</a:t>
            </a: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itchFamily="18" charset="0"/>
              </a:rPr>
              <a:t>và</a:t>
            </a: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itchFamily="18" charset="0"/>
              </a:rPr>
              <a:t>chuẩn</a:t>
            </a: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itchFamily="18" charset="0"/>
              </a:rPr>
              <a:t>bị</a:t>
            </a: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itchFamily="18" charset="0"/>
              </a:rPr>
              <a:t>chủ</a:t>
            </a: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itchFamily="18" charset="0"/>
              </a:rPr>
              <a:t>đề</a:t>
            </a: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itchFamily="18" charset="0"/>
              </a:rPr>
              <a:t>mới</a:t>
            </a:r>
            <a:endParaRPr lang="en-US" sz="2400" b="1" dirty="0">
              <a:solidFill>
                <a:srgbClr val="7030A0"/>
              </a:solidFill>
              <a:latin typeface="Times New Roman" pitchFamily="18" charset="0"/>
            </a:endParaRPr>
          </a:p>
        </p:txBody>
      </p:sp>
      <p:grpSp>
        <p:nvGrpSpPr>
          <p:cNvPr id="7" name="Group 74"/>
          <p:cNvGrpSpPr>
            <a:grpSpLocks/>
          </p:cNvGrpSpPr>
          <p:nvPr/>
        </p:nvGrpSpPr>
        <p:grpSpPr bwMode="auto">
          <a:xfrm>
            <a:off x="208386" y="1235858"/>
            <a:ext cx="381000" cy="381000"/>
            <a:chOff x="2078" y="1680"/>
            <a:chExt cx="1615" cy="1615"/>
          </a:xfrm>
        </p:grpSpPr>
        <p:sp>
          <p:nvSpPr>
            <p:cNvPr id="8" name="Oval 75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9" name="Oval 76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0" name="Oval 77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1" name="Oval 78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8D67E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12" name="Oval 79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Oval 80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8D67E1"/>
                </a:gs>
                <a:gs pos="100000">
                  <a:srgbClr val="45326D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16" name="Text Box 9"/>
          <p:cNvSpPr txBox="1">
            <a:spLocks noChangeArrowheads="1"/>
          </p:cNvSpPr>
          <p:nvPr/>
        </p:nvSpPr>
        <p:spPr bwMode="gray">
          <a:xfrm>
            <a:off x="213654" y="1256544"/>
            <a:ext cx="36853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4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12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419753" y="78437"/>
            <a:ext cx="10308635" cy="657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3: 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XÂY DỰNG TRƯỜNG HỌC THÂN THIỆN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092633" y="2331037"/>
            <a:ext cx="10213996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kĩ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tục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rèn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rèn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tiến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rèn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092635" y="3590155"/>
            <a:ext cx="10213994" cy="138499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vụ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CHỦ ĐỀ 4: SỐNG HÒA HỢP TRONG GIA ĐÌNH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SBT. </a:t>
            </a:r>
          </a:p>
        </p:txBody>
      </p:sp>
      <p:sp>
        <p:nvSpPr>
          <p:cNvPr id="20" name="Google Shape;173;p4"/>
          <p:cNvSpPr/>
          <p:nvPr/>
        </p:nvSpPr>
        <p:spPr>
          <a:xfrm>
            <a:off x="212114" y="2431330"/>
            <a:ext cx="777443" cy="791184"/>
          </a:xfrm>
          <a:prstGeom prst="ellipse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 w="12700" cap="flat" cmpd="sng">
            <a:solidFill>
              <a:srgbClr val="F7D5CB">
                <a:alpha val="89411"/>
              </a:srgb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" name="Google Shape;171;p4"/>
          <p:cNvSpPr/>
          <p:nvPr/>
        </p:nvSpPr>
        <p:spPr>
          <a:xfrm>
            <a:off x="257939" y="3811930"/>
            <a:ext cx="806774" cy="847752"/>
          </a:xfrm>
          <a:prstGeom prst="ellipse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 w="12700" cap="flat" cmpd="sng">
            <a:solidFill>
              <a:srgbClr val="E0E0E0">
                <a:alpha val="89411"/>
              </a:srgb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2466239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3"/>
          <p:cNvSpPr txBox="1">
            <a:spLocks/>
          </p:cNvSpPr>
          <p:nvPr/>
        </p:nvSpPr>
        <p:spPr>
          <a:xfrm>
            <a:off x="0" y="-2343"/>
            <a:ext cx="12191851" cy="73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vi-VN" dirty="0"/>
          </a:p>
        </p:txBody>
      </p:sp>
      <p:pic>
        <p:nvPicPr>
          <p:cNvPr id="4" name="Google Shape;112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56"/>
            <a:ext cx="1428750" cy="1105535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Rectangle 13"/>
          <p:cNvSpPr/>
          <p:nvPr/>
        </p:nvSpPr>
        <p:spPr>
          <a:xfrm>
            <a:off x="1419753" y="78437"/>
            <a:ext cx="10308635" cy="657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3: 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XÂY DỰNG TRƯỜNG HỌC THÂN THIỆN</a:t>
            </a:r>
          </a:p>
        </p:txBody>
      </p:sp>
      <p:sp>
        <p:nvSpPr>
          <p:cNvPr id="20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613673" y="1179276"/>
            <a:ext cx="6112804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nạt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1" name="Group 53"/>
          <p:cNvGrpSpPr>
            <a:grpSpLocks/>
          </p:cNvGrpSpPr>
          <p:nvPr/>
        </p:nvGrpSpPr>
        <p:grpSpPr bwMode="auto">
          <a:xfrm>
            <a:off x="206838" y="1236857"/>
            <a:ext cx="381000" cy="381000"/>
            <a:chOff x="2078" y="1680"/>
            <a:chExt cx="1615" cy="1615"/>
          </a:xfrm>
        </p:grpSpPr>
        <p:sp>
          <p:nvSpPr>
            <p:cNvPr id="22" name="Oval 54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3" name="Oval 55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4" name="Oval 56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5" name="Oval 57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26" name="Oval 58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7" name="Oval 59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28" name="Text Box 9"/>
          <p:cNvSpPr txBox="1">
            <a:spLocks noChangeArrowheads="1"/>
          </p:cNvSpPr>
          <p:nvPr/>
        </p:nvSpPr>
        <p:spPr bwMode="gray">
          <a:xfrm>
            <a:off x="245142" y="1242776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026" y="1876896"/>
            <a:ext cx="3963476" cy="47720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3734" y="1876896"/>
            <a:ext cx="7158038" cy="47720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Oval 15"/>
          <p:cNvSpPr/>
          <p:nvPr/>
        </p:nvSpPr>
        <p:spPr>
          <a:xfrm>
            <a:off x="206838" y="6203738"/>
            <a:ext cx="551145" cy="52609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17" name="Oval 16"/>
          <p:cNvSpPr/>
          <p:nvPr/>
        </p:nvSpPr>
        <p:spPr>
          <a:xfrm>
            <a:off x="4530097" y="1702521"/>
            <a:ext cx="551145" cy="52609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19100017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" name="Google Shape;696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5553" y="290083"/>
            <a:ext cx="1428750" cy="1105535"/>
          </a:xfrm>
          <a:prstGeom prst="rect">
            <a:avLst/>
          </a:prstGeom>
          <a:noFill/>
          <a:ln>
            <a:noFill/>
          </a:ln>
        </p:spPr>
      </p:pic>
      <p:pic>
        <p:nvPicPr>
          <p:cNvPr id="697" name="Google Shape;697;p28" descr="C:\Users\Administrator\Desktop\1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flipH="1">
            <a:off x="-123826" y="4115063"/>
            <a:ext cx="3552655" cy="2742938"/>
          </a:xfrm>
          <a:prstGeom prst="rect">
            <a:avLst/>
          </a:prstGeom>
          <a:noFill/>
          <a:ln>
            <a:noFill/>
          </a:ln>
        </p:spPr>
      </p:pic>
      <p:pic>
        <p:nvPicPr>
          <p:cNvPr id="698" name="Google Shape;698;p28" descr="C:\Users\Administrator\Desktop\8bea6ffdccf97f1fcc27cd2b7f144d91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flipH="1">
            <a:off x="7232855" y="-1"/>
            <a:ext cx="4959145" cy="2627453"/>
          </a:xfrm>
          <a:prstGeom prst="rect">
            <a:avLst/>
          </a:prstGeom>
          <a:noFill/>
          <a:ln>
            <a:noFill/>
          </a:ln>
        </p:spPr>
      </p:pic>
      <p:sp>
        <p:nvSpPr>
          <p:cNvPr id="701" name="Google Shape;701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50</a:t>
            </a:fld>
            <a:endParaRPr/>
          </a:p>
        </p:txBody>
      </p:sp>
      <p:sp>
        <p:nvSpPr>
          <p:cNvPr id="7" name="Rectangle 6"/>
          <p:cNvSpPr/>
          <p:nvPr/>
        </p:nvSpPr>
        <p:spPr>
          <a:xfrm>
            <a:off x="804193" y="2598003"/>
            <a:ext cx="1003351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CHÀO TẠM BIỆT CÁC EM VÀ HẸN GẶP </a:t>
            </a:r>
            <a:r>
              <a:rPr lang="en-US" sz="3600" b="1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LẠI!</a:t>
            </a:r>
            <a:endParaRPr lang="en-US" sz="36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54383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3"/>
          <p:cNvSpPr txBox="1">
            <a:spLocks/>
          </p:cNvSpPr>
          <p:nvPr/>
        </p:nvSpPr>
        <p:spPr>
          <a:xfrm>
            <a:off x="0" y="-2343"/>
            <a:ext cx="12191851" cy="73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vi-VN" dirty="0"/>
          </a:p>
        </p:txBody>
      </p:sp>
      <p:pic>
        <p:nvPicPr>
          <p:cNvPr id="4" name="Google Shape;112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56"/>
            <a:ext cx="1428750" cy="1105535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Rectangle 13"/>
          <p:cNvSpPr/>
          <p:nvPr/>
        </p:nvSpPr>
        <p:spPr>
          <a:xfrm>
            <a:off x="1419753" y="78437"/>
            <a:ext cx="10308635" cy="657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3: 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XÂY DỰNG TRƯỜNG HỌC THÂN THIỆN</a:t>
            </a:r>
          </a:p>
        </p:txBody>
      </p:sp>
      <p:sp>
        <p:nvSpPr>
          <p:cNvPr id="20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613673" y="1179276"/>
            <a:ext cx="6112804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nạt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1" name="Group 53"/>
          <p:cNvGrpSpPr>
            <a:grpSpLocks/>
          </p:cNvGrpSpPr>
          <p:nvPr/>
        </p:nvGrpSpPr>
        <p:grpSpPr bwMode="auto">
          <a:xfrm>
            <a:off x="206838" y="1236857"/>
            <a:ext cx="381000" cy="381000"/>
            <a:chOff x="2078" y="1680"/>
            <a:chExt cx="1615" cy="1615"/>
          </a:xfrm>
        </p:grpSpPr>
        <p:sp>
          <p:nvSpPr>
            <p:cNvPr id="22" name="Oval 54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3" name="Oval 55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4" name="Oval 56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5" name="Oval 57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26" name="Oval 58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7" name="Oval 59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28" name="Text Box 9"/>
          <p:cNvSpPr txBox="1">
            <a:spLocks noChangeArrowheads="1"/>
          </p:cNvSpPr>
          <p:nvPr/>
        </p:nvSpPr>
        <p:spPr bwMode="gray">
          <a:xfrm>
            <a:off x="245142" y="1242776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734" y="2020194"/>
            <a:ext cx="3398875" cy="39797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0035" y="2020193"/>
            <a:ext cx="7586078" cy="39797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7" name="Oval 16"/>
          <p:cNvSpPr/>
          <p:nvPr/>
        </p:nvSpPr>
        <p:spPr>
          <a:xfrm>
            <a:off x="217026" y="1845906"/>
            <a:ext cx="551145" cy="52609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18" name="Oval 17"/>
          <p:cNvSpPr/>
          <p:nvPr/>
        </p:nvSpPr>
        <p:spPr>
          <a:xfrm>
            <a:off x="4039593" y="1845906"/>
            <a:ext cx="551145" cy="52609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119100017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3"/>
          <p:cNvSpPr txBox="1">
            <a:spLocks/>
          </p:cNvSpPr>
          <p:nvPr/>
        </p:nvSpPr>
        <p:spPr>
          <a:xfrm>
            <a:off x="0" y="-2343"/>
            <a:ext cx="12191851" cy="73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vi-VN" dirty="0"/>
          </a:p>
        </p:txBody>
      </p:sp>
      <p:pic>
        <p:nvPicPr>
          <p:cNvPr id="4" name="Google Shape;112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56"/>
            <a:ext cx="1428750" cy="1105535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Rectangle 13"/>
          <p:cNvSpPr/>
          <p:nvPr/>
        </p:nvSpPr>
        <p:spPr>
          <a:xfrm>
            <a:off x="1419753" y="78437"/>
            <a:ext cx="10308635" cy="657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3: 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XÂY DỰNG TRƯỜNG HỌC THÂN THIỆN</a:t>
            </a:r>
          </a:p>
        </p:txBody>
      </p:sp>
      <p:sp>
        <p:nvSpPr>
          <p:cNvPr id="20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613673" y="1179276"/>
            <a:ext cx="6112804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nạt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1" name="Group 53"/>
          <p:cNvGrpSpPr>
            <a:grpSpLocks/>
          </p:cNvGrpSpPr>
          <p:nvPr/>
        </p:nvGrpSpPr>
        <p:grpSpPr bwMode="auto">
          <a:xfrm>
            <a:off x="206838" y="1236857"/>
            <a:ext cx="381000" cy="381000"/>
            <a:chOff x="2078" y="1680"/>
            <a:chExt cx="1615" cy="1615"/>
          </a:xfrm>
        </p:grpSpPr>
        <p:sp>
          <p:nvSpPr>
            <p:cNvPr id="22" name="Oval 54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3" name="Oval 55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4" name="Oval 56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5" name="Oval 57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26" name="Oval 58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7" name="Oval 59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28" name="Text Box 9"/>
          <p:cNvSpPr txBox="1">
            <a:spLocks noChangeArrowheads="1"/>
          </p:cNvSpPr>
          <p:nvPr/>
        </p:nvSpPr>
        <p:spPr bwMode="gray">
          <a:xfrm>
            <a:off x="245142" y="1242776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188" y="2084196"/>
            <a:ext cx="5220429" cy="40201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6237" y="2084195"/>
            <a:ext cx="5360148" cy="40201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9" name="Oval 18"/>
          <p:cNvSpPr/>
          <p:nvPr/>
        </p:nvSpPr>
        <p:spPr>
          <a:xfrm>
            <a:off x="338100" y="1834786"/>
            <a:ext cx="551145" cy="52609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sp>
        <p:nvSpPr>
          <p:cNvPr id="29" name="Oval 28"/>
          <p:cNvSpPr/>
          <p:nvPr/>
        </p:nvSpPr>
        <p:spPr>
          <a:xfrm>
            <a:off x="6095925" y="1856568"/>
            <a:ext cx="551145" cy="52609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42176638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3"/>
          <p:cNvSpPr txBox="1">
            <a:spLocks/>
          </p:cNvSpPr>
          <p:nvPr/>
        </p:nvSpPr>
        <p:spPr>
          <a:xfrm>
            <a:off x="0" y="-2343"/>
            <a:ext cx="12191851" cy="73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vi-VN" dirty="0"/>
          </a:p>
        </p:txBody>
      </p:sp>
      <p:pic>
        <p:nvPicPr>
          <p:cNvPr id="4" name="Google Shape;112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56"/>
            <a:ext cx="1428750" cy="1105535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Rectangle 13"/>
          <p:cNvSpPr/>
          <p:nvPr/>
        </p:nvSpPr>
        <p:spPr>
          <a:xfrm>
            <a:off x="1419753" y="78437"/>
            <a:ext cx="10308635" cy="657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3: 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XÂY DỰNG TRƯỜNG HỌC THÂN THIỆN</a:t>
            </a:r>
          </a:p>
        </p:txBody>
      </p:sp>
      <p:sp>
        <p:nvSpPr>
          <p:cNvPr id="20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613673" y="1179276"/>
            <a:ext cx="6112804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nạt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1" name="Group 53"/>
          <p:cNvGrpSpPr>
            <a:grpSpLocks/>
          </p:cNvGrpSpPr>
          <p:nvPr/>
        </p:nvGrpSpPr>
        <p:grpSpPr bwMode="auto">
          <a:xfrm>
            <a:off x="206838" y="1236857"/>
            <a:ext cx="381000" cy="381000"/>
            <a:chOff x="2078" y="1680"/>
            <a:chExt cx="1615" cy="1615"/>
          </a:xfrm>
        </p:grpSpPr>
        <p:sp>
          <p:nvSpPr>
            <p:cNvPr id="22" name="Oval 54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3" name="Oval 55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4" name="Oval 56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5" name="Oval 57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26" name="Oval 58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7" name="Oval 59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28" name="Text Box 9"/>
          <p:cNvSpPr txBox="1">
            <a:spLocks noChangeArrowheads="1"/>
          </p:cNvSpPr>
          <p:nvPr/>
        </p:nvSpPr>
        <p:spPr bwMode="gray">
          <a:xfrm>
            <a:off x="245142" y="1242776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2" name="Rectangle 1"/>
          <p:cNvSpPr/>
          <p:nvPr/>
        </p:nvSpPr>
        <p:spPr>
          <a:xfrm>
            <a:off x="400769" y="3333451"/>
            <a:ext cx="4351123" cy="193899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Chia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tránh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nạt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chứng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nạt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1541" y="2209992"/>
            <a:ext cx="6952197" cy="3977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Rounded Rectangle 16"/>
          <p:cNvSpPr/>
          <p:nvPr/>
        </p:nvSpPr>
        <p:spPr>
          <a:xfrm>
            <a:off x="1064711" y="2379944"/>
            <a:ext cx="3206664" cy="52609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THẢO LUẬN NHÓM</a:t>
            </a:r>
          </a:p>
        </p:txBody>
      </p:sp>
    </p:spTree>
    <p:extLst>
      <p:ext uri="{BB962C8B-B14F-4D97-AF65-F5344CB8AC3E}">
        <p14:creationId xmlns:p14="http://schemas.microsoft.com/office/powerpoint/2010/main" val="382784943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3"/>
          <p:cNvSpPr txBox="1">
            <a:spLocks/>
          </p:cNvSpPr>
          <p:nvPr/>
        </p:nvSpPr>
        <p:spPr>
          <a:xfrm>
            <a:off x="0" y="-2343"/>
            <a:ext cx="12191851" cy="73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vi-VN" dirty="0"/>
          </a:p>
        </p:txBody>
      </p:sp>
      <p:pic>
        <p:nvPicPr>
          <p:cNvPr id="4" name="Google Shape;112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56"/>
            <a:ext cx="1428750" cy="110553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" name="Group 60"/>
          <p:cNvGrpSpPr>
            <a:grpSpLocks/>
          </p:cNvGrpSpPr>
          <p:nvPr/>
        </p:nvGrpSpPr>
        <p:grpSpPr bwMode="auto">
          <a:xfrm>
            <a:off x="206838" y="1226448"/>
            <a:ext cx="381000" cy="381000"/>
            <a:chOff x="2078" y="1680"/>
            <a:chExt cx="1615" cy="1615"/>
          </a:xfrm>
        </p:grpSpPr>
        <p:sp>
          <p:nvSpPr>
            <p:cNvPr id="7" name="Oval 61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8" name="Oval 62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9" name="Oval 63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0" name="Oval 64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48BE67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11" name="Oval 65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2" name="Oval 66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48BE67"/>
                </a:gs>
                <a:gs pos="100000">
                  <a:srgbClr val="235C32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13" name="Text Box 9"/>
          <p:cNvSpPr txBox="1">
            <a:spLocks noChangeArrowheads="1"/>
          </p:cNvSpPr>
          <p:nvPr/>
        </p:nvSpPr>
        <p:spPr bwMode="gray">
          <a:xfrm>
            <a:off x="243782" y="1251806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6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613672" y="1150248"/>
            <a:ext cx="7598669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chối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chối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419753" y="78437"/>
            <a:ext cx="10308635" cy="657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3: 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XÂY DỰNG TRƯỜNG HỌC THÂN THIỆN</a:t>
            </a:r>
          </a:p>
        </p:txBody>
      </p:sp>
      <p:sp>
        <p:nvSpPr>
          <p:cNvPr id="14" name="Rectangle 3"/>
          <p:cNvSpPr>
            <a:spLocks noChangeArrowheads="1"/>
          </p:cNvSpPr>
          <p:nvPr/>
        </p:nvSpPr>
        <p:spPr bwMode="auto">
          <a:xfrm>
            <a:off x="335805" y="3024277"/>
            <a:ext cx="5025335" cy="304698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Chia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lượt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đưa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chấp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chối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do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lựa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Sau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đó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các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nhóm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thống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nhất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lựa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chọn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phương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án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của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nhóm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mình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và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đại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diện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nhóm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chia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sẻ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kết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quả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trước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lớp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đặc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biệt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trình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bày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rõ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lí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do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chấp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nhận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hoặc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từ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chối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4159" y="2310074"/>
            <a:ext cx="6342104" cy="37901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Rounded Rectangle 18"/>
          <p:cNvSpPr/>
          <p:nvPr/>
        </p:nvSpPr>
        <p:spPr>
          <a:xfrm>
            <a:off x="1252601" y="2179528"/>
            <a:ext cx="3206664" cy="52609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THẢO LUẬN NHÓM</a:t>
            </a:r>
          </a:p>
        </p:txBody>
      </p:sp>
      <p:sp>
        <p:nvSpPr>
          <p:cNvPr id="20" name="Cloud Callout 19"/>
          <p:cNvSpPr/>
          <p:nvPr/>
        </p:nvSpPr>
        <p:spPr>
          <a:xfrm>
            <a:off x="5920676" y="1615385"/>
            <a:ext cx="5709069" cy="1912979"/>
          </a:xfrm>
          <a:prstGeom prst="cloudCallout">
            <a:avLst>
              <a:gd name="adj1" fmla="val -34706"/>
              <a:gd name="adj2" fmla="val 68917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chối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607264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9" grpId="0" animBg="1"/>
      <p:bldP spid="2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1516</TotalTime>
  <Words>3534</Words>
  <Application>Microsoft Office PowerPoint</Application>
  <PresentationFormat>Widescreen</PresentationFormat>
  <Paragraphs>280</Paragraphs>
  <Slides>50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5" baseType="lpstr">
      <vt:lpstr>Calibri</vt:lpstr>
      <vt:lpstr>Times New Roman</vt:lpstr>
      <vt:lpstr>Arial</vt:lpstr>
      <vt:lpstr>Cambria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VnTeach.Com</dc:creator>
  <cp:keywords>VnTeach.Com</cp:keywords>
  <cp:lastModifiedBy>Admin</cp:lastModifiedBy>
  <cp:revision>1</cp:revision>
  <dcterms:created xsi:type="dcterms:W3CDTF">2021-09-10T07:37:52Z</dcterms:created>
  <dcterms:modified xsi:type="dcterms:W3CDTF">2024-01-15T13:21:53Z</dcterms:modified>
</cp:coreProperties>
</file>