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4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 showGuides="1">
      <p:cViewPr>
        <p:scale>
          <a:sx n="85" d="100"/>
          <a:sy n="85" d="100"/>
        </p:scale>
        <p:origin x="48" y="22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5/9/2020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5/9/2020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5/9/2020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5/9/2020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5/9/2020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5/9/2020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5/9/2020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0070C0"/>
                </a:solidFill>
              </a:defRPr>
            </a:lvl2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5/9/2020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F8AD80-13B4-4D85-80D8-E33522B00FDB}"/>
              </a:ext>
            </a:extLst>
          </p:cNvPr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93347" y="264681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5/9/2020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5/9/2020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5/9/2020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5/9/2020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media" Target="../media/media32.mp3"/><Relationship Id="rId7" Type="http://schemas.openxmlformats.org/officeDocument/2006/relationships/slideLayout" Target="../slideLayouts/slideLayout5.xml"/><Relationship Id="rId2" Type="http://schemas.openxmlformats.org/officeDocument/2006/relationships/audio" Target="../media/media31.mp3"/><Relationship Id="rId1" Type="http://schemas.microsoft.com/office/2007/relationships/media" Target="../media/media31.mp3"/><Relationship Id="rId6" Type="http://schemas.openxmlformats.org/officeDocument/2006/relationships/audio" Target="../media/media33.mp3"/><Relationship Id="rId5" Type="http://schemas.microsoft.com/office/2007/relationships/media" Target="../media/media33.mp3"/><Relationship Id="rId4" Type="http://schemas.openxmlformats.org/officeDocument/2006/relationships/audio" Target="../media/media32.mp3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media" Target="../media/media35.mp3"/><Relationship Id="rId7" Type="http://schemas.openxmlformats.org/officeDocument/2006/relationships/slideLayout" Target="../slideLayouts/slideLayout5.xml"/><Relationship Id="rId2" Type="http://schemas.openxmlformats.org/officeDocument/2006/relationships/audio" Target="../media/media34.mp3"/><Relationship Id="rId1" Type="http://schemas.microsoft.com/office/2007/relationships/media" Target="../media/media34.mp3"/><Relationship Id="rId6" Type="http://schemas.openxmlformats.org/officeDocument/2006/relationships/audio" Target="../media/media36.mp3"/><Relationship Id="rId5" Type="http://schemas.microsoft.com/office/2007/relationships/media" Target="../media/media36.mp3"/><Relationship Id="rId4" Type="http://schemas.openxmlformats.org/officeDocument/2006/relationships/audio" Target="../media/media35.mp3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5.png"/><Relationship Id="rId5" Type="http://schemas.microsoft.com/office/2007/relationships/media" Target="../media/media3.mp3"/><Relationship Id="rId10" Type="http://schemas.openxmlformats.org/officeDocument/2006/relationships/image" Target="../media/image4.jpe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p3"/><Relationship Id="rId3" Type="http://schemas.microsoft.com/office/2007/relationships/media" Target="../media/media6.mp3"/><Relationship Id="rId7" Type="http://schemas.microsoft.com/office/2007/relationships/media" Target="../media/media8.mp3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audio" Target="../media/media7.mp3"/><Relationship Id="rId11" Type="http://schemas.openxmlformats.org/officeDocument/2006/relationships/image" Target="../media/image5.png"/><Relationship Id="rId5" Type="http://schemas.microsoft.com/office/2007/relationships/media" Target="../media/media7.mp3"/><Relationship Id="rId10" Type="http://schemas.openxmlformats.org/officeDocument/2006/relationships/image" Target="../media/image4.jpeg"/><Relationship Id="rId4" Type="http://schemas.openxmlformats.org/officeDocument/2006/relationships/audio" Target="../media/media6.mp3"/><Relationship Id="rId9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p3"/><Relationship Id="rId3" Type="http://schemas.microsoft.com/office/2007/relationships/media" Target="../media/media10.mp3"/><Relationship Id="rId7" Type="http://schemas.microsoft.com/office/2007/relationships/media" Target="../media/media12.mp3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audio" Target="../media/media11.mp3"/><Relationship Id="rId11" Type="http://schemas.openxmlformats.org/officeDocument/2006/relationships/image" Target="../media/image5.png"/><Relationship Id="rId5" Type="http://schemas.microsoft.com/office/2007/relationships/media" Target="../media/media11.mp3"/><Relationship Id="rId10" Type="http://schemas.openxmlformats.org/officeDocument/2006/relationships/image" Target="../media/image4.jpeg"/><Relationship Id="rId4" Type="http://schemas.openxmlformats.org/officeDocument/2006/relationships/audio" Target="../media/media10.mp3"/><Relationship Id="rId9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6.mp3"/><Relationship Id="rId3" Type="http://schemas.microsoft.com/office/2007/relationships/media" Target="../media/media14.mp3"/><Relationship Id="rId7" Type="http://schemas.microsoft.com/office/2007/relationships/media" Target="../media/media16.mp3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audio" Target="../media/media15.mp3"/><Relationship Id="rId11" Type="http://schemas.openxmlformats.org/officeDocument/2006/relationships/image" Target="../media/image5.png"/><Relationship Id="rId5" Type="http://schemas.microsoft.com/office/2007/relationships/media" Target="../media/media15.mp3"/><Relationship Id="rId10" Type="http://schemas.openxmlformats.org/officeDocument/2006/relationships/image" Target="../media/image4.jpeg"/><Relationship Id="rId4" Type="http://schemas.openxmlformats.org/officeDocument/2006/relationships/audio" Target="../media/media14.mp3"/><Relationship Id="rId9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20.mp3"/><Relationship Id="rId3" Type="http://schemas.microsoft.com/office/2007/relationships/media" Target="../media/media18.mp3"/><Relationship Id="rId7" Type="http://schemas.microsoft.com/office/2007/relationships/media" Target="../media/media20.mp3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audio" Target="../media/media19.mp3"/><Relationship Id="rId11" Type="http://schemas.openxmlformats.org/officeDocument/2006/relationships/image" Target="../media/image5.png"/><Relationship Id="rId5" Type="http://schemas.microsoft.com/office/2007/relationships/media" Target="../media/media19.mp3"/><Relationship Id="rId10" Type="http://schemas.openxmlformats.org/officeDocument/2006/relationships/image" Target="../media/image4.jpeg"/><Relationship Id="rId4" Type="http://schemas.openxmlformats.org/officeDocument/2006/relationships/audio" Target="../media/media18.mp3"/><Relationship Id="rId9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24.mp3"/><Relationship Id="rId3" Type="http://schemas.microsoft.com/office/2007/relationships/media" Target="../media/media22.mp3"/><Relationship Id="rId7" Type="http://schemas.microsoft.com/office/2007/relationships/media" Target="../media/media24.mp3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6" Type="http://schemas.openxmlformats.org/officeDocument/2006/relationships/audio" Target="../media/media23.mp3"/><Relationship Id="rId11" Type="http://schemas.openxmlformats.org/officeDocument/2006/relationships/image" Target="../media/image5.png"/><Relationship Id="rId5" Type="http://schemas.microsoft.com/office/2007/relationships/media" Target="../media/media23.mp3"/><Relationship Id="rId10" Type="http://schemas.openxmlformats.org/officeDocument/2006/relationships/image" Target="../media/image4.jpeg"/><Relationship Id="rId4" Type="http://schemas.openxmlformats.org/officeDocument/2006/relationships/audio" Target="../media/media22.mp3"/><Relationship Id="rId9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media" Target="../media/media26.mp3"/><Relationship Id="rId7" Type="http://schemas.openxmlformats.org/officeDocument/2006/relationships/slideLayout" Target="../slideLayouts/slideLayout5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6" Type="http://schemas.openxmlformats.org/officeDocument/2006/relationships/audio" Target="../media/media27.mp3"/><Relationship Id="rId5" Type="http://schemas.microsoft.com/office/2007/relationships/media" Target="../media/media27.mp3"/><Relationship Id="rId4" Type="http://schemas.openxmlformats.org/officeDocument/2006/relationships/audio" Target="../media/media26.mp3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media" Target="../media/media29.mp3"/><Relationship Id="rId7" Type="http://schemas.openxmlformats.org/officeDocument/2006/relationships/slideLayout" Target="../slideLayouts/slideLayout5.xml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6" Type="http://schemas.openxmlformats.org/officeDocument/2006/relationships/audio" Target="../media/media30.mp3"/><Relationship Id="rId5" Type="http://schemas.microsoft.com/office/2007/relationships/media" Target="../media/media30.mp3"/><Relationship Id="rId4" Type="http://schemas.openxmlformats.org/officeDocument/2006/relationships/audio" Target="../media/media29.mp3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DANH PHÁP HÓA HỌC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PHÁT ÂM TÊN TIẾNG ANH NGUYÊN TỐ HÓA HỌC</a:t>
            </a: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D62763-AA7A-4E9C-9BF8-D4F93E08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dirty="0"/>
              <a:t>PHÁT ÂM TÊN TIẾNG ANH CÁC NGUYÊN TỐ HÓA HỌC (NHÓM B)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B6FCB4C-0E37-4F3B-BE35-82257C4A6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NHÓM </a:t>
            </a:r>
            <a:r>
              <a:rPr lang="en-US" dirty="0">
                <a:solidFill>
                  <a:srgbClr val="FF0000"/>
                </a:solidFill>
              </a:rPr>
              <a:t>IB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11</a:t>
            </a:r>
            <a:r>
              <a:rPr lang="en-US" dirty="0"/>
              <a:t>)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Copper 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kɒpə</a:t>
            </a:r>
            <a:r>
              <a:rPr lang="en-US" dirty="0">
                <a:solidFill>
                  <a:schemeClr val="tx1"/>
                </a:solidFill>
              </a:rPr>
              <a:t>(r)/</a:t>
            </a:r>
            <a:r>
              <a:rPr lang="en-US" dirty="0"/>
              <a:t>	</a:t>
            </a:r>
            <a:r>
              <a:rPr lang="en-US" b="1" dirty="0">
                <a:solidFill>
                  <a:srgbClr val="FF0000"/>
                </a:solidFill>
              </a:rPr>
              <a:t>Cu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Silver 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sɪlvə</a:t>
            </a:r>
            <a:r>
              <a:rPr lang="en-US" dirty="0">
                <a:solidFill>
                  <a:schemeClr val="tx1"/>
                </a:solidFill>
              </a:rPr>
              <a:t>(r)/</a:t>
            </a:r>
            <a:r>
              <a:rPr lang="en-US" dirty="0"/>
              <a:t>		</a:t>
            </a:r>
            <a:r>
              <a:rPr lang="en-US" b="1" dirty="0">
                <a:solidFill>
                  <a:srgbClr val="FF0000"/>
                </a:solidFill>
              </a:rPr>
              <a:t>Ag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Gold 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ɡəʊld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/>
              <a:t>		</a:t>
            </a:r>
            <a:r>
              <a:rPr lang="en-US" b="1" dirty="0">
                <a:solidFill>
                  <a:srgbClr val="FF0000"/>
                </a:solidFill>
              </a:rPr>
              <a:t>Au </a:t>
            </a:r>
            <a:r>
              <a:rPr lang="en-US" dirty="0"/>
              <a:t>	</a:t>
            </a:r>
          </a:p>
        </p:txBody>
      </p:sp>
      <p:pic>
        <p:nvPicPr>
          <p:cNvPr id="14" name="Content Placeholder 13" descr="A picture containing measure&#10;&#10;Description automatically generated">
            <a:extLst>
              <a:ext uri="{FF2B5EF4-FFF2-40B4-BE49-F238E27FC236}">
                <a16:creationId xmlns:a16="http://schemas.microsoft.com/office/drawing/2014/main" id="{33E1E4F4-9FE2-4124-ABA3-784E58F387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1600200"/>
            <a:ext cx="4571999" cy="457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copper--_gb_1">
            <a:hlinkClick r:id="" action="ppaction://media"/>
            <a:extLst>
              <a:ext uri="{FF2B5EF4-FFF2-40B4-BE49-F238E27FC236}">
                <a16:creationId xmlns:a16="http://schemas.microsoft.com/office/drawing/2014/main" id="{FC754EA2-4B7F-4A34-8F25-A0F4668368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4900" y="2973670"/>
            <a:ext cx="304800" cy="304800"/>
          </a:xfrm>
          <a:prstGeom prst="rect">
            <a:avLst/>
          </a:prstGeom>
        </p:spPr>
      </p:pic>
      <p:pic>
        <p:nvPicPr>
          <p:cNvPr id="3" name="silver--_gb_1">
            <a:hlinkClick r:id="" action="ppaction://media"/>
            <a:extLst>
              <a:ext uri="{FF2B5EF4-FFF2-40B4-BE49-F238E27FC236}">
                <a16:creationId xmlns:a16="http://schemas.microsoft.com/office/drawing/2014/main" id="{F74ED614-9B30-4AED-B3F5-EC8C4D75543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4900" y="3520851"/>
            <a:ext cx="304800" cy="304800"/>
          </a:xfrm>
          <a:prstGeom prst="rect">
            <a:avLst/>
          </a:prstGeom>
        </p:spPr>
      </p:pic>
      <p:pic>
        <p:nvPicPr>
          <p:cNvPr id="5" name="gold--_gb_1">
            <a:hlinkClick r:id="" action="ppaction://media"/>
            <a:extLst>
              <a:ext uri="{FF2B5EF4-FFF2-40B4-BE49-F238E27FC236}">
                <a16:creationId xmlns:a16="http://schemas.microsoft.com/office/drawing/2014/main" id="{0D8665D7-2EE8-4CC7-A3DA-CD7B78A7560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4900" y="406197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2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D62763-AA7A-4E9C-9BF8-D4F93E08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dirty="0"/>
              <a:t>PHÁT ÂM TÊN TIẾNG ANH CÁC NGUYÊN TỐ HÓA HỌC (NHÓM B)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B6FCB4C-0E37-4F3B-BE35-82257C4A6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NHÓM </a:t>
            </a:r>
            <a:r>
              <a:rPr lang="en-US" dirty="0">
                <a:solidFill>
                  <a:srgbClr val="FF0000"/>
                </a:solidFill>
              </a:rPr>
              <a:t>IIB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12</a:t>
            </a:r>
            <a:r>
              <a:rPr lang="en-US" dirty="0"/>
              <a:t>)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Zinc 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zɪŋk</a:t>
            </a:r>
            <a:r>
              <a:rPr lang="en-US" dirty="0">
                <a:solidFill>
                  <a:schemeClr val="tx1"/>
                </a:solidFill>
              </a:rPr>
              <a:t>/ </a:t>
            </a:r>
            <a:r>
              <a:rPr lang="en-US" dirty="0"/>
              <a:t>		</a:t>
            </a:r>
            <a:r>
              <a:rPr lang="en-US" b="1" dirty="0">
                <a:solidFill>
                  <a:srgbClr val="FF0000"/>
                </a:solidFill>
              </a:rPr>
              <a:t>Zn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Cadmium 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kædmiəm</a:t>
            </a:r>
            <a:r>
              <a:rPr lang="en-US" dirty="0">
                <a:solidFill>
                  <a:schemeClr val="tx1"/>
                </a:solidFill>
              </a:rPr>
              <a:t>/ </a:t>
            </a:r>
            <a:r>
              <a:rPr lang="en-US" dirty="0"/>
              <a:t>	</a:t>
            </a:r>
            <a:r>
              <a:rPr lang="en-US" b="1" dirty="0">
                <a:solidFill>
                  <a:srgbClr val="FF0000"/>
                </a:solidFill>
              </a:rPr>
              <a:t>Cd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Mercury 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mɜːkjəri</a:t>
            </a:r>
            <a:r>
              <a:rPr lang="en-US" dirty="0">
                <a:solidFill>
                  <a:schemeClr val="tx1"/>
                </a:solidFill>
              </a:rPr>
              <a:t>/ 	</a:t>
            </a:r>
            <a:r>
              <a:rPr lang="en-US" b="1" dirty="0">
                <a:solidFill>
                  <a:srgbClr val="FF0000"/>
                </a:solidFill>
              </a:rPr>
              <a:t>Hg </a:t>
            </a:r>
            <a:r>
              <a:rPr lang="en-US" dirty="0"/>
              <a:t>	</a:t>
            </a:r>
          </a:p>
        </p:txBody>
      </p:sp>
      <p:pic>
        <p:nvPicPr>
          <p:cNvPr id="14" name="Content Placeholder 13" descr="A picture containing measure&#10;&#10;Description automatically generated">
            <a:extLst>
              <a:ext uri="{FF2B5EF4-FFF2-40B4-BE49-F238E27FC236}">
                <a16:creationId xmlns:a16="http://schemas.microsoft.com/office/drawing/2014/main" id="{33E1E4F4-9FE2-4124-ABA3-784E58F387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1600200"/>
            <a:ext cx="4571999" cy="457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zinc--_gb_1">
            <a:hlinkClick r:id="" action="ppaction://media"/>
            <a:extLst>
              <a:ext uri="{FF2B5EF4-FFF2-40B4-BE49-F238E27FC236}">
                <a16:creationId xmlns:a16="http://schemas.microsoft.com/office/drawing/2014/main" id="{E215BBD7-3210-431B-AF24-B9784EBD99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3673" y="2990499"/>
            <a:ext cx="304800" cy="304800"/>
          </a:xfrm>
          <a:prstGeom prst="rect">
            <a:avLst/>
          </a:prstGeom>
        </p:spPr>
      </p:pic>
      <p:pic>
        <p:nvPicPr>
          <p:cNvPr id="7" name="cadmium--_gb_1">
            <a:hlinkClick r:id="" action="ppaction://media"/>
            <a:extLst>
              <a:ext uri="{FF2B5EF4-FFF2-40B4-BE49-F238E27FC236}">
                <a16:creationId xmlns:a16="http://schemas.microsoft.com/office/drawing/2014/main" id="{7FAF9CE3-4058-41EF-8DAE-6C8EDAA9D9B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98531" y="3562702"/>
            <a:ext cx="304800" cy="304800"/>
          </a:xfrm>
          <a:prstGeom prst="rect">
            <a:avLst/>
          </a:prstGeom>
        </p:spPr>
      </p:pic>
      <p:pic>
        <p:nvPicPr>
          <p:cNvPr id="8" name="mercury--_gb_1">
            <a:hlinkClick r:id="" action="ppaction://media"/>
            <a:extLst>
              <a:ext uri="{FF2B5EF4-FFF2-40B4-BE49-F238E27FC236}">
                <a16:creationId xmlns:a16="http://schemas.microsoft.com/office/drawing/2014/main" id="{05CA9B38-8A9A-4894-A536-71084AF5331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3958" y="4134905"/>
            <a:ext cx="273946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0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D62763-AA7A-4E9C-9BF8-D4F93E08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dirty="0"/>
              <a:t>PHÁT ÂM TÊN TIẾNG ANH CÁC NGUYÊN TỐ HÓA HỌC (NHÓM B)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B6FCB4C-0E37-4F3B-BE35-82257C4A6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NHÓM </a:t>
            </a:r>
            <a:r>
              <a:rPr lang="en-US" dirty="0">
                <a:solidFill>
                  <a:srgbClr val="FF0000"/>
                </a:solidFill>
              </a:rPr>
              <a:t>IIIB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/>
              <a:t>)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Scandium 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skændiəm</a:t>
            </a:r>
            <a:r>
              <a:rPr lang="en-US" dirty="0">
                <a:solidFill>
                  <a:schemeClr val="tx1"/>
                </a:solidFill>
              </a:rPr>
              <a:t>/	</a:t>
            </a:r>
            <a:r>
              <a:rPr lang="en-US" dirty="0"/>
              <a:t>	</a:t>
            </a:r>
            <a:r>
              <a:rPr lang="en-US" b="1" dirty="0">
                <a:solidFill>
                  <a:srgbClr val="FF0000"/>
                </a:solidFill>
              </a:rPr>
              <a:t>Sc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Yttrium 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ɪtriəm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/>
              <a:t>		</a:t>
            </a:r>
            <a:r>
              <a:rPr lang="en-US" b="1" dirty="0">
                <a:solidFill>
                  <a:srgbClr val="FF0000"/>
                </a:solidFill>
              </a:rPr>
              <a:t>Y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Lanthanum 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læn</a:t>
            </a:r>
            <a:r>
              <a:rPr lang="el-GR" dirty="0">
                <a:solidFill>
                  <a:schemeClr val="tx1"/>
                </a:solidFill>
              </a:rPr>
              <a:t>θ</a:t>
            </a:r>
            <a:r>
              <a:rPr lang="en-US" dirty="0" err="1">
                <a:solidFill>
                  <a:schemeClr val="tx1"/>
                </a:solidFill>
              </a:rPr>
              <a:t>ənəm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/>
              <a:t>	</a:t>
            </a:r>
            <a:r>
              <a:rPr lang="en-US" b="1" dirty="0">
                <a:solidFill>
                  <a:srgbClr val="FF0000"/>
                </a:solidFill>
              </a:rPr>
              <a:t>La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Actinium 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ækˈtɪniəm</a:t>
            </a:r>
            <a:r>
              <a:rPr lang="en-US" dirty="0">
                <a:solidFill>
                  <a:schemeClr val="tx1"/>
                </a:solidFill>
              </a:rPr>
              <a:t>/	</a:t>
            </a:r>
            <a:r>
              <a:rPr lang="en-US" dirty="0"/>
              <a:t>	</a:t>
            </a:r>
            <a:r>
              <a:rPr lang="en-US" b="1" dirty="0">
                <a:solidFill>
                  <a:srgbClr val="FF0000"/>
                </a:solidFill>
              </a:rPr>
              <a:t>Ac</a:t>
            </a:r>
          </a:p>
        </p:txBody>
      </p:sp>
      <p:pic>
        <p:nvPicPr>
          <p:cNvPr id="14" name="Content Placeholder 13" descr="A picture containing measure&#10;&#10;Description automatically generated">
            <a:extLst>
              <a:ext uri="{FF2B5EF4-FFF2-40B4-BE49-F238E27FC236}">
                <a16:creationId xmlns:a16="http://schemas.microsoft.com/office/drawing/2014/main" id="{33E1E4F4-9FE2-4124-ABA3-784E58F387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1600200"/>
            <a:ext cx="4571999" cy="457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candium--_gb_1">
            <a:hlinkClick r:id="" action="ppaction://media"/>
            <a:extLst>
              <a:ext uri="{FF2B5EF4-FFF2-40B4-BE49-F238E27FC236}">
                <a16:creationId xmlns:a16="http://schemas.microsoft.com/office/drawing/2014/main" id="{E0549A92-5DA6-455B-8F0E-8A88CF75BC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4900" y="2996109"/>
            <a:ext cx="304800" cy="304800"/>
          </a:xfrm>
          <a:prstGeom prst="rect">
            <a:avLst/>
          </a:prstGeom>
        </p:spPr>
      </p:pic>
      <p:pic>
        <p:nvPicPr>
          <p:cNvPr id="5" name="yttrium--_gb_1">
            <a:hlinkClick r:id="" action="ppaction://media"/>
            <a:extLst>
              <a:ext uri="{FF2B5EF4-FFF2-40B4-BE49-F238E27FC236}">
                <a16:creationId xmlns:a16="http://schemas.microsoft.com/office/drawing/2014/main" id="{BAD39C0E-E3D7-4CFF-A50A-94718C7C89A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4900" y="3552885"/>
            <a:ext cx="304800" cy="304800"/>
          </a:xfrm>
          <a:prstGeom prst="rect">
            <a:avLst/>
          </a:prstGeom>
        </p:spPr>
      </p:pic>
      <p:pic>
        <p:nvPicPr>
          <p:cNvPr id="6" name="lanthanum--_gb_1">
            <a:hlinkClick r:id="" action="ppaction://media"/>
            <a:extLst>
              <a:ext uri="{FF2B5EF4-FFF2-40B4-BE49-F238E27FC236}">
                <a16:creationId xmlns:a16="http://schemas.microsoft.com/office/drawing/2014/main" id="{3CEA510F-054A-41CE-9E8A-D4BFE5708F1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4900" y="4109661"/>
            <a:ext cx="304800" cy="304800"/>
          </a:xfrm>
          <a:prstGeom prst="rect">
            <a:avLst/>
          </a:prstGeom>
        </p:spPr>
      </p:pic>
      <p:pic>
        <p:nvPicPr>
          <p:cNvPr id="7" name="actinium--_gb_1">
            <a:hlinkClick r:id="" action="ppaction://media"/>
            <a:extLst>
              <a:ext uri="{FF2B5EF4-FFF2-40B4-BE49-F238E27FC236}">
                <a16:creationId xmlns:a16="http://schemas.microsoft.com/office/drawing/2014/main" id="{51C31A87-9225-4C4E-BBC3-BF674F6BD0F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4900" y="466643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2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1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0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D62763-AA7A-4E9C-9BF8-D4F93E08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dirty="0"/>
              <a:t>PHÁT ÂM TÊN TIẾNG ANH CÁC NGUYÊN TỐ HÓA HỌC (NHÓM B)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B6FCB4C-0E37-4F3B-BE35-82257C4A6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5172484" cy="45719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NHÓM </a:t>
            </a:r>
            <a:r>
              <a:rPr lang="en-US" dirty="0">
                <a:solidFill>
                  <a:srgbClr val="FF0000"/>
                </a:solidFill>
              </a:rPr>
              <a:t>IVB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en-US" dirty="0"/>
              <a:t>)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Titanium 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tɪˈteɪniəm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/>
              <a:t>		  </a:t>
            </a:r>
            <a:r>
              <a:rPr lang="en-US" b="1" dirty="0" err="1">
                <a:solidFill>
                  <a:srgbClr val="FF0000"/>
                </a:solidFill>
              </a:rPr>
              <a:t>Ti</a:t>
            </a:r>
            <a:endParaRPr lang="en-US" b="1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Zirconium 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zɜ</a:t>
            </a:r>
            <a:r>
              <a:rPr lang="en-US" dirty="0">
                <a:solidFill>
                  <a:schemeClr val="tx1"/>
                </a:solidFill>
              </a:rPr>
              <a:t>ːˈ</a:t>
            </a:r>
            <a:r>
              <a:rPr lang="en-US" dirty="0" err="1">
                <a:solidFill>
                  <a:schemeClr val="tx1"/>
                </a:solidFill>
              </a:rPr>
              <a:t>kəʊniəm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/>
              <a:t>	  </a:t>
            </a:r>
            <a:r>
              <a:rPr lang="en-US" b="1" dirty="0">
                <a:solidFill>
                  <a:srgbClr val="FF0000"/>
                </a:solidFill>
              </a:rPr>
              <a:t>Zr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Hafnium 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hæfniəm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/>
              <a:t>		  </a:t>
            </a:r>
            <a:r>
              <a:rPr lang="en-US" b="1" dirty="0">
                <a:solidFill>
                  <a:srgbClr val="FF0000"/>
                </a:solidFill>
              </a:rPr>
              <a:t>Hf </a:t>
            </a:r>
            <a:endParaRPr lang="en-US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Rutherfordium </a:t>
            </a:r>
            <a:r>
              <a:rPr lang="en-US" dirty="0">
                <a:solidFill>
                  <a:schemeClr val="tx1"/>
                </a:solidFill>
              </a:rPr>
              <a:t>/ˌ</a:t>
            </a:r>
            <a:r>
              <a:rPr lang="en-US" dirty="0" err="1">
                <a:solidFill>
                  <a:schemeClr val="tx1"/>
                </a:solidFill>
              </a:rPr>
              <a:t>rʌðəˈfɔːdiəm</a:t>
            </a:r>
            <a:r>
              <a:rPr lang="en-US" dirty="0">
                <a:solidFill>
                  <a:schemeClr val="tx1"/>
                </a:solidFill>
              </a:rPr>
              <a:t>/ </a:t>
            </a:r>
            <a:r>
              <a:rPr lang="en-US" b="1" dirty="0">
                <a:solidFill>
                  <a:srgbClr val="FF0000"/>
                </a:solidFill>
              </a:rPr>
              <a:t>Rf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4" name="Content Placeholder 13" descr="A picture containing measure&#10;&#10;Description automatically generated">
            <a:extLst>
              <a:ext uri="{FF2B5EF4-FFF2-40B4-BE49-F238E27FC236}">
                <a16:creationId xmlns:a16="http://schemas.microsoft.com/office/drawing/2014/main" id="{33E1E4F4-9FE2-4124-ABA3-784E58F387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1600200"/>
            <a:ext cx="4571999" cy="457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titanium--_gb_1">
            <a:hlinkClick r:id="" action="ppaction://media"/>
            <a:extLst>
              <a:ext uri="{FF2B5EF4-FFF2-40B4-BE49-F238E27FC236}">
                <a16:creationId xmlns:a16="http://schemas.microsoft.com/office/drawing/2014/main" id="{3F1D875B-1412-4350-83DF-3CFAE69008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4900" y="3001719"/>
            <a:ext cx="304800" cy="304800"/>
          </a:xfrm>
          <a:prstGeom prst="rect">
            <a:avLst/>
          </a:prstGeom>
        </p:spPr>
      </p:pic>
      <p:pic>
        <p:nvPicPr>
          <p:cNvPr id="10" name="zirconium--_gb_1">
            <a:hlinkClick r:id="" action="ppaction://media"/>
            <a:extLst>
              <a:ext uri="{FF2B5EF4-FFF2-40B4-BE49-F238E27FC236}">
                <a16:creationId xmlns:a16="http://schemas.microsoft.com/office/drawing/2014/main" id="{C0F03CB8-989C-40E5-9833-FE90DD5DC60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4900" y="3551482"/>
            <a:ext cx="304800" cy="304800"/>
          </a:xfrm>
          <a:prstGeom prst="rect">
            <a:avLst/>
          </a:prstGeom>
        </p:spPr>
      </p:pic>
      <p:pic>
        <p:nvPicPr>
          <p:cNvPr id="11" name="hafnium--_gb_1">
            <a:hlinkClick r:id="" action="ppaction://media"/>
            <a:extLst>
              <a:ext uri="{FF2B5EF4-FFF2-40B4-BE49-F238E27FC236}">
                <a16:creationId xmlns:a16="http://schemas.microsoft.com/office/drawing/2014/main" id="{469FA139-CD05-4F53-A193-ED8FDCD67F2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4900" y="4101245"/>
            <a:ext cx="304800" cy="304800"/>
          </a:xfrm>
          <a:prstGeom prst="rect">
            <a:avLst/>
          </a:prstGeom>
        </p:spPr>
      </p:pic>
      <p:pic>
        <p:nvPicPr>
          <p:cNvPr id="12" name="rutherfordium--_gb_1">
            <a:hlinkClick r:id="" action="ppaction://media"/>
            <a:extLst>
              <a:ext uri="{FF2B5EF4-FFF2-40B4-BE49-F238E27FC236}">
                <a16:creationId xmlns:a16="http://schemas.microsoft.com/office/drawing/2014/main" id="{5C1820B7-919D-40EE-B787-6C32200D3C0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4900" y="465100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5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2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22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96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3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D62763-AA7A-4E9C-9BF8-D4F93E08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dirty="0"/>
              <a:t>PHÁT ÂM TÊN TIẾNG ANH CÁC NGUYÊN TỐ HÓA HỌC (NHÓM B)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B6FCB4C-0E37-4F3B-BE35-82257C4A6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5238750" cy="45719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NHÓM </a:t>
            </a:r>
            <a:r>
              <a:rPr lang="en-US" dirty="0">
                <a:solidFill>
                  <a:srgbClr val="FF0000"/>
                </a:solidFill>
              </a:rPr>
              <a:t>VB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/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Vanadium 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vəˈneɪdiəm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/>
              <a:t>	</a:t>
            </a:r>
            <a:r>
              <a:rPr lang="en-US" b="1" dirty="0">
                <a:solidFill>
                  <a:srgbClr val="FF0000"/>
                </a:solidFill>
              </a:rPr>
              <a:t>V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Niobium 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naɪˈəʊbiəm</a:t>
            </a:r>
            <a:r>
              <a:rPr lang="en-US" dirty="0">
                <a:solidFill>
                  <a:schemeClr val="tx1"/>
                </a:solidFill>
              </a:rPr>
              <a:t>/	</a:t>
            </a:r>
            <a:r>
              <a:rPr lang="en-US" dirty="0"/>
              <a:t>	</a:t>
            </a:r>
            <a:r>
              <a:rPr lang="en-US" b="1" dirty="0" err="1">
                <a:solidFill>
                  <a:srgbClr val="FF0000"/>
                </a:solidFill>
              </a:rPr>
              <a:t>Nb</a:t>
            </a:r>
            <a:endParaRPr lang="en-US" b="1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Tantalum 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tæntələm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/>
              <a:t>		</a:t>
            </a:r>
            <a:r>
              <a:rPr lang="en-US" b="1" dirty="0">
                <a:solidFill>
                  <a:srgbClr val="FF0000"/>
                </a:solidFill>
              </a:rPr>
              <a:t>Ta </a:t>
            </a:r>
            <a:endParaRPr lang="en-US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Dubnium 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dʌbniəm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/>
              <a:t>		</a:t>
            </a:r>
            <a:r>
              <a:rPr lang="en-US" b="1" dirty="0">
                <a:solidFill>
                  <a:srgbClr val="FF0000"/>
                </a:solidFill>
              </a:rPr>
              <a:t>Db</a:t>
            </a:r>
          </a:p>
        </p:txBody>
      </p:sp>
      <p:pic>
        <p:nvPicPr>
          <p:cNvPr id="14" name="Content Placeholder 13" descr="A picture containing measure&#10;&#10;Description automatically generated">
            <a:extLst>
              <a:ext uri="{FF2B5EF4-FFF2-40B4-BE49-F238E27FC236}">
                <a16:creationId xmlns:a16="http://schemas.microsoft.com/office/drawing/2014/main" id="{33E1E4F4-9FE2-4124-ABA3-784E58F387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1600200"/>
            <a:ext cx="4571999" cy="457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vanadium--_gb_1">
            <a:hlinkClick r:id="" action="ppaction://media"/>
            <a:extLst>
              <a:ext uri="{FF2B5EF4-FFF2-40B4-BE49-F238E27FC236}">
                <a16:creationId xmlns:a16="http://schemas.microsoft.com/office/drawing/2014/main" id="{B7608CCC-40C7-4F31-821E-8D77CE9655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4900" y="2973670"/>
            <a:ext cx="304800" cy="304800"/>
          </a:xfrm>
          <a:prstGeom prst="rect">
            <a:avLst/>
          </a:prstGeom>
        </p:spPr>
      </p:pic>
      <p:pic>
        <p:nvPicPr>
          <p:cNvPr id="3" name="niobium--_gb_1">
            <a:hlinkClick r:id="" action="ppaction://media"/>
            <a:extLst>
              <a:ext uri="{FF2B5EF4-FFF2-40B4-BE49-F238E27FC236}">
                <a16:creationId xmlns:a16="http://schemas.microsoft.com/office/drawing/2014/main" id="{DAADD185-19CF-4086-B775-C7F9E6A856F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4900" y="3506602"/>
            <a:ext cx="304800" cy="304800"/>
          </a:xfrm>
          <a:prstGeom prst="rect">
            <a:avLst/>
          </a:prstGeom>
        </p:spPr>
      </p:pic>
      <p:pic>
        <p:nvPicPr>
          <p:cNvPr id="5" name="tantalum--_gb_1">
            <a:hlinkClick r:id="" action="ppaction://media"/>
            <a:extLst>
              <a:ext uri="{FF2B5EF4-FFF2-40B4-BE49-F238E27FC236}">
                <a16:creationId xmlns:a16="http://schemas.microsoft.com/office/drawing/2014/main" id="{BBE1411E-22D0-4A01-94E5-6FDA277F861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4900" y="4039534"/>
            <a:ext cx="304800" cy="304800"/>
          </a:xfrm>
          <a:prstGeom prst="rect">
            <a:avLst/>
          </a:prstGeom>
        </p:spPr>
      </p:pic>
      <p:pic>
        <p:nvPicPr>
          <p:cNvPr id="6" name="dubnium--_gb_1">
            <a:hlinkClick r:id="" action="ppaction://media"/>
            <a:extLst>
              <a:ext uri="{FF2B5EF4-FFF2-40B4-BE49-F238E27FC236}">
                <a16:creationId xmlns:a16="http://schemas.microsoft.com/office/drawing/2014/main" id="{19B35931-9424-4C2C-A825-AC8D2C6DC2B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2271" y="457246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6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9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1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D62763-AA7A-4E9C-9BF8-D4F93E08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dirty="0"/>
              <a:t>PHÁT ÂM TÊN TIẾNG ANH CÁC NGUYÊN TỐ HÓA HỌC (NHÓM B)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B6FCB4C-0E37-4F3B-BE35-82257C4A6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5238750" cy="45719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NHÓM </a:t>
            </a:r>
            <a:r>
              <a:rPr lang="en-US" dirty="0">
                <a:solidFill>
                  <a:srgbClr val="FF0000"/>
                </a:solidFill>
              </a:rPr>
              <a:t>VIB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6</a:t>
            </a:r>
            <a:r>
              <a:rPr lang="en-US" dirty="0"/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Chromium 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krəʊmiəm</a:t>
            </a:r>
            <a:r>
              <a:rPr lang="en-US" dirty="0">
                <a:solidFill>
                  <a:schemeClr val="tx1"/>
                </a:solidFill>
              </a:rPr>
              <a:t>/ </a:t>
            </a:r>
            <a:r>
              <a:rPr lang="en-US" dirty="0"/>
              <a:t>	</a:t>
            </a:r>
            <a:r>
              <a:rPr lang="en-US" b="1" dirty="0">
                <a:solidFill>
                  <a:srgbClr val="FF0000"/>
                </a:solidFill>
              </a:rPr>
              <a:t>Cr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Molybdenum 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məˈlɪbdənəm</a:t>
            </a:r>
            <a:r>
              <a:rPr lang="en-US" dirty="0">
                <a:solidFill>
                  <a:schemeClr val="tx1"/>
                </a:solidFill>
              </a:rPr>
              <a:t>/ </a:t>
            </a:r>
            <a:r>
              <a:rPr lang="en-US" dirty="0"/>
              <a:t>	</a:t>
            </a:r>
            <a:r>
              <a:rPr lang="en-US" b="1" dirty="0">
                <a:solidFill>
                  <a:srgbClr val="FF0000"/>
                </a:solidFill>
              </a:rPr>
              <a:t>Mo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Tungsten 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tʌŋstən</a:t>
            </a:r>
            <a:r>
              <a:rPr lang="en-US" dirty="0">
                <a:solidFill>
                  <a:schemeClr val="tx1"/>
                </a:solidFill>
              </a:rPr>
              <a:t>/ </a:t>
            </a:r>
            <a:r>
              <a:rPr lang="en-US" b="1" dirty="0"/>
              <a:t>		</a:t>
            </a:r>
            <a:r>
              <a:rPr lang="en-US" b="1" dirty="0">
                <a:solidFill>
                  <a:srgbClr val="FF0000"/>
                </a:solidFill>
              </a:rPr>
              <a:t>W</a:t>
            </a:r>
            <a:endParaRPr lang="en-US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Seaborgium 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si</a:t>
            </a:r>
            <a:r>
              <a:rPr lang="en-US" dirty="0">
                <a:solidFill>
                  <a:schemeClr val="tx1"/>
                </a:solidFill>
              </a:rPr>
              <a:t>ːˈ</a:t>
            </a:r>
            <a:r>
              <a:rPr lang="en-US" dirty="0" err="1">
                <a:solidFill>
                  <a:schemeClr val="tx1"/>
                </a:solidFill>
              </a:rPr>
              <a:t>bɔːɡiəm</a:t>
            </a:r>
            <a:r>
              <a:rPr lang="en-US" dirty="0">
                <a:solidFill>
                  <a:schemeClr val="tx1"/>
                </a:solidFill>
              </a:rPr>
              <a:t>/ </a:t>
            </a:r>
            <a:r>
              <a:rPr lang="en-US" dirty="0"/>
              <a:t>	</a:t>
            </a:r>
            <a:r>
              <a:rPr lang="en-US" b="1" dirty="0">
                <a:solidFill>
                  <a:srgbClr val="FF0000"/>
                </a:solidFill>
              </a:rPr>
              <a:t>Sg</a:t>
            </a:r>
            <a:r>
              <a:rPr lang="en-US" dirty="0"/>
              <a:t>	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4" name="Content Placeholder 13" descr="A picture containing measure&#10;&#10;Description automatically generated">
            <a:extLst>
              <a:ext uri="{FF2B5EF4-FFF2-40B4-BE49-F238E27FC236}">
                <a16:creationId xmlns:a16="http://schemas.microsoft.com/office/drawing/2014/main" id="{33E1E4F4-9FE2-4124-ABA3-784E58F387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1600200"/>
            <a:ext cx="4571999" cy="457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chromium--_gb_1">
            <a:hlinkClick r:id="" action="ppaction://media"/>
            <a:extLst>
              <a:ext uri="{FF2B5EF4-FFF2-40B4-BE49-F238E27FC236}">
                <a16:creationId xmlns:a16="http://schemas.microsoft.com/office/drawing/2014/main" id="{9A68F932-A8EA-48E2-83AD-04E3C2975A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4900" y="2984890"/>
            <a:ext cx="304800" cy="304800"/>
          </a:xfrm>
          <a:prstGeom prst="rect">
            <a:avLst/>
          </a:prstGeom>
        </p:spPr>
      </p:pic>
      <p:pic>
        <p:nvPicPr>
          <p:cNvPr id="9" name="molybdenum--_gb_1">
            <a:hlinkClick r:id="" action="ppaction://media"/>
            <a:extLst>
              <a:ext uri="{FF2B5EF4-FFF2-40B4-BE49-F238E27FC236}">
                <a16:creationId xmlns:a16="http://schemas.microsoft.com/office/drawing/2014/main" id="{B1BAD642-518D-44E9-81E0-9230DF80919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4900" y="3515017"/>
            <a:ext cx="304800" cy="304800"/>
          </a:xfrm>
          <a:prstGeom prst="rect">
            <a:avLst/>
          </a:prstGeom>
        </p:spPr>
      </p:pic>
      <p:pic>
        <p:nvPicPr>
          <p:cNvPr id="10" name="tungsten--_gb_1">
            <a:hlinkClick r:id="" action="ppaction://media"/>
            <a:extLst>
              <a:ext uri="{FF2B5EF4-FFF2-40B4-BE49-F238E27FC236}">
                <a16:creationId xmlns:a16="http://schemas.microsoft.com/office/drawing/2014/main" id="{FC966441-63B2-4894-9387-95789815FE6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4900" y="4069800"/>
            <a:ext cx="304800" cy="304800"/>
          </a:xfrm>
          <a:prstGeom prst="rect">
            <a:avLst/>
          </a:prstGeom>
        </p:spPr>
      </p:pic>
      <p:pic>
        <p:nvPicPr>
          <p:cNvPr id="11" name="seaborgium--_gb_1">
            <a:hlinkClick r:id="" action="ppaction://media"/>
            <a:extLst>
              <a:ext uri="{FF2B5EF4-FFF2-40B4-BE49-F238E27FC236}">
                <a16:creationId xmlns:a16="http://schemas.microsoft.com/office/drawing/2014/main" id="{A86B29A0-3022-48A7-9DC1-75FA91DA69E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4900" y="462458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5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9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1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30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D62763-AA7A-4E9C-9BF8-D4F93E08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dirty="0"/>
              <a:t>PHÁT ÂM TÊN TIẾNG ANH CÁC NGUYÊN TỐ HÓA HỌC (NHÓM B)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B6FCB4C-0E37-4F3B-BE35-82257C4A6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5301510" cy="45719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NHÓM </a:t>
            </a:r>
            <a:r>
              <a:rPr lang="en-US" dirty="0">
                <a:solidFill>
                  <a:srgbClr val="FF0000"/>
                </a:solidFill>
              </a:rPr>
              <a:t>VIIB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7</a:t>
            </a:r>
            <a:r>
              <a:rPr lang="en-US" dirty="0"/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Manganese 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mæŋɡəniːz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/>
              <a:t>	</a:t>
            </a:r>
            <a:r>
              <a:rPr lang="en-US" b="1" dirty="0">
                <a:solidFill>
                  <a:srgbClr val="FF0000"/>
                </a:solidFill>
              </a:rPr>
              <a:t>Mn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Technetium 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tekˈniːʃiəm</a:t>
            </a:r>
            <a:r>
              <a:rPr lang="en-US" dirty="0">
                <a:solidFill>
                  <a:schemeClr val="tx1"/>
                </a:solidFill>
              </a:rPr>
              <a:t>/ </a:t>
            </a:r>
            <a:r>
              <a:rPr lang="en-US" dirty="0"/>
              <a:t>	</a:t>
            </a:r>
            <a:r>
              <a:rPr lang="en-US" b="1" dirty="0">
                <a:solidFill>
                  <a:srgbClr val="FF0000"/>
                </a:solidFill>
              </a:rPr>
              <a:t>Tc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Rhenium 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riːniəm</a:t>
            </a:r>
            <a:r>
              <a:rPr lang="en-US" dirty="0">
                <a:solidFill>
                  <a:schemeClr val="tx1"/>
                </a:solidFill>
              </a:rPr>
              <a:t>/ </a:t>
            </a:r>
            <a:r>
              <a:rPr lang="en-US" dirty="0"/>
              <a:t>		</a:t>
            </a:r>
            <a:r>
              <a:rPr lang="en-US" b="1" dirty="0">
                <a:solidFill>
                  <a:srgbClr val="FF0000"/>
                </a:solidFill>
              </a:rPr>
              <a:t>Re </a:t>
            </a:r>
            <a:endParaRPr lang="en-US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Bohrium</a:t>
            </a:r>
            <a:r>
              <a:rPr lang="en-US" b="1" dirty="0"/>
              <a:t> 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bɔːriəm</a:t>
            </a:r>
            <a:r>
              <a:rPr lang="en-US" dirty="0">
                <a:solidFill>
                  <a:schemeClr val="tx1"/>
                </a:solidFill>
              </a:rPr>
              <a:t>/ </a:t>
            </a:r>
            <a:r>
              <a:rPr lang="en-US" dirty="0"/>
              <a:t>		</a:t>
            </a:r>
            <a:r>
              <a:rPr lang="en-US" b="1" dirty="0" err="1">
                <a:solidFill>
                  <a:srgbClr val="FF0000"/>
                </a:solidFill>
              </a:rPr>
              <a:t>Bh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4" name="Content Placeholder 13" descr="A picture containing measure&#10;&#10;Description automatically generated">
            <a:extLst>
              <a:ext uri="{FF2B5EF4-FFF2-40B4-BE49-F238E27FC236}">
                <a16:creationId xmlns:a16="http://schemas.microsoft.com/office/drawing/2014/main" id="{33E1E4F4-9FE2-4124-ABA3-784E58F387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1600200"/>
            <a:ext cx="4571999" cy="457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manganese--_gb_1">
            <a:hlinkClick r:id="" action="ppaction://media"/>
            <a:extLst>
              <a:ext uri="{FF2B5EF4-FFF2-40B4-BE49-F238E27FC236}">
                <a16:creationId xmlns:a16="http://schemas.microsoft.com/office/drawing/2014/main" id="{602539F8-3C37-43A0-ACB3-83F03B0A79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4900" y="2979280"/>
            <a:ext cx="304800" cy="304800"/>
          </a:xfrm>
          <a:prstGeom prst="rect">
            <a:avLst/>
          </a:prstGeom>
        </p:spPr>
      </p:pic>
      <p:pic>
        <p:nvPicPr>
          <p:cNvPr id="3" name="technetium--_gb_1">
            <a:hlinkClick r:id="" action="ppaction://media"/>
            <a:extLst>
              <a:ext uri="{FF2B5EF4-FFF2-40B4-BE49-F238E27FC236}">
                <a16:creationId xmlns:a16="http://schemas.microsoft.com/office/drawing/2014/main" id="{48F3253E-0641-4526-82E8-6EF7FDEF392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4900" y="3512212"/>
            <a:ext cx="304800" cy="304800"/>
          </a:xfrm>
          <a:prstGeom prst="rect">
            <a:avLst/>
          </a:prstGeom>
        </p:spPr>
      </p:pic>
      <p:pic>
        <p:nvPicPr>
          <p:cNvPr id="5" name="rhenium--_gb_1">
            <a:hlinkClick r:id="" action="ppaction://media"/>
            <a:extLst>
              <a:ext uri="{FF2B5EF4-FFF2-40B4-BE49-F238E27FC236}">
                <a16:creationId xmlns:a16="http://schemas.microsoft.com/office/drawing/2014/main" id="{69918030-4EB1-4CE0-AF90-F706358BA97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4900" y="4091650"/>
            <a:ext cx="304800" cy="304800"/>
          </a:xfrm>
          <a:prstGeom prst="rect">
            <a:avLst/>
          </a:prstGeom>
        </p:spPr>
      </p:pic>
      <p:pic>
        <p:nvPicPr>
          <p:cNvPr id="6" name="bohrium--_gb_1">
            <a:hlinkClick r:id="" action="ppaction://media"/>
            <a:extLst>
              <a:ext uri="{FF2B5EF4-FFF2-40B4-BE49-F238E27FC236}">
                <a16:creationId xmlns:a16="http://schemas.microsoft.com/office/drawing/2014/main" id="{DD4A4479-56EA-4BC2-9BC8-1D7C2C74A07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4900" y="458661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0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2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9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D62763-AA7A-4E9C-9BF8-D4F93E08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dirty="0"/>
              <a:t>PHÁT ÂM TÊN TIẾNG ANH CÁC NGUYÊN TỐ HÓA HỌC (NHÓM B)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B6FCB4C-0E37-4F3B-BE35-82257C4A6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899" y="1600200"/>
            <a:ext cx="5318339" cy="45719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NHÓM </a:t>
            </a:r>
            <a:r>
              <a:rPr lang="en-US" dirty="0">
                <a:solidFill>
                  <a:srgbClr val="FF0000"/>
                </a:solidFill>
              </a:rPr>
              <a:t>VIIIB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8</a:t>
            </a:r>
            <a:r>
              <a:rPr lang="en-US" dirty="0"/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Iron 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aɪən</a:t>
            </a:r>
            <a:r>
              <a:rPr lang="en-US" dirty="0">
                <a:solidFill>
                  <a:schemeClr val="tx1"/>
                </a:solidFill>
              </a:rPr>
              <a:t>/ </a:t>
            </a:r>
            <a:r>
              <a:rPr lang="en-US" dirty="0"/>
              <a:t>			</a:t>
            </a:r>
            <a:r>
              <a:rPr lang="en-US" b="1" dirty="0">
                <a:solidFill>
                  <a:srgbClr val="FF0000"/>
                </a:solidFill>
              </a:rPr>
              <a:t>Fe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Ruthenium 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ru</a:t>
            </a:r>
            <a:r>
              <a:rPr lang="en-US" dirty="0">
                <a:solidFill>
                  <a:schemeClr val="tx1"/>
                </a:solidFill>
              </a:rPr>
              <a:t>ːˈ</a:t>
            </a:r>
            <a:r>
              <a:rPr lang="el-GR" dirty="0">
                <a:solidFill>
                  <a:schemeClr val="tx1"/>
                </a:solidFill>
              </a:rPr>
              <a:t>θ</a:t>
            </a:r>
            <a:r>
              <a:rPr lang="en-US" dirty="0" err="1">
                <a:solidFill>
                  <a:schemeClr val="tx1"/>
                </a:solidFill>
              </a:rPr>
              <a:t>iːniəm</a:t>
            </a:r>
            <a:r>
              <a:rPr lang="en-US" dirty="0">
                <a:solidFill>
                  <a:schemeClr val="tx1"/>
                </a:solidFill>
              </a:rPr>
              <a:t>/ </a:t>
            </a:r>
            <a:r>
              <a:rPr lang="en-US" dirty="0"/>
              <a:t>	</a:t>
            </a:r>
            <a:r>
              <a:rPr lang="en-US" b="1" dirty="0">
                <a:solidFill>
                  <a:srgbClr val="FF0000"/>
                </a:solidFill>
              </a:rPr>
              <a:t>Rh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Osmium</a:t>
            </a:r>
            <a:r>
              <a:rPr lang="en-US" b="1" dirty="0"/>
              <a:t>	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ɒzmiəm</a:t>
            </a:r>
            <a:r>
              <a:rPr lang="en-US" dirty="0">
                <a:solidFill>
                  <a:schemeClr val="tx1"/>
                </a:solidFill>
              </a:rPr>
              <a:t>/ </a:t>
            </a:r>
            <a:r>
              <a:rPr lang="en-US" dirty="0"/>
              <a:t>		</a:t>
            </a:r>
            <a:r>
              <a:rPr lang="en-US" b="1" dirty="0" err="1">
                <a:solidFill>
                  <a:srgbClr val="FF0000"/>
                </a:solidFill>
              </a:rPr>
              <a:t>Os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en-US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Hassium	 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hæsiəm</a:t>
            </a:r>
            <a:r>
              <a:rPr lang="en-US" dirty="0">
                <a:solidFill>
                  <a:schemeClr val="tx1"/>
                </a:solidFill>
              </a:rPr>
              <a:t>/ </a:t>
            </a:r>
            <a:r>
              <a:rPr lang="en-US" dirty="0"/>
              <a:t>		</a:t>
            </a:r>
            <a:r>
              <a:rPr lang="en-US" b="1" dirty="0">
                <a:solidFill>
                  <a:srgbClr val="FF0000"/>
                </a:solidFill>
              </a:rPr>
              <a:t>Hs</a:t>
            </a:r>
          </a:p>
        </p:txBody>
      </p:sp>
      <p:pic>
        <p:nvPicPr>
          <p:cNvPr id="14" name="Content Placeholder 13" descr="A picture containing measure&#10;&#10;Description automatically generated">
            <a:extLst>
              <a:ext uri="{FF2B5EF4-FFF2-40B4-BE49-F238E27FC236}">
                <a16:creationId xmlns:a16="http://schemas.microsoft.com/office/drawing/2014/main" id="{33E1E4F4-9FE2-4124-ABA3-784E58F387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1600200"/>
            <a:ext cx="4571999" cy="457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ron--_gb_1">
            <a:hlinkClick r:id="" action="ppaction://media"/>
            <a:extLst>
              <a:ext uri="{FF2B5EF4-FFF2-40B4-BE49-F238E27FC236}">
                <a16:creationId xmlns:a16="http://schemas.microsoft.com/office/drawing/2014/main" id="{E842BCCB-DF13-4745-B3C9-573829A6E0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4899" y="3001719"/>
            <a:ext cx="304800" cy="304800"/>
          </a:xfrm>
          <a:prstGeom prst="rect">
            <a:avLst/>
          </a:prstGeom>
        </p:spPr>
      </p:pic>
      <p:pic>
        <p:nvPicPr>
          <p:cNvPr id="9" name="ruthenium--_gb_1">
            <a:hlinkClick r:id="" action="ppaction://media"/>
            <a:extLst>
              <a:ext uri="{FF2B5EF4-FFF2-40B4-BE49-F238E27FC236}">
                <a16:creationId xmlns:a16="http://schemas.microsoft.com/office/drawing/2014/main" id="{D56BA8EE-58BE-4042-87DE-356693352EE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4899" y="3551482"/>
            <a:ext cx="304800" cy="304800"/>
          </a:xfrm>
          <a:prstGeom prst="rect">
            <a:avLst/>
          </a:prstGeom>
        </p:spPr>
      </p:pic>
      <p:pic>
        <p:nvPicPr>
          <p:cNvPr id="10" name="osmium--_gb_1">
            <a:hlinkClick r:id="" action="ppaction://media"/>
            <a:extLst>
              <a:ext uri="{FF2B5EF4-FFF2-40B4-BE49-F238E27FC236}">
                <a16:creationId xmlns:a16="http://schemas.microsoft.com/office/drawing/2014/main" id="{ECF78AC5-4754-4B73-BFE2-DFB91F24438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4899" y="4101245"/>
            <a:ext cx="304800" cy="304800"/>
          </a:xfrm>
          <a:prstGeom prst="rect">
            <a:avLst/>
          </a:prstGeom>
        </p:spPr>
      </p:pic>
      <p:pic>
        <p:nvPicPr>
          <p:cNvPr id="11" name="hassium--_gb_1">
            <a:hlinkClick r:id="" action="ppaction://media"/>
            <a:extLst>
              <a:ext uri="{FF2B5EF4-FFF2-40B4-BE49-F238E27FC236}">
                <a16:creationId xmlns:a16="http://schemas.microsoft.com/office/drawing/2014/main" id="{7E8557F7-351A-456A-95B8-A9010C1F977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4899" y="465100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9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2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9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9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D62763-AA7A-4E9C-9BF8-D4F93E08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dirty="0"/>
              <a:t>PHÁT ÂM TÊN TIẾNG ANH CÁC NGUYÊN TỐ HÓA HỌC (NHÓM B)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B6FCB4C-0E37-4F3B-BE35-82257C4A6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5238750" cy="45719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NHÓM </a:t>
            </a:r>
            <a:r>
              <a:rPr lang="en-US" dirty="0">
                <a:solidFill>
                  <a:srgbClr val="FF0000"/>
                </a:solidFill>
              </a:rPr>
              <a:t>VIIIB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9</a:t>
            </a:r>
            <a:r>
              <a:rPr lang="en-US" dirty="0"/>
              <a:t>)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Cobalt 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kəʊbɔːlt</a:t>
            </a:r>
            <a:r>
              <a:rPr lang="en-US" dirty="0">
                <a:solidFill>
                  <a:schemeClr val="tx1"/>
                </a:solidFill>
              </a:rPr>
              <a:t>/ </a:t>
            </a:r>
            <a:r>
              <a:rPr lang="en-US" dirty="0"/>
              <a:t>		</a:t>
            </a:r>
            <a:r>
              <a:rPr lang="en-US" b="1" dirty="0">
                <a:solidFill>
                  <a:srgbClr val="FF0000"/>
                </a:solidFill>
              </a:rPr>
              <a:t>Co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Rhodium 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rəʊdiəm</a:t>
            </a:r>
            <a:r>
              <a:rPr lang="en-US" dirty="0">
                <a:solidFill>
                  <a:schemeClr val="tx1"/>
                </a:solidFill>
              </a:rPr>
              <a:t>/ </a:t>
            </a:r>
            <a:r>
              <a:rPr lang="en-US" dirty="0"/>
              <a:t>		</a:t>
            </a:r>
            <a:r>
              <a:rPr lang="en-US" b="1" dirty="0">
                <a:solidFill>
                  <a:srgbClr val="FF0000"/>
                </a:solidFill>
              </a:rPr>
              <a:t>Rh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Iridium 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ɪˈrɪdiəm</a:t>
            </a:r>
            <a:r>
              <a:rPr lang="en-US" dirty="0">
                <a:solidFill>
                  <a:schemeClr val="tx1"/>
                </a:solidFill>
              </a:rPr>
              <a:t>/ </a:t>
            </a:r>
            <a:r>
              <a:rPr lang="en-US" dirty="0"/>
              <a:t>		</a:t>
            </a:r>
            <a:r>
              <a:rPr lang="en-US" b="1" dirty="0" err="1">
                <a:solidFill>
                  <a:srgbClr val="FF0000"/>
                </a:solidFill>
              </a:rPr>
              <a:t>Ir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	</a:t>
            </a:r>
          </a:p>
        </p:txBody>
      </p:sp>
      <p:pic>
        <p:nvPicPr>
          <p:cNvPr id="14" name="Content Placeholder 13" descr="A picture containing measure&#10;&#10;Description automatically generated">
            <a:extLst>
              <a:ext uri="{FF2B5EF4-FFF2-40B4-BE49-F238E27FC236}">
                <a16:creationId xmlns:a16="http://schemas.microsoft.com/office/drawing/2014/main" id="{33E1E4F4-9FE2-4124-ABA3-784E58F387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1600200"/>
            <a:ext cx="4571999" cy="457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cobalt--_gb_1">
            <a:hlinkClick r:id="" action="ppaction://media"/>
            <a:extLst>
              <a:ext uri="{FF2B5EF4-FFF2-40B4-BE49-F238E27FC236}">
                <a16:creationId xmlns:a16="http://schemas.microsoft.com/office/drawing/2014/main" id="{B20A45E6-CF4E-47A0-AA11-4709740F83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4900" y="2979279"/>
            <a:ext cx="304800" cy="304800"/>
          </a:xfrm>
          <a:prstGeom prst="rect">
            <a:avLst/>
          </a:prstGeom>
        </p:spPr>
      </p:pic>
      <p:pic>
        <p:nvPicPr>
          <p:cNvPr id="3" name="rhodium--_gb_1">
            <a:hlinkClick r:id="" action="ppaction://media"/>
            <a:extLst>
              <a:ext uri="{FF2B5EF4-FFF2-40B4-BE49-F238E27FC236}">
                <a16:creationId xmlns:a16="http://schemas.microsoft.com/office/drawing/2014/main" id="{BB74BDCD-99B5-4396-8DAA-7E956E42DE9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4900" y="3512212"/>
            <a:ext cx="304800" cy="304800"/>
          </a:xfrm>
          <a:prstGeom prst="rect">
            <a:avLst/>
          </a:prstGeom>
        </p:spPr>
      </p:pic>
      <p:pic>
        <p:nvPicPr>
          <p:cNvPr id="5" name="iridium--_gb_1">
            <a:hlinkClick r:id="" action="ppaction://media"/>
            <a:extLst>
              <a:ext uri="{FF2B5EF4-FFF2-40B4-BE49-F238E27FC236}">
                <a16:creationId xmlns:a16="http://schemas.microsoft.com/office/drawing/2014/main" id="{ADB2859D-22BA-45D2-B1A3-D7C92C8B060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4900" y="404514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6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D62763-AA7A-4E9C-9BF8-D4F93E08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dirty="0"/>
              <a:t>PHÁT ÂM TÊN TIẾNG ANH CÁC NGUYÊN TỐ HÓA HỌC (NHÓM B)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B6FCB4C-0E37-4F3B-BE35-82257C4A6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5238750" cy="45719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NHÓM </a:t>
            </a:r>
            <a:r>
              <a:rPr lang="en-US" dirty="0">
                <a:solidFill>
                  <a:srgbClr val="FF0000"/>
                </a:solidFill>
              </a:rPr>
              <a:t>VIIIB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10</a:t>
            </a:r>
            <a:r>
              <a:rPr lang="en-US" dirty="0"/>
              <a:t>)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Nickel 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nɪkl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/>
              <a:t>			</a:t>
            </a:r>
            <a:r>
              <a:rPr lang="en-US" b="1" dirty="0">
                <a:solidFill>
                  <a:srgbClr val="FF0000"/>
                </a:solidFill>
              </a:rPr>
              <a:t>Ni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Palladium</a:t>
            </a:r>
            <a:r>
              <a:rPr lang="en-US" b="1" dirty="0"/>
              <a:t> 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pəˈleɪdiəm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/>
              <a:t>		</a:t>
            </a:r>
            <a:r>
              <a:rPr lang="en-US" b="1" dirty="0">
                <a:solidFill>
                  <a:srgbClr val="FF0000"/>
                </a:solidFill>
              </a:rPr>
              <a:t>Pd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Platinum</a:t>
            </a:r>
            <a:r>
              <a:rPr lang="en-US" b="1" dirty="0"/>
              <a:t> 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plætɪnəm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/>
              <a:t>		</a:t>
            </a:r>
            <a:r>
              <a:rPr lang="en-US" b="1" dirty="0">
                <a:solidFill>
                  <a:srgbClr val="FF0000"/>
                </a:solidFill>
              </a:rPr>
              <a:t>Pt </a:t>
            </a:r>
            <a:r>
              <a:rPr lang="en-US" dirty="0"/>
              <a:t>	</a:t>
            </a:r>
          </a:p>
        </p:txBody>
      </p:sp>
      <p:pic>
        <p:nvPicPr>
          <p:cNvPr id="14" name="Content Placeholder 13" descr="A picture containing measure&#10;&#10;Description automatically generated">
            <a:extLst>
              <a:ext uri="{FF2B5EF4-FFF2-40B4-BE49-F238E27FC236}">
                <a16:creationId xmlns:a16="http://schemas.microsoft.com/office/drawing/2014/main" id="{33E1E4F4-9FE2-4124-ABA3-784E58F387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1600200"/>
            <a:ext cx="4571999" cy="457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nickel--_gb_1">
            <a:hlinkClick r:id="" action="ppaction://media"/>
            <a:extLst>
              <a:ext uri="{FF2B5EF4-FFF2-40B4-BE49-F238E27FC236}">
                <a16:creationId xmlns:a16="http://schemas.microsoft.com/office/drawing/2014/main" id="{97462AD0-223E-4EC6-876F-FC02221F51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4900" y="3007329"/>
            <a:ext cx="304800" cy="304800"/>
          </a:xfrm>
          <a:prstGeom prst="rect">
            <a:avLst/>
          </a:prstGeom>
        </p:spPr>
      </p:pic>
      <p:pic>
        <p:nvPicPr>
          <p:cNvPr id="3" name="palladium--_gb_1">
            <a:hlinkClick r:id="" action="ppaction://media"/>
            <a:extLst>
              <a:ext uri="{FF2B5EF4-FFF2-40B4-BE49-F238E27FC236}">
                <a16:creationId xmlns:a16="http://schemas.microsoft.com/office/drawing/2014/main" id="{47F87913-827C-40B6-85B7-84FA8437269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4900" y="3545872"/>
            <a:ext cx="304800" cy="304800"/>
          </a:xfrm>
          <a:prstGeom prst="rect">
            <a:avLst/>
          </a:prstGeom>
        </p:spPr>
      </p:pic>
      <p:pic>
        <p:nvPicPr>
          <p:cNvPr id="5" name="platinum--_gb_1">
            <a:hlinkClick r:id="" action="ppaction://media"/>
            <a:extLst>
              <a:ext uri="{FF2B5EF4-FFF2-40B4-BE49-F238E27FC236}">
                <a16:creationId xmlns:a16="http://schemas.microsoft.com/office/drawing/2014/main" id="{E76C7EEF-B6C9-4615-9709-9B7DCE2021C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4900" y="408441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6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9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Custom 1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6c00043-ab39-4641-a03b-2641eee885bb" xsi:nil="true"/>
    <lcf76f155ced4ddcb4097134ff3c332f xmlns="b0d5abdc-06f3-48e2-abf8-91fa627ca5b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B3856C0DB8D14F829FDD320126E664" ma:contentTypeVersion="15" ma:contentTypeDescription="Create a new document." ma:contentTypeScope="" ma:versionID="2c1949425b9985e2b21ab05e13c1865a">
  <xsd:schema xmlns:xsd="http://www.w3.org/2001/XMLSchema" xmlns:xs="http://www.w3.org/2001/XMLSchema" xmlns:p="http://schemas.microsoft.com/office/2006/metadata/properties" xmlns:ns2="b0d5abdc-06f3-48e2-abf8-91fa627ca5b5" xmlns:ns3="06c00043-ab39-4641-a03b-2641eee885bb" targetNamespace="http://schemas.microsoft.com/office/2006/metadata/properties" ma:root="true" ma:fieldsID="12cf1d195e6ae9ca212989171a8f31a8" ns2:_="" ns3:_="">
    <xsd:import namespace="b0d5abdc-06f3-48e2-abf8-91fa627ca5b5"/>
    <xsd:import namespace="06c00043-ab39-4641-a03b-2641eee885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d5abdc-06f3-48e2-abf8-91fa627ca5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ceb819f-f020-4f4c-aff3-9ac7d6092f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00043-ab39-4641-a03b-2641eee885b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7129261-f24f-49a1-8f34-de3b4ce653db}" ma:internalName="TaxCatchAll" ma:showField="CatchAllData" ma:web="06c00043-ab39-4641-a03b-2641eee885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AA09E7D-DEA3-4E75-9EA4-3D20650F0A2D}"/>
</file>

<file path=customXml/itemProps3.xml><?xml version="1.0" encoding="utf-8"?>
<ds:datastoreItem xmlns:ds="http://schemas.openxmlformats.org/officeDocument/2006/customXml" ds:itemID="{AA0B1ACF-0274-4B74-AFFF-074D66F6EE84}"/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542</Words>
  <PresentationFormat>Widescreen</PresentationFormat>
  <Paragraphs>71</Paragraphs>
  <Slides>11</Slides>
  <Notes>1</Notes>
  <HiddenSlides>0</HiddenSlides>
  <MMClips>36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Candara</vt:lpstr>
      <vt:lpstr>Euphemia</vt:lpstr>
      <vt:lpstr>Wingdings</vt:lpstr>
      <vt:lpstr>Academic Literature 16x9</vt:lpstr>
      <vt:lpstr>DANH PHÁP HÓA HỌC</vt:lpstr>
      <vt:lpstr>PHÁT ÂM TÊN TIẾNG ANH CÁC NGUYÊN TỐ HÓA HỌC (NHÓM B)</vt:lpstr>
      <vt:lpstr>PHÁT ÂM TÊN TIẾNG ANH CÁC NGUYÊN TỐ HÓA HỌC (NHÓM B)</vt:lpstr>
      <vt:lpstr>PHÁT ÂM TÊN TIẾNG ANH CÁC NGUYÊN TỐ HÓA HỌC (NHÓM B)</vt:lpstr>
      <vt:lpstr>PHÁT ÂM TÊN TIẾNG ANH CÁC NGUYÊN TỐ HÓA HỌC (NHÓM B)</vt:lpstr>
      <vt:lpstr>PHÁT ÂM TÊN TIẾNG ANH CÁC NGUYÊN TỐ HÓA HỌC (NHÓM B)</vt:lpstr>
      <vt:lpstr>PHÁT ÂM TÊN TIẾNG ANH CÁC NGUYÊN TỐ HÓA HỌC (NHÓM B)</vt:lpstr>
      <vt:lpstr>PHÁT ÂM TÊN TIẾNG ANH CÁC NGUYÊN TỐ HÓA HỌC (NHÓM B)</vt:lpstr>
      <vt:lpstr>PHÁT ÂM TÊN TIẾNG ANH CÁC NGUYÊN TỐ HÓA HỌC (NHÓM B)</vt:lpstr>
      <vt:lpstr>PHÁT ÂM TÊN TIẾNG ANH CÁC NGUYÊN TỐ HÓA HỌC (NHÓM B)</vt:lpstr>
      <vt:lpstr>PHÁT ÂM TÊN TIẾNG ANH CÁC NGUYÊN TỐ HÓA HỌC (NHÓM B)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2020-04-28T11:44:54Z</dcterms:created>
  <dcterms:modified xsi:type="dcterms:W3CDTF">2020-05-09T15:17:36Z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0x01010070B3856C0DB8D14F829FDD320126E664</vt:lpwstr>
  </property>
</Properties>
</file>