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5"/>
  </p:notesMasterIdLst>
  <p:sldIdLst>
    <p:sldId id="308" r:id="rId2"/>
    <p:sldId id="287" r:id="rId3"/>
    <p:sldId id="313" r:id="rId4"/>
    <p:sldId id="318" r:id="rId5"/>
    <p:sldId id="317" r:id="rId6"/>
    <p:sldId id="316" r:id="rId7"/>
    <p:sldId id="311" r:id="rId8"/>
    <p:sldId id="314" r:id="rId9"/>
    <p:sldId id="273" r:id="rId10"/>
    <p:sldId id="302" r:id="rId11"/>
    <p:sldId id="272" r:id="rId12"/>
    <p:sldId id="296" r:id="rId13"/>
    <p:sldId id="297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DFDA00"/>
    <a:srgbClr val="FF0000"/>
    <a:srgbClr val="CC0000"/>
    <a:srgbClr val="FFFF00"/>
    <a:srgbClr val="000099"/>
    <a:srgbClr val="00CC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17" autoAdjust="0"/>
    <p:restoredTop sz="94660"/>
  </p:normalViewPr>
  <p:slideViewPr>
    <p:cSldViewPr>
      <p:cViewPr>
        <p:scale>
          <a:sx n="74" d="100"/>
          <a:sy n="74" d="100"/>
        </p:scale>
        <p:origin x="-11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1489C6-F7A8-43A8-9B25-94B0095082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32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873D3A-3A9A-4582-A6E9-75A007AAA97A}" type="slidenum">
              <a:rPr lang="en-US"/>
              <a:pPr/>
              <a:t>1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C9B2D1-A869-477A-BCF3-70ECA75DF70F}" type="slidenum">
              <a:rPr lang="en-US"/>
              <a:pPr/>
              <a:t>2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411810-A937-4714-ADCA-CE44AC74A8C7}" type="slidenum">
              <a:rPr lang="en-US"/>
              <a:pPr/>
              <a:t>4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6A26E5-9C63-459B-B6A3-E38DFF9AAFCE}" type="slidenum">
              <a:rPr lang="en-US"/>
              <a:pPr/>
              <a:t>8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B7EC26-D059-451F-A5FA-39BB5D42EF87}" type="slidenum">
              <a:rPr lang="en-US"/>
              <a:pPr/>
              <a:t>9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1BA260-E231-4361-A8C8-66592BB4A7F1}" type="slidenum">
              <a:rPr lang="en-US"/>
              <a:pPr/>
              <a:t>11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51A4BB-0840-41B0-8011-1E186936556D}" type="slidenum">
              <a:rPr lang="en-US"/>
              <a:pPr/>
              <a:t>12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768D0B-9025-435C-AC99-5699E813D73E}" type="slidenum">
              <a:rPr lang="en-US"/>
              <a:pPr/>
              <a:t>13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47392-26E8-4A55-882B-D997C8C72E6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684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704EA-3FBF-4048-9265-B5E671EC24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35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FC627-6337-4738-A18B-3263047EECE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300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7568169-5EB3-4E9D-A3AA-DECEA21D6B6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541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00353-72A0-4C8D-891B-7000AE5BCAE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435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252FC-D2B1-4888-9852-DDBF5A59D82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48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8E10A-B3A8-4594-923F-DA806E68672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867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94C64-916A-4F03-8B2B-5945D19D327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31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5D597-80F8-466F-873B-4CF101FDF03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010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46111-138A-47A1-8DD5-4746D17A090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217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9DE6A-2CFF-44BF-B768-50A94771A70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87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4BA49-420C-4EA7-9635-C32A4257929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080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849B5B8-F946-4018-9776-CF7F81CB4AB2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7.jpeg"/><Relationship Id="rId18" Type="http://schemas.openxmlformats.org/officeDocument/2006/relationships/image" Target="../media/image12.png"/><Relationship Id="rId3" Type="http://schemas.openxmlformats.org/officeDocument/2006/relationships/audio" Target="../media/audio1.wav"/><Relationship Id="rId21" Type="http://schemas.openxmlformats.org/officeDocument/2006/relationships/image" Target="../media/image15.png"/><Relationship Id="rId7" Type="http://schemas.openxmlformats.org/officeDocument/2006/relationships/slide" Target="slide1.xml"/><Relationship Id="rId12" Type="http://schemas.openxmlformats.org/officeDocument/2006/relationships/image" Target="../media/image6.jpe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11" Type="http://schemas.openxmlformats.org/officeDocument/2006/relationships/image" Target="../media/image5.jpeg"/><Relationship Id="rId24" Type="http://schemas.openxmlformats.org/officeDocument/2006/relationships/image" Target="../media/image18.png"/><Relationship Id="rId5" Type="http://schemas.openxmlformats.org/officeDocument/2006/relationships/image" Target="../media/image1.png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10" Type="http://schemas.openxmlformats.org/officeDocument/2006/relationships/hyperlink" Target="https://www.uta.edu/publications/gallery/athletics/Volleyball2006_2?full=1" TargetMode="External"/><Relationship Id="rId19" Type="http://schemas.openxmlformats.org/officeDocument/2006/relationships/image" Target="../media/image13.png"/><Relationship Id="rId4" Type="http://schemas.openxmlformats.org/officeDocument/2006/relationships/audio" Target="../media/audio2.wav"/><Relationship Id="rId9" Type="http://schemas.openxmlformats.org/officeDocument/2006/relationships/image" Target="../media/image4.jpeg"/><Relationship Id="rId14" Type="http://schemas.openxmlformats.org/officeDocument/2006/relationships/image" Target="../media/image8.png"/><Relationship Id="rId22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3.jpeg"/><Relationship Id="rId18" Type="http://schemas.openxmlformats.org/officeDocument/2006/relationships/image" Target="../media/image41.jpe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12" Type="http://schemas.openxmlformats.org/officeDocument/2006/relationships/image" Target="../media/image36.jpeg"/><Relationship Id="rId17" Type="http://schemas.openxmlformats.org/officeDocument/2006/relationships/image" Target="../media/image40.jpeg"/><Relationship Id="rId2" Type="http://schemas.openxmlformats.org/officeDocument/2006/relationships/image" Target="../media/image1.png"/><Relationship Id="rId16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2.jpeg"/><Relationship Id="rId5" Type="http://schemas.openxmlformats.org/officeDocument/2006/relationships/image" Target="../media/image31.png"/><Relationship Id="rId15" Type="http://schemas.openxmlformats.org/officeDocument/2006/relationships/image" Target="../media/image38.jpeg"/><Relationship Id="rId10" Type="http://schemas.openxmlformats.org/officeDocument/2006/relationships/image" Target="../media/image35.wmf"/><Relationship Id="rId19" Type="http://schemas.openxmlformats.org/officeDocument/2006/relationships/image" Target="../media/image23.png"/><Relationship Id="rId4" Type="http://schemas.openxmlformats.org/officeDocument/2006/relationships/image" Target="../media/image30.png"/><Relationship Id="rId9" Type="http://schemas.openxmlformats.org/officeDocument/2006/relationships/image" Target="../media/image34.wmf"/><Relationship Id="rId1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5.gif"/><Relationship Id="rId2" Type="http://schemas.openxmlformats.org/officeDocument/2006/relationships/audio" Target="file:///G:\CHi%20Hang\S17.wav" TargetMode="External"/><Relationship Id="rId1" Type="http://schemas.openxmlformats.org/officeDocument/2006/relationships/audio" Target="file:///D:\THCS%20PHUBAI\TIENG%20ANH\DUONG%20THI%20THU%20HANG\CHi%20Hang\S17.wav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44.png"/><Relationship Id="rId4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3.wav"/><Relationship Id="rId7" Type="http://schemas.openxmlformats.org/officeDocument/2006/relationships/image" Target="../media/image3.jpeg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11" Type="http://schemas.openxmlformats.org/officeDocument/2006/relationships/image" Target="../media/image19.jpeg"/><Relationship Id="rId5" Type="http://schemas.openxmlformats.org/officeDocument/2006/relationships/image" Target="../media/image2.jpeg"/><Relationship Id="rId10" Type="http://schemas.openxmlformats.org/officeDocument/2006/relationships/image" Target="../media/image5.jpeg"/><Relationship Id="rId4" Type="http://schemas.openxmlformats.org/officeDocument/2006/relationships/image" Target="../media/image1.png"/><Relationship Id="rId9" Type="http://schemas.openxmlformats.org/officeDocument/2006/relationships/hyperlink" Target="https://www.uta.edu/publications/gallery/athletics/Volleyball2006_2?full=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1.png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7.wmf"/><Relationship Id="rId4" Type="http://schemas.openxmlformats.org/officeDocument/2006/relationships/image" Target="../media/image2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5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17778" b="27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3152775" y="1809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32100" name="Group 4"/>
          <p:cNvGrpSpPr>
            <a:grpSpLocks/>
          </p:cNvGrpSpPr>
          <p:nvPr/>
        </p:nvGrpSpPr>
        <p:grpSpPr bwMode="auto">
          <a:xfrm>
            <a:off x="152400" y="990600"/>
            <a:ext cx="3048000" cy="2819400"/>
            <a:chOff x="144" y="624"/>
            <a:chExt cx="1920" cy="1584"/>
          </a:xfrm>
        </p:grpSpPr>
        <p:pic>
          <p:nvPicPr>
            <p:cNvPr id="132101" name="Picture 5" descr="Competitive_table_tenni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624"/>
              <a:ext cx="1920" cy="158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2102" name="Text Box 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 flipH="1">
              <a:off x="144" y="624"/>
              <a:ext cx="288" cy="257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  <a:latin typeface="VNtimes new roman" pitchFamily="34" charset="0"/>
                </a:rPr>
                <a:t>1</a:t>
              </a:r>
            </a:p>
          </p:txBody>
        </p:sp>
      </p:grpSp>
      <p:grpSp>
        <p:nvGrpSpPr>
          <p:cNvPr id="132103" name="Group 7"/>
          <p:cNvGrpSpPr>
            <a:grpSpLocks/>
          </p:cNvGrpSpPr>
          <p:nvPr/>
        </p:nvGrpSpPr>
        <p:grpSpPr bwMode="auto">
          <a:xfrm>
            <a:off x="3352800" y="990600"/>
            <a:ext cx="2743200" cy="2819400"/>
            <a:chOff x="2160" y="624"/>
            <a:chExt cx="1728" cy="1584"/>
          </a:xfrm>
        </p:grpSpPr>
        <p:pic>
          <p:nvPicPr>
            <p:cNvPr id="132104" name="Picture 8" descr="basketball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624"/>
              <a:ext cx="1728" cy="158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2105" name="Text Box 9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 flipH="1">
              <a:off x="2160" y="624"/>
              <a:ext cx="288" cy="257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CFF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  <a:latin typeface="VNtimes new roman" pitchFamily="34" charset="0"/>
                </a:rPr>
                <a:t>2</a:t>
              </a:r>
            </a:p>
          </p:txBody>
        </p:sp>
      </p:grpSp>
      <p:grpSp>
        <p:nvGrpSpPr>
          <p:cNvPr id="132106" name="Group 10"/>
          <p:cNvGrpSpPr>
            <a:grpSpLocks/>
          </p:cNvGrpSpPr>
          <p:nvPr/>
        </p:nvGrpSpPr>
        <p:grpSpPr bwMode="auto">
          <a:xfrm>
            <a:off x="6248400" y="990600"/>
            <a:ext cx="2743200" cy="2819400"/>
            <a:chOff x="3984" y="624"/>
            <a:chExt cx="1728" cy="1584"/>
          </a:xfrm>
        </p:grpSpPr>
        <p:pic>
          <p:nvPicPr>
            <p:cNvPr id="132107" name="Picture 11" descr="goodies01-80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624"/>
              <a:ext cx="1728" cy="158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2108" name="Text Box 12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 flipH="1">
              <a:off x="3984" y="624"/>
              <a:ext cx="288" cy="257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CFF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  <a:latin typeface="VNtimes new roman" pitchFamily="34" charset="0"/>
                </a:rPr>
                <a:t>3</a:t>
              </a:r>
            </a:p>
          </p:txBody>
        </p:sp>
      </p:grpSp>
      <p:grpSp>
        <p:nvGrpSpPr>
          <p:cNvPr id="132109" name="Group 13"/>
          <p:cNvGrpSpPr>
            <a:grpSpLocks/>
          </p:cNvGrpSpPr>
          <p:nvPr/>
        </p:nvGrpSpPr>
        <p:grpSpPr bwMode="auto">
          <a:xfrm>
            <a:off x="3352800" y="3962400"/>
            <a:ext cx="2743200" cy="2743200"/>
            <a:chOff x="2160" y="2496"/>
            <a:chExt cx="1728" cy="1728"/>
          </a:xfrm>
        </p:grpSpPr>
        <p:pic>
          <p:nvPicPr>
            <p:cNvPr id="132110" name="Picture 14" descr="Volleyball in Texas Hall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0" b="2266"/>
            <a:stretch>
              <a:fillRect/>
            </a:stretch>
          </p:blipFill>
          <p:spPr bwMode="auto">
            <a:xfrm>
              <a:off x="2160" y="2496"/>
              <a:ext cx="1728" cy="172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2111" name="Text Box 15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 flipH="1">
              <a:off x="2160" y="2496"/>
              <a:ext cx="288" cy="2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CFF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  <a:latin typeface="VNtimes new roman" pitchFamily="34" charset="0"/>
                </a:rPr>
                <a:t>5</a:t>
              </a:r>
            </a:p>
          </p:txBody>
        </p:sp>
      </p:grpSp>
      <p:sp>
        <p:nvSpPr>
          <p:cNvPr id="132112" name="WordArt 16"/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7543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WARMER:  “KIM’S GAME”</a:t>
            </a:r>
          </a:p>
        </p:txBody>
      </p:sp>
      <p:grpSp>
        <p:nvGrpSpPr>
          <p:cNvPr id="132113" name="Group 17"/>
          <p:cNvGrpSpPr>
            <a:grpSpLocks/>
          </p:cNvGrpSpPr>
          <p:nvPr/>
        </p:nvGrpSpPr>
        <p:grpSpPr bwMode="auto">
          <a:xfrm>
            <a:off x="6248400" y="3962400"/>
            <a:ext cx="2743200" cy="2743200"/>
            <a:chOff x="3984" y="2496"/>
            <a:chExt cx="1728" cy="1728"/>
          </a:xfrm>
        </p:grpSpPr>
        <p:pic>
          <p:nvPicPr>
            <p:cNvPr id="132114" name="Picture 18" descr="badminton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2496"/>
              <a:ext cx="1728" cy="1728"/>
            </a:xfrm>
            <a:prstGeom prst="rect">
              <a:avLst/>
            </a:prstGeom>
            <a:noFill/>
            <a:ln w="28575">
              <a:solidFill>
                <a:srgbClr val="CC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2115" name="Text Box 19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 flipH="1">
              <a:off x="3984" y="2496"/>
              <a:ext cx="296" cy="2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CFF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  <a:latin typeface="VNtimes new roman" pitchFamily="34" charset="0"/>
                </a:rPr>
                <a:t>6</a:t>
              </a:r>
            </a:p>
          </p:txBody>
        </p:sp>
      </p:grpSp>
      <p:grpSp>
        <p:nvGrpSpPr>
          <p:cNvPr id="132116" name="Group 20"/>
          <p:cNvGrpSpPr>
            <a:grpSpLocks/>
          </p:cNvGrpSpPr>
          <p:nvPr/>
        </p:nvGrpSpPr>
        <p:grpSpPr bwMode="auto">
          <a:xfrm>
            <a:off x="152400" y="3962400"/>
            <a:ext cx="3048000" cy="2743200"/>
            <a:chOff x="144" y="2496"/>
            <a:chExt cx="1920" cy="1728"/>
          </a:xfrm>
        </p:grpSpPr>
        <p:pic>
          <p:nvPicPr>
            <p:cNvPr id="132117" name="Picture 21" descr="swim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496"/>
              <a:ext cx="1920" cy="1728"/>
            </a:xfrm>
            <a:prstGeom prst="rect">
              <a:avLst/>
            </a:prstGeom>
            <a:noFill/>
            <a:ln w="28575">
              <a:solidFill>
                <a:srgbClr val="CC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2118" name="Text Box 22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 flipH="1">
              <a:off x="144" y="2496"/>
              <a:ext cx="336" cy="2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CFF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  <a:latin typeface="VNtimes new roman" pitchFamily="34" charset="0"/>
                </a:rPr>
                <a:t>4</a:t>
              </a:r>
            </a:p>
          </p:txBody>
        </p:sp>
      </p:grpSp>
      <p:pic>
        <p:nvPicPr>
          <p:cNvPr id="132119" name="Picture 14" descr="C:\Program Files\Windows Sidebar\Gadgets\DigitalClock.Gadget\images\background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114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" name="Picture 144" descr="C:\Program Files\Windows Sidebar\Gadgets\DigitalClock.Gadget\images\0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81000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" name="Picture 145" descr="C:\Program Files\Windows Sidebar\Gadgets\DigitalClock.Gadget\images\1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81000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" name="Picture 146" descr="C:\Program Files\Windows Sidebar\Gadgets\DigitalClock.Gadget\images\2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81000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" name="Picture 147" descr="C:\Program Files\Windows Sidebar\Gadgets\DigitalClock.Gadget\images\3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81000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" name="Picture 148" descr="C:\Program Files\Windows Sidebar\Gadgets\DigitalClock.Gadget\images\4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81000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" name="Picture 149" descr="C:\Program Files\Windows Sidebar\Gadgets\DigitalClock.Gadget\images\5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81000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" name="Picture 150" descr="C:\Program Files\Windows Sidebar\Gadgets\DigitalClock.Gadget\images\6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81000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" name="Picture 151" descr="C:\Program Files\Windows Sidebar\Gadgets\DigitalClock.Gadget\images\7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81000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" name="Picture 152" descr="C:\Program Files\Windows Sidebar\Gadgets\DigitalClock.Gadget\images\8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81000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" name="Picture 153" descr="C:\Program Files\Windows Sidebar\Gadgets\DigitalClock.Gadget\images\9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81000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" name="Picture 15" descr="C:\Program Files\Windows Sidebar\Gadgets\DigitalClock.Gadget\images\1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81000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" name="Picture 155" descr="C:\Program Files\Windows Sidebar\Gadgets\DigitalClock.Gadget\images\0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81000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2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2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3" presetID="1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119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73" name="Picture 57"/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5" r="7500" b="27606"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1618" name="Group 2"/>
          <p:cNvGraphicFramePr>
            <a:graphicFrameLocks noGrp="1"/>
          </p:cNvGraphicFramePr>
          <p:nvPr/>
        </p:nvGraphicFramePr>
        <p:xfrm>
          <a:off x="5638800" y="2362200"/>
          <a:ext cx="3429000" cy="2057400"/>
        </p:xfrm>
        <a:graphic>
          <a:graphicData uri="http://schemas.openxmlformats.org/drawingml/2006/table">
            <a:tbl>
              <a:tblPr/>
              <a:tblGrid>
                <a:gridCol w="1143000"/>
                <a:gridCol w="1143000"/>
                <a:gridCol w="11430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pic>
        <p:nvPicPr>
          <p:cNvPr id="111636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90800"/>
            <a:ext cx="381000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37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84450"/>
            <a:ext cx="3968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38" name="Rectangle 22"/>
          <p:cNvSpPr>
            <a:spLocks noChangeArrowheads="1"/>
          </p:cNvSpPr>
          <p:nvPr/>
        </p:nvSpPr>
        <p:spPr bwMode="auto">
          <a:xfrm>
            <a:off x="5943600" y="2590800"/>
            <a:ext cx="371475" cy="406400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39" name="Rectangle 23"/>
          <p:cNvSpPr>
            <a:spLocks noChangeArrowheads="1"/>
          </p:cNvSpPr>
          <p:nvPr/>
        </p:nvSpPr>
        <p:spPr bwMode="auto">
          <a:xfrm>
            <a:off x="6324600" y="2590800"/>
            <a:ext cx="381000" cy="406400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1640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590800"/>
            <a:ext cx="381000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41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59080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42" name="Rectangle 26"/>
          <p:cNvSpPr>
            <a:spLocks noChangeArrowheads="1"/>
          </p:cNvSpPr>
          <p:nvPr/>
        </p:nvSpPr>
        <p:spPr bwMode="auto">
          <a:xfrm>
            <a:off x="7162800" y="2590800"/>
            <a:ext cx="381000" cy="381000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43" name="Rectangle 27"/>
          <p:cNvSpPr>
            <a:spLocks noChangeArrowheads="1"/>
          </p:cNvSpPr>
          <p:nvPr/>
        </p:nvSpPr>
        <p:spPr bwMode="auto">
          <a:xfrm>
            <a:off x="7543800" y="2590800"/>
            <a:ext cx="381000" cy="381000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1644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590800"/>
            <a:ext cx="381000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45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590800"/>
            <a:ext cx="3968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46" name="Rectangle 30"/>
          <p:cNvSpPr>
            <a:spLocks noChangeArrowheads="1"/>
          </p:cNvSpPr>
          <p:nvPr/>
        </p:nvSpPr>
        <p:spPr bwMode="auto">
          <a:xfrm>
            <a:off x="8229600" y="2590800"/>
            <a:ext cx="381000" cy="381000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47" name="Rectangle 31"/>
          <p:cNvSpPr>
            <a:spLocks noChangeArrowheads="1"/>
          </p:cNvSpPr>
          <p:nvPr/>
        </p:nvSpPr>
        <p:spPr bwMode="auto">
          <a:xfrm>
            <a:off x="8610600" y="2590800"/>
            <a:ext cx="457200" cy="381000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1648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76600"/>
            <a:ext cx="422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49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76600"/>
            <a:ext cx="381000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50" name="Rectangle 34"/>
          <p:cNvSpPr>
            <a:spLocks noChangeArrowheads="1"/>
          </p:cNvSpPr>
          <p:nvPr/>
        </p:nvSpPr>
        <p:spPr bwMode="auto">
          <a:xfrm>
            <a:off x="6019800" y="3251200"/>
            <a:ext cx="371475" cy="406400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51" name="Rectangle 35"/>
          <p:cNvSpPr>
            <a:spLocks noChangeArrowheads="1"/>
          </p:cNvSpPr>
          <p:nvPr/>
        </p:nvSpPr>
        <p:spPr bwMode="auto">
          <a:xfrm>
            <a:off x="6400800" y="3251200"/>
            <a:ext cx="371475" cy="406400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1652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276600"/>
            <a:ext cx="422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53" name="Picture 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276600"/>
            <a:ext cx="381000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54" name="Rectangle 38"/>
          <p:cNvSpPr>
            <a:spLocks noChangeArrowheads="1"/>
          </p:cNvSpPr>
          <p:nvPr/>
        </p:nvSpPr>
        <p:spPr bwMode="auto">
          <a:xfrm>
            <a:off x="7162800" y="3251200"/>
            <a:ext cx="371475" cy="406400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55" name="Rectangle 39"/>
          <p:cNvSpPr>
            <a:spLocks noChangeArrowheads="1"/>
          </p:cNvSpPr>
          <p:nvPr/>
        </p:nvSpPr>
        <p:spPr bwMode="auto">
          <a:xfrm>
            <a:off x="7543800" y="3251200"/>
            <a:ext cx="381000" cy="406400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1656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276600"/>
            <a:ext cx="422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5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276600"/>
            <a:ext cx="3968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58" name="Rectangle 42"/>
          <p:cNvSpPr>
            <a:spLocks noChangeArrowheads="1"/>
          </p:cNvSpPr>
          <p:nvPr/>
        </p:nvSpPr>
        <p:spPr bwMode="auto">
          <a:xfrm>
            <a:off x="8305800" y="3276600"/>
            <a:ext cx="371475" cy="406400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59" name="Rectangle 43"/>
          <p:cNvSpPr>
            <a:spLocks noChangeArrowheads="1"/>
          </p:cNvSpPr>
          <p:nvPr/>
        </p:nvSpPr>
        <p:spPr bwMode="auto">
          <a:xfrm>
            <a:off x="8686800" y="3276600"/>
            <a:ext cx="381000" cy="406400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1660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962400"/>
            <a:ext cx="381000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61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25" y="3962400"/>
            <a:ext cx="3968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62" name="Rectangle 46"/>
          <p:cNvSpPr>
            <a:spLocks noChangeArrowheads="1"/>
          </p:cNvSpPr>
          <p:nvPr/>
        </p:nvSpPr>
        <p:spPr bwMode="auto">
          <a:xfrm>
            <a:off x="6019800" y="3962400"/>
            <a:ext cx="371475" cy="381000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63" name="Rectangle 47"/>
          <p:cNvSpPr>
            <a:spLocks noChangeArrowheads="1"/>
          </p:cNvSpPr>
          <p:nvPr/>
        </p:nvSpPr>
        <p:spPr bwMode="auto">
          <a:xfrm>
            <a:off x="6400800" y="3962400"/>
            <a:ext cx="381000" cy="381000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1664" name="Picture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962400"/>
            <a:ext cx="422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65" name="Picture 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962400"/>
            <a:ext cx="381000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66" name="Rectangle 50"/>
          <p:cNvSpPr>
            <a:spLocks noChangeArrowheads="1"/>
          </p:cNvSpPr>
          <p:nvPr/>
        </p:nvSpPr>
        <p:spPr bwMode="auto">
          <a:xfrm>
            <a:off x="7162800" y="3937000"/>
            <a:ext cx="371475" cy="406400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67" name="Rectangle 51"/>
          <p:cNvSpPr>
            <a:spLocks noChangeArrowheads="1"/>
          </p:cNvSpPr>
          <p:nvPr/>
        </p:nvSpPr>
        <p:spPr bwMode="auto">
          <a:xfrm>
            <a:off x="7543800" y="3937000"/>
            <a:ext cx="381000" cy="406400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1668" name="Picture 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962400"/>
            <a:ext cx="422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69" name="Picture 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962400"/>
            <a:ext cx="381000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70" name="Rectangle 54"/>
          <p:cNvSpPr>
            <a:spLocks noChangeArrowheads="1"/>
          </p:cNvSpPr>
          <p:nvPr/>
        </p:nvSpPr>
        <p:spPr bwMode="auto">
          <a:xfrm>
            <a:off x="8305800" y="3937000"/>
            <a:ext cx="371475" cy="406400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71" name="Rectangle 55"/>
          <p:cNvSpPr>
            <a:spLocks noChangeArrowheads="1"/>
          </p:cNvSpPr>
          <p:nvPr/>
        </p:nvSpPr>
        <p:spPr bwMode="auto">
          <a:xfrm>
            <a:off x="8686800" y="3937000"/>
            <a:ext cx="381000" cy="406400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1672" name="Picture 5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219200"/>
            <a:ext cx="1828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1674" name="Group 58"/>
          <p:cNvGrpSpPr>
            <a:grpSpLocks/>
          </p:cNvGrpSpPr>
          <p:nvPr/>
        </p:nvGrpSpPr>
        <p:grpSpPr bwMode="auto">
          <a:xfrm>
            <a:off x="152400" y="1905000"/>
            <a:ext cx="5410200" cy="4724400"/>
            <a:chOff x="116" y="1248"/>
            <a:chExt cx="3532" cy="2976"/>
          </a:xfrm>
        </p:grpSpPr>
        <p:grpSp>
          <p:nvGrpSpPr>
            <p:cNvPr id="111675" name="Group 59"/>
            <p:cNvGrpSpPr>
              <a:grpSpLocks/>
            </p:cNvGrpSpPr>
            <p:nvPr/>
          </p:nvGrpSpPr>
          <p:grpSpPr bwMode="auto">
            <a:xfrm>
              <a:off x="1268" y="3216"/>
              <a:ext cx="1152" cy="960"/>
              <a:chOff x="3744" y="2688"/>
              <a:chExt cx="1632" cy="1296"/>
            </a:xfrm>
          </p:grpSpPr>
          <p:pic>
            <p:nvPicPr>
              <p:cNvPr id="111676" name="Picture 60" descr="carol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4" y="2688"/>
                <a:ext cx="1632" cy="129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677" name="Picture 61" descr="snyder.jp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4" y="3504"/>
                <a:ext cx="576" cy="462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1678" name="Text Box 62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 flipH="1">
              <a:off x="1270" y="3216"/>
              <a:ext cx="159" cy="306"/>
            </a:xfrm>
            <a:prstGeom prst="rect">
              <a:avLst/>
            </a:prstGeom>
            <a:solidFill>
              <a:srgbClr val="66FF33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  <a:latin typeface="VNtimes new roman" pitchFamily="34" charset="0"/>
                </a:rPr>
                <a:t>8</a:t>
              </a:r>
            </a:p>
          </p:txBody>
        </p:sp>
        <p:grpSp>
          <p:nvGrpSpPr>
            <p:cNvPr id="111679" name="Group 63"/>
            <p:cNvGrpSpPr>
              <a:grpSpLocks/>
            </p:cNvGrpSpPr>
            <p:nvPr/>
          </p:nvGrpSpPr>
          <p:grpSpPr bwMode="auto">
            <a:xfrm>
              <a:off x="116" y="1248"/>
              <a:ext cx="3532" cy="2976"/>
              <a:chOff x="116" y="1248"/>
              <a:chExt cx="3532" cy="2976"/>
            </a:xfrm>
          </p:grpSpPr>
          <p:pic>
            <p:nvPicPr>
              <p:cNvPr id="111680" name="Picture 64" descr="REDCHK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8" y="3696"/>
                <a:ext cx="192" cy="1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681" name="Picture 65" descr="REDX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6" y="4032"/>
                <a:ext cx="172" cy="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1682" name="Group 66"/>
              <p:cNvGrpSpPr>
                <a:grpSpLocks/>
              </p:cNvGrpSpPr>
              <p:nvPr/>
            </p:nvGrpSpPr>
            <p:grpSpPr bwMode="auto">
              <a:xfrm>
                <a:off x="116" y="1248"/>
                <a:ext cx="1152" cy="1008"/>
                <a:chOff x="144" y="192"/>
                <a:chExt cx="1632" cy="1344"/>
              </a:xfrm>
            </p:grpSpPr>
            <p:pic>
              <p:nvPicPr>
                <p:cNvPr id="111683" name="Picture 67" descr="Competitive_table_tennis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" y="192"/>
                  <a:ext cx="1632" cy="1344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1684" name="Text Box 68">
                  <a:hlinkClick r:id="rId8" action="ppaction://hlinksldjump"/>
                </p:cNvPr>
                <p:cNvSpPr txBox="1">
                  <a:spLocks noChangeArrowheads="1"/>
                </p:cNvSpPr>
                <p:nvPr/>
              </p:nvSpPr>
              <p:spPr bwMode="auto">
                <a:xfrm flipH="1">
                  <a:off x="153" y="192"/>
                  <a:ext cx="245" cy="408"/>
                </a:xfrm>
                <a:prstGeom prst="rect">
                  <a:avLst/>
                </a:prstGeom>
                <a:solidFill>
                  <a:srgbClr val="66FF33"/>
                </a:solidFill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400" b="1">
                      <a:solidFill>
                        <a:srgbClr val="0000FF"/>
                      </a:solidFill>
                      <a:latin typeface="VNtimes new roman" pitchFamily="34" charset="0"/>
                    </a:rPr>
                    <a:t>1</a:t>
                  </a:r>
                </a:p>
              </p:txBody>
            </p:sp>
          </p:grpSp>
          <p:pic>
            <p:nvPicPr>
              <p:cNvPr id="111685" name="Picture 69" descr="goodies01-800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0" y="1248"/>
                <a:ext cx="1200" cy="100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1686" name="Text Box 70">
                <a:hlinkClick r:id="rId8" action="ppaction://hlinksldjump"/>
              </p:cNvPr>
              <p:cNvSpPr txBox="1">
                <a:spLocks noChangeArrowheads="1"/>
              </p:cNvSpPr>
              <p:nvPr/>
            </p:nvSpPr>
            <p:spPr bwMode="auto">
              <a:xfrm flipH="1">
                <a:off x="2420" y="1248"/>
                <a:ext cx="144" cy="294"/>
              </a:xfrm>
              <a:prstGeom prst="rect">
                <a:avLst/>
              </a:prstGeom>
              <a:solidFill>
                <a:srgbClr val="66FF33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>
                    <a:solidFill>
                      <a:srgbClr val="0000FF"/>
                    </a:solidFill>
                    <a:latin typeface="VNtimes new roman" pitchFamily="34" charset="0"/>
                  </a:rPr>
                  <a:t>3</a:t>
                </a:r>
              </a:p>
            </p:txBody>
          </p:sp>
          <p:pic>
            <p:nvPicPr>
              <p:cNvPr id="111687" name="Picture 71" descr="basketball1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8" y="1248"/>
                <a:ext cx="1152" cy="100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1688" name="Text Box 72">
                <a:hlinkClick r:id="rId8" action="ppaction://hlinksldjump"/>
              </p:cNvPr>
              <p:cNvSpPr txBox="1">
                <a:spLocks noChangeArrowheads="1"/>
              </p:cNvSpPr>
              <p:nvPr/>
            </p:nvSpPr>
            <p:spPr bwMode="auto">
              <a:xfrm flipH="1">
                <a:off x="1268" y="1248"/>
                <a:ext cx="144" cy="294"/>
              </a:xfrm>
              <a:prstGeom prst="rect">
                <a:avLst/>
              </a:prstGeom>
              <a:solidFill>
                <a:srgbClr val="66FF33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>
                    <a:solidFill>
                      <a:srgbClr val="0000FF"/>
                    </a:solidFill>
                    <a:latin typeface="VNtimes new roman" pitchFamily="34" charset="0"/>
                  </a:rPr>
                  <a:t>2</a:t>
                </a:r>
              </a:p>
            </p:txBody>
          </p:sp>
          <p:grpSp>
            <p:nvGrpSpPr>
              <p:cNvPr id="111689" name="Group 73"/>
              <p:cNvGrpSpPr>
                <a:grpSpLocks/>
              </p:cNvGrpSpPr>
              <p:nvPr/>
            </p:nvGrpSpPr>
            <p:grpSpPr bwMode="auto">
              <a:xfrm>
                <a:off x="116" y="2256"/>
                <a:ext cx="1152" cy="960"/>
                <a:chOff x="0" y="1536"/>
                <a:chExt cx="1728" cy="1680"/>
              </a:xfrm>
            </p:grpSpPr>
            <p:pic>
              <p:nvPicPr>
                <p:cNvPr id="111690" name="Picture 74" descr="baseball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536"/>
                  <a:ext cx="1728" cy="1680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1691" name="Text Box 75">
                  <a:hlinkClick r:id="rId8" action="ppaction://hlinksldjump"/>
                </p:cNvPr>
                <p:cNvSpPr txBox="1">
                  <a:spLocks noChangeArrowheads="1"/>
                </p:cNvSpPr>
                <p:nvPr/>
              </p:nvSpPr>
              <p:spPr bwMode="auto">
                <a:xfrm flipH="1">
                  <a:off x="2" y="1536"/>
                  <a:ext cx="246" cy="536"/>
                </a:xfrm>
                <a:prstGeom prst="rect">
                  <a:avLst/>
                </a:prstGeom>
                <a:solidFill>
                  <a:srgbClr val="66FF33"/>
                </a:solidFill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400" b="1">
                      <a:solidFill>
                        <a:srgbClr val="0000FF"/>
                      </a:solidFill>
                      <a:latin typeface="VNtimes new roman" pitchFamily="34" charset="0"/>
                    </a:rPr>
                    <a:t>4</a:t>
                  </a:r>
                </a:p>
              </p:txBody>
            </p:sp>
          </p:grpSp>
          <p:grpSp>
            <p:nvGrpSpPr>
              <p:cNvPr id="111692" name="Group 76"/>
              <p:cNvGrpSpPr>
                <a:grpSpLocks/>
              </p:cNvGrpSpPr>
              <p:nvPr/>
            </p:nvGrpSpPr>
            <p:grpSpPr bwMode="auto">
              <a:xfrm>
                <a:off x="1268" y="2256"/>
                <a:ext cx="1152" cy="960"/>
                <a:chOff x="1968" y="1632"/>
                <a:chExt cx="1824" cy="1344"/>
              </a:xfrm>
            </p:grpSpPr>
            <p:pic>
              <p:nvPicPr>
                <p:cNvPr id="111693" name="Picture 77" descr="skateboarding.jpg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68" y="1632"/>
                  <a:ext cx="1824" cy="1344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1694" name="Text Box 78">
                  <a:hlinkClick r:id="rId8" action="ppaction://hlinksldjump"/>
                </p:cNvPr>
                <p:cNvSpPr txBox="1">
                  <a:spLocks noChangeArrowheads="1"/>
                </p:cNvSpPr>
                <p:nvPr/>
              </p:nvSpPr>
              <p:spPr bwMode="auto">
                <a:xfrm flipH="1">
                  <a:off x="1978" y="1632"/>
                  <a:ext cx="244" cy="428"/>
                </a:xfrm>
                <a:prstGeom prst="rect">
                  <a:avLst/>
                </a:prstGeom>
                <a:solidFill>
                  <a:srgbClr val="66FF33"/>
                </a:solidFill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400" b="1">
                      <a:solidFill>
                        <a:srgbClr val="0000FF"/>
                      </a:solidFill>
                      <a:latin typeface="VNtimes new roman" pitchFamily="34" charset="0"/>
                    </a:rPr>
                    <a:t>5</a:t>
                  </a:r>
                </a:p>
              </p:txBody>
            </p:sp>
          </p:grpSp>
          <p:pic>
            <p:nvPicPr>
              <p:cNvPr id="111695" name="Picture 79" descr="roller blading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0" y="2256"/>
                <a:ext cx="1200" cy="96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1696" name="Text Box 80">
                <a:hlinkClick r:id="rId8" action="ppaction://hlinksldjump"/>
              </p:cNvPr>
              <p:cNvSpPr txBox="1">
                <a:spLocks noChangeArrowheads="1"/>
              </p:cNvSpPr>
              <p:nvPr/>
            </p:nvSpPr>
            <p:spPr bwMode="auto">
              <a:xfrm flipH="1">
                <a:off x="2423" y="2256"/>
                <a:ext cx="161" cy="306"/>
              </a:xfrm>
              <a:prstGeom prst="rect">
                <a:avLst/>
              </a:prstGeom>
              <a:solidFill>
                <a:srgbClr val="66FF33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>
                    <a:solidFill>
                      <a:srgbClr val="0000FF"/>
                    </a:solidFill>
                    <a:latin typeface="VNtimes new roman" pitchFamily="34" charset="0"/>
                  </a:rPr>
                  <a:t>6</a:t>
                </a:r>
              </a:p>
            </p:txBody>
          </p:sp>
          <p:pic>
            <p:nvPicPr>
              <p:cNvPr id="111697" name="Picture 81" descr="images67088_taiem_viet_thai.jpg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" y="3205"/>
                <a:ext cx="1152" cy="971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1698" name="Text Box 82">
                <a:hlinkClick r:id="rId8" action="ppaction://hlinksldjump"/>
              </p:cNvPr>
              <p:cNvSpPr txBox="1">
                <a:spLocks noChangeArrowheads="1"/>
              </p:cNvSpPr>
              <p:nvPr/>
            </p:nvSpPr>
            <p:spPr bwMode="auto">
              <a:xfrm flipH="1">
                <a:off x="120" y="3246"/>
                <a:ext cx="155" cy="306"/>
              </a:xfrm>
              <a:prstGeom prst="rect">
                <a:avLst/>
              </a:prstGeom>
              <a:solidFill>
                <a:srgbClr val="66FF33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>
                    <a:solidFill>
                      <a:srgbClr val="0000FF"/>
                    </a:solidFill>
                    <a:latin typeface="VNtimes new roman" pitchFamily="34" charset="0"/>
                  </a:rPr>
                  <a:t>7</a:t>
                </a:r>
              </a:p>
            </p:txBody>
          </p:sp>
          <p:grpSp>
            <p:nvGrpSpPr>
              <p:cNvPr id="111699" name="Group 83"/>
              <p:cNvGrpSpPr>
                <a:grpSpLocks/>
              </p:cNvGrpSpPr>
              <p:nvPr/>
            </p:nvGrpSpPr>
            <p:grpSpPr bwMode="auto">
              <a:xfrm>
                <a:off x="2420" y="3216"/>
                <a:ext cx="1200" cy="960"/>
                <a:chOff x="3888" y="3024"/>
                <a:chExt cx="1872" cy="1296"/>
              </a:xfrm>
            </p:grpSpPr>
            <p:pic>
              <p:nvPicPr>
                <p:cNvPr id="111700" name="Picture 84" descr="b11.jpg"/>
                <p:cNvPicPr>
                  <a:picLocks noChangeAspect="1"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88" y="3024"/>
                  <a:ext cx="1872" cy="1296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1701" name="Text Box 85">
                  <a:hlinkClick r:id="rId8" action="ppaction://hlinksldjump"/>
                </p:cNvPr>
                <p:cNvSpPr txBox="1">
                  <a:spLocks noChangeArrowheads="1"/>
                </p:cNvSpPr>
                <p:nvPr/>
              </p:nvSpPr>
              <p:spPr bwMode="auto">
                <a:xfrm flipH="1">
                  <a:off x="3891" y="3024"/>
                  <a:ext cx="246" cy="413"/>
                </a:xfrm>
                <a:prstGeom prst="rect">
                  <a:avLst/>
                </a:prstGeom>
                <a:solidFill>
                  <a:srgbClr val="66FF33"/>
                </a:solidFill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400" b="1">
                      <a:solidFill>
                        <a:srgbClr val="0000FF"/>
                      </a:solidFill>
                      <a:latin typeface="VNtimes new roman" pitchFamily="34" charset="0"/>
                    </a:rPr>
                    <a:t>9</a:t>
                  </a:r>
                </a:p>
              </p:txBody>
            </p:sp>
          </p:grpSp>
        </p:grpSp>
      </p:grpSp>
      <p:sp>
        <p:nvSpPr>
          <p:cNvPr id="111702" name="WordArt 86"/>
          <p:cNvSpPr>
            <a:spLocks noChangeArrowheads="1" noChangeShapeType="1" noTextEdit="1"/>
          </p:cNvSpPr>
          <p:nvPr/>
        </p:nvSpPr>
        <p:spPr bwMode="auto">
          <a:xfrm>
            <a:off x="685800" y="76200"/>
            <a:ext cx="8229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Unit 13 : Lesson 1 : A1   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11703" name="Text Box 87"/>
          <p:cNvSpPr txBox="1">
            <a:spLocks noChangeArrowheads="1"/>
          </p:cNvSpPr>
          <p:nvPr/>
        </p:nvSpPr>
        <p:spPr bwMode="auto">
          <a:xfrm>
            <a:off x="228600" y="685800"/>
            <a:ext cx="640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400" b="1">
                <a:solidFill>
                  <a:srgbClr val="CC0000"/>
                </a:solidFill>
              </a:rPr>
              <a:t>III. </a:t>
            </a:r>
            <a:r>
              <a:rPr lang="en-US" sz="2400" b="1" u="sng">
                <a:solidFill>
                  <a:srgbClr val="CC0000"/>
                </a:solidFill>
              </a:rPr>
              <a:t>POST- READING</a:t>
            </a:r>
            <a:r>
              <a:rPr lang="en-US" sz="2400" b="1">
                <a:solidFill>
                  <a:srgbClr val="CC0000"/>
                </a:solidFill>
              </a:rPr>
              <a:t>:</a:t>
            </a:r>
            <a:r>
              <a:rPr lang="en-US" sz="3600" b="1">
                <a:solidFill>
                  <a:srgbClr val="FFFF00"/>
                </a:solidFill>
                <a:latin typeface="Comic Sans MS" pitchFamily="66" charset="0"/>
              </a:rPr>
              <a:t> </a:t>
            </a:r>
            <a:endParaRPr lang="en-US" sz="3600" b="1" u="sng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11704" name="Text Box 88"/>
          <p:cNvSpPr txBox="1">
            <a:spLocks noChangeArrowheads="1"/>
          </p:cNvSpPr>
          <p:nvPr/>
        </p:nvSpPr>
        <p:spPr bwMode="auto">
          <a:xfrm>
            <a:off x="1066800" y="1219200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8000"/>
                </a:solidFill>
              </a:rPr>
              <a:t>1. </a:t>
            </a:r>
            <a:r>
              <a:rPr lang="en-US" sz="2400" b="1" u="sng">
                <a:solidFill>
                  <a:srgbClr val="008000"/>
                </a:solidFill>
              </a:rPr>
              <a:t>Noughts and Crosses:</a:t>
            </a:r>
          </a:p>
        </p:txBody>
      </p:sp>
      <p:pic>
        <p:nvPicPr>
          <p:cNvPr id="111705" name="Picture 89" descr="BD21332_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706" name="Text Box 90"/>
          <p:cNvSpPr txBox="1">
            <a:spLocks noChangeArrowheads="1"/>
          </p:cNvSpPr>
          <p:nvPr/>
        </p:nvSpPr>
        <p:spPr bwMode="auto">
          <a:xfrm>
            <a:off x="5791200" y="5105400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i="1">
                <a:solidFill>
                  <a:srgbClr val="003300"/>
                </a:solidFill>
                <a:latin typeface="Verdana" pitchFamily="34" charset="0"/>
              </a:rPr>
              <a:t>S1:What sports do you like ? </a:t>
            </a:r>
          </a:p>
        </p:txBody>
      </p:sp>
      <p:sp>
        <p:nvSpPr>
          <p:cNvPr id="111707" name="Text Box 91"/>
          <p:cNvSpPr txBox="1">
            <a:spLocks noChangeArrowheads="1"/>
          </p:cNvSpPr>
          <p:nvPr/>
        </p:nvSpPr>
        <p:spPr bwMode="auto">
          <a:xfrm>
            <a:off x="5715000" y="5943600"/>
            <a:ext cx="320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i="1">
                <a:solidFill>
                  <a:srgbClr val="003300"/>
                </a:solidFill>
                <a:latin typeface="Verdana" pitchFamily="34" charset="0"/>
              </a:rPr>
              <a:t>S2: I like </a:t>
            </a:r>
            <a:r>
              <a:rPr lang="en-US" sz="2000" b="1" i="1" u="sng">
                <a:solidFill>
                  <a:srgbClr val="003300"/>
                </a:solidFill>
                <a:latin typeface="Verdana" pitchFamily="34" charset="0"/>
              </a:rPr>
              <a:t>soccer.</a:t>
            </a:r>
          </a:p>
        </p:txBody>
      </p:sp>
      <p:sp>
        <p:nvSpPr>
          <p:cNvPr id="111708" name="Text Box 92"/>
          <p:cNvSpPr txBox="1">
            <a:spLocks noChangeArrowheads="1"/>
          </p:cNvSpPr>
          <p:nvPr/>
        </p:nvSpPr>
        <p:spPr bwMode="auto">
          <a:xfrm>
            <a:off x="5486400" y="4572000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i="1">
                <a:solidFill>
                  <a:srgbClr val="CC0000"/>
                </a:solidFill>
                <a:latin typeface="Verdana" pitchFamily="34" charset="0"/>
              </a:rPr>
              <a:t>* </a:t>
            </a:r>
            <a:r>
              <a:rPr lang="en-US" sz="2000" b="1" i="1" u="sng">
                <a:solidFill>
                  <a:srgbClr val="CC0000"/>
                </a:solidFill>
                <a:latin typeface="Verdana" pitchFamily="34" charset="0"/>
              </a:rPr>
              <a:t>Example </a:t>
            </a:r>
            <a:r>
              <a:rPr lang="en-US" sz="2000" b="1" i="1">
                <a:solidFill>
                  <a:srgbClr val="CC0000"/>
                </a:solidFill>
                <a:latin typeface="Verdana" pitchFamily="34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11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1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1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1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1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1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1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1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16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11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3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16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11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3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16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111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4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16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1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111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4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16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11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" dur="500"/>
                                        <p:tgtEl>
                                          <p:spTgt spid="111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4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16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11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111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4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16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11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0" dur="500"/>
                                        <p:tgtEl>
                                          <p:spTgt spid="111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5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116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11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9" dur="500"/>
                                        <p:tgtEl>
                                          <p:spTgt spid="111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5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11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11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8" dur="500"/>
                                        <p:tgtEl>
                                          <p:spTgt spid="111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5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16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11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7" dur="500"/>
                                        <p:tgtEl>
                                          <p:spTgt spid="111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5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116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 nodeType="clickPar">
                      <p:stCondLst>
                        <p:cond delay="0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11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6" dur="500"/>
                                        <p:tgtEl>
                                          <p:spTgt spid="111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5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116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111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5" dur="500"/>
                                        <p:tgtEl>
                                          <p:spTgt spid="111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5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116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 nodeType="clickPar">
                      <p:stCondLst>
                        <p:cond delay="0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11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4" dur="500"/>
                                        <p:tgtEl>
                                          <p:spTgt spid="111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6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116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11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3" dur="500"/>
                                        <p:tgtEl>
                                          <p:spTgt spid="111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6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116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 nodeType="clickPar">
                      <p:stCondLst>
                        <p:cond delay="0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111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2" dur="500"/>
                                        <p:tgtEl>
                                          <p:spTgt spid="111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6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116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 nodeType="clickPar">
                      <p:stCondLst>
                        <p:cond delay="0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111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1" dur="500"/>
                                        <p:tgtEl>
                                          <p:spTgt spid="1116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67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116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 nodeType="clickPar">
                      <p:stCondLst>
                        <p:cond delay="0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11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0" dur="500"/>
                                        <p:tgtEl>
                                          <p:spTgt spid="1116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70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116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 nodeType="clickPar">
                      <p:stCondLst>
                        <p:cond delay="0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111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9" dur="500"/>
                                        <p:tgtEl>
                                          <p:spTgt spid="111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71"/>
                  </p:tgtEl>
                </p:cond>
              </p:nextCondLst>
            </p:seq>
          </p:childTnLst>
        </p:cTn>
      </p:par>
    </p:tnLst>
    <p:bldLst>
      <p:bldP spid="111638" grpId="0" animBg="1"/>
      <p:bldP spid="111639" grpId="0" animBg="1"/>
      <p:bldP spid="111642" grpId="0" animBg="1"/>
      <p:bldP spid="111643" grpId="0" animBg="1"/>
      <p:bldP spid="111646" grpId="0" animBg="1"/>
      <p:bldP spid="111647" grpId="0" animBg="1"/>
      <p:bldP spid="111650" grpId="0" animBg="1"/>
      <p:bldP spid="111651" grpId="0" animBg="1"/>
      <p:bldP spid="111654" grpId="0" animBg="1"/>
      <p:bldP spid="111655" grpId="0" animBg="1"/>
      <p:bldP spid="111658" grpId="0" animBg="1"/>
      <p:bldP spid="111659" grpId="0" animBg="1"/>
      <p:bldP spid="111662" grpId="0" animBg="1"/>
      <p:bldP spid="111663" grpId="0" animBg="1"/>
      <p:bldP spid="111666" grpId="0" animBg="1"/>
      <p:bldP spid="111667" grpId="0" animBg="1"/>
      <p:bldP spid="111670" grpId="0" animBg="1"/>
      <p:bldP spid="111671" grpId="0" animBg="1"/>
      <p:bldP spid="111706" grpId="0"/>
      <p:bldP spid="111707" grpId="0"/>
      <p:bldP spid="11170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0" name="WordArt 28"/>
          <p:cNvSpPr>
            <a:spLocks noChangeArrowheads="1" noChangeShapeType="1" noTextEdit="1"/>
          </p:cNvSpPr>
          <p:nvPr/>
        </p:nvSpPr>
        <p:spPr bwMode="auto">
          <a:xfrm>
            <a:off x="685800" y="152400"/>
            <a:ext cx="8229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Unit 13 : Lesson 1 : A1   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23581" name="Picture 29" descr="BD2133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98" name="Text Box 46"/>
          <p:cNvSpPr txBox="1">
            <a:spLocks noChangeArrowheads="1"/>
          </p:cNvSpPr>
          <p:nvPr/>
        </p:nvSpPr>
        <p:spPr bwMode="auto">
          <a:xfrm>
            <a:off x="914400" y="9906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3300"/>
                </a:solidFill>
              </a:rPr>
              <a:t>2. </a:t>
            </a:r>
            <a:r>
              <a:rPr lang="en-US" sz="2400" b="1" u="sng">
                <a:solidFill>
                  <a:srgbClr val="003300"/>
                </a:solidFill>
              </a:rPr>
              <a:t>Discussion</a:t>
            </a:r>
            <a:r>
              <a:rPr lang="en-US" sz="2400" b="1">
                <a:solidFill>
                  <a:srgbClr val="003300"/>
                </a:solidFill>
              </a:rPr>
              <a:t>:</a:t>
            </a:r>
          </a:p>
        </p:txBody>
      </p:sp>
      <p:sp>
        <p:nvSpPr>
          <p:cNvPr id="23599" name="AutoShape 47"/>
          <p:cNvSpPr>
            <a:spLocks noChangeArrowheads="1"/>
          </p:cNvSpPr>
          <p:nvPr/>
        </p:nvSpPr>
        <p:spPr bwMode="auto">
          <a:xfrm>
            <a:off x="1371600" y="1905000"/>
            <a:ext cx="5791200" cy="3657600"/>
          </a:xfrm>
          <a:prstGeom prst="cloudCallout">
            <a:avLst>
              <a:gd name="adj1" fmla="val 61486"/>
              <a:gd name="adj2" fmla="val -71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>
                <a:solidFill>
                  <a:srgbClr val="CC0000"/>
                </a:solidFill>
                <a:latin typeface="Garamond" pitchFamily="18" charset="0"/>
              </a:rPr>
              <a:t>“What sports do you think are the most popular for teenagers in Vietnam ?”</a:t>
            </a:r>
            <a:endParaRPr lang="af-ZA" sz="3600">
              <a:solidFill>
                <a:srgbClr val="CC0000"/>
              </a:solidFill>
              <a:latin typeface="Garamond" pitchFamily="18" charset="0"/>
            </a:endParaRPr>
          </a:p>
        </p:txBody>
      </p:sp>
      <p:pic>
        <p:nvPicPr>
          <p:cNvPr id="23600" name="Picture 48" descr="VHPicGif_lisarea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685800"/>
            <a:ext cx="174148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51" name="Picture 15"/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/>
          <a:stretch>
            <a:fillRect/>
          </a:stretch>
        </p:blipFill>
        <p:spPr bwMode="auto">
          <a:xfrm>
            <a:off x="-734291" y="381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49" name="AutoShape 13"/>
          <p:cNvSpPr>
            <a:spLocks noChangeArrowheads="1"/>
          </p:cNvSpPr>
          <p:nvPr/>
        </p:nvSpPr>
        <p:spPr bwMode="auto">
          <a:xfrm>
            <a:off x="609600" y="1905000"/>
            <a:ext cx="8001000" cy="3124200"/>
          </a:xfrm>
          <a:prstGeom prst="bevel">
            <a:avLst>
              <a:gd name="adj" fmla="val 5741"/>
            </a:avLst>
          </a:prstGeom>
          <a:gradFill rotWithShape="1">
            <a:gsLst>
              <a:gs pos="0">
                <a:srgbClr val="3366FF">
                  <a:alpha val="67999"/>
                </a:srgbClr>
              </a:gs>
              <a:gs pos="100000">
                <a:srgbClr val="3366FF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914400" y="2359025"/>
            <a:ext cx="74676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320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Read the text again and learn the newwords by heart.</a:t>
            </a:r>
            <a:br>
              <a:rPr lang="en-US" sz="320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Prepare A3,5 on pages 131-133 (textbook).</a:t>
            </a:r>
          </a:p>
        </p:txBody>
      </p:sp>
      <p:sp>
        <p:nvSpPr>
          <p:cNvPr id="65539" name="AutoShape 3"/>
          <p:cNvSpPr>
            <a:spLocks noChangeArrowheads="1"/>
          </p:cNvSpPr>
          <p:nvPr/>
        </p:nvSpPr>
        <p:spPr bwMode="auto">
          <a:xfrm>
            <a:off x="1524000" y="381000"/>
            <a:ext cx="6019800" cy="1295400"/>
          </a:xfrm>
          <a:prstGeom prst="ribbon2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rgbClr val="FF00FF">
                  <a:alpha val="67999"/>
                </a:srgbClr>
              </a:gs>
              <a:gs pos="100000">
                <a:srgbClr val="FF00FF">
                  <a:gamma/>
                  <a:tint val="41176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af-ZA">
              <a:latin typeface="Comic Sans MS" pitchFamily="66" charset="0"/>
            </a:endParaRPr>
          </a:p>
        </p:txBody>
      </p:sp>
      <p:sp>
        <p:nvSpPr>
          <p:cNvPr id="65540" name="WordArt 4"/>
          <p:cNvSpPr>
            <a:spLocks noChangeArrowheads="1" noChangeShapeType="1" noTextEdit="1"/>
          </p:cNvSpPr>
          <p:nvPr/>
        </p:nvSpPr>
        <p:spPr bwMode="auto">
          <a:xfrm>
            <a:off x="3124200" y="609600"/>
            <a:ext cx="2819400" cy="838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HOMEWORK</a:t>
            </a:r>
          </a:p>
        </p:txBody>
      </p:sp>
      <p:pic>
        <p:nvPicPr>
          <p:cNvPr id="65548" name="Picture 4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17526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9" grpId="0" animBg="1"/>
      <p:bldP spid="655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72" name="S17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867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6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3" name="WordArt 3"/>
          <p:cNvSpPr>
            <a:spLocks noChangeArrowheads="1" noChangeShapeType="1" noTextEdit="1"/>
          </p:cNvSpPr>
          <p:nvPr/>
        </p:nvSpPr>
        <p:spPr bwMode="auto">
          <a:xfrm>
            <a:off x="1676400" y="1371600"/>
            <a:ext cx="71628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ristote"/>
              </a:rPr>
              <a:t>Thank You For Your Attention .</a:t>
            </a:r>
          </a:p>
          <a:p>
            <a:pPr algn="ctr"/>
            <a:r>
              <a:rPr lang="en-US" sz="36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ristote"/>
              </a:rPr>
              <a:t>Goodbye !</a:t>
            </a:r>
          </a:p>
        </p:txBody>
      </p:sp>
      <p:pic>
        <p:nvPicPr>
          <p:cNvPr id="66571" name="Picture 11" descr="na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067300"/>
            <a:ext cx="12954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3" name="S17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324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5008" fill="hold"/>
                                        <p:tgtEl>
                                          <p:spTgt spid="665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9008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5008" fill="hold"/>
                                        <p:tgtEl>
                                          <p:spTgt spid="665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572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573"/>
                </p:tgtEl>
              </p:cMediaNode>
            </p:audio>
          </p:childTnLst>
        </p:cTn>
      </p:par>
    </p:tnLst>
    <p:bldLst>
      <p:bldP spid="6656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84" name="Picture 32"/>
          <p:cNvPicPr>
            <a:picLocks noChangeAspect="1" noChangeArrowheads="1"/>
          </p:cNvPicPr>
          <p:nvPr/>
        </p:nvPicPr>
        <p:blipFill>
          <a:blip r:embed="rId4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8" t="17778" b="27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152775" y="1809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49156" name="Group 4"/>
          <p:cNvGrpSpPr>
            <a:grpSpLocks/>
          </p:cNvGrpSpPr>
          <p:nvPr/>
        </p:nvGrpSpPr>
        <p:grpSpPr bwMode="auto">
          <a:xfrm>
            <a:off x="152400" y="990600"/>
            <a:ext cx="3048000" cy="2514600"/>
            <a:chOff x="144" y="624"/>
            <a:chExt cx="1920" cy="1584"/>
          </a:xfrm>
        </p:grpSpPr>
        <p:pic>
          <p:nvPicPr>
            <p:cNvPr id="49157" name="Picture 5" descr="Competitive_table_tenni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624"/>
              <a:ext cx="1920" cy="158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158" name="Text Box 6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 flipH="1">
              <a:off x="144" y="624"/>
              <a:ext cx="288" cy="289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  <a:latin typeface="VNtimes new roman" pitchFamily="34" charset="0"/>
                </a:rPr>
                <a:t>1</a:t>
              </a:r>
            </a:p>
          </p:txBody>
        </p:sp>
      </p:grp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685800" y="35052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3399"/>
                </a:solidFill>
              </a:rPr>
              <a:t>Table tennis</a:t>
            </a:r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3886200" y="35052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3399"/>
                </a:solidFill>
              </a:rPr>
              <a:t>Basketball </a:t>
            </a:r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7010400" y="35052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3399"/>
                </a:solidFill>
              </a:rPr>
              <a:t>Tennis </a:t>
            </a:r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838200" y="64008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3399"/>
                </a:solidFill>
              </a:rPr>
              <a:t>Swimming </a:t>
            </a:r>
          </a:p>
        </p:txBody>
      </p:sp>
      <p:sp>
        <p:nvSpPr>
          <p:cNvPr id="49172" name="Text Box 20"/>
          <p:cNvSpPr txBox="1">
            <a:spLocks noChangeArrowheads="1"/>
          </p:cNvSpPr>
          <p:nvPr/>
        </p:nvSpPr>
        <p:spPr bwMode="auto">
          <a:xfrm>
            <a:off x="3886200" y="64008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3399"/>
                </a:solidFill>
              </a:rPr>
              <a:t>Volleyball </a:t>
            </a:r>
          </a:p>
        </p:txBody>
      </p:sp>
      <p:sp>
        <p:nvSpPr>
          <p:cNvPr id="49173" name="Text Box 21"/>
          <p:cNvSpPr txBox="1">
            <a:spLocks noChangeArrowheads="1"/>
          </p:cNvSpPr>
          <p:nvPr/>
        </p:nvSpPr>
        <p:spPr bwMode="auto">
          <a:xfrm>
            <a:off x="6781800" y="64008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3399"/>
                </a:solidFill>
              </a:rPr>
              <a:t>Badminton  </a:t>
            </a:r>
          </a:p>
        </p:txBody>
      </p:sp>
      <p:grpSp>
        <p:nvGrpSpPr>
          <p:cNvPr id="49174" name="Group 22"/>
          <p:cNvGrpSpPr>
            <a:grpSpLocks/>
          </p:cNvGrpSpPr>
          <p:nvPr/>
        </p:nvGrpSpPr>
        <p:grpSpPr bwMode="auto">
          <a:xfrm>
            <a:off x="3352800" y="990600"/>
            <a:ext cx="2743200" cy="2514600"/>
            <a:chOff x="2160" y="624"/>
            <a:chExt cx="1728" cy="1584"/>
          </a:xfrm>
        </p:grpSpPr>
        <p:pic>
          <p:nvPicPr>
            <p:cNvPr id="49175" name="Picture 23" descr="basketball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624"/>
              <a:ext cx="1728" cy="158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176" name="Text Box 24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 flipH="1">
              <a:off x="2160" y="624"/>
              <a:ext cx="288" cy="2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CFF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  <a:latin typeface="VNtimes new roman" pitchFamily="34" charset="0"/>
                </a:rPr>
                <a:t>2</a:t>
              </a:r>
            </a:p>
          </p:txBody>
        </p:sp>
      </p:grpSp>
      <p:grpSp>
        <p:nvGrpSpPr>
          <p:cNvPr id="49177" name="Group 25"/>
          <p:cNvGrpSpPr>
            <a:grpSpLocks/>
          </p:cNvGrpSpPr>
          <p:nvPr/>
        </p:nvGrpSpPr>
        <p:grpSpPr bwMode="auto">
          <a:xfrm>
            <a:off x="6248400" y="990600"/>
            <a:ext cx="2743200" cy="2514600"/>
            <a:chOff x="3984" y="624"/>
            <a:chExt cx="1728" cy="1584"/>
          </a:xfrm>
        </p:grpSpPr>
        <p:pic>
          <p:nvPicPr>
            <p:cNvPr id="49178" name="Picture 26" descr="goodies01-80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624"/>
              <a:ext cx="1728" cy="158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179" name="Text Box 27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 flipH="1">
              <a:off x="3984" y="624"/>
              <a:ext cx="288" cy="2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CFF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  <a:latin typeface="VNtimes new roman" pitchFamily="34" charset="0"/>
                </a:rPr>
                <a:t>3</a:t>
              </a:r>
            </a:p>
          </p:txBody>
        </p:sp>
      </p:grpSp>
      <p:grpSp>
        <p:nvGrpSpPr>
          <p:cNvPr id="49181" name="Group 29"/>
          <p:cNvGrpSpPr>
            <a:grpSpLocks/>
          </p:cNvGrpSpPr>
          <p:nvPr/>
        </p:nvGrpSpPr>
        <p:grpSpPr bwMode="auto">
          <a:xfrm>
            <a:off x="3352800" y="3962400"/>
            <a:ext cx="2743200" cy="2438400"/>
            <a:chOff x="2160" y="2496"/>
            <a:chExt cx="1728" cy="1728"/>
          </a:xfrm>
        </p:grpSpPr>
        <p:pic>
          <p:nvPicPr>
            <p:cNvPr id="49182" name="Picture 30" descr="Volleyball in Texas Hall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0" b="2266"/>
            <a:stretch>
              <a:fillRect/>
            </a:stretch>
          </p:blipFill>
          <p:spPr bwMode="auto">
            <a:xfrm>
              <a:off x="2160" y="2496"/>
              <a:ext cx="1728" cy="172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183" name="Text Box 31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 flipH="1">
              <a:off x="2160" y="2496"/>
              <a:ext cx="288" cy="324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CFF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  <a:latin typeface="VNtimes new roman" pitchFamily="34" charset="0"/>
                </a:rPr>
                <a:t>5</a:t>
              </a:r>
            </a:p>
          </p:txBody>
        </p:sp>
      </p:grpSp>
      <p:sp>
        <p:nvSpPr>
          <p:cNvPr id="49187" name="WordArt 35"/>
          <p:cNvSpPr>
            <a:spLocks noChangeArrowheads="1" noChangeShapeType="1" noTextEdit="1"/>
          </p:cNvSpPr>
          <p:nvPr/>
        </p:nvSpPr>
        <p:spPr bwMode="auto">
          <a:xfrm>
            <a:off x="990600" y="76200"/>
            <a:ext cx="7391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WARMER:  “KIM’S GAME”</a:t>
            </a:r>
          </a:p>
        </p:txBody>
      </p:sp>
      <p:grpSp>
        <p:nvGrpSpPr>
          <p:cNvPr id="49188" name="Group 36"/>
          <p:cNvGrpSpPr>
            <a:grpSpLocks/>
          </p:cNvGrpSpPr>
          <p:nvPr/>
        </p:nvGrpSpPr>
        <p:grpSpPr bwMode="auto">
          <a:xfrm>
            <a:off x="6248400" y="3962400"/>
            <a:ext cx="2743200" cy="2438400"/>
            <a:chOff x="3984" y="2496"/>
            <a:chExt cx="1728" cy="1728"/>
          </a:xfrm>
        </p:grpSpPr>
        <p:pic>
          <p:nvPicPr>
            <p:cNvPr id="49189" name="Picture 37" descr="badminton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2496"/>
              <a:ext cx="1728" cy="1728"/>
            </a:xfrm>
            <a:prstGeom prst="rect">
              <a:avLst/>
            </a:prstGeom>
            <a:noFill/>
            <a:ln w="28575">
              <a:solidFill>
                <a:srgbClr val="CC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190" name="Text Box 38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 flipH="1">
              <a:off x="3984" y="2496"/>
              <a:ext cx="296" cy="324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CFF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  <a:latin typeface="VNtimes new roman" pitchFamily="34" charset="0"/>
                </a:rPr>
                <a:t>6</a:t>
              </a:r>
            </a:p>
          </p:txBody>
        </p:sp>
      </p:grpSp>
      <p:grpSp>
        <p:nvGrpSpPr>
          <p:cNvPr id="49192" name="Group 40"/>
          <p:cNvGrpSpPr>
            <a:grpSpLocks/>
          </p:cNvGrpSpPr>
          <p:nvPr/>
        </p:nvGrpSpPr>
        <p:grpSpPr bwMode="auto">
          <a:xfrm>
            <a:off x="152400" y="3962400"/>
            <a:ext cx="3048000" cy="2438400"/>
            <a:chOff x="144" y="2496"/>
            <a:chExt cx="1920" cy="1536"/>
          </a:xfrm>
        </p:grpSpPr>
        <p:pic>
          <p:nvPicPr>
            <p:cNvPr id="49191" name="Picture 39" descr="swim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496"/>
              <a:ext cx="1920" cy="1536"/>
            </a:xfrm>
            <a:prstGeom prst="rect">
              <a:avLst/>
            </a:prstGeom>
            <a:noFill/>
            <a:ln w="28575">
              <a:solidFill>
                <a:srgbClr val="CC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164" name="Text Box 12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 flipH="1">
              <a:off x="144" y="2496"/>
              <a:ext cx="288" cy="2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CFF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  <a:latin typeface="VNtimes new roman" pitchFamily="34" charset="0"/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8" grpId="0"/>
      <p:bldP spid="49169" grpId="0"/>
      <p:bldP spid="49170" grpId="0"/>
      <p:bldP spid="49171" grpId="0"/>
      <p:bldP spid="49172" grpId="0"/>
      <p:bldP spid="491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3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75" y="5108575"/>
            <a:ext cx="1752600" cy="17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64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94575" y="3175"/>
            <a:ext cx="1752600" cy="17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66" name="Picture 6" descr="003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953000"/>
            <a:ext cx="1981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1981200" y="0"/>
            <a:ext cx="49482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  <a:latin typeface="VNI-Ariston" pitchFamily="2" charset="0"/>
              </a:rPr>
              <a:t>Wednesday, March 18</a:t>
            </a:r>
            <a:r>
              <a:rPr lang="en-US" sz="2800" baseline="30000">
                <a:solidFill>
                  <a:srgbClr val="000000"/>
                </a:solidFill>
                <a:latin typeface="VNI-Ariston" pitchFamily="2" charset="0"/>
              </a:rPr>
              <a:t>th</a:t>
            </a:r>
            <a:r>
              <a:rPr lang="en-US" sz="2800">
                <a:solidFill>
                  <a:srgbClr val="000000"/>
                </a:solidFill>
                <a:latin typeface="VNI-Ariston" pitchFamily="2" charset="0"/>
              </a:rPr>
              <a:t>, 2015</a:t>
            </a:r>
          </a:p>
        </p:txBody>
      </p:sp>
      <p:sp>
        <p:nvSpPr>
          <p:cNvPr id="143368" name="AutoShape 8"/>
          <p:cNvSpPr>
            <a:spLocks noChangeArrowheads="1"/>
          </p:cNvSpPr>
          <p:nvPr/>
        </p:nvSpPr>
        <p:spPr bwMode="auto">
          <a:xfrm>
            <a:off x="1295400" y="3124200"/>
            <a:ext cx="6858000" cy="838200"/>
          </a:xfrm>
          <a:prstGeom prst="flowChart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0000CC"/>
                </a:solidFill>
              </a:rPr>
              <a:t>Lesson 1: A1. P(129-130)</a:t>
            </a:r>
          </a:p>
        </p:txBody>
      </p:sp>
      <p:sp>
        <p:nvSpPr>
          <p:cNvPr id="143369" name="WordArt 9"/>
          <p:cNvSpPr>
            <a:spLocks noChangeArrowheads="1" noChangeShapeType="1" noTextEdit="1"/>
          </p:cNvSpPr>
          <p:nvPr/>
        </p:nvSpPr>
        <p:spPr bwMode="auto">
          <a:xfrm>
            <a:off x="1600200" y="1676400"/>
            <a:ext cx="6019800" cy="1014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Unit 13: Activities</a:t>
            </a:r>
          </a:p>
        </p:txBody>
      </p:sp>
      <p:pic>
        <p:nvPicPr>
          <p:cNvPr id="143370" name="Picture 10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5026025"/>
            <a:ext cx="2000250" cy="18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71" name="Picture 1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7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0" r="7001" b="269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2579" name="WordArt 3"/>
          <p:cNvSpPr>
            <a:spLocks noChangeArrowheads="1" noChangeShapeType="1" noTextEdit="1"/>
          </p:cNvSpPr>
          <p:nvPr/>
        </p:nvSpPr>
        <p:spPr bwMode="auto">
          <a:xfrm>
            <a:off x="762000" y="152400"/>
            <a:ext cx="8229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Unit 13 : Lesson 1 : A1   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52580" name="Text Box 4"/>
          <p:cNvSpPr txBox="1">
            <a:spLocks noChangeArrowheads="1"/>
          </p:cNvSpPr>
          <p:nvPr/>
        </p:nvSpPr>
        <p:spPr bwMode="auto">
          <a:xfrm>
            <a:off x="381000" y="19812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</a:rPr>
              <a:t>- skateboarding (n) :</a:t>
            </a:r>
          </a:p>
        </p:txBody>
      </p:sp>
      <p:sp>
        <p:nvSpPr>
          <p:cNvPr id="152581" name="Text Box 5"/>
          <p:cNvSpPr txBox="1">
            <a:spLocks noChangeArrowheads="1"/>
          </p:cNvSpPr>
          <p:nvPr/>
        </p:nvSpPr>
        <p:spPr bwMode="auto">
          <a:xfrm>
            <a:off x="381000" y="2514600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</a:rPr>
              <a:t>- roller-skating (n) : </a:t>
            </a:r>
          </a:p>
        </p:txBody>
      </p:sp>
      <p:sp>
        <p:nvSpPr>
          <p:cNvPr id="152582" name="Text Box 6"/>
          <p:cNvSpPr txBox="1">
            <a:spLocks noChangeArrowheads="1"/>
          </p:cNvSpPr>
          <p:nvPr/>
        </p:nvSpPr>
        <p:spPr bwMode="auto">
          <a:xfrm>
            <a:off x="381000" y="35814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</a:rPr>
              <a:t>- rollerblading (n) :</a:t>
            </a:r>
          </a:p>
        </p:txBody>
      </p:sp>
      <p:sp>
        <p:nvSpPr>
          <p:cNvPr id="152583" name="Text Box 7"/>
          <p:cNvSpPr txBox="1">
            <a:spLocks noChangeArrowheads="1"/>
          </p:cNvSpPr>
          <p:nvPr/>
        </p:nvSpPr>
        <p:spPr bwMode="auto">
          <a:xfrm>
            <a:off x="457200" y="53340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</a:rPr>
              <a:t>- surprising (adj) :</a:t>
            </a:r>
          </a:p>
        </p:txBody>
      </p:sp>
      <p:sp>
        <p:nvSpPr>
          <p:cNvPr id="152584" name="Text Box 8"/>
          <p:cNvSpPr txBox="1">
            <a:spLocks noChangeArrowheads="1"/>
          </p:cNvSpPr>
          <p:nvPr/>
        </p:nvSpPr>
        <p:spPr bwMode="auto">
          <a:xfrm>
            <a:off x="457200" y="5791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  <a:cs typeface="Arial" charset="0"/>
              </a:rPr>
              <a:t>→</a:t>
            </a:r>
            <a:r>
              <a:rPr lang="en-US" sz="2400" b="1">
                <a:solidFill>
                  <a:srgbClr val="000099"/>
                </a:solidFill>
              </a:rPr>
              <a:t> surprisingly (adv)</a:t>
            </a:r>
          </a:p>
        </p:txBody>
      </p:sp>
      <p:sp>
        <p:nvSpPr>
          <p:cNvPr id="152585" name="Text Box 9"/>
          <p:cNvSpPr txBox="1">
            <a:spLocks noChangeArrowheads="1"/>
          </p:cNvSpPr>
          <p:nvPr/>
        </p:nvSpPr>
        <p:spPr bwMode="auto">
          <a:xfrm>
            <a:off x="3429000" y="19812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</a:rPr>
              <a:t>trượt ván</a:t>
            </a:r>
          </a:p>
        </p:txBody>
      </p:sp>
      <p:sp>
        <p:nvSpPr>
          <p:cNvPr id="152586" name="Text Box 10"/>
          <p:cNvSpPr txBox="1">
            <a:spLocks noChangeArrowheads="1"/>
          </p:cNvSpPr>
          <p:nvPr/>
        </p:nvSpPr>
        <p:spPr bwMode="auto">
          <a:xfrm>
            <a:off x="3276600" y="25146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</a:rPr>
              <a:t>trượt patanh</a:t>
            </a:r>
          </a:p>
        </p:txBody>
      </p:sp>
      <p:sp>
        <p:nvSpPr>
          <p:cNvPr id="152587" name="Text Box 11"/>
          <p:cNvSpPr txBox="1">
            <a:spLocks noChangeArrowheads="1"/>
          </p:cNvSpPr>
          <p:nvPr/>
        </p:nvSpPr>
        <p:spPr bwMode="auto">
          <a:xfrm>
            <a:off x="3276600" y="53340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</a:rPr>
              <a:t>đáng ngạc nhiên</a:t>
            </a:r>
          </a:p>
        </p:txBody>
      </p:sp>
      <p:sp>
        <p:nvSpPr>
          <p:cNvPr id="152588" name="Text Box 12"/>
          <p:cNvSpPr txBox="1">
            <a:spLocks noChangeArrowheads="1"/>
          </p:cNvSpPr>
          <p:nvPr/>
        </p:nvSpPr>
        <p:spPr bwMode="auto">
          <a:xfrm>
            <a:off x="3124200" y="35814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</a:rPr>
              <a:t> trượt patanh</a:t>
            </a:r>
          </a:p>
        </p:txBody>
      </p:sp>
      <p:sp>
        <p:nvSpPr>
          <p:cNvPr id="152589" name="Rectangle 13"/>
          <p:cNvSpPr>
            <a:spLocks noChangeArrowheads="1"/>
          </p:cNvSpPr>
          <p:nvPr/>
        </p:nvSpPr>
        <p:spPr bwMode="auto">
          <a:xfrm>
            <a:off x="914400" y="1981200"/>
            <a:ext cx="76200" cy="76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590" name="Rectangle 14"/>
          <p:cNvSpPr>
            <a:spLocks noChangeArrowheads="1"/>
          </p:cNvSpPr>
          <p:nvPr/>
        </p:nvSpPr>
        <p:spPr bwMode="auto">
          <a:xfrm>
            <a:off x="838200" y="2514600"/>
            <a:ext cx="76200" cy="76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591" name="Rectangle 15"/>
          <p:cNvSpPr>
            <a:spLocks noChangeArrowheads="1"/>
          </p:cNvSpPr>
          <p:nvPr/>
        </p:nvSpPr>
        <p:spPr bwMode="auto">
          <a:xfrm>
            <a:off x="838200" y="3581400"/>
            <a:ext cx="76200" cy="76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592" name="Rectangle 16"/>
          <p:cNvSpPr>
            <a:spLocks noChangeArrowheads="1"/>
          </p:cNvSpPr>
          <p:nvPr/>
        </p:nvSpPr>
        <p:spPr bwMode="auto">
          <a:xfrm>
            <a:off x="990600" y="4800600"/>
            <a:ext cx="76200" cy="76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593" name="Rectangle 17"/>
          <p:cNvSpPr>
            <a:spLocks noChangeArrowheads="1"/>
          </p:cNvSpPr>
          <p:nvPr/>
        </p:nvSpPr>
        <p:spPr bwMode="auto">
          <a:xfrm>
            <a:off x="1676400" y="5791200"/>
            <a:ext cx="76200" cy="76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594" name="Text Box 18"/>
          <p:cNvSpPr txBox="1">
            <a:spLocks noChangeArrowheads="1"/>
          </p:cNvSpPr>
          <p:nvPr/>
        </p:nvSpPr>
        <p:spPr bwMode="auto">
          <a:xfrm>
            <a:off x="381000" y="9906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</a:rPr>
              <a:t>I. </a:t>
            </a:r>
            <a:r>
              <a:rPr lang="en-US" sz="2400" b="1" u="sng">
                <a:solidFill>
                  <a:srgbClr val="CC0000"/>
                </a:solidFill>
              </a:rPr>
              <a:t>PRE-READING</a:t>
            </a:r>
            <a:r>
              <a:rPr lang="en-US" sz="2400" b="1">
                <a:solidFill>
                  <a:srgbClr val="CC0000"/>
                </a:solidFill>
              </a:rPr>
              <a:t>:</a:t>
            </a:r>
          </a:p>
        </p:txBody>
      </p:sp>
      <p:sp>
        <p:nvSpPr>
          <p:cNvPr id="152595" name="Text Box 19"/>
          <p:cNvSpPr txBox="1">
            <a:spLocks noChangeArrowheads="1"/>
          </p:cNvSpPr>
          <p:nvPr/>
        </p:nvSpPr>
        <p:spPr bwMode="auto">
          <a:xfrm>
            <a:off x="685800" y="146208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8000"/>
                </a:solidFill>
              </a:rPr>
              <a:t>1.</a:t>
            </a:r>
            <a:r>
              <a:rPr lang="en-US" sz="2400" b="1" u="sng">
                <a:solidFill>
                  <a:srgbClr val="008000"/>
                </a:solidFill>
              </a:rPr>
              <a:t>Vocabulary</a:t>
            </a:r>
            <a:r>
              <a:rPr lang="en-US" sz="2400" b="1">
                <a:solidFill>
                  <a:srgbClr val="008000"/>
                </a:solidFill>
              </a:rPr>
              <a:t>:</a:t>
            </a:r>
          </a:p>
        </p:txBody>
      </p:sp>
      <p:sp>
        <p:nvSpPr>
          <p:cNvPr id="152596" name="Text Box 20"/>
          <p:cNvSpPr txBox="1">
            <a:spLocks noChangeArrowheads="1"/>
          </p:cNvSpPr>
          <p:nvPr/>
        </p:nvSpPr>
        <p:spPr bwMode="auto">
          <a:xfrm>
            <a:off x="457200" y="3048000"/>
            <a:ext cx="533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i="1">
                <a:solidFill>
                  <a:srgbClr val="000099"/>
                </a:solidFill>
              </a:rPr>
              <a:t>(Sử dụng giầy trượt có bánh xe ở 4 góc)</a:t>
            </a:r>
          </a:p>
        </p:txBody>
      </p:sp>
      <p:sp>
        <p:nvSpPr>
          <p:cNvPr id="152597" name="Text Box 21"/>
          <p:cNvSpPr txBox="1">
            <a:spLocks noChangeArrowheads="1"/>
          </p:cNvSpPr>
          <p:nvPr/>
        </p:nvSpPr>
        <p:spPr bwMode="auto">
          <a:xfrm>
            <a:off x="533400" y="4038600"/>
            <a:ext cx="533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i="1">
                <a:solidFill>
                  <a:srgbClr val="000099"/>
                </a:solidFill>
              </a:rPr>
              <a:t>( Sử dụng giầy trượt có bánh xe nằm dọc dưới đế giầy )</a:t>
            </a:r>
          </a:p>
        </p:txBody>
      </p:sp>
      <p:sp>
        <p:nvSpPr>
          <p:cNvPr id="152598" name="Text Box 22"/>
          <p:cNvSpPr txBox="1">
            <a:spLocks noChangeArrowheads="1"/>
          </p:cNvSpPr>
          <p:nvPr/>
        </p:nvSpPr>
        <p:spPr bwMode="auto">
          <a:xfrm>
            <a:off x="533400" y="4800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</a:rPr>
              <a:t>- baseball (n)  :          </a:t>
            </a:r>
          </a:p>
        </p:txBody>
      </p:sp>
      <p:sp>
        <p:nvSpPr>
          <p:cNvPr id="152599" name="Text Box 23"/>
          <p:cNvSpPr txBox="1">
            <a:spLocks noChangeArrowheads="1"/>
          </p:cNvSpPr>
          <p:nvPr/>
        </p:nvSpPr>
        <p:spPr bwMode="auto">
          <a:xfrm>
            <a:off x="2819400" y="48006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</a:rPr>
              <a:t>bóng chày   </a:t>
            </a:r>
          </a:p>
        </p:txBody>
      </p:sp>
      <p:pic>
        <p:nvPicPr>
          <p:cNvPr id="152600" name="Picture 24" descr="BD21332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601" name="Picture 25" descr="truotdoc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33600"/>
            <a:ext cx="25146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602" name="Picture 26" descr="van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57400"/>
            <a:ext cx="2438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603" name="Picture 27" descr="truot4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33600"/>
            <a:ext cx="23622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604" name="Text Box 28"/>
          <p:cNvSpPr txBox="1">
            <a:spLocks noChangeArrowheads="1"/>
          </p:cNvSpPr>
          <p:nvPr/>
        </p:nvSpPr>
        <p:spPr bwMode="auto">
          <a:xfrm>
            <a:off x="685800" y="52578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</a:rPr>
              <a:t>         </a:t>
            </a:r>
          </a:p>
        </p:txBody>
      </p:sp>
      <p:sp>
        <p:nvSpPr>
          <p:cNvPr id="152605" name="Rectangle 29"/>
          <p:cNvSpPr>
            <a:spLocks noChangeArrowheads="1"/>
          </p:cNvSpPr>
          <p:nvPr/>
        </p:nvSpPr>
        <p:spPr bwMode="auto">
          <a:xfrm>
            <a:off x="1524000" y="5334000"/>
            <a:ext cx="76200" cy="76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2606" name="Picture 30" descr="PE1840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00200"/>
            <a:ext cx="21447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2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152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2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" dur="2000"/>
                                        <p:tgtEl>
                                          <p:spTgt spid="152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5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5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52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52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52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152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2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2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5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52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52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52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9" dur="500"/>
                                        <p:tgtEl>
                                          <p:spTgt spid="152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5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52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5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5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52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152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152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152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15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15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15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0" grpId="0"/>
      <p:bldP spid="152580" grpId="1"/>
      <p:bldP spid="152580" grpId="2"/>
      <p:bldP spid="152581" grpId="0"/>
      <p:bldP spid="152581" grpId="1"/>
      <p:bldP spid="152581" grpId="2"/>
      <p:bldP spid="152582" grpId="0"/>
      <p:bldP spid="152582" grpId="1"/>
      <p:bldP spid="152582" grpId="2"/>
      <p:bldP spid="152583" grpId="0"/>
      <p:bldP spid="152583" grpId="1"/>
      <p:bldP spid="152583" grpId="2"/>
      <p:bldP spid="152584" grpId="0"/>
      <p:bldP spid="152585" grpId="0"/>
      <p:bldP spid="152586" grpId="0"/>
      <p:bldP spid="152587" grpId="0"/>
      <p:bldP spid="152588" grpId="0"/>
      <p:bldP spid="152589" grpId="0" animBg="1"/>
      <p:bldP spid="152590" grpId="0" animBg="1"/>
      <p:bldP spid="152591" grpId="0" animBg="1"/>
      <p:bldP spid="152592" grpId="0" animBg="1"/>
      <p:bldP spid="152593" grpId="0" animBg="1"/>
      <p:bldP spid="152596" grpId="0"/>
      <p:bldP spid="152597" grpId="0"/>
      <p:bldP spid="152598" grpId="0"/>
      <p:bldP spid="152598" grpId="1"/>
      <p:bldP spid="152598" grpId="2"/>
      <p:bldP spid="152599" grpId="0"/>
      <p:bldP spid="152604" grpId="0"/>
      <p:bldP spid="15260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>
                <a:solidFill>
                  <a:srgbClr val="003300"/>
                </a:solidFill>
              </a:rPr>
              <a:t>2. </a:t>
            </a:r>
            <a:r>
              <a:rPr lang="en-US" sz="2400" b="1" u="sng">
                <a:solidFill>
                  <a:srgbClr val="003300"/>
                </a:solidFill>
              </a:rPr>
              <a:t>Prediction</a:t>
            </a:r>
            <a:r>
              <a:rPr lang="en-US" sz="2400" b="1">
                <a:solidFill>
                  <a:srgbClr val="003300"/>
                </a:solidFill>
              </a:rPr>
              <a:t>:</a:t>
            </a:r>
            <a:r>
              <a:rPr lang="en-US" sz="2400" b="1">
                <a:solidFill>
                  <a:srgbClr val="CC0000"/>
                </a:solidFill>
              </a:rPr>
              <a:t>           * Matching.</a:t>
            </a:r>
          </a:p>
          <a:p>
            <a:pPr>
              <a:buFontTx/>
              <a:buNone/>
            </a:pPr>
            <a:r>
              <a:rPr lang="en-US" sz="2400" b="1"/>
              <a:t>                 </a:t>
            </a:r>
            <a:r>
              <a:rPr lang="en-US" sz="2400" b="1">
                <a:solidFill>
                  <a:schemeClr val="accent2"/>
                </a:solidFill>
              </a:rPr>
              <a:t>survey                         s</a:t>
            </a:r>
            <a:r>
              <a:rPr lang="en-GB" sz="2400" b="1">
                <a:solidFill>
                  <a:schemeClr val="accent2"/>
                </a:solidFill>
              </a:rPr>
              <a:t>ự lựa chọn</a:t>
            </a:r>
          </a:p>
          <a:p>
            <a:pPr>
              <a:buFontTx/>
              <a:buNone/>
            </a:pPr>
            <a:r>
              <a:rPr lang="en-US" sz="2400" b="1">
                <a:solidFill>
                  <a:schemeClr val="accent2"/>
                </a:solidFill>
              </a:rPr>
              <a:t>                 r</a:t>
            </a:r>
            <a:r>
              <a:rPr lang="en-GB" sz="2400" b="1">
                <a:solidFill>
                  <a:schemeClr val="accent2"/>
                </a:solidFill>
              </a:rPr>
              <a:t>esult			mặc dù</a:t>
            </a:r>
          </a:p>
          <a:p>
            <a:pPr>
              <a:buFontTx/>
              <a:buNone/>
            </a:pPr>
            <a:r>
              <a:rPr lang="en-GB" sz="2400" b="1">
                <a:solidFill>
                  <a:schemeClr val="accent2"/>
                </a:solidFill>
              </a:rPr>
              <a:t>                 teenager			</a:t>
            </a:r>
            <a:r>
              <a:rPr lang="en-US" sz="2400" b="1">
                <a:solidFill>
                  <a:schemeClr val="accent2"/>
                </a:solidFill>
              </a:rPr>
              <a:t>s</a:t>
            </a:r>
            <a:r>
              <a:rPr lang="en-GB" sz="2400" b="1">
                <a:solidFill>
                  <a:schemeClr val="accent2"/>
                </a:solidFill>
              </a:rPr>
              <a:t>ự khảo sát</a:t>
            </a:r>
          </a:p>
          <a:p>
            <a:pPr>
              <a:buFontTx/>
              <a:buNone/>
            </a:pPr>
            <a:r>
              <a:rPr lang="en-US" sz="2400" b="1">
                <a:solidFill>
                  <a:schemeClr val="accent2"/>
                </a:solidFill>
              </a:rPr>
              <a:t>                 choice			</a:t>
            </a:r>
            <a:r>
              <a:rPr lang="en-GB" sz="2400" b="1">
                <a:solidFill>
                  <a:schemeClr val="accent2"/>
                </a:solidFill>
              </a:rPr>
              <a:t>kết quả</a:t>
            </a:r>
          </a:p>
          <a:p>
            <a:pPr>
              <a:buFontTx/>
              <a:buNone/>
            </a:pPr>
            <a:r>
              <a:rPr lang="en-US" sz="2400" b="1">
                <a:solidFill>
                  <a:schemeClr val="accent2"/>
                </a:solidFill>
              </a:rPr>
              <a:t>                 even though		</a:t>
            </a:r>
            <a:r>
              <a:rPr lang="en-GB" sz="2400" b="1">
                <a:solidFill>
                  <a:schemeClr val="accent2"/>
                </a:solidFill>
              </a:rPr>
              <a:t>thanh thiếu niên</a:t>
            </a:r>
          </a:p>
        </p:txBody>
      </p:sp>
      <p:sp>
        <p:nvSpPr>
          <p:cNvPr id="151559" name="WordArt 7"/>
          <p:cNvSpPr>
            <a:spLocks noChangeArrowheads="1" noChangeShapeType="1" noTextEdit="1"/>
          </p:cNvSpPr>
          <p:nvPr/>
        </p:nvSpPr>
        <p:spPr bwMode="auto">
          <a:xfrm>
            <a:off x="533400" y="274638"/>
            <a:ext cx="7924800" cy="411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fr-F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Unit 13 : Lesson 1 : A1   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151561" name="Picture 9" descr="BD2133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62" name="Line 10"/>
          <p:cNvSpPr>
            <a:spLocks noChangeShapeType="1"/>
          </p:cNvSpPr>
          <p:nvPr/>
        </p:nvSpPr>
        <p:spPr bwMode="auto">
          <a:xfrm flipV="1">
            <a:off x="2971800" y="1905000"/>
            <a:ext cx="2057400" cy="1219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63" name="Line 11"/>
          <p:cNvSpPr>
            <a:spLocks noChangeShapeType="1"/>
          </p:cNvSpPr>
          <p:nvPr/>
        </p:nvSpPr>
        <p:spPr bwMode="auto">
          <a:xfrm flipV="1">
            <a:off x="3810000" y="2286000"/>
            <a:ext cx="1295400" cy="1295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64" name="Line 12"/>
          <p:cNvSpPr>
            <a:spLocks noChangeShapeType="1"/>
          </p:cNvSpPr>
          <p:nvPr/>
        </p:nvSpPr>
        <p:spPr bwMode="auto">
          <a:xfrm>
            <a:off x="2895600" y="1905000"/>
            <a:ext cx="2209800" cy="838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65" name="Line 13"/>
          <p:cNvSpPr>
            <a:spLocks noChangeShapeType="1"/>
          </p:cNvSpPr>
          <p:nvPr/>
        </p:nvSpPr>
        <p:spPr bwMode="auto">
          <a:xfrm>
            <a:off x="3276600" y="2667000"/>
            <a:ext cx="1828800" cy="838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66" name="Line 14"/>
          <p:cNvSpPr>
            <a:spLocks noChangeShapeType="1"/>
          </p:cNvSpPr>
          <p:nvPr/>
        </p:nvSpPr>
        <p:spPr bwMode="auto">
          <a:xfrm>
            <a:off x="2819400" y="2286000"/>
            <a:ext cx="2362200" cy="914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5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5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5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5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5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2" grpId="0" animBg="1"/>
      <p:bldP spid="151563" grpId="0" animBg="1"/>
      <p:bldP spid="151564" grpId="0" animBg="1"/>
      <p:bldP spid="151565" grpId="0" animBg="1"/>
      <p:bldP spid="1515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381000" y="762000"/>
            <a:ext cx="8153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400" b="1">
                <a:solidFill>
                  <a:srgbClr val="FF0000"/>
                </a:solidFill>
              </a:rPr>
              <a:t/>
            </a:r>
            <a:br>
              <a:rPr lang="en-US" sz="2400" b="1">
                <a:solidFill>
                  <a:srgbClr val="FF0000"/>
                </a:solidFill>
              </a:rPr>
            </a:br>
            <a:r>
              <a:rPr lang="en-US" sz="2000" b="1">
                <a:solidFill>
                  <a:srgbClr val="FF0000"/>
                </a:solidFill>
              </a:rPr>
              <a:t>(Guess the position of the ten most popular sports in the USA.)</a:t>
            </a:r>
            <a:r>
              <a:rPr lang="en-US" sz="2800" b="1">
                <a:solidFill>
                  <a:srgbClr val="FF0000"/>
                </a:solidFill>
              </a:rPr>
              <a:t>	</a:t>
            </a:r>
            <a:endParaRPr lang="en-US" sz="2800" b="1"/>
          </a:p>
        </p:txBody>
      </p:sp>
      <p:graphicFrame>
        <p:nvGraphicFramePr>
          <p:cNvPr id="150531" name="Group 3"/>
          <p:cNvGraphicFramePr>
            <a:graphicFrameLocks noGrp="1"/>
          </p:cNvGraphicFramePr>
          <p:nvPr/>
        </p:nvGraphicFramePr>
        <p:xfrm>
          <a:off x="1981200" y="1905000"/>
          <a:ext cx="6096000" cy="4495804"/>
        </p:xfrm>
        <a:graphic>
          <a:graphicData uri="http://schemas.openxmlformats.org/drawingml/2006/table">
            <a:tbl>
              <a:tblPr/>
              <a:tblGrid>
                <a:gridCol w="2438400"/>
                <a:gridCol w="1625600"/>
                <a:gridCol w="2032000"/>
              </a:tblGrid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.VnTime" pitchFamily="34" charset="0"/>
                        </a:rPr>
                        <a:t>Sports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.VnTime" pitchFamily="34" charset="0"/>
                        </a:rPr>
                        <a:t>Guessing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.VnTime" pitchFamily="34" charset="0"/>
                        </a:rPr>
                        <a:t>Position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a.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Volleyball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b.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Tennis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c.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Roller-skating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d.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Football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e.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Basketball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f.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Swimming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g.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Baseball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h.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Skateboarding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i.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Badminton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j.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Roller-blading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0581" name="WordArt 53"/>
          <p:cNvSpPr>
            <a:spLocks noChangeArrowheads="1" noChangeShapeType="1" noTextEdit="1"/>
          </p:cNvSpPr>
          <p:nvPr/>
        </p:nvSpPr>
        <p:spPr bwMode="auto">
          <a:xfrm>
            <a:off x="762000" y="152400"/>
            <a:ext cx="8229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Unit 13 : Lesson 1 : A1   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50582" name="Text Box 54"/>
          <p:cNvSpPr txBox="1">
            <a:spLocks noChangeArrowheads="1"/>
          </p:cNvSpPr>
          <p:nvPr/>
        </p:nvSpPr>
        <p:spPr bwMode="auto">
          <a:xfrm>
            <a:off x="152400" y="609600"/>
            <a:ext cx="2895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>
                <a:solidFill>
                  <a:srgbClr val="006600"/>
                </a:solidFill>
                <a:latin typeface="Comic Sans MS" pitchFamily="66" charset="0"/>
              </a:rPr>
              <a:t>2.</a:t>
            </a:r>
            <a:r>
              <a:rPr lang="en-US" sz="2400" b="1" u="sng">
                <a:solidFill>
                  <a:srgbClr val="006600"/>
                </a:solidFill>
                <a:latin typeface="Comic Sans MS" pitchFamily="66" charset="0"/>
              </a:rPr>
              <a:t>Prediction:</a:t>
            </a:r>
          </a:p>
        </p:txBody>
      </p:sp>
      <p:pic>
        <p:nvPicPr>
          <p:cNvPr id="150584" name="Picture 56" descr="BD2133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0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0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0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15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381000" y="762000"/>
            <a:ext cx="8153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GB" sz="2800" b="1"/>
          </a:p>
        </p:txBody>
      </p:sp>
      <p:graphicFrame>
        <p:nvGraphicFramePr>
          <p:cNvPr id="140294" name="Group 6"/>
          <p:cNvGraphicFramePr>
            <a:graphicFrameLocks noGrp="1"/>
          </p:cNvGraphicFramePr>
          <p:nvPr/>
        </p:nvGraphicFramePr>
        <p:xfrm>
          <a:off x="1981200" y="2209800"/>
          <a:ext cx="6096000" cy="4429760"/>
        </p:xfrm>
        <a:graphic>
          <a:graphicData uri="http://schemas.openxmlformats.org/drawingml/2006/table">
            <a:tbl>
              <a:tblPr/>
              <a:tblGrid>
                <a:gridCol w="2438400"/>
                <a:gridCol w="1625600"/>
                <a:gridCol w="2032000"/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.VnTime" pitchFamily="34" charset="0"/>
                        </a:rPr>
                        <a:t>Sports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.VnTime" pitchFamily="34" charset="0"/>
                        </a:rPr>
                        <a:t>Guessing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.VnTime" pitchFamily="34" charset="0"/>
                        </a:rPr>
                        <a:t>Position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a.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Volleyball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b.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Tennis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c.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Roller-skating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d.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Soccer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e.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Basketball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f.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Swimming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g.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Baseball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h.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Skateboarding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i.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Badminton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j.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Roller-blading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0344" name="Rectangle 56"/>
          <p:cNvSpPr>
            <a:spLocks noChangeArrowheads="1"/>
          </p:cNvSpPr>
          <p:nvPr/>
        </p:nvSpPr>
        <p:spPr bwMode="auto">
          <a:xfrm>
            <a:off x="6553200" y="5029200"/>
            <a:ext cx="84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>
                <a:solidFill>
                  <a:srgbClr val="008000"/>
                </a:solidFill>
              </a:rPr>
              <a:t>First</a:t>
            </a:r>
          </a:p>
        </p:txBody>
      </p:sp>
      <p:sp>
        <p:nvSpPr>
          <p:cNvPr id="140345" name="Rectangle 57"/>
          <p:cNvSpPr>
            <a:spLocks noChangeArrowheads="1"/>
          </p:cNvSpPr>
          <p:nvPr/>
        </p:nvSpPr>
        <p:spPr bwMode="auto">
          <a:xfrm>
            <a:off x="6324600" y="5413375"/>
            <a:ext cx="1284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>
                <a:solidFill>
                  <a:srgbClr val="008000"/>
                </a:solidFill>
              </a:rPr>
              <a:t>Second</a:t>
            </a:r>
          </a:p>
        </p:txBody>
      </p:sp>
      <p:sp>
        <p:nvSpPr>
          <p:cNvPr id="140346" name="Rectangle 58"/>
          <p:cNvSpPr>
            <a:spLocks noChangeArrowheads="1"/>
          </p:cNvSpPr>
          <p:nvPr/>
        </p:nvSpPr>
        <p:spPr bwMode="auto">
          <a:xfrm>
            <a:off x="6477000" y="3429000"/>
            <a:ext cx="944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>
                <a:solidFill>
                  <a:srgbClr val="008000"/>
                </a:solidFill>
              </a:rPr>
              <a:t>Third</a:t>
            </a:r>
          </a:p>
        </p:txBody>
      </p:sp>
      <p:sp>
        <p:nvSpPr>
          <p:cNvPr id="140347" name="Rectangle 59"/>
          <p:cNvSpPr>
            <a:spLocks noChangeArrowheads="1"/>
          </p:cNvSpPr>
          <p:nvPr/>
        </p:nvSpPr>
        <p:spPr bwMode="auto">
          <a:xfrm>
            <a:off x="6396038" y="6175375"/>
            <a:ext cx="1147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>
                <a:solidFill>
                  <a:srgbClr val="008000"/>
                </a:solidFill>
              </a:rPr>
              <a:t>Fourth</a:t>
            </a:r>
          </a:p>
        </p:txBody>
      </p:sp>
      <p:sp>
        <p:nvSpPr>
          <p:cNvPr id="140348" name="Rectangle 60"/>
          <p:cNvSpPr>
            <a:spLocks noChangeArrowheads="1"/>
          </p:cNvSpPr>
          <p:nvPr/>
        </p:nvSpPr>
        <p:spPr bwMode="auto">
          <a:xfrm>
            <a:off x="6477000" y="4194175"/>
            <a:ext cx="842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>
                <a:solidFill>
                  <a:srgbClr val="008000"/>
                </a:solidFill>
              </a:rPr>
              <a:t>Fifth</a:t>
            </a:r>
          </a:p>
        </p:txBody>
      </p:sp>
      <p:sp>
        <p:nvSpPr>
          <p:cNvPr id="140349" name="Rectangle 61"/>
          <p:cNvSpPr>
            <a:spLocks noChangeArrowheads="1"/>
          </p:cNvSpPr>
          <p:nvPr/>
        </p:nvSpPr>
        <p:spPr bwMode="auto">
          <a:xfrm>
            <a:off x="6477000" y="3813175"/>
            <a:ext cx="928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>
                <a:solidFill>
                  <a:srgbClr val="008000"/>
                </a:solidFill>
              </a:rPr>
              <a:t>Sixth</a:t>
            </a:r>
          </a:p>
        </p:txBody>
      </p:sp>
      <p:sp>
        <p:nvSpPr>
          <p:cNvPr id="140350" name="Rectangle 62"/>
          <p:cNvSpPr>
            <a:spLocks noChangeArrowheads="1"/>
          </p:cNvSpPr>
          <p:nvPr/>
        </p:nvSpPr>
        <p:spPr bwMode="auto">
          <a:xfrm>
            <a:off x="6324600" y="2667000"/>
            <a:ext cx="1370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>
                <a:solidFill>
                  <a:srgbClr val="008000"/>
                </a:solidFill>
              </a:rPr>
              <a:t>Seventh</a:t>
            </a:r>
          </a:p>
        </p:txBody>
      </p:sp>
      <p:sp>
        <p:nvSpPr>
          <p:cNvPr id="140351" name="Rectangle 63"/>
          <p:cNvSpPr>
            <a:spLocks noChangeArrowheads="1"/>
          </p:cNvSpPr>
          <p:nvPr/>
        </p:nvSpPr>
        <p:spPr bwMode="auto">
          <a:xfrm>
            <a:off x="6400800" y="3048000"/>
            <a:ext cx="1130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>
                <a:solidFill>
                  <a:srgbClr val="008000"/>
                </a:solidFill>
              </a:rPr>
              <a:t>Eighth</a:t>
            </a:r>
          </a:p>
        </p:txBody>
      </p:sp>
      <p:sp>
        <p:nvSpPr>
          <p:cNvPr id="140352" name="Rectangle 64"/>
          <p:cNvSpPr>
            <a:spLocks noChangeArrowheads="1"/>
          </p:cNvSpPr>
          <p:nvPr/>
        </p:nvSpPr>
        <p:spPr bwMode="auto">
          <a:xfrm>
            <a:off x="6477000" y="5794375"/>
            <a:ext cx="96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>
                <a:solidFill>
                  <a:srgbClr val="008000"/>
                </a:solidFill>
              </a:rPr>
              <a:t>Ninth</a:t>
            </a:r>
          </a:p>
        </p:txBody>
      </p:sp>
      <p:sp>
        <p:nvSpPr>
          <p:cNvPr id="140353" name="Rectangle 65"/>
          <p:cNvSpPr>
            <a:spLocks noChangeArrowheads="1"/>
          </p:cNvSpPr>
          <p:nvPr/>
        </p:nvSpPr>
        <p:spPr bwMode="auto">
          <a:xfrm>
            <a:off x="6400800" y="4575175"/>
            <a:ext cx="1012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>
                <a:solidFill>
                  <a:srgbClr val="008000"/>
                </a:solidFill>
              </a:rPr>
              <a:t>Tenth</a:t>
            </a:r>
          </a:p>
        </p:txBody>
      </p:sp>
      <p:graphicFrame>
        <p:nvGraphicFramePr>
          <p:cNvPr id="140354" name="Group 66"/>
          <p:cNvGraphicFramePr>
            <a:graphicFrameLocks noGrp="1"/>
          </p:cNvGraphicFramePr>
          <p:nvPr/>
        </p:nvGraphicFramePr>
        <p:xfrm>
          <a:off x="2057400" y="2209800"/>
          <a:ext cx="5562600" cy="4368800"/>
        </p:xfrm>
        <a:graphic>
          <a:graphicData uri="http://schemas.openxmlformats.org/drawingml/2006/table">
            <a:tbl>
              <a:tblPr/>
              <a:tblGrid>
                <a:gridCol w="2884488"/>
                <a:gridCol w="2678112"/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.VnTime" pitchFamily="34" charset="0"/>
                        </a:rPr>
                        <a:t>Sports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.VnTime" pitchFamily="34" charset="0"/>
                        </a:rPr>
                        <a:t>Position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Baseball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First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Skateboarding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Second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Roller-skating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Third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Roller-blading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Fourth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Basketball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Fifth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Soccer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Sixth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Volleyball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Seventh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Tennis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Eighth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Badminton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Ninth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Swimming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Tenth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0393" name="WordArt 105"/>
          <p:cNvSpPr>
            <a:spLocks noChangeArrowheads="1" noChangeShapeType="1" noTextEdit="1"/>
          </p:cNvSpPr>
          <p:nvPr/>
        </p:nvSpPr>
        <p:spPr bwMode="auto">
          <a:xfrm>
            <a:off x="762000" y="152400"/>
            <a:ext cx="8229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Unit 13 : Lesson 1 : A1   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40397" name="Text Box 109"/>
          <p:cNvSpPr txBox="1">
            <a:spLocks noChangeArrowheads="1"/>
          </p:cNvSpPr>
          <p:nvPr/>
        </p:nvSpPr>
        <p:spPr bwMode="auto">
          <a:xfrm>
            <a:off x="0" y="685800"/>
            <a:ext cx="510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400" b="1">
                <a:solidFill>
                  <a:srgbClr val="FF0000"/>
                </a:solidFill>
              </a:rPr>
              <a:t>II. </a:t>
            </a:r>
            <a:r>
              <a:rPr lang="en-US" sz="2400" b="1" u="sng">
                <a:solidFill>
                  <a:srgbClr val="FF0000"/>
                </a:solidFill>
              </a:rPr>
              <a:t>WHILE-READING</a:t>
            </a:r>
            <a:r>
              <a:rPr lang="en-US" sz="2400" b="1">
                <a:solidFill>
                  <a:srgbClr val="FF0000"/>
                </a:solidFill>
              </a:rPr>
              <a:t>:</a:t>
            </a:r>
            <a:endParaRPr lang="en-US" sz="2400" b="1" u="sng">
              <a:solidFill>
                <a:srgbClr val="FF0000"/>
              </a:solidFill>
            </a:endParaRPr>
          </a:p>
        </p:txBody>
      </p:sp>
      <p:sp>
        <p:nvSpPr>
          <p:cNvPr id="140398" name="Text Box 110"/>
          <p:cNvSpPr txBox="1">
            <a:spLocks noChangeArrowheads="1"/>
          </p:cNvSpPr>
          <p:nvPr/>
        </p:nvSpPr>
        <p:spPr bwMode="auto">
          <a:xfrm>
            <a:off x="381000" y="1295400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8000"/>
                </a:solidFill>
              </a:rPr>
              <a:t>1.</a:t>
            </a:r>
            <a:r>
              <a:rPr lang="en-US" sz="2400" b="1" u="sng">
                <a:solidFill>
                  <a:srgbClr val="008000"/>
                </a:solidFill>
              </a:rPr>
              <a:t>Reading and checking</a:t>
            </a:r>
            <a:r>
              <a:rPr lang="en-US" sz="2400" b="1">
                <a:solidFill>
                  <a:srgbClr val="008000"/>
                </a:solidFill>
              </a:rPr>
              <a:t>:</a:t>
            </a:r>
          </a:p>
        </p:txBody>
      </p:sp>
      <p:pic>
        <p:nvPicPr>
          <p:cNvPr id="140401" name="Picture 113" descr="BD2133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0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0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0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0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0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0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0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0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0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0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0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0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0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0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0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0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0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0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0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0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5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500"/>
                                        <p:tgtEl>
                                          <p:spTgt spid="140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500"/>
                                        <p:tgtEl>
                                          <p:spTgt spid="140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500"/>
                                        <p:tgtEl>
                                          <p:spTgt spid="140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500"/>
                                        <p:tgtEl>
                                          <p:spTgt spid="140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1" dur="500"/>
                                        <p:tgtEl>
                                          <p:spTgt spid="140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4" dur="500"/>
                                        <p:tgtEl>
                                          <p:spTgt spid="140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7" dur="500"/>
                                        <p:tgtEl>
                                          <p:spTgt spid="140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0" dur="500"/>
                                        <p:tgtEl>
                                          <p:spTgt spid="140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3" dur="500"/>
                                        <p:tgtEl>
                                          <p:spTgt spid="140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6" dur="500"/>
                                        <p:tgtEl>
                                          <p:spTgt spid="140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0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0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44" grpId="0"/>
      <p:bldP spid="140344" grpId="1"/>
      <p:bldP spid="140345" grpId="0"/>
      <p:bldP spid="140345" grpId="1"/>
      <p:bldP spid="140346" grpId="0"/>
      <p:bldP spid="140346" grpId="1"/>
      <p:bldP spid="140347" grpId="0"/>
      <p:bldP spid="140347" grpId="1"/>
      <p:bldP spid="140348" grpId="0"/>
      <p:bldP spid="140348" grpId="1"/>
      <p:bldP spid="140349" grpId="0"/>
      <p:bldP spid="140349" grpId="1"/>
      <p:bldP spid="140350" grpId="0"/>
      <p:bldP spid="140350" grpId="1"/>
      <p:bldP spid="140351" grpId="0"/>
      <p:bldP spid="140351" grpId="1"/>
      <p:bldP spid="140352" grpId="0"/>
      <p:bldP spid="140352" grpId="1"/>
      <p:bldP spid="140353" grpId="0"/>
      <p:bldP spid="14035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b="61111"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6435" name="Rectangle 3"/>
          <p:cNvSpPr>
            <a:spLocks noChangeArrowheads="1"/>
          </p:cNvSpPr>
          <p:nvPr/>
        </p:nvSpPr>
        <p:spPr bwMode="auto">
          <a:xfrm>
            <a:off x="304800" y="1981200"/>
            <a:ext cx="8610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36" name="AutoShape 4"/>
          <p:cNvSpPr>
            <a:spLocks noChangeArrowheads="1"/>
          </p:cNvSpPr>
          <p:nvPr/>
        </p:nvSpPr>
        <p:spPr bwMode="auto">
          <a:xfrm>
            <a:off x="304800" y="2698750"/>
            <a:ext cx="8610600" cy="4114800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37" name="WordArt 5"/>
          <p:cNvSpPr>
            <a:spLocks noChangeArrowheads="1" noChangeShapeType="1" noTextEdit="1"/>
          </p:cNvSpPr>
          <p:nvPr/>
        </p:nvSpPr>
        <p:spPr bwMode="auto">
          <a:xfrm>
            <a:off x="838200" y="228600"/>
            <a:ext cx="8229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Unit 13 : Lesson 1 : A1   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46438" name="Text Box 6"/>
          <p:cNvSpPr txBox="1">
            <a:spLocks noChangeArrowheads="1"/>
          </p:cNvSpPr>
          <p:nvPr/>
        </p:nvSpPr>
        <p:spPr bwMode="auto">
          <a:xfrm>
            <a:off x="533400" y="2641600"/>
            <a:ext cx="8305800" cy="39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 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A recent survey of </a:t>
            </a:r>
            <a:r>
              <a:rPr lang="en-US" sz="2800" b="1">
                <a:solidFill>
                  <a:srgbClr val="003300"/>
                </a:solidFill>
                <a:latin typeface="Times New Roman" pitchFamily="18" charset="0"/>
              </a:rPr>
              <a:t>(1)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................. in the USA had some </a:t>
            </a:r>
            <a:r>
              <a:rPr lang="en-US" sz="2800" b="1">
                <a:solidFill>
                  <a:srgbClr val="003300"/>
                </a:solidFill>
                <a:latin typeface="Times New Roman" pitchFamily="18" charset="0"/>
              </a:rPr>
              <a:t>(2)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.............. results. The survey was a simple one. It asked teenagers: “What sports do you like?”. These were the </a:t>
            </a:r>
            <a:r>
              <a:rPr lang="en-US" sz="2800" b="1">
                <a:solidFill>
                  <a:srgbClr val="003300"/>
                </a:solidFill>
                <a:latin typeface="Times New Roman" pitchFamily="18" charset="0"/>
              </a:rPr>
              <a:t>(3)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............. most popular sports. </a:t>
            </a:r>
            <a:r>
              <a:rPr lang="en-US" sz="2800" b="1">
                <a:solidFill>
                  <a:srgbClr val="003300"/>
                </a:solidFill>
                <a:latin typeface="Times New Roman" pitchFamily="18" charset="0"/>
              </a:rPr>
              <a:t>(4)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............. was the most popular choice even though it is not one of the world’s most popular games. Millions of people </a:t>
            </a:r>
            <a:r>
              <a:rPr lang="en-US" sz="2800" b="1">
                <a:solidFill>
                  <a:srgbClr val="003300"/>
                </a:solidFill>
                <a:latin typeface="Times New Roman" pitchFamily="18" charset="0"/>
              </a:rPr>
              <a:t>(5)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............and </a:t>
            </a:r>
            <a:r>
              <a:rPr lang="en-US" sz="2800" b="1">
                <a:solidFill>
                  <a:srgbClr val="003300"/>
                </a:solidFill>
                <a:latin typeface="Times New Roman" pitchFamily="18" charset="0"/>
              </a:rPr>
              <a:t>(6)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............. it all around the world. </a:t>
            </a:r>
            <a:r>
              <a:rPr lang="en-US" sz="2800" b="1">
                <a:solidFill>
                  <a:srgbClr val="003300"/>
                </a:solidFill>
                <a:latin typeface="Times New Roman" pitchFamily="18" charset="0"/>
              </a:rPr>
              <a:t>(7) </a:t>
            </a: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….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................., many teenagers said they liked </a:t>
            </a:r>
            <a:r>
              <a:rPr lang="en-US" sz="2800" b="1">
                <a:solidFill>
                  <a:srgbClr val="003300"/>
                </a:solidFill>
                <a:latin typeface="Times New Roman" pitchFamily="18" charset="0"/>
              </a:rPr>
              <a:t>(8)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.......................</a:t>
            </a:r>
          </a:p>
        </p:txBody>
      </p:sp>
      <p:sp>
        <p:nvSpPr>
          <p:cNvPr id="146439" name="Text Box 7"/>
          <p:cNvSpPr txBox="1">
            <a:spLocks noChangeArrowheads="1"/>
          </p:cNvSpPr>
          <p:nvPr/>
        </p:nvSpPr>
        <p:spPr bwMode="auto">
          <a:xfrm>
            <a:off x="4422775" y="2609850"/>
            <a:ext cx="190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CC3300"/>
                </a:solidFill>
                <a:latin typeface="Comic Sans MS" pitchFamily="66" charset="0"/>
              </a:rPr>
              <a:t>teenagers</a:t>
            </a:r>
          </a:p>
        </p:txBody>
      </p:sp>
      <p:sp>
        <p:nvSpPr>
          <p:cNvPr id="146440" name="Text Box 8"/>
          <p:cNvSpPr txBox="1">
            <a:spLocks noChangeArrowheads="1"/>
          </p:cNvSpPr>
          <p:nvPr/>
        </p:nvSpPr>
        <p:spPr bwMode="auto">
          <a:xfrm>
            <a:off x="1981200" y="304482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CC3300"/>
                </a:solidFill>
                <a:latin typeface="Comic Sans MS" pitchFamily="66" charset="0"/>
              </a:rPr>
              <a:t>surprising</a:t>
            </a:r>
          </a:p>
        </p:txBody>
      </p:sp>
      <p:sp>
        <p:nvSpPr>
          <p:cNvPr id="146441" name="Text Box 9"/>
          <p:cNvSpPr txBox="1">
            <a:spLocks noChangeArrowheads="1"/>
          </p:cNvSpPr>
          <p:nvPr/>
        </p:nvSpPr>
        <p:spPr bwMode="auto">
          <a:xfrm>
            <a:off x="3527425" y="3908425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CC3300"/>
                </a:solidFill>
                <a:latin typeface="Comic Sans MS" pitchFamily="66" charset="0"/>
              </a:rPr>
              <a:t>ten</a:t>
            </a:r>
          </a:p>
        </p:txBody>
      </p:sp>
      <p:sp>
        <p:nvSpPr>
          <p:cNvPr id="146442" name="Text Box 10"/>
          <p:cNvSpPr txBox="1">
            <a:spLocks noChangeArrowheads="1"/>
          </p:cNvSpPr>
          <p:nvPr/>
        </p:nvSpPr>
        <p:spPr bwMode="auto">
          <a:xfrm>
            <a:off x="511175" y="43180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CC3300"/>
                </a:solidFill>
                <a:latin typeface="Comic Sans MS" pitchFamily="66" charset="0"/>
              </a:rPr>
              <a:t>Baseball</a:t>
            </a:r>
          </a:p>
        </p:txBody>
      </p:sp>
      <p:sp>
        <p:nvSpPr>
          <p:cNvPr id="146443" name="Text Box 11"/>
          <p:cNvSpPr txBox="1">
            <a:spLocks noChangeArrowheads="1"/>
          </p:cNvSpPr>
          <p:nvPr/>
        </p:nvSpPr>
        <p:spPr bwMode="auto">
          <a:xfrm>
            <a:off x="2590800" y="51689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CC3300"/>
                </a:solidFill>
                <a:latin typeface="Comic Sans MS" pitchFamily="66" charset="0"/>
              </a:rPr>
              <a:t>play</a:t>
            </a:r>
          </a:p>
        </p:txBody>
      </p:sp>
      <p:sp>
        <p:nvSpPr>
          <p:cNvPr id="146444" name="Text Box 12"/>
          <p:cNvSpPr txBox="1">
            <a:spLocks noChangeArrowheads="1"/>
          </p:cNvSpPr>
          <p:nvPr/>
        </p:nvSpPr>
        <p:spPr bwMode="auto">
          <a:xfrm>
            <a:off x="5029200" y="5156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CC3300"/>
                </a:solidFill>
                <a:latin typeface="Comic Sans MS" pitchFamily="66" charset="0"/>
              </a:rPr>
              <a:t>watch</a:t>
            </a:r>
          </a:p>
        </p:txBody>
      </p:sp>
      <p:sp>
        <p:nvSpPr>
          <p:cNvPr id="146445" name="Text Box 13"/>
          <p:cNvSpPr txBox="1">
            <a:spLocks noChangeArrowheads="1"/>
          </p:cNvSpPr>
          <p:nvPr/>
        </p:nvSpPr>
        <p:spPr bwMode="auto">
          <a:xfrm>
            <a:off x="2286000" y="5610225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CC3300"/>
                </a:solidFill>
                <a:latin typeface="Comic Sans MS" pitchFamily="66" charset="0"/>
              </a:rPr>
              <a:t>Surprisingly</a:t>
            </a:r>
          </a:p>
        </p:txBody>
      </p:sp>
      <p:sp>
        <p:nvSpPr>
          <p:cNvPr id="146446" name="Text Box 14"/>
          <p:cNvSpPr txBox="1">
            <a:spLocks noChangeArrowheads="1"/>
          </p:cNvSpPr>
          <p:nvPr/>
        </p:nvSpPr>
        <p:spPr bwMode="auto">
          <a:xfrm>
            <a:off x="1905000" y="6022975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CC3300"/>
                </a:solidFill>
                <a:latin typeface="Comic Sans MS" pitchFamily="66" charset="0"/>
              </a:rPr>
              <a:t>table tennis</a:t>
            </a:r>
          </a:p>
        </p:txBody>
      </p:sp>
      <p:sp>
        <p:nvSpPr>
          <p:cNvPr id="146447" name="Text Box 15"/>
          <p:cNvSpPr txBox="1">
            <a:spLocks noChangeArrowheads="1"/>
          </p:cNvSpPr>
          <p:nvPr/>
        </p:nvSpPr>
        <p:spPr bwMode="auto">
          <a:xfrm>
            <a:off x="1066800" y="2057400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800" b="1" i="1">
                <a:solidFill>
                  <a:srgbClr val="000000"/>
                </a:solidFill>
              </a:rPr>
              <a:t>Fill in each blank with a suitable word :</a:t>
            </a:r>
          </a:p>
        </p:txBody>
      </p:sp>
      <p:pic>
        <p:nvPicPr>
          <p:cNvPr id="146448" name="Picture 16" descr="BD21332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49" name="Text Box 17"/>
          <p:cNvSpPr txBox="1">
            <a:spLocks noChangeArrowheads="1"/>
          </p:cNvSpPr>
          <p:nvPr/>
        </p:nvSpPr>
        <p:spPr bwMode="auto">
          <a:xfrm>
            <a:off x="533400" y="1385888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8000"/>
                </a:solidFill>
              </a:rPr>
              <a:t>2. </a:t>
            </a:r>
            <a:r>
              <a:rPr lang="en-US" sz="2400" b="1" u="sng">
                <a:solidFill>
                  <a:srgbClr val="008000"/>
                </a:solidFill>
              </a:rPr>
              <a:t>Gap - filling:</a:t>
            </a:r>
            <a:endParaRPr lang="en-US" sz="2400" b="1">
              <a:solidFill>
                <a:srgbClr val="008000"/>
              </a:solidFill>
            </a:endParaRPr>
          </a:p>
        </p:txBody>
      </p:sp>
      <p:sp>
        <p:nvSpPr>
          <p:cNvPr id="146450" name="Text Box 18"/>
          <p:cNvSpPr txBox="1">
            <a:spLocks noChangeArrowheads="1"/>
          </p:cNvSpPr>
          <p:nvPr/>
        </p:nvSpPr>
        <p:spPr bwMode="auto">
          <a:xfrm>
            <a:off x="0" y="838200"/>
            <a:ext cx="510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400" b="1">
                <a:solidFill>
                  <a:srgbClr val="FF0000"/>
                </a:solidFill>
              </a:rPr>
              <a:t>II. </a:t>
            </a:r>
            <a:r>
              <a:rPr lang="en-US" sz="2400" b="1" u="sng">
                <a:solidFill>
                  <a:srgbClr val="FF0000"/>
                </a:solidFill>
              </a:rPr>
              <a:t>WHILE-READING</a:t>
            </a:r>
            <a:r>
              <a:rPr lang="en-US" sz="2400" b="1">
                <a:solidFill>
                  <a:srgbClr val="FF0000"/>
                </a:solidFill>
              </a:rPr>
              <a:t>:</a:t>
            </a:r>
            <a:endParaRPr lang="en-US" sz="2400" b="1" u="sng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6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6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8" grpId="0"/>
      <p:bldP spid="146439" grpId="0"/>
      <p:bldP spid="146440" grpId="0"/>
      <p:bldP spid="146441" grpId="0"/>
      <p:bldP spid="146442" grpId="0"/>
      <p:bldP spid="146443" grpId="0"/>
      <p:bldP spid="146444" grpId="0"/>
      <p:bldP spid="146445" grpId="0"/>
      <p:bldP spid="1464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3" name="AutoShape 17"/>
          <p:cNvSpPr>
            <a:spLocks noChangeArrowheads="1"/>
          </p:cNvSpPr>
          <p:nvPr/>
        </p:nvSpPr>
        <p:spPr bwMode="auto">
          <a:xfrm>
            <a:off x="304800" y="1524000"/>
            <a:ext cx="7010400" cy="4953000"/>
          </a:xfrm>
          <a:prstGeom prst="cube">
            <a:avLst>
              <a:gd name="adj" fmla="val 3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588" name="Picture 12"/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0" r="7001" b="269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76200" y="685800"/>
            <a:ext cx="7391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5400" b="1" i="1">
                <a:solidFill>
                  <a:srgbClr val="FF0000"/>
                </a:solidFill>
                <a:latin typeface="VnKoala" pitchFamily="2" charset="0"/>
              </a:rPr>
              <a:t> 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85800" y="1676400"/>
            <a:ext cx="815340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800" b="1" i="1">
                <a:solidFill>
                  <a:srgbClr val="000099"/>
                </a:solidFill>
              </a:rPr>
              <a:t> </a:t>
            </a:r>
            <a:r>
              <a:rPr lang="en-US" sz="2400" b="1" i="1">
                <a:solidFill>
                  <a:srgbClr val="000099"/>
                </a:solidFill>
              </a:rPr>
              <a:t>a/ What is the most popular sport </a:t>
            </a:r>
          </a:p>
          <a:p>
            <a:pPr eaLnBrk="0" hangingPunct="0">
              <a:spcBef>
                <a:spcPct val="20000"/>
              </a:spcBef>
            </a:pPr>
            <a:r>
              <a:rPr lang="en-US" sz="2400" b="1" i="1">
                <a:solidFill>
                  <a:srgbClr val="000099"/>
                </a:solidFill>
              </a:rPr>
              <a:t>in the USA?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143000" y="2667000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i="1">
                <a:solidFill>
                  <a:srgbClr val="000099"/>
                </a:solidFill>
              </a:rPr>
              <a:t> </a:t>
            </a:r>
            <a:r>
              <a:rPr lang="en-US" sz="2400" b="1" i="1">
                <a:solidFill>
                  <a:srgbClr val="000099"/>
                </a:solidFill>
              </a:rPr>
              <a:t>-  Baseball.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09600" y="3124200"/>
            <a:ext cx="693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i="1">
                <a:solidFill>
                  <a:srgbClr val="000099"/>
                </a:solidFill>
              </a:rPr>
              <a:t> </a:t>
            </a:r>
            <a:r>
              <a:rPr lang="en-US" sz="2400" b="1" i="1">
                <a:solidFill>
                  <a:srgbClr val="000099"/>
                </a:solidFill>
              </a:rPr>
              <a:t>b/ What sport do many teenagers like?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143000" y="3581400"/>
            <a:ext cx="297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i="1">
                <a:solidFill>
                  <a:srgbClr val="000099"/>
                </a:solidFill>
              </a:rPr>
              <a:t> </a:t>
            </a:r>
            <a:r>
              <a:rPr lang="en-US" sz="2400" b="1" i="1">
                <a:solidFill>
                  <a:srgbClr val="000099"/>
                </a:solidFill>
              </a:rPr>
              <a:t>- Table tennis.</a:t>
            </a:r>
          </a:p>
        </p:txBody>
      </p:sp>
      <p:pic>
        <p:nvPicPr>
          <p:cNvPr id="24583" name="Picture 7" descr="SL1797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76600"/>
            <a:ext cx="9144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PE184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133600"/>
            <a:ext cx="762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5" name="WordArt 9"/>
          <p:cNvSpPr>
            <a:spLocks noChangeArrowheads="1" noChangeShapeType="1" noTextEdit="1"/>
          </p:cNvSpPr>
          <p:nvPr/>
        </p:nvSpPr>
        <p:spPr bwMode="auto">
          <a:xfrm>
            <a:off x="685800" y="152400"/>
            <a:ext cx="8229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Unit 13 : Lesson 1 : A1   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609600" y="4495800"/>
            <a:ext cx="85344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i="1">
                <a:solidFill>
                  <a:srgbClr val="000099"/>
                </a:solidFill>
              </a:rPr>
              <a:t> </a:t>
            </a:r>
            <a:r>
              <a:rPr lang="en-US" sz="2400" b="1" i="1">
                <a:solidFill>
                  <a:srgbClr val="000099"/>
                </a:solidFill>
              </a:rPr>
              <a:t>c/ Is baseball your favorite sport ? If not, what is your first choice?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533400" y="5805488"/>
            <a:ext cx="6934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i="1">
                <a:solidFill>
                  <a:srgbClr val="000099"/>
                </a:solidFill>
              </a:rPr>
              <a:t> </a:t>
            </a:r>
            <a:r>
              <a:rPr lang="en-US" sz="2400" b="1" i="1">
                <a:solidFill>
                  <a:srgbClr val="000099"/>
                </a:solidFill>
              </a:rPr>
              <a:t>d/ Do you like table tennis?</a:t>
            </a:r>
          </a:p>
        </p:txBody>
      </p:sp>
      <p:pic>
        <p:nvPicPr>
          <p:cNvPr id="24594" name="Picture 18" descr="BD21332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533400" y="1157288"/>
            <a:ext cx="579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8000"/>
                </a:solidFill>
              </a:rPr>
              <a:t>3. </a:t>
            </a:r>
            <a:r>
              <a:rPr lang="en-US" sz="2400" b="1" u="sng">
                <a:solidFill>
                  <a:srgbClr val="008000"/>
                </a:solidFill>
              </a:rPr>
              <a:t>Comprehension questions:</a:t>
            </a:r>
            <a:endParaRPr lang="en-US" sz="2400" b="1">
              <a:solidFill>
                <a:srgbClr val="008000"/>
              </a:solidFill>
            </a:endParaRP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0" y="609600"/>
            <a:ext cx="510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400" b="1">
                <a:solidFill>
                  <a:srgbClr val="FF0000"/>
                </a:solidFill>
              </a:rPr>
              <a:t>II. </a:t>
            </a:r>
            <a:r>
              <a:rPr lang="en-US" sz="2400" b="1" u="sng">
                <a:solidFill>
                  <a:srgbClr val="FF0000"/>
                </a:solidFill>
              </a:rPr>
              <a:t>WHILE-READING</a:t>
            </a:r>
            <a:r>
              <a:rPr lang="en-US" sz="2400" b="1">
                <a:solidFill>
                  <a:srgbClr val="FF0000"/>
                </a:solidFill>
              </a:rPr>
              <a:t>:</a:t>
            </a:r>
            <a:endParaRPr lang="en-US" sz="2400" b="1" u="sng">
              <a:solidFill>
                <a:srgbClr val="FF0000"/>
              </a:solidFill>
            </a:endParaRPr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228600" y="4052888"/>
            <a:ext cx="297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</a:rPr>
              <a:t> </a:t>
            </a:r>
            <a:r>
              <a:rPr lang="en-US" sz="2400" b="1" i="1">
                <a:solidFill>
                  <a:srgbClr val="CC0000"/>
                </a:solidFill>
              </a:rPr>
              <a:t>*</a:t>
            </a:r>
            <a:r>
              <a:rPr lang="en-US" sz="2400" b="1" i="1" u="sng">
                <a:solidFill>
                  <a:srgbClr val="CC0000"/>
                </a:solidFill>
              </a:rPr>
              <a:t>About you:</a:t>
            </a:r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1066800" y="5334000"/>
            <a:ext cx="297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i="1">
                <a:solidFill>
                  <a:srgbClr val="000099"/>
                </a:solidFill>
              </a:rPr>
              <a:t> </a:t>
            </a:r>
            <a:r>
              <a:rPr lang="en-US" sz="2400" b="1" i="1">
                <a:solidFill>
                  <a:srgbClr val="000099"/>
                </a:solidFill>
              </a:rPr>
              <a:t>- ......</a:t>
            </a:r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990600" y="6262688"/>
            <a:ext cx="297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i="1">
                <a:solidFill>
                  <a:srgbClr val="000099"/>
                </a:solidFill>
              </a:rPr>
              <a:t> </a:t>
            </a:r>
            <a:r>
              <a:rPr lang="en-US" sz="2400" b="1" i="1">
                <a:solidFill>
                  <a:srgbClr val="000099"/>
                </a:solidFill>
              </a:rPr>
              <a:t>- ......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/>
      <p:bldP spid="24580" grpId="0"/>
      <p:bldP spid="24581" grpId="0"/>
      <p:bldP spid="24582" grpId="0"/>
      <p:bldP spid="24589" grpId="0"/>
      <p:bldP spid="24590" grpId="0"/>
      <p:bldP spid="24597" grpId="0"/>
      <p:bldP spid="24598" grpId="0"/>
      <p:bldP spid="2459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2826</TotalTime>
  <Words>614</Words>
  <Application>Microsoft Office PowerPoint</Application>
  <PresentationFormat>On-screen Show (4:3)</PresentationFormat>
  <Paragraphs>177</Paragraphs>
  <Slides>13</Slides>
  <Notes>8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</dc:creator>
  <cp:lastModifiedBy>TRINHLILAC</cp:lastModifiedBy>
  <cp:revision>262</cp:revision>
  <dcterms:created xsi:type="dcterms:W3CDTF">2009-03-14T07:30:54Z</dcterms:created>
  <dcterms:modified xsi:type="dcterms:W3CDTF">2015-10-02T06:36:56Z</dcterms:modified>
</cp:coreProperties>
</file>