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56" r:id="rId4"/>
    <p:sldId id="257" r:id="rId5"/>
    <p:sldId id="274" r:id="rId6"/>
    <p:sldId id="287" r:id="rId7"/>
    <p:sldId id="288" r:id="rId8"/>
    <p:sldId id="289" r:id="rId9"/>
    <p:sldId id="290" r:id="rId10"/>
    <p:sldId id="269" r:id="rId11"/>
    <p:sldId id="259" r:id="rId12"/>
    <p:sldId id="276" r:id="rId13"/>
    <p:sldId id="258" r:id="rId14"/>
    <p:sldId id="277" r:id="rId15"/>
    <p:sldId id="263" r:id="rId16"/>
    <p:sldId id="264" r:id="rId17"/>
    <p:sldId id="267" r:id="rId18"/>
    <p:sldId id="279" r:id="rId19"/>
    <p:sldId id="281" r:id="rId20"/>
    <p:sldId id="283" r:id="rId21"/>
    <p:sldId id="280" r:id="rId22"/>
    <p:sldId id="285" r:id="rId23"/>
    <p:sldId id="286" r:id="rId24"/>
    <p:sldId id="261" r:id="rId25"/>
    <p:sldId id="271" r:id="rId26"/>
    <p:sldId id="268" r:id="rId27"/>
    <p:sldId id="278" r:id="rId28"/>
    <p:sldId id="266" r:id="rId29"/>
    <p:sldId id="273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E16"/>
    <a:srgbClr val="FEE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16" autoAdjust="0"/>
  </p:normalViewPr>
  <p:slideViewPr>
    <p:cSldViewPr>
      <p:cViewPr varScale="1">
        <p:scale>
          <a:sx n="48" d="100"/>
          <a:sy n="48" d="100"/>
        </p:scale>
        <p:origin x="1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B8A42-7A87-475D-A0E9-AA913FF1E123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11869-935B-420D-8FAE-AEF56C3F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0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“Quay”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dừng</a:t>
            </a:r>
            <a:r>
              <a:rPr lang="en-US" baseline="0" dirty="0" smtClean="0"/>
              <a:t> quay.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4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3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23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8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22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68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75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30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88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40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35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01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10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84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06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79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01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28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36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34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80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8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84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01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7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4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2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4.svg"/><Relationship Id="rId18" Type="http://schemas.openxmlformats.org/officeDocument/2006/relationships/image" Target="../media/image17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35.png"/><Relationship Id="rId17" Type="http://schemas.openxmlformats.org/officeDocument/2006/relationships/image" Target="../media/image4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9" Type="http://schemas.openxmlformats.org/officeDocument/2006/relationships/image" Target="../media/image36.png"/><Relationship Id="rId4" Type="http://schemas.openxmlformats.org/officeDocument/2006/relationships/image" Target="../media/image24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21" Type="http://schemas.openxmlformats.org/officeDocument/2006/relationships/image" Target="../media/image360.png"/><Relationship Id="rId7" Type="http://schemas.openxmlformats.org/officeDocument/2006/relationships/image" Target="../media/image24.svg"/><Relationship Id="rId2" Type="http://schemas.openxmlformats.org/officeDocument/2006/relationships/image" Target="../media/image10.png"/><Relationship Id="rId16" Type="http://schemas.openxmlformats.org/officeDocument/2006/relationships/image" Target="../media/image38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15" Type="http://schemas.openxmlformats.org/officeDocument/2006/relationships/image" Target="../media/image32.svg"/><Relationship Id="rId10" Type="http://schemas.openxmlformats.org/officeDocument/2006/relationships/image" Target="../media/image20.png"/><Relationship Id="rId19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26.sv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21" Type="http://schemas.openxmlformats.org/officeDocument/2006/relationships/image" Target="../media/image36.png"/><Relationship Id="rId7" Type="http://schemas.openxmlformats.org/officeDocument/2006/relationships/image" Target="../media/image24.svg"/><Relationship Id="rId2" Type="http://schemas.openxmlformats.org/officeDocument/2006/relationships/image" Target="../media/image10.png"/><Relationship Id="rId16" Type="http://schemas.openxmlformats.org/officeDocument/2006/relationships/image" Target="../media/image38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15" Type="http://schemas.openxmlformats.org/officeDocument/2006/relationships/image" Target="../media/image32.svg"/><Relationship Id="rId10" Type="http://schemas.openxmlformats.org/officeDocument/2006/relationships/image" Target="../media/image20.png"/><Relationship Id="rId19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26.svg"/><Relationship Id="rId14" Type="http://schemas.openxmlformats.org/officeDocument/2006/relationships/image" Target="../media/image18.png"/><Relationship Id="rId22" Type="http://schemas.openxmlformats.org/officeDocument/2006/relationships/image" Target="../media/image3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svg"/><Relationship Id="rId7" Type="http://schemas.openxmlformats.org/officeDocument/2006/relationships/image" Target="../media/image5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88.svg"/><Relationship Id="rId7" Type="http://schemas.openxmlformats.org/officeDocument/2006/relationships/image" Target="../media/image2.svg"/><Relationship Id="rId12" Type="http://schemas.openxmlformats.org/officeDocument/2006/relationships/image" Target="../media/image43.png"/><Relationship Id="rId17" Type="http://schemas.openxmlformats.org/officeDocument/2006/relationships/image" Target="../media/image90.svg"/><Relationship Id="rId2" Type="http://schemas.openxmlformats.org/officeDocument/2006/relationships/image" Target="../media/image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6.svg"/><Relationship Id="rId15" Type="http://schemas.openxmlformats.org/officeDocument/2006/relationships/image" Target="../media/image20.svg"/><Relationship Id="rId10" Type="http://schemas.openxmlformats.org/officeDocument/2006/relationships/image" Target="../media/image42.png"/><Relationship Id="rId9" Type="http://schemas.openxmlformats.org/officeDocument/2006/relationships/image" Target="../media/image84.sv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2" Type="http://schemas.openxmlformats.org/officeDocument/2006/relationships/image" Target="../media/image11.png"/><Relationship Id="rId7" Type="http://schemas.openxmlformats.org/officeDocument/2006/relationships/image" Target="../media/image24.svg"/><Relationship Id="rId2" Type="http://schemas.openxmlformats.org/officeDocument/2006/relationships/image" Target="../media/image18.png"/><Relationship Id="rId16" Type="http://schemas.openxmlformats.org/officeDocument/2006/relationships/image" Target="../media/image4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svg"/><Relationship Id="rId5" Type="http://schemas.openxmlformats.org/officeDocument/2006/relationships/image" Target="../media/image32.svg"/><Relationship Id="rId15" Type="http://schemas.openxmlformats.org/officeDocument/2006/relationships/image" Target="../media/image45.png"/><Relationship Id="rId10" Type="http://schemas.openxmlformats.org/officeDocument/2006/relationships/image" Target="../media/image2.png"/><Relationship Id="rId9" Type="http://schemas.openxmlformats.org/officeDocument/2006/relationships/image" Target="../media/image20.sv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48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17.xml"/><Relationship Id="rId12" Type="http://schemas.openxmlformats.org/officeDocument/2006/relationships/image" Target="../media/image47.gif"/><Relationship Id="rId17" Type="http://schemas.openxmlformats.org/officeDocument/2006/relationships/image" Target="../media/image51.png"/><Relationship Id="rId2" Type="http://schemas.openxmlformats.org/officeDocument/2006/relationships/audio" Target="../media/media1.wav"/><Relationship Id="rId16" Type="http://schemas.openxmlformats.org/officeDocument/2006/relationships/slide" Target="slide22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1.xml"/><Relationship Id="rId5" Type="http://schemas.openxmlformats.org/officeDocument/2006/relationships/image" Target="../media/image46.png"/><Relationship Id="rId15" Type="http://schemas.openxmlformats.org/officeDocument/2006/relationships/image" Target="../media/image50.png"/><Relationship Id="rId10" Type="http://schemas.openxmlformats.org/officeDocument/2006/relationships/slide" Target="slide20.xml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1.xml"/><Relationship Id="rId9" Type="http://schemas.openxmlformats.org/officeDocument/2006/relationships/slide" Target="slide19.xml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56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6.xml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0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16.xml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2.svg"/><Relationship Id="rId3" Type="http://schemas.openxmlformats.org/officeDocument/2006/relationships/image" Target="../media/image14.svg"/><Relationship Id="rId12" Type="http://schemas.openxmlformats.org/officeDocument/2006/relationships/image" Target="../media/image10.png"/><Relationship Id="rId7" Type="http://schemas.openxmlformats.org/officeDocument/2006/relationships/image" Target="../media/image16.svg"/><Relationship Id="rId17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8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png"/><Relationship Id="rId18" Type="http://schemas.openxmlformats.org/officeDocument/2006/relationships/image" Target="../media/image18.sv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00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61.jpg"/><Relationship Id="rId17" Type="http://schemas.openxmlformats.org/officeDocument/2006/relationships/image" Target="../media/image30.svg"/><Relationship Id="rId2" Type="http://schemas.openxmlformats.org/officeDocument/2006/relationships/image" Target="../media/image1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62.png"/><Relationship Id="rId3" Type="http://schemas.openxmlformats.org/officeDocument/2006/relationships/image" Target="../media/image24.svg"/><Relationship Id="rId12" Type="http://schemas.openxmlformats.org/officeDocument/2006/relationships/image" Target="../media/image20.svg"/><Relationship Id="rId17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10" Type="http://schemas.openxmlformats.org/officeDocument/2006/relationships/image" Target="../media/image39.png"/><Relationship Id="rId9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svg"/><Relationship Id="rId18" Type="http://schemas.openxmlformats.org/officeDocument/2006/relationships/image" Target="../media/image65.pn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17" Type="http://schemas.openxmlformats.org/officeDocument/2006/relationships/image" Target="../media/image24.svg"/><Relationship Id="rId2" Type="http://schemas.openxmlformats.org/officeDocument/2006/relationships/image" Target="../media/image10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svg"/><Relationship Id="rId18" Type="http://schemas.openxmlformats.org/officeDocument/2006/relationships/image" Target="../media/image66.pn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17" Type="http://schemas.openxmlformats.org/officeDocument/2006/relationships/image" Target="../media/image24.svg"/><Relationship Id="rId2" Type="http://schemas.openxmlformats.org/officeDocument/2006/relationships/image" Target="../media/image10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20.svg"/><Relationship Id="rId18" Type="http://schemas.openxmlformats.org/officeDocument/2006/relationships/image" Target="../media/image39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0.png"/><Relationship Id="rId17" Type="http://schemas.openxmlformats.org/officeDocument/2006/relationships/image" Target="../media/image8.svg"/><Relationship Id="rId2" Type="http://schemas.openxmlformats.org/officeDocument/2006/relationships/image" Target="../media/image6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88.svg"/><Relationship Id="rId5" Type="http://schemas.openxmlformats.org/officeDocument/2006/relationships/image" Target="../media/image100.svg"/><Relationship Id="rId15" Type="http://schemas.openxmlformats.org/officeDocument/2006/relationships/image" Target="../media/image6.svg"/><Relationship Id="rId10" Type="http://schemas.openxmlformats.org/officeDocument/2006/relationships/image" Target="../media/image69.png"/><Relationship Id="rId19" Type="http://schemas.openxmlformats.org/officeDocument/2006/relationships/image" Target="../media/image24.svg"/><Relationship Id="rId4" Type="http://schemas.openxmlformats.org/officeDocument/2006/relationships/image" Target="../media/image64.png"/><Relationship Id="rId9" Type="http://schemas.openxmlformats.org/officeDocument/2006/relationships/image" Target="../media/image104.svg"/><Relationship Id="rId1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20.svg"/><Relationship Id="rId3" Type="http://schemas.openxmlformats.org/officeDocument/2006/relationships/image" Target="../media/image140.svg"/><Relationship Id="rId7" Type="http://schemas.openxmlformats.org/officeDocument/2006/relationships/image" Target="../media/image18.svg"/><Relationship Id="rId12" Type="http://schemas.openxmlformats.org/officeDocument/2006/relationships/image" Target="../media/image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svg"/><Relationship Id="rId5" Type="http://schemas.openxmlformats.org/officeDocument/2006/relationships/image" Target="../media/image16.svg"/><Relationship Id="rId15" Type="http://schemas.openxmlformats.org/officeDocument/2006/relationships/image" Target="../media/image8.svg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22.sv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2.svg"/><Relationship Id="rId3" Type="http://schemas.openxmlformats.org/officeDocument/2006/relationships/image" Target="../media/image14.svg"/><Relationship Id="rId12" Type="http://schemas.openxmlformats.org/officeDocument/2006/relationships/image" Target="../media/image10.png"/><Relationship Id="rId7" Type="http://schemas.openxmlformats.org/officeDocument/2006/relationships/image" Target="../media/image16.svg"/><Relationship Id="rId17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8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2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svg"/><Relationship Id="rId5" Type="http://schemas.openxmlformats.org/officeDocument/2006/relationships/image" Target="../media/image32.svg"/><Relationship Id="rId10" Type="http://schemas.openxmlformats.org/officeDocument/2006/relationships/image" Target="../media/image2.png"/><Relationship Id="rId9" Type="http://schemas.openxmlformats.org/officeDocument/2006/relationships/image" Target="../media/image20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17.png"/><Relationship Id="rId17" Type="http://schemas.openxmlformats.org/officeDocument/2006/relationships/image" Target="../media/image30.svg"/><Relationship Id="rId2" Type="http://schemas.openxmlformats.org/officeDocument/2006/relationships/image" Target="../media/image1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9" Type="http://schemas.openxmlformats.org/officeDocument/2006/relationships/image" Target="../media/image21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17.png"/><Relationship Id="rId17" Type="http://schemas.openxmlformats.org/officeDocument/2006/relationships/image" Target="../media/image30.svg"/><Relationship Id="rId2" Type="http://schemas.openxmlformats.org/officeDocument/2006/relationships/image" Target="../media/image19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9" Type="http://schemas.openxmlformats.org/officeDocument/2006/relationships/image" Target="../media/image22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svg"/><Relationship Id="rId18" Type="http://schemas.openxmlformats.org/officeDocument/2006/relationships/image" Target="../media/image30.png"/><Relationship Id="rId3" Type="http://schemas.openxmlformats.org/officeDocument/2006/relationships/image" Target="../media/image36.svg"/><Relationship Id="rId12" Type="http://schemas.openxmlformats.org/officeDocument/2006/relationships/image" Target="../media/image27.png"/><Relationship Id="rId17" Type="http://schemas.openxmlformats.org/officeDocument/2006/relationships/image" Target="../media/image127.svg"/><Relationship Id="rId2" Type="http://schemas.openxmlformats.org/officeDocument/2006/relationships/image" Target="../media/image24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21.svg"/><Relationship Id="rId5" Type="http://schemas.openxmlformats.org/officeDocument/2006/relationships/image" Target="../media/image4.svg"/><Relationship Id="rId15" Type="http://schemas.openxmlformats.org/officeDocument/2006/relationships/image" Target="../media/image125.sv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92.sv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8" Type="http://schemas.openxmlformats.org/officeDocument/2006/relationships/image" Target="../media/image34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21" Type="http://schemas.openxmlformats.org/officeDocument/2006/relationships/image" Target="../media/image36.png"/><Relationship Id="rId7" Type="http://schemas.openxmlformats.org/officeDocument/2006/relationships/image" Target="../media/image38.svg"/><Relationship Id="rId12" Type="http://schemas.openxmlformats.org/officeDocument/2006/relationships/image" Target="../media/image33.png"/><Relationship Id="rId17" Type="http://schemas.openxmlformats.org/officeDocument/2006/relationships/image" Target="../media/image48.svg"/><Relationship Id="rId2" Type="http://schemas.openxmlformats.org/officeDocument/2006/relationships/image" Target="../media/image2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17284" r="21180"/>
          <a:stretch>
            <a:fillRect/>
          </a:stretch>
        </p:blipFill>
        <p:spPr>
          <a:xfrm>
            <a:off x="1407092" y="-36612"/>
            <a:ext cx="7672688" cy="8321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7734" t="16716"/>
          <a:stretch>
            <a:fillRect/>
          </a:stretch>
        </p:blipFill>
        <p:spPr>
          <a:xfrm>
            <a:off x="8889281" y="-93762"/>
            <a:ext cx="7863186" cy="83785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13890" y="2775591"/>
            <a:ext cx="1473177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 u="none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6775" y="3496346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27855" y="682608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E6AD"/>
          </a:solidFill>
          <a:ln>
            <a:solidFill>
              <a:srgbClr val="FEE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368389" y="8032982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240779" y="264160"/>
            <a:ext cx="1627038" cy="5324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547746" y="3306317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99546" y="452560"/>
            <a:ext cx="2575929" cy="1979058"/>
            <a:chOff x="664157" y="342900"/>
            <a:chExt cx="2575929" cy="19790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156209" y="4186449"/>
            <a:ext cx="5068447" cy="45843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75673" y="676787"/>
            <a:ext cx="14578928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Biết rằng nếu mũi tên dừng ở hình quạt ghi số 1 hoặc 2 thì Nam nhận được 100 điểm; dừng ở hình quat ghi số 3 hoặc 4 thì Nam nhận được 200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điểm;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 ở hình quạt ghi số 5 hoặc 6 thì Nam nhận được 300 điểm. 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806" y="4343654"/>
            <a:ext cx="5182829" cy="997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 các biến cố sau: 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64253" y="4388572"/>
            <a:ext cx="7860580" cy="311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E: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“Nam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được 100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F: “Nam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200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G: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“Nam nhận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300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điểm”. 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5806" y="7419148"/>
            <a:ext cx="11687015" cy="270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E, F, G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E, F, G.</a:t>
            </a:r>
          </a:p>
        </p:txBody>
      </p:sp>
    </p:spTree>
    <p:extLst>
      <p:ext uri="{BB962C8B-B14F-4D97-AF65-F5344CB8AC3E}">
        <p14:creationId xmlns:p14="http://schemas.microsoft.com/office/powerpoint/2010/main" val="37764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-1215740" y="7337845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7391259" y="4071265"/>
            <a:ext cx="786511" cy="132744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848600" y="342900"/>
            <a:ext cx="2534241" cy="1390747"/>
            <a:chOff x="7848600" y="342900"/>
            <a:chExt cx="2534241" cy="139074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71812" y="1623692"/>
            <a:ext cx="17159783" cy="8424229"/>
            <a:chOff x="1371812" y="1623692"/>
            <a:chExt cx="17159783" cy="8424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1371812" y="1623692"/>
                  <a:ext cx="17068800" cy="84242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Biến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cố A là biến cố chắc chắn</a:t>
                  </a:r>
                  <a14:m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→</m:t>
                      </m:r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xác suất bằng 1.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Biến cố B là biến cố không thể </a:t>
                  </a:r>
                  <a14:m>
                    <m:oMath xmlns:m="http://schemas.openxmlformats.org/officeDocument/2006/math"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→</m:t>
                      </m:r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xác suất bằng 0.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Vì 6 hình quạt có diện tích bằng nhau nên 6 biến cố sau đồng khả năng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Mặt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khác, luôn xảy ra duy nhất một biến cố trong 6 biến cố này.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Vậy xác suất của biến cố C là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1812" y="1623692"/>
                  <a:ext cx="17068800" cy="8424229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 25"/>
            <p:cNvSpPr/>
            <p:nvPr/>
          </p:nvSpPr>
          <p:spPr>
            <a:xfrm>
              <a:off x="9768596" y="4512702"/>
              <a:ext cx="8762999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4772914" y="494276"/>
            <a:ext cx="3265566" cy="2953666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-1215740" y="7337845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7391259" y="4071265"/>
            <a:ext cx="786511" cy="132744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848600" y="342900"/>
            <a:ext cx="2534241" cy="1390747"/>
            <a:chOff x="7848600" y="342900"/>
            <a:chExt cx="2534241" cy="139074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4772914" y="494276"/>
            <a:ext cx="3265566" cy="2953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50185" y="2008422"/>
                <a:ext cx="15773400" cy="7573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nl-NL" sz="42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cố E xảy ra khi mũi tên dừng ở hình quạt OAB.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 F xảy ra khi mũi tên dừng ở hình quạt OBC.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 G xảy ra khi mũi tên dừng ở hình quạt OCA.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ba hình quạt này có diện tích bằng nhau nênn ba biến cố E, F, G là đồng khả năng.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luôn xảy ra duy nhất một biến cố trong ba biến cố này 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Xác suất của biến cố E, F, G bằng nhau và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185" y="2008422"/>
                <a:ext cx="15773400" cy="7573227"/>
              </a:xfrm>
              <a:prstGeom prst="rect">
                <a:avLst/>
              </a:prstGeom>
              <a:blipFill rotWithShape="0">
                <a:blip r:embed="rId22"/>
                <a:stretch>
                  <a:fillRect l="-1508" r="-1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59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1085521" y="2036724"/>
            <a:ext cx="8093245" cy="84615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8960917" y="1768684"/>
            <a:ext cx="8093245" cy="84615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76985" y="867610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51084" y="9002591"/>
            <a:ext cx="1996757" cy="65348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85800" y="1829799"/>
            <a:ext cx="6217454" cy="958270"/>
            <a:chOff x="768732" y="1728405"/>
            <a:chExt cx="6217454" cy="958270"/>
          </a:xfrm>
        </p:grpSpPr>
        <p:grpSp>
          <p:nvGrpSpPr>
            <p:cNvPr id="8" name="Group 8"/>
            <p:cNvGrpSpPr/>
            <p:nvPr/>
          </p:nvGrpSpPr>
          <p:grpSpPr>
            <a:xfrm rot="-143938">
              <a:off x="778617" y="1728405"/>
              <a:ext cx="6200011" cy="958270"/>
              <a:chOff x="0" y="0"/>
              <a:chExt cx="5491572" cy="84877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91572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491572" h="848774">
                    <a:moveTo>
                      <a:pt x="5367112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7112" y="0"/>
                    </a:lnTo>
                    <a:cubicBezTo>
                      <a:pt x="5435692" y="0"/>
                      <a:pt x="5491572" y="55880"/>
                      <a:pt x="5491572" y="124460"/>
                    </a:cubicBezTo>
                    <a:lnTo>
                      <a:pt x="5491572" y="724314"/>
                    </a:lnTo>
                    <a:cubicBezTo>
                      <a:pt x="5491572" y="792894"/>
                      <a:pt x="5435692" y="848774"/>
                      <a:pt x="5367112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 rot="-140663">
              <a:off x="768732" y="1853623"/>
              <a:ext cx="621745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u="none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u="none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8.8(SGK-tr57)</a:t>
              </a:r>
              <a:endParaRPr lang="en-US" sz="4400" b="1" u="none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26" name="TextBox 18"/>
          <p:cNvSpPr txBox="1"/>
          <p:nvPr/>
        </p:nvSpPr>
        <p:spPr>
          <a:xfrm>
            <a:off x="3581400" y="599701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72259" y="2993355"/>
            <a:ext cx="1490979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Một túi đựng các tấm thẻ được ghi số 9; 12; 15; 18; 21; 24. Rút ngẫu nhiên một tấm thẻ trong túi. Chọn từ thích hợp (chắc chắn, không thể, ngẫu nhiên) thay vào dấu "?" trong các câu sau: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A: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Rút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được thẻ ghi số là số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B: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Rút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được thẻ ghi số chia hết cho 3” 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C: “Rút được thẻ ghi số chia hết cho 10” 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4210174" y="6355983"/>
            <a:ext cx="2733475" cy="707886"/>
            <a:chOff x="14249401" y="6290362"/>
            <a:chExt cx="2733475" cy="707886"/>
          </a:xfrm>
        </p:grpSpPr>
        <p:sp>
          <p:nvSpPr>
            <p:cNvPr id="29" name="TextBox 28"/>
            <p:cNvSpPr txBox="1"/>
            <p:nvPr/>
          </p:nvSpPr>
          <p:spPr>
            <a:xfrm>
              <a:off x="14249401" y="6290362"/>
              <a:ext cx="146816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ngẫu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543058" y="6290362"/>
              <a:ext cx="143981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058761" y="7394377"/>
            <a:ext cx="2551734" cy="709910"/>
            <a:chOff x="14249401" y="6290362"/>
            <a:chExt cx="2551734" cy="709910"/>
          </a:xfrm>
        </p:grpSpPr>
        <p:sp>
          <p:nvSpPr>
            <p:cNvPr id="33" name="TextBox 32"/>
            <p:cNvSpPr txBox="1"/>
            <p:nvPr/>
          </p:nvSpPr>
          <p:spPr>
            <a:xfrm>
              <a:off x="14249401" y="6290362"/>
              <a:ext cx="146816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5503985" y="6292386"/>
              <a:ext cx="129715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chắn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301635" y="8396950"/>
            <a:ext cx="2440966" cy="715082"/>
            <a:chOff x="14249401" y="6290362"/>
            <a:chExt cx="2440966" cy="715082"/>
          </a:xfrm>
        </p:grpSpPr>
        <p:sp>
          <p:nvSpPr>
            <p:cNvPr id="36" name="TextBox 35"/>
            <p:cNvSpPr txBox="1"/>
            <p:nvPr/>
          </p:nvSpPr>
          <p:spPr>
            <a:xfrm>
              <a:off x="14249401" y="6290362"/>
              <a:ext cx="160850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5792364" y="6297558"/>
              <a:ext cx="89800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315225" y="1028700"/>
            <a:ext cx="15522666" cy="85344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19"/>
          <p:cNvGrpSpPr/>
          <p:nvPr/>
        </p:nvGrpSpPr>
        <p:grpSpPr>
          <a:xfrm>
            <a:off x="699476" y="796564"/>
            <a:ext cx="6504543" cy="958270"/>
            <a:chOff x="846298" y="1233217"/>
            <a:chExt cx="6504543" cy="958270"/>
          </a:xfrm>
        </p:grpSpPr>
        <p:grpSp>
          <p:nvGrpSpPr>
            <p:cNvPr id="10" name="Group 10"/>
            <p:cNvGrpSpPr/>
            <p:nvPr/>
          </p:nvGrpSpPr>
          <p:grpSpPr>
            <a:xfrm rot="-143938">
              <a:off x="846298" y="1233217"/>
              <a:ext cx="6504543" cy="958270"/>
              <a:chOff x="0" y="0"/>
              <a:chExt cx="5761308" cy="8487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761308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761308" h="848774">
                    <a:moveTo>
                      <a:pt x="5636848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36848" y="0"/>
                    </a:lnTo>
                    <a:cubicBezTo>
                      <a:pt x="5705428" y="0"/>
                      <a:pt x="5761308" y="55880"/>
                      <a:pt x="5761308" y="124460"/>
                    </a:cubicBezTo>
                    <a:lnTo>
                      <a:pt x="5761308" y="724314"/>
                    </a:lnTo>
                    <a:cubicBezTo>
                      <a:pt x="5761308" y="792894"/>
                      <a:pt x="5705428" y="848774"/>
                      <a:pt x="563684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 rot="-140663">
              <a:off x="1284892" y="1391752"/>
              <a:ext cx="567841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8.10 (SGK-tr57)</a:t>
              </a:r>
              <a:endParaRPr lang="en-US" sz="4400" b="1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297334">
            <a:off x="547635" y="8074288"/>
            <a:ext cx="1263694" cy="232452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6333" y="4460613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69536">
            <a:off x="14316481" y="9243012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44833" y="1886830"/>
            <a:ext cx="14053088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Trong một chiếc hộp có 15 quả cầu màu xanh, 15 quả cầu màu đỏ. Lấy ngẫu nhiên một quả cầu từ trong hộp. Xét hai biến cố sau: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A: “Lấy được quả cầu màu 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và B: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Lấy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được quả cầu màu xanh”.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Hai biến cố A và B có đồng khả năng không? Vì sao?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b) Tìm xác suất của biến cố A và biến cố B.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37509"/>
          <a:stretch>
            <a:fillRect/>
          </a:stretch>
        </p:blipFill>
        <p:spPr>
          <a:xfrm rot="-8969610">
            <a:off x="-358824" y="219323"/>
            <a:ext cx="2349620" cy="7588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22401">
            <a:off x="-482231" y="1998884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730517" y="1255621"/>
            <a:ext cx="756373" cy="12765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947387" y="633821"/>
            <a:ext cx="2534241" cy="1390747"/>
            <a:chOff x="7848600" y="342900"/>
            <a:chExt cx="2534241" cy="1390747"/>
          </a:xfrm>
        </p:grpSpPr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61005" y="2537774"/>
            <a:ext cx="1171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Hai biến cố A và B có đồng khả năng. Bởi vì quả cầu được lấy ngẫu nhiên; số quả cầu màu xanh và số quả cầu màu đỏ bằng nhau nên xác suất của các biến cố bằng nhau.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25246" y="3109528"/>
            <a:ext cx="3505504" cy="3237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512418" y="6641932"/>
                <a:ext cx="16738926" cy="1852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18" y="6641932"/>
                <a:ext cx="16738926" cy="1852430"/>
              </a:xfrm>
              <a:prstGeom prst="rect">
                <a:avLst/>
              </a:prstGeom>
              <a:blipFill rotWithShape="0">
                <a:blip r:embed="rId16"/>
                <a:stretch>
                  <a:fillRect l="-1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390471" y="6533128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637346" y="6533128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50420" y="946089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=""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8" y="9215245"/>
            <a:ext cx="1556087" cy="107175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5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cố “ Nhiệt độ cao nhất trong tháng 6 tại Hà Nội là 8°C” là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3"/>
            <a:ext cx="15790092" cy="326609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hộp có 2 quả bóng xanh và 9 quả bóng vàng có kích thước giống nhau. An lấy đồng thời 2 quả bóng từ hộp, hỏi có bao nhiêu kết quả có thể xảy ra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89607" y="383339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3968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9607" y="516715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0200" y="517343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71610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00" y="5262546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23459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3949118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 ngẫu nhiên hai đồng xu cân đối. Trong các </a:t>
            </a:r>
            <a:endParaRPr lang="nl-NL" sz="4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sau, biến cố nào không là biến cố ngẫu 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đồng xu xuất hiện mặt sấp không vượt quá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đồng xu xuất hiện mặt sấp gấp 2 lần số đồng xu xuất hiện mặt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ngửa.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371819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ít nhất một đồng xu xuất hiện mặt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ngửa.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378103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ít nhất một đồng xu xuất hiện mặt sấp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06609" y="3508215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77646" y="5997617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6003303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582" y="3587094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9325" y="7877109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57448" y="4068715"/>
            <a:ext cx="6956697" cy="6218285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0" y="0"/>
            <a:ext cx="18288000" cy="2483481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9171" y="920767"/>
            <a:ext cx="1121992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153705" y="8191499"/>
            <a:ext cx="1881930" cy="2074271"/>
            <a:chOff x="16013973" y="8037487"/>
            <a:chExt cx="2021662" cy="2228284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733308">
              <a:off x="16013973" y="8037487"/>
              <a:ext cx="2021662" cy="222828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794313">
              <a:off x="16817227" y="8501447"/>
              <a:ext cx="596989" cy="56863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6299249" y="3115937"/>
            <a:ext cx="10731765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+mj-lt"/>
              <a:buAutoNum type="arabicPeriod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99249" y="5460166"/>
            <a:ext cx="1057944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just">
              <a:lnSpc>
                <a:spcPct val="150000"/>
              </a:lnSpc>
              <a:buFont typeface="+mj-lt"/>
              <a:buAutoNum type="arabicPeriod" startAt="2"/>
            </a:pP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nl-NL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ngẫu nhiên một số trong tập hợp {2, 5, 6, 7, 9, 19}. Nhưng kết quả thuận lợi cho biến cố “Số được chọn là số lẻ” là</a:t>
            </a:r>
            <a:r>
              <a:rPr lang="nl-NL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2, 5, 7, 9,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5, 7, 6,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2, 6, 7,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5, 7, 9,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373002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nl-NL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chiếc hộp chứa 5 quả cầu màu đỏ và 9 quả cầu màu vàng. Các quả cầu có kích thước và trọng lượng như nhau. Lấy ngẫu nhiên hai quả cầu từ trong hộp. Xác suất của biến cố A: “Lấy được hai quả cầu màu trắng” là</a:t>
            </a:r>
            <a:r>
              <a:rPr lang="nl-NL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65807" y="421851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296400" y="422479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4224799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314" b="-631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765807" y="555227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807" y="5552273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97" b="-634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9296400" y="555855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1" y="4256728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398" y="5647664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484" y="5667268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709" y="4334236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4"/>
          <p:cNvGrpSpPr/>
          <p:nvPr/>
        </p:nvGrpSpPr>
        <p:grpSpPr>
          <a:xfrm>
            <a:off x="1434365" y="629987"/>
            <a:ext cx="15522666" cy="1285950"/>
            <a:chOff x="0" y="0"/>
            <a:chExt cx="26093395" cy="4159309"/>
          </a:xfrm>
        </p:grpSpPr>
        <p:sp>
          <p:nvSpPr>
            <p:cNvPr id="20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85734" y="800100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434365" y="2527270"/>
            <a:ext cx="5652235" cy="961888"/>
          </a:xfrm>
          <a:prstGeom prst="roundRect">
            <a:avLst/>
          </a:prstGeom>
          <a:solidFill>
            <a:srgbClr val="F46E16"/>
          </a:solidFill>
          <a:ln>
            <a:solidFill>
              <a:srgbClr val="F46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8.9 (SGK-tr57)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34365" y="3520940"/>
            <a:ext cx="15786836" cy="354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Vuông và Tròn mỗi người gieo một con xúc 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xắc.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70000"/>
              </a:lnSpc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xác suất để</a:t>
            </a:r>
          </a:p>
          <a:p>
            <a:pPr algn="just">
              <a:lnSpc>
                <a:spcPct val="17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Hiệu giữa số chấm xuất hiện trên hai con xúc xắc bằng 6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24205" y="7651107"/>
            <a:ext cx="14478000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b) Số chấm xuất hiện trên hai con xúc xắc đều bé hơn 7.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023" y="2803173"/>
            <a:ext cx="2998988" cy="30864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90298" y="7017392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(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75058" y="8747413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1102582" y="1550713"/>
            <a:ext cx="8093245" cy="8461556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8977978" y="1282673"/>
            <a:ext cx="8093245" cy="846155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392797">
            <a:off x="11277600" y="878033"/>
            <a:ext cx="6217454" cy="958270"/>
            <a:chOff x="768732" y="1728405"/>
            <a:chExt cx="6217454" cy="958270"/>
          </a:xfrm>
        </p:grpSpPr>
        <p:grpSp>
          <p:nvGrpSpPr>
            <p:cNvPr id="20" name="Group 8"/>
            <p:cNvGrpSpPr/>
            <p:nvPr/>
          </p:nvGrpSpPr>
          <p:grpSpPr>
            <a:xfrm rot="-143938">
              <a:off x="778617" y="1728405"/>
              <a:ext cx="6200011" cy="958270"/>
              <a:chOff x="0" y="0"/>
              <a:chExt cx="5491572" cy="848774"/>
            </a:xfrm>
          </p:grpSpPr>
          <p:sp>
            <p:nvSpPr>
              <p:cNvPr id="22" name="Freeform 9"/>
              <p:cNvSpPr/>
              <p:nvPr/>
            </p:nvSpPr>
            <p:spPr>
              <a:xfrm>
                <a:off x="0" y="0"/>
                <a:ext cx="5491572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491572" h="848774">
                    <a:moveTo>
                      <a:pt x="5367112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7112" y="0"/>
                    </a:lnTo>
                    <a:cubicBezTo>
                      <a:pt x="5435692" y="0"/>
                      <a:pt x="5491572" y="55880"/>
                      <a:pt x="5491572" y="124460"/>
                    </a:cubicBezTo>
                    <a:lnTo>
                      <a:pt x="5491572" y="724314"/>
                    </a:lnTo>
                    <a:cubicBezTo>
                      <a:pt x="5491572" y="792894"/>
                      <a:pt x="5435692" y="848774"/>
                      <a:pt x="5367112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21" name="TextBox 11"/>
            <p:cNvSpPr txBox="1"/>
            <p:nvPr/>
          </p:nvSpPr>
          <p:spPr>
            <a:xfrm rot="-140663">
              <a:off x="768732" y="1853623"/>
              <a:ext cx="621745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u="none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u="none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8.11 (SGK-tr57)</a:t>
              </a:r>
              <a:endParaRPr lang="en-US" sz="4400" b="1" u="none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438925">
            <a:off x="16018708" y="3845611"/>
            <a:ext cx="2283141" cy="7472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87422" y="2688336"/>
            <a:ext cx="1390288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Chọn ngẫu nhiên một số trong bốn số 11; 12; 13 và 14. Tìm xác suất để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Chọn được số chia hết cho 5.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b) Chọn được số có hai chữ số.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c) Chọn được số nguyên tố.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d) Chọn được số chia hết cho 6.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46556" y="5750096"/>
            <a:ext cx="4283736" cy="456796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62778">
            <a:off x="14918329" y="7830777"/>
            <a:ext cx="2822206" cy="26740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924800" y="319288"/>
            <a:ext cx="2534241" cy="1390747"/>
            <a:chOff x="7848600" y="342900"/>
            <a:chExt cx="2534241" cy="1390747"/>
          </a:xfrm>
        </p:grpSpPr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75203" y="2008589"/>
            <a:ext cx="169827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5”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 (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(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13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676400" y="6286683"/>
                <a:ext cx="15423358" cy="3176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14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khả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khả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0" algn="just">
                  <a:spcAft>
                    <a:spcPts val="800"/>
                  </a:spcAft>
                </a:pP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6286683"/>
                <a:ext cx="15423358" cy="3176895"/>
              </a:xfrm>
              <a:prstGeom prst="rect">
                <a:avLst/>
              </a:prstGeom>
              <a:blipFill rotWithShape="0">
                <a:blip r:embed="rId18"/>
                <a:stretch>
                  <a:fillRect l="-1502" r="-1502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62778">
            <a:off x="14918329" y="7830777"/>
            <a:ext cx="2822206" cy="26740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924800" y="319288"/>
            <a:ext cx="2534241" cy="1390747"/>
            <a:chOff x="7848600" y="342900"/>
            <a:chExt cx="2534241" cy="1390747"/>
          </a:xfrm>
        </p:grpSpPr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37595" y="2279521"/>
            <a:ext cx="9897597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“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6”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37595" y="3678502"/>
                <a:ext cx="15087600" cy="37907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6. 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44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uất</a:t>
                </a:r>
                <a:r>
                  <a:rPr lang="en-US" sz="4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595" y="3678502"/>
                <a:ext cx="15087600" cy="3790718"/>
              </a:xfrm>
              <a:prstGeom prst="rect">
                <a:avLst/>
              </a:prstGeom>
              <a:blipFill rotWithShape="0">
                <a:blip r:embed="rId18"/>
                <a:stretch>
                  <a:fillRect l="-1616" r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80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5262921" y="7713380"/>
            <a:ext cx="2993283" cy="30898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0933801" y="763001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387896" y="7448716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8411602" y="8285021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TextBox 18"/>
          <p:cNvSpPr txBox="1"/>
          <p:nvPr/>
        </p:nvSpPr>
        <p:spPr>
          <a:xfrm>
            <a:off x="3585734" y="800100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b="60007"/>
          <a:stretch>
            <a:fillRect/>
          </a:stretch>
        </p:blipFill>
        <p:spPr>
          <a:xfrm>
            <a:off x="11947346" y="3511263"/>
            <a:ext cx="5716633" cy="2947132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b="60007"/>
          <a:stretch>
            <a:fillRect/>
          </a:stretch>
        </p:blipFill>
        <p:spPr>
          <a:xfrm>
            <a:off x="520980" y="3504691"/>
            <a:ext cx="5370311" cy="2947132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b="60007"/>
          <a:stretch>
            <a:fillRect/>
          </a:stretch>
        </p:blipFill>
        <p:spPr>
          <a:xfrm>
            <a:off x="6271203" y="3504691"/>
            <a:ext cx="5370311" cy="294713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2596536" y="2759051"/>
            <a:ext cx="1219200" cy="1219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346758" y="2768702"/>
            <a:ext cx="1219200" cy="1219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196062" y="2824103"/>
            <a:ext cx="1219200" cy="1219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6726" y="4167911"/>
            <a:ext cx="44572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14052" y="4167911"/>
            <a:ext cx="50846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957506" y="4071243"/>
            <a:ext cx="5706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2747686" y="-2275840"/>
            <a:ext cx="12807739" cy="102453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6711" y="8281923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14700" y="3204619"/>
            <a:ext cx="1165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8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57448" y="4068715"/>
            <a:ext cx="6956697" cy="6218285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0" y="0"/>
            <a:ext cx="18288000" cy="2483481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9171" y="920767"/>
            <a:ext cx="1121992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153705" y="8191499"/>
            <a:ext cx="1881930" cy="2074271"/>
            <a:chOff x="16013973" y="8037487"/>
            <a:chExt cx="2021662" cy="2228284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733308">
              <a:off x="16013973" y="8037487"/>
              <a:ext cx="2021662" cy="222828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794313">
              <a:off x="16817227" y="8501447"/>
              <a:ext cx="596989" cy="56863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6665347" y="3147948"/>
            <a:ext cx="985163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+mj-lt"/>
              <a:buAutoNum type="arabicPeriod" startAt="3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358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62778">
            <a:off x="15388511" y="8289151"/>
            <a:ext cx="2396023" cy="227023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856035" y="372774"/>
            <a:ext cx="2575929" cy="1979058"/>
            <a:chOff x="664157" y="342900"/>
            <a:chExt cx="2575929" cy="197905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15250" y="2235870"/>
            <a:ext cx="16268701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cố là các hiện tượng, sự kiện trong tự nhiên, cuộc sống.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3 loại biến cố: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chắc chắn: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biết trước được luôn xảy ra.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không thể: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biết trước được không bao giờ xảy ra.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ngẫu nhiên: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không thể biết trước được có xảy ra hay không.</a:t>
            </a:r>
          </a:p>
        </p:txBody>
      </p:sp>
    </p:spTree>
    <p:extLst>
      <p:ext uri="{BB962C8B-B14F-4D97-AF65-F5344CB8AC3E}">
        <p14:creationId xmlns:p14="http://schemas.microsoft.com/office/powerpoint/2010/main" val="11920631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37509"/>
          <a:stretch>
            <a:fillRect/>
          </a:stretch>
        </p:blipFill>
        <p:spPr>
          <a:xfrm rot="-8969610">
            <a:off x="-358824" y="219323"/>
            <a:ext cx="2349620" cy="7588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22401">
            <a:off x="-482231" y="1998884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730517" y="1255621"/>
            <a:ext cx="756373" cy="12765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640840" y="1984760"/>
            <a:ext cx="1517282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suất của biến cố là khả năng xảy ra của một biến cố được đo lường bởi một số nhận giá trị từ 0 đến 1.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suất của một biến cố càng gần 1 thì biến cố đó càng có nhiều khả năng xảy ra. Xác suất của một biến cố càng gần 0 thì biến cố đó càng ít khả năng xảy ra.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43775" y="6978398"/>
            <a:ext cx="13229989" cy="2748431"/>
            <a:chOff x="2606357" y="7258069"/>
            <a:chExt cx="13229989" cy="2748431"/>
          </a:xfrm>
        </p:grpSpPr>
        <p:grpSp>
          <p:nvGrpSpPr>
            <p:cNvPr id="26" name="Group 25"/>
            <p:cNvGrpSpPr/>
            <p:nvPr/>
          </p:nvGrpSpPr>
          <p:grpSpPr>
            <a:xfrm>
              <a:off x="2850850" y="8079762"/>
              <a:ext cx="12247529" cy="304846"/>
              <a:chOff x="2840071" y="2171677"/>
              <a:chExt cx="12247529" cy="304846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2840071" y="2324100"/>
                <a:ext cx="1224752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8963835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840071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5087600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2606357" y="7258069"/>
              <a:ext cx="8893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946987" y="7268380"/>
              <a:ext cx="8893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667329" y="8579332"/>
              <a:ext cx="935295" cy="1427168"/>
              <a:chOff x="8581726" y="956501"/>
              <a:chExt cx="935295" cy="1427168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8604694" y="956501"/>
                <a:ext cx="8893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627662" y="1614228"/>
                <a:ext cx="8893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8581726" y="1659030"/>
                <a:ext cx="562274" cy="1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ight Brace 4"/>
          <p:cNvSpPr/>
          <p:nvPr/>
        </p:nvSpPr>
        <p:spPr>
          <a:xfrm rot="5400000">
            <a:off x="5934420" y="5493770"/>
            <a:ext cx="649207" cy="6057615"/>
          </a:xfrm>
          <a:prstGeom prst="rightBrace">
            <a:avLst>
              <a:gd name="adj1" fmla="val 40353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/>
          <p:cNvSpPr/>
          <p:nvPr/>
        </p:nvSpPr>
        <p:spPr>
          <a:xfrm rot="5400000">
            <a:off x="12082386" y="5493770"/>
            <a:ext cx="649207" cy="6057615"/>
          </a:xfrm>
          <a:prstGeom prst="rightBrace">
            <a:avLst>
              <a:gd name="adj1" fmla="val 40353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94750" y="8957388"/>
            <a:ext cx="498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91389" y="8957388"/>
            <a:ext cx="5381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9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56700" y="0"/>
            <a:ext cx="2131300" cy="20194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38243"/>
          <a:stretch>
            <a:fillRect/>
          </a:stretch>
        </p:blipFill>
        <p:spPr>
          <a:xfrm>
            <a:off x="-5609" y="7066025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20023" y="18080"/>
            <a:ext cx="2248123" cy="22881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084282" y="2145516"/>
                <a:ext cx="14554200" cy="7243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biến cố chắc chắn bằng 1, vì khả năng xảy ra của biến cố chắc chắn là 100%.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 của biến cố không thể bằng 0, vì khả năng xảy ra của biến cố không thể là 0%.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 củ biến cố đồng khả năng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vì khả năng xảy ra của biến cố đồng khả năng là 50% (vì chỉ xảy ra hoặc biến cố A hoặc biến cố B</a:t>
                </a:r>
                <a:r>
                  <a:rPr lang="nl-NL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282" y="2145516"/>
                <a:ext cx="14554200" cy="7243906"/>
              </a:xfrm>
              <a:prstGeom prst="rect">
                <a:avLst/>
              </a:prstGeom>
              <a:blipFill rotWithShape="0">
                <a:blip r:embed="rId19"/>
                <a:stretch>
                  <a:fillRect l="-1341" r="-1466" b="-1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66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95400" y="3009900"/>
            <a:ext cx="15544800" cy="6248400"/>
          </a:xfrm>
          <a:prstGeom prst="roundRect">
            <a:avLst>
              <a:gd name="adj" fmla="val 11484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56700" y="0"/>
            <a:ext cx="2131300" cy="20194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38243"/>
          <a:stretch>
            <a:fillRect/>
          </a:stretch>
        </p:blipFill>
        <p:spPr>
          <a:xfrm>
            <a:off x="-5609" y="7066025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20023" y="18080"/>
            <a:ext cx="2248123" cy="22881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295400" y="2495109"/>
            <a:ext cx="13816961" cy="9618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485377" y="3786619"/>
                <a:ext cx="13299200" cy="4899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4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Trong một trò chơi hay thí nghiệm, nếu có k biến cố đồng khả năng và luôn xảy ra duy nhất một biến cố trong k biến cố này thì xác suất </a:t>
                </a:r>
                <a:r>
                  <a:rPr lang="nl-NL" sz="44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của </a:t>
                </a:r>
                <a:r>
                  <a:rPr lang="nl-NL" sz="44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mỗi biến cố đó đều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5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nl-NL" sz="5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4400" dirty="0" smtClean="0"/>
                  <a:t>.</a:t>
                </a:r>
                <a:endParaRPr lang="en-US" sz="44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377" y="3786619"/>
                <a:ext cx="13299200" cy="4899418"/>
              </a:xfrm>
              <a:prstGeom prst="rect">
                <a:avLst/>
              </a:prstGeom>
              <a:blipFill rotWithShape="0">
                <a:blip r:embed="rId19"/>
                <a:stretch>
                  <a:fillRect l="-1880" r="-1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76656" y="6438900"/>
            <a:ext cx="2871465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2286000" y="0"/>
            <a:ext cx="10744200" cy="87081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09036" y="2497085"/>
            <a:ext cx="9840671" cy="138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lang="en-US" sz="8000" b="1" u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59339" y="906319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63875" y="6798498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1250">
            <a:off x="3694746" y="4056282"/>
            <a:ext cx="7618194" cy="5913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41621" y="5002043"/>
            <a:ext cx="6832958" cy="217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0" y="3190929"/>
            <a:ext cx="7119908" cy="7119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Isosceles Triangle 14"/>
          <p:cNvSpPr/>
          <p:nvPr/>
        </p:nvSpPr>
        <p:spPr>
          <a:xfrm flipV="1">
            <a:off x="7304592" y="7490925"/>
            <a:ext cx="649557" cy="506487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E6AD"/>
          </a:solidFill>
          <a:ln>
            <a:solidFill>
              <a:srgbClr val="FEE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240779" y="264160"/>
            <a:ext cx="1627038" cy="5324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2203" y="713435"/>
            <a:ext cx="137160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Một tấm bìa cứng hình tròn được chia làm sáu phần bằng nhau và ghi số 1; 2; 3; 4; 5; 6 (H.8.3), được gắn vào trục quay có mũi tên ở tâm. Bạn Nam quay tấm bìa.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23367" y="3890130"/>
            <a:ext cx="1052483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Tìm xác suất của các biến cố sau: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“Mũi tên dừng ở hình quạt ghi số bé hơn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7”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“Mũi tên dừng ở hình quạt ghi số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C: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“Mũi tên dừng ở hình quạt ghi số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2”.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368389" y="8032982"/>
            <a:ext cx="2638689" cy="2290528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547746" y="3306317"/>
            <a:ext cx="614106" cy="10364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99546" y="452560"/>
            <a:ext cx="2575929" cy="1979058"/>
            <a:chOff x="664157" y="342900"/>
            <a:chExt cx="2575929" cy="197905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156209" y="4186449"/>
            <a:ext cx="5068447" cy="4584351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1973</Words>
  <PresentationFormat>Custom</PresentationFormat>
  <Paragraphs>163</Paragraphs>
  <Slides>27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Calibri</vt:lpstr>
      <vt:lpstr>Wingdings</vt:lpstr>
      <vt:lpstr>Times New Roman</vt:lpstr>
      <vt:lpstr>Arial</vt:lpstr>
      <vt:lpstr>Cambria Math</vt:lpstr>
      <vt:lpstr>Tahoma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2022-12-26T04:37:05Z</dcterms:modified>
  <dc:identifier>DAFUQKRqUj0</dc:identifier>
</cp:coreProperties>
</file>