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4" r:id="rId2"/>
    <p:sldId id="256" r:id="rId3"/>
    <p:sldId id="270" r:id="rId4"/>
    <p:sldId id="301" r:id="rId5"/>
    <p:sldId id="313" r:id="rId6"/>
    <p:sldId id="259" r:id="rId7"/>
    <p:sldId id="311" r:id="rId8"/>
    <p:sldId id="315" r:id="rId9"/>
    <p:sldId id="316" r:id="rId10"/>
    <p:sldId id="263" r:id="rId11"/>
    <p:sldId id="260" r:id="rId12"/>
    <p:sldId id="317" r:id="rId13"/>
    <p:sldId id="305" r:id="rId14"/>
    <p:sldId id="318" r:id="rId15"/>
    <p:sldId id="306" r:id="rId16"/>
    <p:sldId id="307" r:id="rId17"/>
    <p:sldId id="319" r:id="rId18"/>
    <p:sldId id="320" r:id="rId19"/>
    <p:sldId id="30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79" autoAdjust="0"/>
    <p:restoredTop sz="94660"/>
  </p:normalViewPr>
  <p:slideViewPr>
    <p:cSldViewPr>
      <p:cViewPr>
        <p:scale>
          <a:sx n="50" d="100"/>
          <a:sy n="50" d="100"/>
        </p:scale>
        <p:origin x="-1374" y="-41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B84202-32A6-406F-8EF9-1CA0662383A9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78180-2885-402F-8B3E-0BB3DD5C0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EAA121D1-B682-4EF9-8BEC-AF132458A40B}" type="slidenum">
              <a:rPr lang="en-US" smtClean="0">
                <a:latin typeface="Arial" charset="0"/>
              </a:rPr>
              <a:pPr eaLnBrk="1" hangingPunct="1"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57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78180-2885-402F-8B3E-0BB3DD5C0B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4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22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9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01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70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9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5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5313E-F7CE-4B4E-9A2E-CBF9411D4697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77905-86B8-4C8F-99C7-42FB4364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4.jpe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5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6.wdp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TU LIEU POWER POINT\Hinh nen PP moi\nen-powerpoint-2007-3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208782"/>
            <a:ext cx="762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/>
              <a:t>“Đêm tháng năm chưa nằm đã sáng</a:t>
            </a:r>
          </a:p>
          <a:p>
            <a:pPr algn="ctr"/>
            <a:r>
              <a:rPr lang="en-US" sz="3200" b="1" i="1"/>
              <a:t>Ngày tháng mười chưa cười đã tối”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2819400"/>
            <a:ext cx="822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/>
              <a:t>Câu tục ngữ trên đã rất gần gũi với người dân Việt Nam. Nội dung của nó thể hiện hiện tượng tự nhiên diễn ra hàng năm ở nước ta, đó là hiện tượng ngày đêm dài ngắn theo mùa. Đây chính là một hệ quả được sinh ra từ chuyển động của TĐ quanh </a:t>
            </a:r>
            <a:r>
              <a:rPr lang="en-US" sz="2400"/>
              <a:t>MT</a:t>
            </a:r>
            <a:r>
              <a:rPr lang="en-US" sz="2400" smtClean="0"/>
              <a:t>.</a:t>
            </a:r>
          </a:p>
          <a:p>
            <a:pPr algn="just"/>
            <a:r>
              <a:rPr lang="en-US" sz="2400" smtClean="0"/>
              <a:t> </a:t>
            </a:r>
            <a:r>
              <a:rPr lang="en-US" sz="2400"/>
              <a:t>Trong thực tế, hiện tượng này diễn ra như thế nào trên TĐ? Còn hệ quả nào khác sinh ra từ chuyển động của TĐ quanh MT?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832667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42247"/>
              </p:ext>
            </p:extLst>
          </p:nvPr>
        </p:nvGraphicFramePr>
        <p:xfrm>
          <a:off x="304800" y="12192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0775" y="786563"/>
            <a:ext cx="8608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smtClean="0">
                <a:solidFill>
                  <a:srgbClr val="C00000"/>
                </a:solidFill>
              </a:rPr>
              <a:t>Điền vào bảng sau về thời gian các mùa ở 2 nửa cầu</a:t>
            </a:r>
            <a:endParaRPr lang="en-US" sz="2000" b="1" i="1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8315" y="210989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25815" y="278196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6779" y="206635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4279" y="276944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56422" y="18644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1" y="29219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67671" y="223912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2150" y="262268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363" y="18644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93877" y="223321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01137" y="25908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09117" y="289705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90600" y="3508633"/>
            <a:ext cx="7350763" cy="3273167"/>
            <a:chOff x="1295400" y="1137838"/>
            <a:chExt cx="6719722" cy="3053162"/>
          </a:xfrm>
        </p:grpSpPr>
        <p:pic>
          <p:nvPicPr>
            <p:cNvPr id="27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dfgh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419849" cy="10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TU LIEU DIA LI\ban do VN\BD hanh chinh V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1776" r="7447" b="22026"/>
          <a:stretch/>
        </p:blipFill>
        <p:spPr bwMode="auto">
          <a:xfrm>
            <a:off x="2364464" y="1849115"/>
            <a:ext cx="4417336" cy="48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1600200" y="656061"/>
            <a:ext cx="6248400" cy="3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23" b="66550"/>
          <a:stretch/>
        </p:blipFill>
        <p:spPr bwMode="auto">
          <a:xfrm>
            <a:off x="304800" y="5050971"/>
            <a:ext cx="1404257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28" y="413658"/>
            <a:ext cx="690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Hiện tượng ngày đêm dài -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ADMIN\Desktop\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1" t="24930" r="3063" b="5603"/>
          <a:stretch/>
        </p:blipFill>
        <p:spPr bwMode="auto">
          <a:xfrm>
            <a:off x="1447800" y="4351568"/>
            <a:ext cx="7366744" cy="239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28"/>
          <a:stretch/>
        </p:blipFill>
        <p:spPr bwMode="auto">
          <a:xfrm>
            <a:off x="2028366" y="4015665"/>
            <a:ext cx="6048834" cy="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1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567864"/>
              </p:ext>
            </p:extLst>
          </p:nvPr>
        </p:nvGraphicFramePr>
        <p:xfrm>
          <a:off x="267797" y="4800600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304800" y="4828793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228" y="413658"/>
            <a:ext cx="690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Hiện tượng ngày đêm dài -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1219200" y="852751"/>
            <a:ext cx="6248400" cy="3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28"/>
          <a:stretch/>
        </p:blipFill>
        <p:spPr bwMode="auto">
          <a:xfrm>
            <a:off x="1447800" y="4267200"/>
            <a:ext cx="6048834" cy="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351971" y="4372428"/>
            <a:ext cx="225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/>
              <a:t>Điền bảng sau: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0140763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167131"/>
              </p:ext>
            </p:extLst>
          </p:nvPr>
        </p:nvGraphicFramePr>
        <p:xfrm>
          <a:off x="267797" y="4800600"/>
          <a:ext cx="8633089" cy="1676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53235"/>
                <a:gridCol w="1095911"/>
                <a:gridCol w="2307433"/>
                <a:gridCol w="1197767"/>
                <a:gridCol w="2278743"/>
              </a:tblGrid>
              <a:tr h="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Thời gian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Địa điểm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Ngày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 sánh độ dài ngày - đêm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56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02392" y="571863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16906" y="6061530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4828793"/>
            <a:ext cx="1715190" cy="9615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43275" y="5756277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3275" y="607604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6096385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&gt;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5743193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 &lt; đêm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48811" y="5715003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82194" y="6070528"/>
            <a:ext cx="10072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228" y="413658"/>
            <a:ext cx="6905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Hiện tượng ngày đêm dài - ngắn theo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140"/>
          <a:stretch/>
        </p:blipFill>
        <p:spPr bwMode="auto">
          <a:xfrm>
            <a:off x="1219200" y="852751"/>
            <a:ext cx="6248400" cy="34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ADMIN\Desktop\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728"/>
          <a:stretch/>
        </p:blipFill>
        <p:spPr bwMode="auto">
          <a:xfrm>
            <a:off x="1447800" y="4267200"/>
            <a:ext cx="6048834" cy="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1971" y="4372428"/>
            <a:ext cx="2254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smtClean="0"/>
              <a:t>Điền bảng sau: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202963427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:\Users\ADMIN\Desktop\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67454"/>
            <a:ext cx="8563429" cy="43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4336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DMIN\Desktop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" t="30099" r="1527" b="44696"/>
          <a:stretch/>
        </p:blipFill>
        <p:spPr bwMode="auto">
          <a:xfrm>
            <a:off x="304800" y="228600"/>
            <a:ext cx="8316687" cy="1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09600" y="1828800"/>
            <a:ext cx="7848600" cy="3688378"/>
            <a:chOff x="1295400" y="1137838"/>
            <a:chExt cx="6719722" cy="3053162"/>
          </a:xfrm>
        </p:grpSpPr>
        <p:pic>
          <p:nvPicPr>
            <p:cNvPr id="14" name="Picture 3" descr="C:\Users\ADMIN\Desktop\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6282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1" t="56458" r="1271" b="27411"/>
          <a:stretch/>
        </p:blipFill>
        <p:spPr bwMode="auto">
          <a:xfrm>
            <a:off x="304800" y="228600"/>
            <a:ext cx="8345714" cy="69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9836"/>
              </p:ext>
            </p:extLst>
          </p:nvPr>
        </p:nvGraphicFramePr>
        <p:xfrm>
          <a:off x="304800" y="1066800"/>
          <a:ext cx="8577942" cy="21031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3505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2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2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05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48315" y="1957495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25815" y="262956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6779" y="191395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4279" y="261704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6422" y="17120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1" y="276951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67671" y="2086728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2150" y="2470282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79363" y="1712093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3877" y="2080811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1137" y="2438400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09117" y="2744656"/>
            <a:ext cx="121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90600" y="3341719"/>
            <a:ext cx="7350763" cy="3273167"/>
            <a:chOff x="1295400" y="1137838"/>
            <a:chExt cx="6719722" cy="3053162"/>
          </a:xfrm>
        </p:grpSpPr>
        <p:pic>
          <p:nvPicPr>
            <p:cNvPr id="19" name="Picture 3" descr="C:\Users\ADMIN\Desktop\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59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ADMIN\Desktop\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107" b="4033"/>
          <a:stretch/>
        </p:blipFill>
        <p:spPr bwMode="auto">
          <a:xfrm>
            <a:off x="286657" y="228600"/>
            <a:ext cx="8563429" cy="103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TU LIEU DIA LI\ban do VN\BD hanh chinh V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30" t="11776" r="7447" b="22026"/>
          <a:stretch/>
        </p:blipFill>
        <p:spPr bwMode="auto">
          <a:xfrm>
            <a:off x="2440664" y="1447800"/>
            <a:ext cx="4722136" cy="519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3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948" y="801779"/>
            <a:ext cx="5132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Chuyển động của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59205"/>
            <a:ext cx="8686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4772" y="1159403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7860" y="1457430"/>
            <a:ext cx="5652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796" y="1764165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24748" y="2079558"/>
            <a:ext cx="5053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04" y="45166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b="1" cap="all">
                <a:solidFill>
                  <a:srgbClr val="C00000"/>
                </a:solidFill>
                <a:latin typeface="+mj-lt"/>
              </a:rPr>
              <a:t>B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ÀI 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 CỦA T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RÁI ĐẤT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QUAY QUANH</a:t>
            </a:r>
            <a:r>
              <a:rPr lang="en-US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cap="all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ẶT TRỜI</a:t>
            </a:r>
            <a:r>
              <a:rPr lang="vi-VN" b="1" cap="all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VÀ HỆ QUẢ</a:t>
            </a:r>
            <a:endParaRPr lang="en-US" b="1" cap="all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2998113"/>
            <a:ext cx="223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1. Hiện tượng mùa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4248" y="3305373"/>
            <a:ext cx="4934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  <a:sym typeface="Wingdings"/>
              </a:rPr>
              <a:t>-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2 nửa cầu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95912"/>
              </p:ext>
            </p:extLst>
          </p:nvPr>
        </p:nvGraphicFramePr>
        <p:xfrm>
          <a:off x="228600" y="3699451"/>
          <a:ext cx="8577942" cy="1828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349038"/>
                <a:gridCol w="1348469"/>
                <a:gridCol w="1335149"/>
                <a:gridCol w="1207064"/>
                <a:gridCol w="1338222"/>
              </a:tblGrid>
              <a:tr h="17659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gian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Bắc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Nửa cầu Nam</a:t>
                      </a:r>
                      <a:endParaRPr lang="en-US" sz="20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6594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r>
                        <a:rPr lang="en-US" sz="2000" baseline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Mùa</a:t>
                      </a: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21/3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22/6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22/6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23/9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23/9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22/12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6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22/12 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  <a:sym typeface="Wingdings"/>
                        </a:rPr>
                        <a:t></a:t>
                      </a:r>
                      <a:r>
                        <a:rPr lang="en-US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21/3 năm sau</a:t>
                      </a: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672115" y="44325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9615" y="504214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50579" y="4413439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8079" y="501841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Nóng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80222" y="4231543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88193" y="516106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471" y="453434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950" y="487165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03163" y="42167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17677" y="452159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24937" y="483977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47665" y="513034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Hạ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5544978"/>
            <a:ext cx="5943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Hiện </a:t>
            </a:r>
            <a:r>
              <a:rPr lang="vi-VN" sz="2000" b="1">
                <a:latin typeface="Times New Roman" pitchFamily="18" charset="0"/>
                <a:cs typeface="Times New Roman" pitchFamily="18" charset="0"/>
              </a:rPr>
              <a:t>tượng ngày - đêm dài ngắn theo mùa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400" y="5889041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nóng: Ngày dài hơn đêm.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Nửa cầu mùa lạnh: Đêm dài hơn ngày.</a:t>
            </a: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- Xích đạo: Ngày = đêm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8340" y="8588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DUNG CHÍNH</a:t>
            </a:r>
            <a:endParaRPr lang="en-US" sz="2400" b="1" cap="all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C:\Users\ADMIN\Desktop\Tay_cam_but_b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18" y="8591"/>
            <a:ext cx="624282" cy="52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05742" y="2667000"/>
            <a:ext cx="60139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3494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U LIEU POWER POINT\HINH NEN PP\4a9603180f768be911182399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16"/>
            <a:ext cx="9144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38" y="685800"/>
            <a:ext cx="8551762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66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9"/>
          <p:cNvSpPr>
            <a:spLocks noChangeArrowheads="1"/>
          </p:cNvSpPr>
          <p:nvPr/>
        </p:nvSpPr>
        <p:spPr bwMode="auto">
          <a:xfrm>
            <a:off x="990600" y="1408339"/>
            <a:ext cx="7148052" cy="4078061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453272" y="276225"/>
            <a:ext cx="2303463" cy="2303462"/>
            <a:chOff x="3562349" y="152400"/>
            <a:chExt cx="2303463" cy="2303462"/>
          </a:xfrm>
        </p:grpSpPr>
        <p:grpSp>
          <p:nvGrpSpPr>
            <p:cNvPr id="5128" name="Group 8"/>
            <p:cNvGrpSpPr>
              <a:grpSpLocks/>
            </p:cNvGrpSpPr>
            <p:nvPr/>
          </p:nvGrpSpPr>
          <p:grpSpPr bwMode="auto">
            <a:xfrm>
              <a:off x="3562349" y="152400"/>
              <a:ext cx="2303463" cy="2303462"/>
              <a:chOff x="-250" y="1344"/>
              <a:chExt cx="1451" cy="1451"/>
            </a:xfrm>
          </p:grpSpPr>
          <p:sp>
            <p:nvSpPr>
              <p:cNvPr id="9226" name="Line 7"/>
              <p:cNvSpPr>
                <a:spLocks noChangeShapeType="1"/>
              </p:cNvSpPr>
              <p:nvPr/>
            </p:nvSpPr>
            <p:spPr bwMode="auto">
              <a:xfrm flipH="1">
                <a:off x="332" y="1541"/>
                <a:ext cx="272" cy="10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9227" name="Picture 6" descr="GLOBE1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0" y="1344"/>
                <a:ext cx="1451" cy="1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Oval 2"/>
            <p:cNvSpPr/>
            <p:nvPr/>
          </p:nvSpPr>
          <p:spPr>
            <a:xfrm>
              <a:off x="4035837" y="628813"/>
              <a:ext cx="1325880" cy="1325880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7375950" y="3124200"/>
            <a:ext cx="15394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22 - 12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(Đông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3352800" y="5105400"/>
            <a:ext cx="258921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23 </a:t>
            </a: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- 9 </a:t>
            </a:r>
          </a:p>
          <a:p>
            <a:pPr algn="ctr" eaLnBrk="1" hangingPunct="1"/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(Thu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4" name="Text Box 19"/>
          <p:cNvSpPr txBox="1">
            <a:spLocks noChangeArrowheads="1"/>
          </p:cNvSpPr>
          <p:nvPr/>
        </p:nvSpPr>
        <p:spPr bwMode="auto">
          <a:xfrm>
            <a:off x="5370037" y="731295"/>
            <a:ext cx="1725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21 - 3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(Xuân phân)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7414" y="3069090"/>
            <a:ext cx="192927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(22 </a:t>
            </a:r>
            <a:r>
              <a:rPr lang="en-US" sz="2000" b="1">
                <a:solidFill>
                  <a:schemeClr val="folHlink"/>
                </a:solidFill>
                <a:cs typeface="Times New Roman" pitchFamily="18" charset="0"/>
              </a:rPr>
              <a:t>- 6 </a:t>
            </a:r>
            <a:br>
              <a:rPr lang="en-US" sz="2000" b="1">
                <a:solidFill>
                  <a:schemeClr val="folHlink"/>
                </a:solidFill>
                <a:cs typeface="Times New Roman" pitchFamily="18" charset="0"/>
              </a:rPr>
            </a:br>
            <a:r>
              <a:rPr lang="en-US" sz="2000" b="1" smtClean="0">
                <a:solidFill>
                  <a:schemeClr val="folHlink"/>
                </a:solidFill>
                <a:cs typeface="Times New Roman" pitchFamily="18" charset="0"/>
              </a:rPr>
              <a:t>Hạ chí)</a:t>
            </a:r>
            <a:endParaRPr lang="en-US" sz="2000" b="1">
              <a:solidFill>
                <a:schemeClr val="folHlink"/>
              </a:solidFill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71735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1. Chuyển 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tải xuống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3005" y="6248400"/>
            <a:ext cx="5608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Hình: Chuyển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0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0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5288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-0.00208 C 0.21163 -0.00208 0.38854 0.13017 0.38854 0.29364 C 0.38854 0.45665 0.21163 0.5889 -0.00486 0.5889 C -0.22187 0.5889 -0.39826 0.45665 -0.39826 0.29364 C -0.39826 0.13017 -0.22187 -0.00208 -0.00486 -0.0020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8628" y="731222"/>
            <a:ext cx="7848600" cy="3688378"/>
            <a:chOff x="1295400" y="1137838"/>
            <a:chExt cx="6719722" cy="3053162"/>
          </a:xfrm>
        </p:grpSpPr>
        <p:pic>
          <p:nvPicPr>
            <p:cNvPr id="8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6200" y="71735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Chuyển 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599694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120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8628" y="731222"/>
            <a:ext cx="7848600" cy="3688378"/>
            <a:chOff x="1295400" y="1137838"/>
            <a:chExt cx="6719722" cy="3053162"/>
          </a:xfrm>
        </p:grpSpPr>
        <p:pic>
          <p:nvPicPr>
            <p:cNvPr id="8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76200" y="71735"/>
            <a:ext cx="56581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Chuyển 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4599694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Dựa vào hình 1,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điền tiếp vào nội dung sau về đặc điểm chuyển động của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Mặt Trời: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Hình dạng 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uỹ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đạo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:…………………………………………………...................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Hướng chuyển động: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……………………………………………………………..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Thời gian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uay </a:t>
            </a:r>
            <a:r>
              <a:rPr lang="vi-VN" sz="2000">
                <a:latin typeface="Times New Roman" pitchFamily="18" charset="0"/>
                <a:cs typeface="Times New Roman" pitchFamily="18" charset="0"/>
              </a:rPr>
              <a:t>hết 1 vòng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:……………………………………………...............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Góc nghiêng và hướng của trục: ..……………………………………………….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7796" y="5016107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 elip gần tròn 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2396" y="5328414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Tây sang Đông (ngược chiều kim đồng hồ)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1996" y="5632390"/>
            <a:ext cx="500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365 ngày 6 giờ (≈ 1 năm)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65756" y="5936262"/>
            <a:ext cx="5588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Trục nghiêng 66</a:t>
            </a:r>
            <a:r>
              <a:rPr lang="en-US" sz="2000" baseline="30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33’ trên mặt phẳng quỹ đạo và không đổi hướng.</a:t>
            </a:r>
            <a:endParaRPr lang="en-US" sz="2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472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sadf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34" y="807422"/>
            <a:ext cx="7482866" cy="8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5231" y="1676400"/>
            <a:ext cx="7386483" cy="5105400"/>
            <a:chOff x="538317" y="1219200"/>
            <a:chExt cx="7919883" cy="5614219"/>
          </a:xfrm>
        </p:grpSpPr>
        <p:pic>
          <p:nvPicPr>
            <p:cNvPr id="4" name="Picture 5" descr="bonmua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9" t="5901" r="4653" b="4830"/>
            <a:stretch/>
          </p:blipFill>
          <p:spPr bwMode="auto">
            <a:xfrm>
              <a:off x="538317" y="1219200"/>
              <a:ext cx="7919883" cy="5614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" name="Text Box 8" descr="Purple mesh"/>
            <p:cNvSpPr txBox="1">
              <a:spLocks noChangeArrowheads="1"/>
            </p:cNvSpPr>
            <p:nvPr/>
          </p:nvSpPr>
          <p:spPr bwMode="auto">
            <a:xfrm>
              <a:off x="1566763" y="3564797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smtClean="0">
                  <a:solidFill>
                    <a:srgbClr val="FFFFCC"/>
                  </a:solidFill>
                </a:rPr>
                <a:t>Mùa </a:t>
              </a:r>
              <a:r>
                <a:rPr lang="en-US" sz="1800" b="1">
                  <a:solidFill>
                    <a:srgbClr val="FFFFCC"/>
                  </a:solidFill>
                </a:rPr>
                <a:t>xuân</a:t>
              </a:r>
            </a:p>
          </p:txBody>
        </p:sp>
        <p:sp>
          <p:nvSpPr>
            <p:cNvPr id="6" name="Text Box 10" descr="Purple mesh"/>
            <p:cNvSpPr txBox="1">
              <a:spLocks noChangeArrowheads="1"/>
            </p:cNvSpPr>
            <p:nvPr/>
          </p:nvSpPr>
          <p:spPr bwMode="auto">
            <a:xfrm>
              <a:off x="4606948" y="3578198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smtClean="0">
                  <a:solidFill>
                    <a:srgbClr val="FFFFCC"/>
                  </a:solidFill>
                </a:rPr>
                <a:t>Mùa hạ</a:t>
              </a:r>
              <a:endParaRPr lang="en-US" sz="1800" b="1">
                <a:solidFill>
                  <a:srgbClr val="FFFFCC"/>
                </a:solidFill>
              </a:endParaRPr>
            </a:p>
          </p:txBody>
        </p:sp>
        <p:sp>
          <p:nvSpPr>
            <p:cNvPr id="7" name="Text Box 11" descr="Purple mesh"/>
            <p:cNvSpPr txBox="1">
              <a:spLocks noChangeArrowheads="1"/>
            </p:cNvSpPr>
            <p:nvPr/>
          </p:nvSpPr>
          <p:spPr bwMode="auto">
            <a:xfrm>
              <a:off x="4601836" y="6348372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smtClean="0">
                  <a:solidFill>
                    <a:srgbClr val="FFFFCC"/>
                  </a:solidFill>
                </a:rPr>
                <a:t>Mùa </a:t>
              </a:r>
              <a:r>
                <a:rPr lang="en-US" sz="1800" b="1">
                  <a:solidFill>
                    <a:srgbClr val="FFFFCC"/>
                  </a:solidFill>
                </a:rPr>
                <a:t>thu</a:t>
              </a:r>
            </a:p>
          </p:txBody>
        </p:sp>
        <p:sp>
          <p:nvSpPr>
            <p:cNvPr id="8" name="Text Box 12" descr="Purple mesh"/>
            <p:cNvSpPr txBox="1">
              <a:spLocks noChangeArrowheads="1"/>
            </p:cNvSpPr>
            <p:nvPr/>
          </p:nvSpPr>
          <p:spPr bwMode="auto">
            <a:xfrm>
              <a:off x="1567197" y="6348372"/>
              <a:ext cx="2927604" cy="369332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smtClean="0">
                  <a:solidFill>
                    <a:srgbClr val="FFFFCC"/>
                  </a:solidFill>
                </a:rPr>
                <a:t>Mùa </a:t>
              </a:r>
              <a:r>
                <a:rPr lang="en-US" sz="1800" b="1">
                  <a:solidFill>
                    <a:srgbClr val="FFFFCC"/>
                  </a:solidFill>
                </a:rPr>
                <a:t>đông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9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3142" y="609600"/>
            <a:ext cx="7848600" cy="3688378"/>
            <a:chOff x="1295400" y="1137838"/>
            <a:chExt cx="6719722" cy="3053162"/>
          </a:xfrm>
        </p:grpSpPr>
        <p:pic>
          <p:nvPicPr>
            <p:cNvPr id="14" name="Picture 3" descr="C:\Users\ADMIN\Desktop\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0"/>
              <a:ext cx="6719722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ADMIN\Desktop\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4" r="79625" b="79113"/>
            <a:stretch/>
          </p:blipFill>
          <p:spPr bwMode="auto">
            <a:xfrm>
              <a:off x="1318260" y="1137838"/>
              <a:ext cx="1369142" cy="353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Users\ADMIN\Desktop\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123" b="66550"/>
          <a:stretch/>
        </p:blipFill>
        <p:spPr bwMode="auto">
          <a:xfrm>
            <a:off x="210456" y="3875313"/>
            <a:ext cx="1404257" cy="1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C:\Users\ADMIN\Desktop\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636" b="16159"/>
          <a:stretch/>
        </p:blipFill>
        <p:spPr bwMode="auto">
          <a:xfrm>
            <a:off x="308430" y="4837368"/>
            <a:ext cx="8496560" cy="17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51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0142"/>
          <a:stretch/>
        </p:blipFill>
        <p:spPr bwMode="auto">
          <a:xfrm>
            <a:off x="19050" y="933903"/>
            <a:ext cx="3902422" cy="333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65125" y="2080078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nóng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Bắc ngả 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nhiều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không 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ít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22/6 (HẠ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876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C:\Users\ADMIN\Desktop\Capture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brightnessContrast bright="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77" b="8674"/>
          <a:stretch/>
        </p:blipFill>
        <p:spPr bwMode="auto">
          <a:xfrm>
            <a:off x="181641" y="986135"/>
            <a:ext cx="4161759" cy="338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5800" y="990600"/>
            <a:ext cx="3668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NGÀY 22/12 (ĐÔNG CHÍ)</a:t>
            </a:r>
            <a:endParaRPr lang="en-US" sz="2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39850" y="2133600"/>
            <a:ext cx="2362200" cy="10128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91000" y="1752600"/>
            <a:ext cx="487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nửa cầu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Bắc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 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nhỏ</a:t>
            </a:r>
          </a:p>
          <a:p>
            <a:pPr marL="285750" indent="-285750">
              <a:buFont typeface="Wingdings"/>
              <a:buChar char="à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 nhận được ít ánh sáng và nhiệt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 N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ửa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cầu 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b="1">
                <a:latin typeface="Times New Roman" pitchFamily="18" charset="0"/>
                <a:cs typeface="Times New Roman" pitchFamily="18" charset="0"/>
              </a:rPr>
              <a:t>mùa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lạnh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Vì nửa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cầu Nam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ngả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Mặt Trời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chiếu của tia sáng MT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lớn</a:t>
            </a:r>
          </a:p>
          <a:p>
            <a:r>
              <a:rPr lang="en-US" sz="220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nhiều ánh sáng và nhiệt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0" y="5358825"/>
            <a:ext cx="7521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Mùa 2 nửa cầu </a:t>
            </a:r>
            <a:r>
              <a:rPr lang="en-US" sz="2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Bắc và Nam trái 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ngược nhau.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71735"/>
            <a:ext cx="6676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Hệ quả chuyển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động của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Trái Đất </a:t>
            </a:r>
            <a:r>
              <a:rPr lang="nl-NL" sz="2200" b="1">
                <a:latin typeface="Times New Roman" pitchFamily="18" charset="0"/>
                <a:cs typeface="Times New Roman" pitchFamily="18" charset="0"/>
              </a:rPr>
              <a:t>quanh 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Mặt Trời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228" y="413658"/>
            <a:ext cx="244009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200" b="1" smtClean="0">
                <a:latin typeface="Times New Roman" pitchFamily="18" charset="0"/>
                <a:cs typeface="Times New Roman" pitchFamily="18" charset="0"/>
              </a:rPr>
              <a:t>. Hiện tượng mùa</a:t>
            </a:r>
            <a:endParaRPr lang="en-US" sz="2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1714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1022</Words>
  <PresentationFormat>On-screen Show (4:3)</PresentationFormat>
  <Paragraphs>193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2021-08-09T09:16:11Z</dcterms:created>
  <dcterms:modified xsi:type="dcterms:W3CDTF">2021-08-11T09:14:49Z</dcterms:modified>
</cp:coreProperties>
</file>