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76" r:id="rId4"/>
    <p:sldId id="358" r:id="rId5"/>
    <p:sldId id="377" r:id="rId6"/>
    <p:sldId id="371" r:id="rId7"/>
    <p:sldId id="276" r:id="rId8"/>
    <p:sldId id="298" r:id="rId9"/>
    <p:sldId id="378" r:id="rId10"/>
    <p:sldId id="373" r:id="rId11"/>
    <p:sldId id="374" r:id="rId12"/>
    <p:sldId id="314" r:id="rId13"/>
    <p:sldId id="330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6B0"/>
    <a:srgbClr val="AAE0F9"/>
    <a:srgbClr val="E0DFEF"/>
    <a:srgbClr val="D0E39A"/>
    <a:srgbClr val="F26343"/>
    <a:srgbClr val="FF9933"/>
    <a:srgbClr val="5DD2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7620" y="120777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669" y="1081110"/>
            <a:ext cx="10990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400" b="1" dirty="0" smtClean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use, why, and how often they use them.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20" y="11051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6264" y="2122571"/>
            <a:ext cx="10936911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social media does </a:t>
            </a:r>
            <a:r>
              <a:rPr lang="en-US" sz="3200" u="sng" dirty="0" smtClean="0"/>
              <a:t>Ann</a:t>
            </a:r>
            <a:r>
              <a:rPr lang="en-US" sz="3200" dirty="0" smtClean="0"/>
              <a:t> use?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</a:t>
            </a:r>
            <a:r>
              <a:rPr lang="en-US" sz="3200" dirty="0" smtClean="0"/>
              <a:t>: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uses </a:t>
            </a:r>
            <a:r>
              <a:rPr lang="en-US" sz="3200" u="sng" dirty="0" smtClean="0"/>
              <a:t>YouTube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Nam:</a:t>
            </a:r>
            <a:r>
              <a:rPr lang="en-US" sz="3200" dirty="0" smtClean="0"/>
              <a:t> </a:t>
            </a:r>
            <a:r>
              <a:rPr lang="en-US" sz="3200" u="sng" dirty="0" smtClean="0"/>
              <a:t>She uploads her videos and watch other people’s videos.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How often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Nam</a:t>
            </a:r>
            <a:r>
              <a:rPr lang="en-US" sz="3200" dirty="0" smtClean="0"/>
              <a:t>: </a:t>
            </a:r>
            <a:r>
              <a:rPr lang="en-US" sz="3200" u="sng" dirty="0" smtClean="0"/>
              <a:t>Every day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401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59160"/>
            <a:ext cx="66555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5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82728" y="2103811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How often do you use it?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/>
              <a:t>What 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60083" y="5311737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16667" y="1896217"/>
            <a:ext cx="9770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List </a:t>
            </a:r>
            <a:r>
              <a:rPr lang="en-US" sz="3200" dirty="0"/>
              <a:t>some popular social media among teens.</a:t>
            </a:r>
            <a:endParaRPr lang="en-US" sz="2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73" y="218128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394" y="2169849"/>
            <a:ext cx="814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Do exercises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1" y="246423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750" y="3959290"/>
            <a:ext cx="183591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  <a:effectLst/>
              </a:rPr>
              <a:t>SOCIAL MEDIA POPULAR AMONG TEENS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017634"/>
            <a:ext cx="5740799" cy="13520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dialogues Pay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Work in pairs. Make similar conversations, using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86074" cy="923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7" y="2773038"/>
            <a:ext cx="1486074" cy="11862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0737" y="567627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374664" y="4499812"/>
            <a:ext cx="1494322" cy="117646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35872"/>
            <a:ext cx="575785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3526798"/>
            <a:ext cx="5749329" cy="195960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some posts on a forum about different social media and match the names of posters with their activities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questions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social media.</a:t>
            </a:r>
          </a:p>
          <a:p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&amp; reporting.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271" y="1203641"/>
            <a:ext cx="11527132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100" b="1" dirty="0">
                <a:latin typeface="+mn-lt"/>
                <a:ea typeface="+mn-ea"/>
                <a:cs typeface="+mn-cs"/>
              </a:rPr>
              <a:t>- </a:t>
            </a:r>
            <a:r>
              <a:rPr lang="en-US" sz="3100" b="1" dirty="0" smtClean="0">
                <a:latin typeface="+mn-lt"/>
                <a:ea typeface="+mn-ea"/>
                <a:cs typeface="+mn-cs"/>
              </a:rPr>
              <a:t>Answer the following </a:t>
            </a:r>
            <a:r>
              <a:rPr lang="en-US" sz="3100" b="1" dirty="0">
                <a:latin typeface="+mn-lt"/>
                <a:ea typeface="+mn-ea"/>
                <a:cs typeface="+mn-cs"/>
              </a:rPr>
              <a:t>questions:</a:t>
            </a:r>
            <a:br>
              <a:rPr lang="en-US" sz="3100" b="1" dirty="0">
                <a:latin typeface="+mn-lt"/>
                <a:ea typeface="+mn-ea"/>
                <a:cs typeface="+mn-cs"/>
              </a:rPr>
            </a:br>
            <a:endParaRPr lang="en-US" sz="31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2376827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pass you a pen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8936" y="3093093"/>
            <a:ext cx="11173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tell you more about the music club?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48936" y="3750067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What will we do if we want to ask politely somebody to do </a:t>
            </a:r>
            <a:r>
              <a:rPr lang="en-US" sz="2800" dirty="0" err="1"/>
              <a:t>sth</a:t>
            </a:r>
            <a:r>
              <a:rPr lang="en-US" sz="2800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981303"/>
            <a:ext cx="1428206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6459" y="4867981"/>
            <a:ext cx="578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084" y="1279905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199" y="2121167"/>
            <a:ext cx="10741429" cy="1574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School club leader</a:t>
            </a:r>
            <a:r>
              <a:rPr lang="en-US" sz="3000" dirty="0" smtClean="0"/>
              <a:t>: Certainly. It meets on Mondays and Thursdays.</a:t>
            </a:r>
          </a:p>
        </p:txBody>
      </p:sp>
      <p:pic>
        <p:nvPicPr>
          <p:cNvPr id="2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350" y="1673512"/>
            <a:ext cx="6096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4306335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</a:t>
            </a:r>
            <a:r>
              <a:rPr lang="en-US" sz="300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you </a:t>
            </a:r>
            <a:r>
              <a:rPr lang="en-US" sz="300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show me the way to the college, please?</a:t>
            </a:r>
            <a:r>
              <a:rPr lang="en-US" sz="3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smtClean="0"/>
              <a:t>Teacher</a:t>
            </a:r>
            <a:r>
              <a:rPr lang="en-US" sz="3000" smtClean="0"/>
              <a:t>: Certainly. Go past this block, then turn left. It’s on your right-hand side there.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19062" y="2632208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" y="4741177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75205"/>
              </p:ext>
            </p:extLst>
          </p:nvPr>
        </p:nvGraphicFramePr>
        <p:xfrm>
          <a:off x="574765" y="1995394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7935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6" y="1185966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26833" y="2186727"/>
            <a:ext cx="10775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242021"/>
                </a:solidFill>
              </a:rPr>
              <a:t>Ask to borrow a book from your classmate.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6995" y="2958695"/>
            <a:ext cx="12030075" cy="7941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FF9933"/>
                </a:solidFill>
              </a:rPr>
              <a:t>Example</a:t>
            </a:r>
            <a:r>
              <a:rPr lang="en-US" sz="3200" i="1" dirty="0">
                <a:solidFill>
                  <a:srgbClr val="FF9933"/>
                </a:solidFill>
              </a:rPr>
              <a:t>:</a:t>
            </a:r>
            <a:r>
              <a:rPr lang="en-US" sz="3200" dirty="0">
                <a:solidFill>
                  <a:srgbClr val="FF9933"/>
                </a:solidFill>
              </a:rPr>
              <a:t> </a:t>
            </a:r>
            <a:r>
              <a:rPr lang="en-US" sz="3200" dirty="0" smtClean="0">
                <a:solidFill>
                  <a:srgbClr val="5DD2FF"/>
                </a:solidFill>
              </a:rPr>
              <a:t>Can </a:t>
            </a:r>
            <a:r>
              <a:rPr lang="en-US" sz="3200" dirty="0">
                <a:solidFill>
                  <a:srgbClr val="5DD2FF"/>
                </a:solidFill>
              </a:rPr>
              <a:t>you lend me your book that you finished reading, please?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61925" y="4469073"/>
            <a:ext cx="12030075" cy="794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FF9933"/>
                </a:solidFill>
              </a:rPr>
              <a:t>Example</a:t>
            </a:r>
            <a:r>
              <a:rPr lang="en-US" sz="3200" i="1" dirty="0" smtClean="0">
                <a:solidFill>
                  <a:srgbClr val="FF9933"/>
                </a:solidFill>
              </a:rPr>
              <a:t>:</a:t>
            </a:r>
            <a:r>
              <a:rPr lang="en-US" sz="3200" dirty="0">
                <a:solidFill>
                  <a:srgbClr val="FF9933"/>
                </a:solidFill>
              </a:rPr>
              <a:t> </a:t>
            </a:r>
            <a:r>
              <a:rPr lang="en-US" sz="3200" dirty="0">
                <a:solidFill>
                  <a:srgbClr val="5DD2FF"/>
                </a:solidFill>
              </a:rPr>
              <a:t>Could you tell me how to start a science project?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08654" y="2060757"/>
            <a:ext cx="5632397" cy="19921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08654" y="4127141"/>
            <a:ext cx="5632397" cy="188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723603" y="2046286"/>
            <a:ext cx="6468397" cy="197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03141" y="4118361"/>
            <a:ext cx="6313929" cy="1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1829393"/>
            <a:ext cx="4624387" cy="470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2066314"/>
            <a:ext cx="1838367" cy="42760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14650" y="2562225"/>
            <a:ext cx="3338195" cy="714375"/>
          </a:xfrm>
          <a:prstGeom prst="straightConnector1">
            <a:avLst/>
          </a:prstGeom>
          <a:ln w="57150">
            <a:solidFill>
              <a:srgbClr val="E0D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4650" y="3633132"/>
            <a:ext cx="3338195" cy="1449513"/>
          </a:xfrm>
          <a:prstGeom prst="straightConnector1">
            <a:avLst/>
          </a:prstGeom>
          <a:ln w="57150">
            <a:solidFill>
              <a:srgbClr val="D0E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4648" y="3633132"/>
            <a:ext cx="3338196" cy="2352537"/>
          </a:xfrm>
          <a:prstGeom prst="straightConnector1">
            <a:avLst/>
          </a:prstGeom>
          <a:ln w="57150">
            <a:solidFill>
              <a:srgbClr val="D0E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14646" y="2276554"/>
            <a:ext cx="3338198" cy="2434394"/>
          </a:xfrm>
          <a:prstGeom prst="straightConnector1">
            <a:avLst/>
          </a:prstGeom>
          <a:ln w="57150">
            <a:solidFill>
              <a:srgbClr val="AAE0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914646" y="4180776"/>
            <a:ext cx="3338199" cy="1596696"/>
          </a:xfrm>
          <a:prstGeom prst="straightConnector1">
            <a:avLst/>
          </a:prstGeom>
          <a:ln w="57150">
            <a:solidFill>
              <a:srgbClr val="FBC6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5021</TotalTime>
  <Words>531</Words>
  <PresentationFormat>Widescreen</PresentationFormat>
  <Paragraphs>90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- Answer the following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2023-07-13T08:42:13Z</dcterms:modified>
</cp:coreProperties>
</file>