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0" r:id="rId2"/>
    <p:sldId id="492" r:id="rId3"/>
    <p:sldId id="302" r:id="rId4"/>
    <p:sldId id="292" r:id="rId5"/>
    <p:sldId id="450" r:id="rId6"/>
    <p:sldId id="451" r:id="rId7"/>
    <p:sldId id="334" r:id="rId8"/>
    <p:sldId id="497" r:id="rId9"/>
    <p:sldId id="498" r:id="rId10"/>
    <p:sldId id="499" r:id="rId11"/>
    <p:sldId id="493" r:id="rId12"/>
    <p:sldId id="452" r:id="rId13"/>
    <p:sldId id="519" r:id="rId14"/>
    <p:sldId id="512" r:id="rId15"/>
    <p:sldId id="513" r:id="rId16"/>
    <p:sldId id="456" r:id="rId17"/>
    <p:sldId id="502" r:id="rId18"/>
    <p:sldId id="503" r:id="rId19"/>
    <p:sldId id="504" r:id="rId20"/>
    <p:sldId id="517" r:id="rId21"/>
    <p:sldId id="510" r:id="rId22"/>
    <p:sldId id="507" r:id="rId23"/>
    <p:sldId id="518" r:id="rId24"/>
    <p:sldId id="315" r:id="rId25"/>
    <p:sldId id="380" r:id="rId26"/>
    <p:sldId id="331" r:id="rId27"/>
    <p:sldId id="295" r:id="rId28"/>
    <p:sldId id="329" r:id="rId29"/>
    <p:sldId id="33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0"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57"/>
  </p:normalViewPr>
  <p:slideViewPr>
    <p:cSldViewPr snapToGrid="0">
      <p:cViewPr varScale="1">
        <p:scale>
          <a:sx n="60" d="100"/>
          <a:sy n="60" d="100"/>
        </p:scale>
        <p:origin x="912"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12/21/2022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17</a:t>
            </a:fld>
            <a:endParaRPr lang="en-US"/>
          </a:p>
        </p:txBody>
      </p:sp>
    </p:spTree>
    <p:extLst>
      <p:ext uri="{BB962C8B-B14F-4D97-AF65-F5344CB8AC3E}">
        <p14:creationId xmlns:p14="http://schemas.microsoft.com/office/powerpoint/2010/main" val="184081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97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9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4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9"/>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9"/>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4" name="TextBox 13">
            <a:extLst>
              <a:ext uri="{FF2B5EF4-FFF2-40B4-BE49-F238E27FC236}">
                <a16:creationId xmlns:a16="http://schemas.microsoft.com/office/drawing/2014/main" id="{D7889D60-3103-E54C-9167-2287BEE5C81A}"/>
              </a:ext>
            </a:extLst>
          </p:cNvPr>
          <p:cNvSpPr txBox="1"/>
          <p:nvPr userDrawn="1"/>
        </p:nvSpPr>
        <p:spPr>
          <a:xfrm>
            <a:off x="39607" y="6503714"/>
            <a:ext cx="1818062"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7 Right On!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10"/>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3" name="Rectangle 2"/>
          <p:cNvSpPr/>
          <p:nvPr userDrawn="1"/>
        </p:nvSpPr>
        <p:spPr>
          <a:xfrm>
            <a:off x="-21771" y="0"/>
            <a:ext cx="12213771" cy="3868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7889D60-3103-E54C-9167-2287BEE5C81A}"/>
              </a:ext>
            </a:extLst>
          </p:cNvPr>
          <p:cNvSpPr txBox="1"/>
          <p:nvPr userDrawn="1"/>
        </p:nvSpPr>
        <p:spPr>
          <a:xfrm>
            <a:off x="165631" y="44302"/>
            <a:ext cx="71686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1" baseline="0">
                <a:solidFill>
                  <a:schemeClr val="bg1"/>
                </a:solidFill>
              </a:rPr>
              <a:t>Unit 4 </a:t>
            </a:r>
            <a:r>
              <a:rPr lang="en-US" sz="1400" baseline="0">
                <a:solidFill>
                  <a:schemeClr val="bg1"/>
                </a:solidFill>
              </a:rPr>
              <a:t> </a:t>
            </a:r>
            <a:endParaRPr lang="en-US" sz="1400" dirty="0">
              <a:solidFill>
                <a:schemeClr val="bg1"/>
              </a:solidFill>
            </a:endParaRPr>
          </a:p>
        </p:txBody>
      </p:sp>
      <p:sp>
        <p:nvSpPr>
          <p:cNvPr id="17" name="TextBox 16">
            <a:extLst>
              <a:ext uri="{FF2B5EF4-FFF2-40B4-BE49-F238E27FC236}">
                <a16:creationId xmlns:a16="http://schemas.microsoft.com/office/drawing/2014/main" id="{D7889D60-3103-E54C-9167-2287BEE5C81A}"/>
              </a:ext>
            </a:extLst>
          </p:cNvPr>
          <p:cNvSpPr txBox="1"/>
          <p:nvPr userDrawn="1"/>
        </p:nvSpPr>
        <p:spPr>
          <a:xfrm>
            <a:off x="10860002" y="12064"/>
            <a:ext cx="224742"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 </a:t>
            </a:r>
            <a:endParaRPr lang="en-US" sz="1400" dirty="0">
              <a:solidFill>
                <a:schemeClr val="bg1"/>
              </a:solidFill>
            </a:endParaRPr>
          </a:p>
        </p:txBody>
      </p:sp>
      <p:sp>
        <p:nvSpPr>
          <p:cNvPr id="18" name="TextBox 17">
            <a:extLst>
              <a:ext uri="{FF2B5EF4-FFF2-40B4-BE49-F238E27FC236}">
                <a16:creationId xmlns:a16="http://schemas.microsoft.com/office/drawing/2014/main" id="{D7889D60-3103-E54C-9167-2287BEE5C81A}"/>
              </a:ext>
            </a:extLst>
          </p:cNvPr>
          <p:cNvSpPr txBox="1"/>
          <p:nvPr userDrawn="1"/>
        </p:nvSpPr>
        <p:spPr>
          <a:xfrm>
            <a:off x="10321072" y="39542"/>
            <a:ext cx="185076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1" baseline="0" dirty="0">
                <a:solidFill>
                  <a:schemeClr val="bg1"/>
                </a:solidFill>
              </a:rPr>
              <a:t>Progress Check (Cont.)</a:t>
            </a:r>
            <a:endParaRPr lang="en-US" sz="1400"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9292" cy="6859523"/>
          </a:xfrm>
          <a:prstGeom prst="rect">
            <a:avLst/>
          </a:prstGeom>
        </p:spPr>
      </p:pic>
      <p:sp>
        <p:nvSpPr>
          <p:cNvPr id="5" name="TextBox 4"/>
          <p:cNvSpPr txBox="1"/>
          <p:nvPr/>
        </p:nvSpPr>
        <p:spPr>
          <a:xfrm>
            <a:off x="4959423" y="2321004"/>
            <a:ext cx="6640697" cy="2215991"/>
          </a:xfrm>
          <a:prstGeom prst="rect">
            <a:avLst/>
          </a:prstGeom>
          <a:noFill/>
        </p:spPr>
        <p:txBody>
          <a:bodyPr wrap="square" rtlCol="0">
            <a:spAutoFit/>
          </a:bodyPr>
          <a:lstStyle/>
          <a:p>
            <a:pPr algn="ctr"/>
            <a:r>
              <a:rPr lang="en-US" sz="4600" b="1" dirty="0">
                <a:solidFill>
                  <a:srgbClr val="FF0000"/>
                </a:solidFill>
              </a:rPr>
              <a:t>Unit 4: All things high-tech</a:t>
            </a:r>
          </a:p>
          <a:p>
            <a:pPr algn="ctr"/>
            <a:r>
              <a:rPr lang="en-US" sz="4600" b="1" dirty="0">
                <a:solidFill>
                  <a:srgbClr val="00B050"/>
                </a:solidFill>
              </a:rPr>
              <a:t>Progress Check (Cont.)</a:t>
            </a:r>
          </a:p>
          <a:p>
            <a:pPr algn="ctr"/>
            <a:r>
              <a:rPr lang="en-US" sz="4600" b="1" dirty="0">
                <a:solidFill>
                  <a:srgbClr val="0070C0"/>
                </a:solidFill>
              </a:rPr>
              <a:t>Page 77</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120" y="428178"/>
            <a:ext cx="12192000" cy="6001643"/>
          </a:xfrm>
          <a:prstGeom prst="rect">
            <a:avLst/>
          </a:prstGeom>
        </p:spPr>
        <p:txBody>
          <a:bodyPr wrap="square">
            <a:spAutoFit/>
          </a:bodyPr>
          <a:lstStyle/>
          <a:p>
            <a:r>
              <a:rPr lang="en-US" sz="3200" dirty="0">
                <a:sym typeface="Wingdings" panose="05000000000000000000" pitchFamily="2" charset="2"/>
              </a:rPr>
              <a:t>A: Excuse me, </a:t>
            </a:r>
            <a:r>
              <a:rPr lang="en-US" sz="3200" dirty="0" err="1">
                <a:sym typeface="Wingdings" panose="05000000000000000000" pitchFamily="2" charset="2"/>
              </a:rPr>
              <a:t>Mr</a:t>
            </a:r>
            <a:r>
              <a:rPr lang="en-US" sz="3200" dirty="0">
                <a:sym typeface="Wingdings" panose="05000000000000000000" pitchFamily="2" charset="2"/>
              </a:rPr>
              <a:t> Aston. (</a:t>
            </a:r>
            <a:r>
              <a:rPr lang="en-US" sz="3200" b="1" dirty="0">
                <a:sym typeface="Wingdings" panose="05000000000000000000" pitchFamily="2" charset="2"/>
              </a:rPr>
              <a:t>1</a:t>
            </a:r>
            <a:r>
              <a:rPr lang="en-US" sz="3200" dirty="0">
                <a:sym typeface="Wingdings" panose="05000000000000000000" pitchFamily="2" charset="2"/>
              </a:rPr>
              <a:t>) ___________</a:t>
            </a:r>
          </a:p>
          <a:p>
            <a:r>
              <a:rPr lang="en-US" sz="3200" dirty="0">
                <a:sym typeface="Wingdings" panose="05000000000000000000" pitchFamily="2" charset="2"/>
              </a:rPr>
              <a:t>B: Sure. First, open your Internet browser and go to the electronic</a:t>
            </a:r>
          </a:p>
          <a:p>
            <a:r>
              <a:rPr lang="en-US" sz="3200" dirty="0">
                <a:sym typeface="Wingdings" panose="05000000000000000000" pitchFamily="2" charset="2"/>
              </a:rPr>
              <a:t>classroom.</a:t>
            </a:r>
          </a:p>
          <a:p>
            <a:r>
              <a:rPr lang="en-US" sz="3200" dirty="0">
                <a:sym typeface="Wingdings" panose="05000000000000000000" pitchFamily="2" charset="2"/>
              </a:rPr>
              <a:t>A: OK. (</a:t>
            </a:r>
            <a:r>
              <a:rPr lang="en-US" sz="3200" b="1" dirty="0">
                <a:sym typeface="Wingdings" panose="05000000000000000000" pitchFamily="2" charset="2"/>
              </a:rPr>
              <a:t>2</a:t>
            </a:r>
            <a:r>
              <a:rPr lang="en-US" sz="3200" dirty="0">
                <a:sym typeface="Wingdings" panose="05000000000000000000" pitchFamily="2" charset="2"/>
              </a:rPr>
              <a:t>) ___________</a:t>
            </a:r>
          </a:p>
          <a:p>
            <a:r>
              <a:rPr lang="en-US" sz="3200" dirty="0">
                <a:sym typeface="Wingdings" panose="05000000000000000000" pitchFamily="2" charset="2"/>
              </a:rPr>
              <a:t>B: Then click on where it says </a:t>
            </a:r>
            <a:r>
              <a:rPr lang="en-US" sz="3200" i="1" dirty="0">
                <a:sym typeface="Wingdings" panose="05000000000000000000" pitchFamily="2" charset="2"/>
              </a:rPr>
              <a:t>Log in</a:t>
            </a:r>
            <a:r>
              <a:rPr lang="en-US" sz="3200" dirty="0">
                <a:sym typeface="Wingdings" panose="05000000000000000000" pitchFamily="2" charset="2"/>
              </a:rPr>
              <a:t>.</a:t>
            </a:r>
          </a:p>
          <a:p>
            <a:r>
              <a:rPr lang="en-US" sz="3200" dirty="0">
                <a:sym typeface="Wingdings" panose="05000000000000000000" pitchFamily="2" charset="2"/>
              </a:rPr>
              <a:t>A: (</a:t>
            </a:r>
            <a:r>
              <a:rPr lang="en-US" sz="3200" b="1" dirty="0">
                <a:sym typeface="Wingdings" panose="05000000000000000000" pitchFamily="2" charset="2"/>
              </a:rPr>
              <a:t>3</a:t>
            </a:r>
            <a:r>
              <a:rPr lang="en-US" sz="3200" dirty="0">
                <a:sym typeface="Wingdings" panose="05000000000000000000" pitchFamily="2" charset="2"/>
              </a:rPr>
              <a:t>) ___________ That’s where I sign in.</a:t>
            </a:r>
          </a:p>
          <a:p>
            <a:r>
              <a:rPr lang="en-US" sz="3200" dirty="0">
                <a:sym typeface="Wingdings" panose="05000000000000000000" pitchFamily="2" charset="2"/>
              </a:rPr>
              <a:t>B: Yes, exactly! Now click </a:t>
            </a:r>
            <a:r>
              <a:rPr lang="en-US" sz="3200" i="1" dirty="0">
                <a:sym typeface="Wingdings" panose="05000000000000000000" pitchFamily="2" charset="2"/>
              </a:rPr>
              <a:t>Enter</a:t>
            </a:r>
            <a:r>
              <a:rPr lang="en-US" sz="3200" dirty="0">
                <a:sym typeface="Wingdings" panose="05000000000000000000" pitchFamily="2" charset="2"/>
              </a:rPr>
              <a:t>.</a:t>
            </a:r>
          </a:p>
          <a:p>
            <a:r>
              <a:rPr lang="en-US" sz="3200" dirty="0">
                <a:sym typeface="Wingdings" panose="05000000000000000000" pitchFamily="2" charset="2"/>
              </a:rPr>
              <a:t>A: OK. (</a:t>
            </a:r>
            <a:r>
              <a:rPr lang="en-US" sz="3200" b="1" dirty="0">
                <a:sym typeface="Wingdings" panose="05000000000000000000" pitchFamily="2" charset="2"/>
              </a:rPr>
              <a:t>4</a:t>
            </a:r>
            <a:r>
              <a:rPr lang="en-US" sz="3200" dirty="0">
                <a:sym typeface="Wingdings" panose="05000000000000000000" pitchFamily="2" charset="2"/>
              </a:rPr>
              <a:t>) ___________</a:t>
            </a:r>
          </a:p>
          <a:p>
            <a:r>
              <a:rPr lang="en-US" sz="3200" dirty="0">
                <a:sym typeface="Wingdings" panose="05000000000000000000" pitchFamily="2" charset="2"/>
              </a:rPr>
              <a:t>B: Now choose </a:t>
            </a:r>
            <a:r>
              <a:rPr lang="en-US" sz="3200" i="1" dirty="0">
                <a:sym typeface="Wingdings" panose="05000000000000000000" pitchFamily="2" charset="2"/>
              </a:rPr>
              <a:t>Year 7</a:t>
            </a:r>
            <a:r>
              <a:rPr lang="en-US" sz="3200" dirty="0">
                <a:sym typeface="Wingdings" panose="05000000000000000000" pitchFamily="2" charset="2"/>
              </a:rPr>
              <a:t> and click on </a:t>
            </a:r>
            <a:r>
              <a:rPr lang="en-US" sz="3200" i="1" dirty="0">
                <a:sym typeface="Wingdings" panose="05000000000000000000" pitchFamily="2" charset="2"/>
              </a:rPr>
              <a:t>My name</a:t>
            </a:r>
            <a:r>
              <a:rPr lang="en-US" sz="3200" dirty="0">
                <a:sym typeface="Wingdings" panose="05000000000000000000" pitchFamily="2" charset="2"/>
              </a:rPr>
              <a:t>. Open the file with today’s date on it and select </a:t>
            </a:r>
            <a:r>
              <a:rPr lang="en-US" sz="3200" i="1" dirty="0">
                <a:sym typeface="Wingdings" panose="05000000000000000000" pitchFamily="2" charset="2"/>
              </a:rPr>
              <a:t>File</a:t>
            </a:r>
            <a:r>
              <a:rPr lang="en-US" sz="3200" dirty="0">
                <a:sym typeface="Wingdings" panose="05000000000000000000" pitchFamily="2" charset="2"/>
              </a:rPr>
              <a:t> and then </a:t>
            </a:r>
            <a:r>
              <a:rPr lang="en-US" sz="3200" i="1" dirty="0">
                <a:sym typeface="Wingdings" panose="05000000000000000000" pitchFamily="2" charset="2"/>
              </a:rPr>
              <a:t>Print</a:t>
            </a:r>
            <a:r>
              <a:rPr lang="en-US" sz="3200" dirty="0">
                <a:sym typeface="Wingdings" panose="05000000000000000000" pitchFamily="2" charset="2"/>
              </a:rPr>
              <a:t>.</a:t>
            </a:r>
          </a:p>
          <a:p>
            <a:r>
              <a:rPr lang="en-US" sz="3200" dirty="0">
                <a:sym typeface="Wingdings" panose="05000000000000000000" pitchFamily="2" charset="2"/>
              </a:rPr>
              <a:t>A: (</a:t>
            </a:r>
            <a:r>
              <a:rPr lang="en-US" sz="3200" b="1" dirty="0">
                <a:sym typeface="Wingdings" panose="05000000000000000000" pitchFamily="2" charset="2"/>
              </a:rPr>
              <a:t>5</a:t>
            </a:r>
            <a:r>
              <a:rPr lang="en-US" sz="3200" dirty="0">
                <a:sym typeface="Wingdings" panose="05000000000000000000" pitchFamily="2" charset="2"/>
              </a:rPr>
              <a:t>) ___________</a:t>
            </a:r>
          </a:p>
          <a:p>
            <a:r>
              <a:rPr lang="en-US" sz="3200" dirty="0">
                <a:sym typeface="Wingdings" panose="05000000000000000000" pitchFamily="2" charset="2"/>
              </a:rPr>
              <a:t>B: You’re welcome, Mary.</a:t>
            </a:r>
          </a:p>
        </p:txBody>
      </p:sp>
      <p:pic>
        <p:nvPicPr>
          <p:cNvPr id="2" name="Picture 1"/>
          <p:cNvPicPr>
            <a:picLocks noChangeAspect="1"/>
          </p:cNvPicPr>
          <p:nvPr/>
        </p:nvPicPr>
        <p:blipFill>
          <a:blip r:embed="rId2"/>
          <a:stretch>
            <a:fillRect/>
          </a:stretch>
        </p:blipFill>
        <p:spPr>
          <a:xfrm>
            <a:off x="7734659" y="1823774"/>
            <a:ext cx="4371975" cy="2276475"/>
          </a:xfrm>
          <a:prstGeom prst="rect">
            <a:avLst/>
          </a:prstGeom>
        </p:spPr>
      </p:pic>
      <p:cxnSp>
        <p:nvCxnSpPr>
          <p:cNvPr id="7" name="Straight Connector 6"/>
          <p:cNvCxnSpPr/>
          <p:nvPr/>
        </p:nvCxnSpPr>
        <p:spPr>
          <a:xfrm>
            <a:off x="703520" y="923181"/>
            <a:ext cx="16954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052" y="3859097"/>
            <a:ext cx="1714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70" y="4832863"/>
            <a:ext cx="6819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4470" y="6291296"/>
            <a:ext cx="2609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4470" y="2879130"/>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E4EE5B-DB6C-F698-5990-AD1A41F73D27}"/>
              </a:ext>
            </a:extLst>
          </p:cNvPr>
          <p:cNvSpPr txBox="1"/>
          <p:nvPr/>
        </p:nvSpPr>
        <p:spPr>
          <a:xfrm>
            <a:off x="5618869" y="405876"/>
            <a:ext cx="647251" cy="646331"/>
          </a:xfrm>
          <a:prstGeom prst="rect">
            <a:avLst/>
          </a:prstGeom>
          <a:noFill/>
        </p:spPr>
        <p:txBody>
          <a:bodyPr wrap="square" rtlCol="0">
            <a:spAutoFit/>
          </a:bodyPr>
          <a:lstStyle/>
          <a:p>
            <a:r>
              <a:rPr lang="en-US" sz="3600" b="1" dirty="0">
                <a:solidFill>
                  <a:srgbClr val="FF0000"/>
                </a:solidFill>
              </a:rPr>
              <a:t>b</a:t>
            </a:r>
            <a:endParaRPr lang="en-US" sz="3600" b="1" dirty="0">
              <a:solidFill>
                <a:srgbClr val="FF0000"/>
              </a:solidFill>
              <a:ea typeface="Times New Roman" panose="02020603050405020304" pitchFamily="18" charset="0"/>
            </a:endParaRPr>
          </a:p>
        </p:txBody>
      </p:sp>
      <p:sp>
        <p:nvSpPr>
          <p:cNvPr id="12" name="TextBox 11">
            <a:extLst>
              <a:ext uri="{FF2B5EF4-FFF2-40B4-BE49-F238E27FC236}">
                <a16:creationId xmlns:a16="http://schemas.microsoft.com/office/drawing/2014/main" id="{FE9468F3-5A22-2357-E4A4-341729C8348E}"/>
              </a:ext>
            </a:extLst>
          </p:cNvPr>
          <p:cNvSpPr txBox="1"/>
          <p:nvPr/>
        </p:nvSpPr>
        <p:spPr>
          <a:xfrm>
            <a:off x="2766821" y="1851722"/>
            <a:ext cx="647251" cy="646331"/>
          </a:xfrm>
          <a:prstGeom prst="rect">
            <a:avLst/>
          </a:prstGeom>
          <a:noFill/>
        </p:spPr>
        <p:txBody>
          <a:bodyPr wrap="square" rtlCol="0">
            <a:spAutoFit/>
          </a:bodyPr>
          <a:lstStyle/>
          <a:p>
            <a:r>
              <a:rPr lang="en-US" sz="3600" b="1" dirty="0">
                <a:solidFill>
                  <a:srgbClr val="FF0000"/>
                </a:solidFill>
              </a:rPr>
              <a:t>e</a:t>
            </a:r>
            <a:endParaRPr lang="en-US" sz="3600" b="1" dirty="0">
              <a:solidFill>
                <a:srgbClr val="FF0000"/>
              </a:solidFill>
              <a:ea typeface="Times New Roman" panose="02020603050405020304" pitchFamily="18" charset="0"/>
            </a:endParaRPr>
          </a:p>
        </p:txBody>
      </p:sp>
      <p:sp>
        <p:nvSpPr>
          <p:cNvPr id="14" name="TextBox 13">
            <a:extLst>
              <a:ext uri="{FF2B5EF4-FFF2-40B4-BE49-F238E27FC236}">
                <a16:creationId xmlns:a16="http://schemas.microsoft.com/office/drawing/2014/main" id="{B25CF194-B2B6-8ABE-51A0-5D75E995EF20}"/>
              </a:ext>
            </a:extLst>
          </p:cNvPr>
          <p:cNvSpPr txBox="1"/>
          <p:nvPr/>
        </p:nvSpPr>
        <p:spPr>
          <a:xfrm>
            <a:off x="2048111" y="2840446"/>
            <a:ext cx="647251" cy="646331"/>
          </a:xfrm>
          <a:prstGeom prst="rect">
            <a:avLst/>
          </a:prstGeom>
          <a:noFill/>
        </p:spPr>
        <p:txBody>
          <a:bodyPr wrap="square" rtlCol="0">
            <a:spAutoFit/>
          </a:bodyPr>
          <a:lstStyle/>
          <a:p>
            <a:r>
              <a:rPr lang="en-US" sz="3600" b="1" dirty="0">
                <a:solidFill>
                  <a:srgbClr val="FF0000"/>
                </a:solidFill>
              </a:rPr>
              <a:t>a</a:t>
            </a:r>
            <a:endParaRPr lang="en-US" sz="3600" b="1" dirty="0">
              <a:solidFill>
                <a:srgbClr val="FF0000"/>
              </a:solidFill>
              <a:ea typeface="Times New Roman" panose="02020603050405020304" pitchFamily="18" charset="0"/>
            </a:endParaRPr>
          </a:p>
        </p:txBody>
      </p:sp>
      <p:sp>
        <p:nvSpPr>
          <p:cNvPr id="16" name="TextBox 15">
            <a:extLst>
              <a:ext uri="{FF2B5EF4-FFF2-40B4-BE49-F238E27FC236}">
                <a16:creationId xmlns:a16="http://schemas.microsoft.com/office/drawing/2014/main" id="{49B75F82-29E1-8B6A-CF1D-EA429BEE6A09}"/>
              </a:ext>
            </a:extLst>
          </p:cNvPr>
          <p:cNvSpPr txBox="1"/>
          <p:nvPr/>
        </p:nvSpPr>
        <p:spPr>
          <a:xfrm>
            <a:off x="2833727" y="3822756"/>
            <a:ext cx="647251" cy="646331"/>
          </a:xfrm>
          <a:prstGeom prst="rect">
            <a:avLst/>
          </a:prstGeom>
          <a:noFill/>
        </p:spPr>
        <p:txBody>
          <a:bodyPr wrap="square" rtlCol="0">
            <a:spAutoFit/>
          </a:bodyPr>
          <a:lstStyle/>
          <a:p>
            <a:r>
              <a:rPr lang="en-US" sz="3600" b="1" dirty="0">
                <a:solidFill>
                  <a:srgbClr val="FF0000"/>
                </a:solidFill>
              </a:rPr>
              <a:t>c</a:t>
            </a:r>
            <a:endParaRPr lang="en-US" sz="3600" b="1" dirty="0">
              <a:solidFill>
                <a:srgbClr val="FF0000"/>
              </a:solidFill>
              <a:ea typeface="Times New Roman" panose="02020603050405020304" pitchFamily="18" charset="0"/>
            </a:endParaRPr>
          </a:p>
        </p:txBody>
      </p:sp>
      <p:sp>
        <p:nvSpPr>
          <p:cNvPr id="17" name="TextBox 16">
            <a:extLst>
              <a:ext uri="{FF2B5EF4-FFF2-40B4-BE49-F238E27FC236}">
                <a16:creationId xmlns:a16="http://schemas.microsoft.com/office/drawing/2014/main" id="{F33FC2FB-7EA1-65F1-3B69-B5818DA0394D}"/>
              </a:ext>
            </a:extLst>
          </p:cNvPr>
          <p:cNvSpPr txBox="1"/>
          <p:nvPr/>
        </p:nvSpPr>
        <p:spPr>
          <a:xfrm>
            <a:off x="1989395" y="5261216"/>
            <a:ext cx="647251" cy="646331"/>
          </a:xfrm>
          <a:prstGeom prst="rect">
            <a:avLst/>
          </a:prstGeom>
          <a:noFill/>
        </p:spPr>
        <p:txBody>
          <a:bodyPr wrap="square" rtlCol="0">
            <a:spAutoFit/>
          </a:bodyPr>
          <a:lstStyle/>
          <a:p>
            <a:r>
              <a:rPr lang="en-US" sz="3600" b="1" dirty="0">
                <a:solidFill>
                  <a:srgbClr val="FF0000"/>
                </a:solidFill>
              </a:rPr>
              <a:t>d</a:t>
            </a:r>
            <a:endParaRPr lang="en-US" sz="3600" b="1"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2931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3975"/>
            <a:ext cx="9125339" cy="6944702"/>
          </a:xfrm>
          <a:prstGeom prst="rect">
            <a:avLst/>
          </a:prstGeom>
        </p:spPr>
      </p:pic>
      <p:sp>
        <p:nvSpPr>
          <p:cNvPr id="3" name="TextBox 2"/>
          <p:cNvSpPr txBox="1"/>
          <p:nvPr/>
        </p:nvSpPr>
        <p:spPr>
          <a:xfrm>
            <a:off x="3219061" y="3820868"/>
            <a:ext cx="2687217" cy="923330"/>
          </a:xfrm>
          <a:prstGeom prst="rect">
            <a:avLst/>
          </a:prstGeom>
          <a:noFill/>
        </p:spPr>
        <p:txBody>
          <a:bodyPr wrap="square" rtlCol="0">
            <a:spAutoFit/>
          </a:bodyPr>
          <a:lstStyle/>
          <a:p>
            <a:r>
              <a:rPr lang="en-US" sz="5400" dirty="0">
                <a:solidFill>
                  <a:schemeClr val="bg1"/>
                </a:solidFill>
              </a:rPr>
              <a:t>Reading</a:t>
            </a:r>
            <a:endParaRPr lang="en-US" sz="2400" dirty="0">
              <a:solidFill>
                <a:schemeClr val="bg1"/>
              </a:solidFill>
            </a:endParaRPr>
          </a:p>
        </p:txBody>
      </p:sp>
    </p:spTree>
    <p:extLst>
      <p:ext uri="{BB962C8B-B14F-4D97-AF65-F5344CB8AC3E}">
        <p14:creationId xmlns:p14="http://schemas.microsoft.com/office/powerpoint/2010/main" val="22286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5398" y="421026"/>
            <a:ext cx="6264379" cy="646331"/>
          </a:xfrm>
          <a:prstGeom prst="rect">
            <a:avLst/>
          </a:prstGeom>
          <a:noFill/>
        </p:spPr>
        <p:txBody>
          <a:bodyPr wrap="square" rtlCol="0">
            <a:spAutoFit/>
          </a:bodyPr>
          <a:lstStyle/>
          <a:p>
            <a:r>
              <a:rPr lang="en-US" sz="3600" dirty="0"/>
              <a:t>What are the pictures?</a:t>
            </a:r>
            <a:endParaRPr lang="en-US" dirty="0">
              <a:ea typeface="Times New Roman" panose="02020603050405020304" pitchFamily="18" charset="0"/>
            </a:endParaRPr>
          </a:p>
        </p:txBody>
      </p:sp>
      <p:sp>
        <p:nvSpPr>
          <p:cNvPr id="4" name="TextBox 3"/>
          <p:cNvSpPr txBox="1"/>
          <p:nvPr/>
        </p:nvSpPr>
        <p:spPr>
          <a:xfrm>
            <a:off x="3935398" y="1017384"/>
            <a:ext cx="7772400" cy="646331"/>
          </a:xfrm>
          <a:prstGeom prst="rect">
            <a:avLst/>
          </a:prstGeom>
          <a:noFill/>
        </p:spPr>
        <p:txBody>
          <a:bodyPr wrap="square" rtlCol="0">
            <a:spAutoFit/>
          </a:bodyPr>
          <a:lstStyle/>
          <a:p>
            <a:r>
              <a:rPr lang="en-US" sz="3600">
                <a:solidFill>
                  <a:srgbClr val="FF0000"/>
                </a:solidFill>
              </a:rPr>
              <a:t>Sally and Paul’s entries.</a:t>
            </a:r>
            <a:endParaRPr lang="en-US" dirty="0">
              <a:solidFill>
                <a:srgbClr val="FF0000"/>
              </a:solidFill>
              <a:ea typeface="Times New Roman" panose="02020603050405020304" pitchFamily="18" charset="0"/>
            </a:endParaRPr>
          </a:p>
        </p:txBody>
      </p:sp>
      <p:sp>
        <p:nvSpPr>
          <p:cNvPr id="5" name="TextBox 4"/>
          <p:cNvSpPr txBox="1"/>
          <p:nvPr/>
        </p:nvSpPr>
        <p:spPr>
          <a:xfrm>
            <a:off x="3935398" y="1732901"/>
            <a:ext cx="5625751" cy="646331"/>
          </a:xfrm>
          <a:prstGeom prst="rect">
            <a:avLst/>
          </a:prstGeom>
          <a:noFill/>
        </p:spPr>
        <p:txBody>
          <a:bodyPr wrap="square" rtlCol="0">
            <a:spAutoFit/>
          </a:bodyPr>
          <a:lstStyle/>
          <a:p>
            <a:r>
              <a:rPr lang="en-US" sz="3600"/>
              <a:t>What are you going to do?</a:t>
            </a:r>
            <a:endParaRPr lang="en-US" dirty="0">
              <a:ea typeface="Times New Roman" panose="02020603050405020304" pitchFamily="18" charset="0"/>
            </a:endParaRPr>
          </a:p>
        </p:txBody>
      </p:sp>
      <p:sp>
        <p:nvSpPr>
          <p:cNvPr id="6" name="TextBox 5"/>
          <p:cNvSpPr txBox="1"/>
          <p:nvPr/>
        </p:nvSpPr>
        <p:spPr>
          <a:xfrm>
            <a:off x="3935398" y="2279286"/>
            <a:ext cx="8515350" cy="1200329"/>
          </a:xfrm>
          <a:prstGeom prst="rect">
            <a:avLst/>
          </a:prstGeom>
          <a:noFill/>
        </p:spPr>
        <p:txBody>
          <a:bodyPr wrap="square" rtlCol="0">
            <a:spAutoFit/>
          </a:bodyPr>
          <a:lstStyle/>
          <a:p>
            <a:r>
              <a:rPr lang="en-US" sz="3600" dirty="0">
                <a:solidFill>
                  <a:srgbClr val="FF0000"/>
                </a:solidFill>
              </a:rPr>
              <a:t>Read the text and answer if the sentences</a:t>
            </a:r>
          </a:p>
          <a:p>
            <a:r>
              <a:rPr lang="en-US" sz="3600" dirty="0">
                <a:solidFill>
                  <a:srgbClr val="FF0000"/>
                </a:solidFill>
              </a:rPr>
              <a:t>are R (right) or W (wrong).</a:t>
            </a:r>
            <a:endParaRPr lang="en-US" dirty="0">
              <a:solidFill>
                <a:srgbClr val="FF0000"/>
              </a:solidFill>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421026"/>
            <a:ext cx="3752850" cy="4086225"/>
          </a:xfrm>
          <a:prstGeom prst="rect">
            <a:avLst/>
          </a:prstGeom>
        </p:spPr>
      </p:pic>
      <p:pic>
        <p:nvPicPr>
          <p:cNvPr id="7" name="Picture 6"/>
          <p:cNvPicPr>
            <a:picLocks noChangeAspect="1"/>
          </p:cNvPicPr>
          <p:nvPr/>
        </p:nvPicPr>
        <p:blipFill>
          <a:blip r:embed="rId3"/>
          <a:stretch>
            <a:fillRect/>
          </a:stretch>
        </p:blipFill>
        <p:spPr>
          <a:xfrm>
            <a:off x="3945497" y="3629872"/>
            <a:ext cx="3600450" cy="2745343"/>
          </a:xfrm>
          <a:prstGeom prst="rect">
            <a:avLst/>
          </a:prstGeom>
        </p:spPr>
      </p:pic>
      <p:pic>
        <p:nvPicPr>
          <p:cNvPr id="9" name="Picture 8"/>
          <p:cNvPicPr>
            <a:picLocks noChangeAspect="1"/>
          </p:cNvPicPr>
          <p:nvPr/>
        </p:nvPicPr>
        <p:blipFill>
          <a:blip r:embed="rId4"/>
          <a:stretch>
            <a:fillRect/>
          </a:stretch>
        </p:blipFill>
        <p:spPr>
          <a:xfrm>
            <a:off x="7856449" y="3760855"/>
            <a:ext cx="3861341" cy="2614360"/>
          </a:xfrm>
          <a:prstGeom prst="rect">
            <a:avLst/>
          </a:prstGeom>
        </p:spPr>
      </p:pic>
    </p:spTree>
    <p:extLst>
      <p:ext uri="{BB962C8B-B14F-4D97-AF65-F5344CB8AC3E}">
        <p14:creationId xmlns:p14="http://schemas.microsoft.com/office/powerpoint/2010/main" val="16687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1814"/>
            <a:ext cx="12261028" cy="584775"/>
          </a:xfrm>
          <a:prstGeom prst="rect">
            <a:avLst/>
          </a:prstGeom>
        </p:spPr>
        <p:txBody>
          <a:bodyPr wrap="square">
            <a:spAutoFit/>
          </a:bodyPr>
          <a:lstStyle/>
          <a:p>
            <a:r>
              <a:rPr lang="en-US" sz="3200" b="1" dirty="0">
                <a:solidFill>
                  <a:srgbClr val="0070C0"/>
                </a:solidFill>
                <a:latin typeface="+mj-lt"/>
              </a:rPr>
              <a:t>8 Read the text and answer if the sentences are R (right) or W (wrong).</a:t>
            </a:r>
            <a:endParaRPr lang="en-US" sz="1600" b="1" dirty="0"/>
          </a:p>
        </p:txBody>
      </p:sp>
      <p:sp>
        <p:nvSpPr>
          <p:cNvPr id="13" name="Rectangle 12"/>
          <p:cNvSpPr/>
          <p:nvPr/>
        </p:nvSpPr>
        <p:spPr>
          <a:xfrm>
            <a:off x="127590" y="1134790"/>
            <a:ext cx="11734800" cy="4992457"/>
          </a:xfrm>
          <a:prstGeom prst="rect">
            <a:avLst/>
          </a:prstGeom>
        </p:spPr>
        <p:txBody>
          <a:bodyPr wrap="square">
            <a:spAutoFit/>
          </a:bodyPr>
          <a:lstStyle/>
          <a:p>
            <a:pPr>
              <a:lnSpc>
                <a:spcPct val="150000"/>
              </a:lnSpc>
            </a:pPr>
            <a:r>
              <a:rPr lang="en-US" sz="3600" dirty="0">
                <a:sym typeface="Wingdings" panose="05000000000000000000" pitchFamily="2" charset="2"/>
              </a:rPr>
              <a:t>1. Sally got a smartphone on her birthday.</a:t>
            </a:r>
          </a:p>
          <a:p>
            <a:pPr>
              <a:lnSpc>
                <a:spcPct val="150000"/>
              </a:lnSpc>
            </a:pPr>
            <a:r>
              <a:rPr lang="en-US" sz="3600" dirty="0">
                <a:sym typeface="Wingdings" panose="05000000000000000000" pitchFamily="2" charset="2"/>
              </a:rPr>
              <a:t>2. Sally doesn’t use her smartphone a lot.</a:t>
            </a:r>
          </a:p>
          <a:p>
            <a:pPr>
              <a:lnSpc>
                <a:spcPct val="150000"/>
              </a:lnSpc>
            </a:pPr>
            <a:r>
              <a:rPr lang="en-US" sz="3600" dirty="0">
                <a:sym typeface="Wingdings" panose="05000000000000000000" pitchFamily="2" charset="2"/>
              </a:rPr>
              <a:t>3. Sally thinks not having a smartphone makes her behave badly.</a:t>
            </a:r>
          </a:p>
          <a:p>
            <a:pPr>
              <a:lnSpc>
                <a:spcPct val="150000"/>
              </a:lnSpc>
            </a:pPr>
            <a:r>
              <a:rPr lang="en-US" sz="3600" dirty="0">
                <a:sym typeface="Wingdings" panose="05000000000000000000" pitchFamily="2" charset="2"/>
              </a:rPr>
              <a:t>4. Paul can’t live without his smartphone.</a:t>
            </a:r>
          </a:p>
          <a:p>
            <a:pPr>
              <a:lnSpc>
                <a:spcPct val="150000"/>
              </a:lnSpc>
            </a:pPr>
            <a:r>
              <a:rPr lang="en-US" sz="3600" dirty="0">
                <a:sym typeface="Wingdings" panose="05000000000000000000" pitchFamily="2" charset="2"/>
              </a:rPr>
              <a:t>5. Paul feels better now.</a:t>
            </a:r>
          </a:p>
        </p:txBody>
      </p:sp>
      <p:sp>
        <p:nvSpPr>
          <p:cNvPr id="18" name="Rectangle 17"/>
          <p:cNvSpPr/>
          <p:nvPr/>
        </p:nvSpPr>
        <p:spPr>
          <a:xfrm>
            <a:off x="11252768" y="2981632"/>
            <a:ext cx="3547986" cy="646331"/>
          </a:xfrm>
          <a:prstGeom prst="rect">
            <a:avLst/>
          </a:prstGeom>
        </p:spPr>
        <p:txBody>
          <a:bodyPr wrap="square">
            <a:spAutoFit/>
          </a:bodyPr>
          <a:lstStyle/>
          <a:p>
            <a:endParaRPr lang="en-US" sz="3600" dirty="0">
              <a:solidFill>
                <a:srgbClr val="FF0000"/>
              </a:solidFill>
              <a:latin typeface="+mj-lt"/>
            </a:endParaRPr>
          </a:p>
        </p:txBody>
      </p:sp>
      <p:sp>
        <p:nvSpPr>
          <p:cNvPr id="2" name="Rectangle 1"/>
          <p:cNvSpPr/>
          <p:nvPr/>
        </p:nvSpPr>
        <p:spPr>
          <a:xfrm>
            <a:off x="11205143" y="1389685"/>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210236" y="2151276"/>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210236" y="3053380"/>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231502" y="4561663"/>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31502" y="5422166"/>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703809" y="1856821"/>
            <a:ext cx="51331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1649011" y="2684571"/>
            <a:ext cx="1282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3078220" y="2675040"/>
            <a:ext cx="46718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2804168" y="3513843"/>
            <a:ext cx="46894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9644306" y="3504764"/>
            <a:ext cx="12400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183733" y="4345398"/>
            <a:ext cx="9752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1532569" y="5150634"/>
            <a:ext cx="61016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1592148" y="6002959"/>
            <a:ext cx="20973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1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randombar(horizontal)">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976" y="413398"/>
            <a:ext cx="11281145" cy="6031203"/>
          </a:xfrm>
          <a:prstGeom prst="rect">
            <a:avLst/>
          </a:prstGeom>
        </p:spPr>
        <p:txBody>
          <a:bodyPr wrap="square">
            <a:spAutoFit/>
          </a:bodyPr>
          <a:lstStyle/>
          <a:p>
            <a:pPr>
              <a:lnSpc>
                <a:spcPct val="120000"/>
              </a:lnSpc>
            </a:pPr>
            <a:r>
              <a:rPr lang="en-US" sz="3600" b="1" i="1" dirty="0">
                <a:sym typeface="Wingdings" panose="05000000000000000000" pitchFamily="2" charset="2"/>
              </a:rPr>
              <a:t>Posted by: Sally_Oldman05 		18:33 		23/6</a:t>
            </a:r>
          </a:p>
          <a:p>
            <a:pPr algn="just">
              <a:lnSpc>
                <a:spcPct val="120000"/>
              </a:lnSpc>
            </a:pPr>
            <a:r>
              <a:rPr lang="en-US" sz="3600" dirty="0">
                <a:sym typeface="Wingdings" panose="05000000000000000000" pitchFamily="2" charset="2"/>
              </a:rPr>
              <a:t>My parents bought me a new smartphone for my birthday and I use it all the time. I have it in my bedroom at night and it’s the first thing I look at when I wake up. I didn’t think it was a problem, until it broke one day and I asked someone to repair it. I noticed that not having it really affected my </a:t>
            </a:r>
            <a:r>
              <a:rPr lang="en-US" sz="3600" dirty="0" err="1">
                <a:sym typeface="Wingdings" panose="05000000000000000000" pitchFamily="2" charset="2"/>
              </a:rPr>
              <a:t>behaviour</a:t>
            </a:r>
            <a:r>
              <a:rPr lang="en-US" sz="3600" dirty="0">
                <a:sym typeface="Wingdings" panose="05000000000000000000" pitchFamily="2" charset="2"/>
              </a:rPr>
              <a:t>. I got upset and angry with my friends. I felt a lot better when I got it back. Does this happen to you? What should I do?</a:t>
            </a:r>
          </a:p>
        </p:txBody>
      </p:sp>
      <p:cxnSp>
        <p:nvCxnSpPr>
          <p:cNvPr id="2" name="Straight Connector 1">
            <a:extLst>
              <a:ext uri="{FF2B5EF4-FFF2-40B4-BE49-F238E27FC236}">
                <a16:creationId xmlns:a16="http://schemas.microsoft.com/office/drawing/2014/main" id="{B88AD4B2-1BA1-F3A9-7650-1B6DFD92F133}"/>
              </a:ext>
            </a:extLst>
          </p:cNvPr>
          <p:cNvCxnSpPr>
            <a:cxnSpLocks/>
          </p:cNvCxnSpPr>
          <p:nvPr/>
        </p:nvCxnSpPr>
        <p:spPr>
          <a:xfrm>
            <a:off x="465713" y="1688776"/>
            <a:ext cx="110401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ABB34-A33A-0442-C071-92CCEE059110}"/>
              </a:ext>
            </a:extLst>
          </p:cNvPr>
          <p:cNvSpPr txBox="1"/>
          <p:nvPr/>
        </p:nvSpPr>
        <p:spPr>
          <a:xfrm>
            <a:off x="11119538" y="744128"/>
            <a:ext cx="772598" cy="646331"/>
          </a:xfrm>
          <a:prstGeom prst="rect">
            <a:avLst/>
          </a:prstGeom>
          <a:noFill/>
        </p:spPr>
        <p:txBody>
          <a:bodyPr wrap="square" rtlCol="0">
            <a:spAutoFit/>
          </a:bodyPr>
          <a:lstStyle/>
          <a:p>
            <a:r>
              <a:rPr lang="en-US" sz="3600" dirty="0">
                <a:solidFill>
                  <a:srgbClr val="FF0000"/>
                </a:solidFill>
              </a:rPr>
              <a:t>(1)</a:t>
            </a:r>
            <a:endParaRPr lang="en-US" dirty="0">
              <a:solidFill>
                <a:srgbClr val="FF0000"/>
              </a:solidFill>
              <a:ea typeface="Times New Roman" panose="02020603050405020304" pitchFamily="18" charset="0"/>
            </a:endParaRPr>
          </a:p>
        </p:txBody>
      </p:sp>
      <p:cxnSp>
        <p:nvCxnSpPr>
          <p:cNvPr id="4" name="Straight Connector 3">
            <a:extLst>
              <a:ext uri="{FF2B5EF4-FFF2-40B4-BE49-F238E27FC236}">
                <a16:creationId xmlns:a16="http://schemas.microsoft.com/office/drawing/2014/main" id="{57D3C658-8838-42B9-DB9C-BB289BE7E695}"/>
              </a:ext>
            </a:extLst>
          </p:cNvPr>
          <p:cNvCxnSpPr/>
          <p:nvPr/>
        </p:nvCxnSpPr>
        <p:spPr>
          <a:xfrm>
            <a:off x="1268235" y="2343057"/>
            <a:ext cx="36285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39952D-104C-58B0-3757-45E2DA1A6547}"/>
              </a:ext>
            </a:extLst>
          </p:cNvPr>
          <p:cNvSpPr txBox="1"/>
          <p:nvPr/>
        </p:nvSpPr>
        <p:spPr>
          <a:xfrm>
            <a:off x="4722786" y="1579648"/>
            <a:ext cx="891205" cy="646331"/>
          </a:xfrm>
          <a:prstGeom prst="rect">
            <a:avLst/>
          </a:prstGeom>
          <a:noFill/>
        </p:spPr>
        <p:txBody>
          <a:bodyPr wrap="square" rtlCol="0">
            <a:spAutoFit/>
          </a:bodyPr>
          <a:lstStyle/>
          <a:p>
            <a:r>
              <a:rPr lang="en-US" sz="3600" dirty="0">
                <a:solidFill>
                  <a:srgbClr val="FF0000"/>
                </a:solidFill>
              </a:rPr>
              <a:t>(2)</a:t>
            </a:r>
            <a:endParaRPr lang="en-US" dirty="0">
              <a:solidFill>
                <a:srgbClr val="FF0000"/>
              </a:solidFill>
              <a:ea typeface="Times New Roman" panose="02020603050405020304" pitchFamily="18" charset="0"/>
            </a:endParaRPr>
          </a:p>
        </p:txBody>
      </p:sp>
      <p:cxnSp>
        <p:nvCxnSpPr>
          <p:cNvPr id="8" name="Straight Connector 7">
            <a:extLst>
              <a:ext uri="{FF2B5EF4-FFF2-40B4-BE49-F238E27FC236}">
                <a16:creationId xmlns:a16="http://schemas.microsoft.com/office/drawing/2014/main" id="{FA92B728-CBB3-57BC-C00A-0062EC199BAF}"/>
              </a:ext>
            </a:extLst>
          </p:cNvPr>
          <p:cNvCxnSpPr>
            <a:cxnSpLocks/>
          </p:cNvCxnSpPr>
          <p:nvPr/>
        </p:nvCxnSpPr>
        <p:spPr>
          <a:xfrm>
            <a:off x="7754735" y="4330783"/>
            <a:ext cx="37511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69F2311-89DF-EE65-2E69-44B5E3EDB62C}"/>
              </a:ext>
            </a:extLst>
          </p:cNvPr>
          <p:cNvSpPr txBox="1"/>
          <p:nvPr/>
        </p:nvSpPr>
        <p:spPr>
          <a:xfrm>
            <a:off x="4625445" y="4191777"/>
            <a:ext cx="807792" cy="646331"/>
          </a:xfrm>
          <a:prstGeom prst="rect">
            <a:avLst/>
          </a:prstGeom>
          <a:noFill/>
        </p:spPr>
        <p:txBody>
          <a:bodyPr wrap="square" rtlCol="0">
            <a:spAutoFit/>
          </a:bodyPr>
          <a:lstStyle/>
          <a:p>
            <a:r>
              <a:rPr lang="en-US" sz="3600">
                <a:solidFill>
                  <a:srgbClr val="FF0000"/>
                </a:solidFill>
              </a:rPr>
              <a:t>(3)</a:t>
            </a:r>
            <a:endParaRPr lang="en-US" dirty="0">
              <a:solidFill>
                <a:srgbClr val="FF0000"/>
              </a:solidFill>
              <a:ea typeface="Times New Roman" panose="02020603050405020304" pitchFamily="18" charset="0"/>
            </a:endParaRPr>
          </a:p>
        </p:txBody>
      </p:sp>
      <p:cxnSp>
        <p:nvCxnSpPr>
          <p:cNvPr id="10" name="Straight Connector 9">
            <a:extLst>
              <a:ext uri="{FF2B5EF4-FFF2-40B4-BE49-F238E27FC236}">
                <a16:creationId xmlns:a16="http://schemas.microsoft.com/office/drawing/2014/main" id="{47392CAB-BA73-2AC5-24E3-5DE92303E971}"/>
              </a:ext>
            </a:extLst>
          </p:cNvPr>
          <p:cNvCxnSpPr>
            <a:cxnSpLocks/>
          </p:cNvCxnSpPr>
          <p:nvPr/>
        </p:nvCxnSpPr>
        <p:spPr>
          <a:xfrm>
            <a:off x="318976" y="5010056"/>
            <a:ext cx="45778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7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935" y="600373"/>
            <a:ext cx="11525694" cy="5657254"/>
          </a:xfrm>
          <a:prstGeom prst="rect">
            <a:avLst/>
          </a:prstGeom>
        </p:spPr>
        <p:txBody>
          <a:bodyPr wrap="square">
            <a:spAutoFit/>
          </a:bodyPr>
          <a:lstStyle/>
          <a:p>
            <a:pPr>
              <a:lnSpc>
                <a:spcPct val="120000"/>
              </a:lnSpc>
            </a:pPr>
            <a:r>
              <a:rPr lang="en-US" sz="3600" b="1" i="1" dirty="0">
                <a:sym typeface="Wingdings" panose="05000000000000000000" pitchFamily="2" charset="2"/>
              </a:rPr>
              <a:t>Posted by: </a:t>
            </a:r>
            <a:r>
              <a:rPr lang="en-US" sz="3600" b="1" i="1" dirty="0" err="1">
                <a:sym typeface="Wingdings" panose="05000000000000000000" pitchFamily="2" charset="2"/>
              </a:rPr>
              <a:t>Paul_D</a:t>
            </a:r>
            <a:r>
              <a:rPr lang="en-US" sz="3600" b="1" i="1" dirty="0">
                <a:sym typeface="Wingdings" panose="05000000000000000000" pitchFamily="2" charset="2"/>
              </a:rPr>
              <a:t> 		20:17 	24/6</a:t>
            </a:r>
          </a:p>
          <a:p>
            <a:pPr algn="just">
              <a:lnSpc>
                <a:spcPct val="150000"/>
              </a:lnSpc>
            </a:pPr>
            <a:r>
              <a:rPr lang="en-US" sz="3600" dirty="0">
                <a:sym typeface="Wingdings" panose="05000000000000000000" pitchFamily="2" charset="2"/>
              </a:rPr>
              <a:t>You’re not alone, Sally. Just a couple of hours without my smartphone used to make me worried and nervous. So, I decided to do more exercise outside (without my phone, of course) and I made sure I didn’t have my smartphone in my bedroom at night. I’m fitter and happier now.</a:t>
            </a:r>
          </a:p>
          <a:p>
            <a:pPr algn="just">
              <a:lnSpc>
                <a:spcPct val="150000"/>
              </a:lnSpc>
            </a:pPr>
            <a:r>
              <a:rPr lang="en-US" sz="3600" dirty="0">
                <a:sym typeface="Wingdings" panose="05000000000000000000" pitchFamily="2" charset="2"/>
              </a:rPr>
              <a:t>Hope this helps.</a:t>
            </a:r>
          </a:p>
        </p:txBody>
      </p:sp>
      <p:cxnSp>
        <p:nvCxnSpPr>
          <p:cNvPr id="2" name="Straight Connector 1">
            <a:extLst>
              <a:ext uri="{FF2B5EF4-FFF2-40B4-BE49-F238E27FC236}">
                <a16:creationId xmlns:a16="http://schemas.microsoft.com/office/drawing/2014/main" id="{93FED93F-B937-4F69-ACD3-02F7340FA1DF}"/>
              </a:ext>
            </a:extLst>
          </p:cNvPr>
          <p:cNvCxnSpPr>
            <a:cxnSpLocks/>
          </p:cNvCxnSpPr>
          <p:nvPr/>
        </p:nvCxnSpPr>
        <p:spPr>
          <a:xfrm>
            <a:off x="3040347" y="2833128"/>
            <a:ext cx="76134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88E3285-AC06-3A45-68A3-94E1C66CD392}"/>
              </a:ext>
            </a:extLst>
          </p:cNvPr>
          <p:cNvSpPr txBox="1"/>
          <p:nvPr/>
        </p:nvSpPr>
        <p:spPr>
          <a:xfrm>
            <a:off x="10235258" y="1909490"/>
            <a:ext cx="837129" cy="646331"/>
          </a:xfrm>
          <a:prstGeom prst="rect">
            <a:avLst/>
          </a:prstGeom>
          <a:noFill/>
        </p:spPr>
        <p:txBody>
          <a:bodyPr wrap="square" rtlCol="0">
            <a:spAutoFit/>
          </a:bodyPr>
          <a:lstStyle/>
          <a:p>
            <a:r>
              <a:rPr lang="en-US" sz="3600" dirty="0">
                <a:solidFill>
                  <a:srgbClr val="FF0000"/>
                </a:solidFill>
              </a:rPr>
              <a:t>(4)</a:t>
            </a:r>
            <a:endParaRPr lang="en-US" dirty="0">
              <a:solidFill>
                <a:srgbClr val="FF0000"/>
              </a:solidFill>
              <a:ea typeface="Times New Roman" panose="02020603050405020304" pitchFamily="18" charset="0"/>
            </a:endParaRPr>
          </a:p>
        </p:txBody>
      </p:sp>
      <p:cxnSp>
        <p:nvCxnSpPr>
          <p:cNvPr id="4" name="Straight Connector 3">
            <a:extLst>
              <a:ext uri="{FF2B5EF4-FFF2-40B4-BE49-F238E27FC236}">
                <a16:creationId xmlns:a16="http://schemas.microsoft.com/office/drawing/2014/main" id="{0524371A-AB9A-00E3-7494-FB5C89ABBC27}"/>
              </a:ext>
            </a:extLst>
          </p:cNvPr>
          <p:cNvCxnSpPr>
            <a:cxnSpLocks/>
          </p:cNvCxnSpPr>
          <p:nvPr/>
        </p:nvCxnSpPr>
        <p:spPr>
          <a:xfrm>
            <a:off x="3982756" y="5304623"/>
            <a:ext cx="38959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D0C85B9-E806-56A7-29CE-8DBF6963DB5A}"/>
              </a:ext>
            </a:extLst>
          </p:cNvPr>
          <p:cNvSpPr txBox="1"/>
          <p:nvPr/>
        </p:nvSpPr>
        <p:spPr>
          <a:xfrm>
            <a:off x="7715532" y="5304623"/>
            <a:ext cx="837129" cy="646331"/>
          </a:xfrm>
          <a:prstGeom prst="rect">
            <a:avLst/>
          </a:prstGeom>
          <a:noFill/>
        </p:spPr>
        <p:txBody>
          <a:bodyPr wrap="square" rtlCol="0">
            <a:spAutoFit/>
          </a:bodyPr>
          <a:lstStyle/>
          <a:p>
            <a:r>
              <a:rPr lang="en-US" sz="3600">
                <a:solidFill>
                  <a:srgbClr val="FF0000"/>
                </a:solidFill>
              </a:rPr>
              <a:t>(5)</a:t>
            </a:r>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7602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1102892"/>
            <a:ext cx="11734800" cy="4992457"/>
          </a:xfrm>
          <a:prstGeom prst="rect">
            <a:avLst/>
          </a:prstGeom>
        </p:spPr>
        <p:txBody>
          <a:bodyPr wrap="square">
            <a:spAutoFit/>
          </a:bodyPr>
          <a:lstStyle/>
          <a:p>
            <a:pPr>
              <a:lnSpc>
                <a:spcPct val="150000"/>
              </a:lnSpc>
            </a:pPr>
            <a:r>
              <a:rPr lang="en-US" sz="3600" dirty="0">
                <a:sym typeface="Wingdings" panose="05000000000000000000" pitchFamily="2" charset="2"/>
              </a:rPr>
              <a:t>1. Sally got a smartphone on her birthday.</a:t>
            </a:r>
          </a:p>
          <a:p>
            <a:pPr>
              <a:lnSpc>
                <a:spcPct val="150000"/>
              </a:lnSpc>
            </a:pPr>
            <a:r>
              <a:rPr lang="en-US" sz="3600" dirty="0">
                <a:sym typeface="Wingdings" panose="05000000000000000000" pitchFamily="2" charset="2"/>
              </a:rPr>
              <a:t>2. Sally doesn’t use her smartphone a lot.</a:t>
            </a:r>
          </a:p>
          <a:p>
            <a:pPr>
              <a:lnSpc>
                <a:spcPct val="150000"/>
              </a:lnSpc>
            </a:pPr>
            <a:r>
              <a:rPr lang="en-US" sz="3600" dirty="0">
                <a:sym typeface="Wingdings" panose="05000000000000000000" pitchFamily="2" charset="2"/>
              </a:rPr>
              <a:t>3. Sally thinks not having a smartphone makes her behave badly.</a:t>
            </a:r>
          </a:p>
          <a:p>
            <a:pPr>
              <a:lnSpc>
                <a:spcPct val="150000"/>
              </a:lnSpc>
            </a:pPr>
            <a:r>
              <a:rPr lang="en-US" sz="3600" dirty="0">
                <a:sym typeface="Wingdings" panose="05000000000000000000" pitchFamily="2" charset="2"/>
              </a:rPr>
              <a:t>4. Paul can’t live without his smartphone.</a:t>
            </a:r>
          </a:p>
          <a:p>
            <a:pPr>
              <a:lnSpc>
                <a:spcPct val="150000"/>
              </a:lnSpc>
            </a:pPr>
            <a:r>
              <a:rPr lang="en-US" sz="3600" dirty="0">
                <a:sym typeface="Wingdings" panose="05000000000000000000" pitchFamily="2" charset="2"/>
              </a:rPr>
              <a:t>5. Paul feels better now.</a:t>
            </a:r>
          </a:p>
        </p:txBody>
      </p:sp>
      <p:sp>
        <p:nvSpPr>
          <p:cNvPr id="15" name="Rectangle 14"/>
          <p:cNvSpPr/>
          <p:nvPr/>
        </p:nvSpPr>
        <p:spPr>
          <a:xfrm>
            <a:off x="11391217" y="1270491"/>
            <a:ext cx="609622" cy="646331"/>
          </a:xfrm>
          <a:prstGeom prst="rect">
            <a:avLst/>
          </a:prstGeom>
        </p:spPr>
        <p:txBody>
          <a:bodyPr wrap="square">
            <a:spAutoFit/>
          </a:bodyPr>
          <a:lstStyle/>
          <a:p>
            <a:r>
              <a:rPr lang="en-US" sz="3600" b="1" dirty="0">
                <a:solidFill>
                  <a:srgbClr val="FF0000"/>
                </a:solidFill>
                <a:latin typeface="+mj-lt"/>
              </a:rPr>
              <a:t>R</a:t>
            </a:r>
          </a:p>
        </p:txBody>
      </p:sp>
      <p:sp>
        <p:nvSpPr>
          <p:cNvPr id="17" name="Rectangle 16"/>
          <p:cNvSpPr/>
          <p:nvPr/>
        </p:nvSpPr>
        <p:spPr>
          <a:xfrm>
            <a:off x="11348685" y="2026062"/>
            <a:ext cx="783066" cy="646331"/>
          </a:xfrm>
          <a:prstGeom prst="rect">
            <a:avLst/>
          </a:prstGeom>
        </p:spPr>
        <p:txBody>
          <a:bodyPr wrap="square">
            <a:spAutoFit/>
          </a:bodyPr>
          <a:lstStyle/>
          <a:p>
            <a:r>
              <a:rPr lang="en-US" sz="3600" b="1" dirty="0">
                <a:solidFill>
                  <a:srgbClr val="FF0000"/>
                </a:solidFill>
                <a:latin typeface="+mj-lt"/>
              </a:rPr>
              <a:t>W</a:t>
            </a:r>
          </a:p>
        </p:txBody>
      </p:sp>
      <p:sp>
        <p:nvSpPr>
          <p:cNvPr id="18" name="Rectangle 17"/>
          <p:cNvSpPr/>
          <p:nvPr/>
        </p:nvSpPr>
        <p:spPr>
          <a:xfrm>
            <a:off x="11417576" y="2939101"/>
            <a:ext cx="561997" cy="646331"/>
          </a:xfrm>
          <a:prstGeom prst="rect">
            <a:avLst/>
          </a:prstGeom>
        </p:spPr>
        <p:txBody>
          <a:bodyPr wrap="square">
            <a:spAutoFit/>
          </a:bodyPr>
          <a:lstStyle/>
          <a:p>
            <a:r>
              <a:rPr lang="en-US" sz="3600" b="1" dirty="0">
                <a:solidFill>
                  <a:srgbClr val="FF0000"/>
                </a:solidFill>
                <a:latin typeface="+mj-lt"/>
              </a:rPr>
              <a:t>R</a:t>
            </a:r>
          </a:p>
        </p:txBody>
      </p:sp>
      <p:sp>
        <p:nvSpPr>
          <p:cNvPr id="19" name="Rectangle 18"/>
          <p:cNvSpPr/>
          <p:nvPr/>
        </p:nvSpPr>
        <p:spPr>
          <a:xfrm>
            <a:off x="11385220" y="4454638"/>
            <a:ext cx="682734" cy="646331"/>
          </a:xfrm>
          <a:prstGeom prst="rect">
            <a:avLst/>
          </a:prstGeom>
        </p:spPr>
        <p:txBody>
          <a:bodyPr wrap="square">
            <a:spAutoFit/>
          </a:bodyPr>
          <a:lstStyle/>
          <a:p>
            <a:r>
              <a:rPr lang="en-US" sz="3600" b="1" dirty="0">
                <a:solidFill>
                  <a:srgbClr val="FF0000"/>
                </a:solidFill>
                <a:latin typeface="+mj-lt"/>
              </a:rPr>
              <a:t>W</a:t>
            </a:r>
          </a:p>
        </p:txBody>
      </p:sp>
      <p:sp>
        <p:nvSpPr>
          <p:cNvPr id="20" name="Rectangle 19"/>
          <p:cNvSpPr/>
          <p:nvPr/>
        </p:nvSpPr>
        <p:spPr>
          <a:xfrm>
            <a:off x="11445704" y="5295716"/>
            <a:ext cx="609622" cy="646331"/>
          </a:xfrm>
          <a:prstGeom prst="rect">
            <a:avLst/>
          </a:prstGeom>
        </p:spPr>
        <p:txBody>
          <a:bodyPr wrap="square">
            <a:spAutoFit/>
          </a:bodyPr>
          <a:lstStyle/>
          <a:p>
            <a:r>
              <a:rPr lang="en-US" sz="3600" b="1" dirty="0">
                <a:solidFill>
                  <a:srgbClr val="FF0000"/>
                </a:solidFill>
                <a:latin typeface="+mj-lt"/>
              </a:rPr>
              <a:t>R</a:t>
            </a:r>
          </a:p>
        </p:txBody>
      </p:sp>
      <p:sp>
        <p:nvSpPr>
          <p:cNvPr id="2" name="Rectangle 1"/>
          <p:cNvSpPr/>
          <p:nvPr/>
        </p:nvSpPr>
        <p:spPr>
          <a:xfrm>
            <a:off x="11306153" y="1357787"/>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53778" y="2119378"/>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353778" y="3021482"/>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53778" y="4529765"/>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353778" y="5390268"/>
            <a:ext cx="609622" cy="4784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FA0A8-805E-255E-5F9D-0A697C099801}"/>
              </a:ext>
            </a:extLst>
          </p:cNvPr>
          <p:cNvSpPr/>
          <p:nvPr/>
        </p:nvSpPr>
        <p:spPr>
          <a:xfrm>
            <a:off x="0" y="521814"/>
            <a:ext cx="12261028" cy="584775"/>
          </a:xfrm>
          <a:prstGeom prst="rect">
            <a:avLst/>
          </a:prstGeom>
        </p:spPr>
        <p:txBody>
          <a:bodyPr wrap="square">
            <a:spAutoFit/>
          </a:bodyPr>
          <a:lstStyle/>
          <a:p>
            <a:r>
              <a:rPr lang="en-US" sz="3200" b="1" dirty="0">
                <a:solidFill>
                  <a:srgbClr val="0070C0"/>
                </a:solidFill>
                <a:latin typeface="+mj-lt"/>
              </a:rPr>
              <a:t>8 Read the text and answer if the sentences are R (right) or W (wrong).</a:t>
            </a:r>
            <a:endParaRPr lang="en-US" sz="1600" b="1" dirty="0"/>
          </a:p>
        </p:txBody>
      </p:sp>
    </p:spTree>
    <p:extLst>
      <p:ext uri="{BB962C8B-B14F-4D97-AF65-F5344CB8AC3E}">
        <p14:creationId xmlns:p14="http://schemas.microsoft.com/office/powerpoint/2010/main" val="27478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123"/>
          <a:stretch/>
        </p:blipFill>
        <p:spPr>
          <a:xfrm>
            <a:off x="-28046" y="-83974"/>
            <a:ext cx="12248039" cy="6964753"/>
          </a:xfrm>
          <a:prstGeom prst="rect">
            <a:avLst/>
          </a:prstGeom>
        </p:spPr>
      </p:pic>
      <p:sp>
        <p:nvSpPr>
          <p:cNvPr id="3" name="TextBox 2"/>
          <p:cNvSpPr txBox="1"/>
          <p:nvPr/>
        </p:nvSpPr>
        <p:spPr>
          <a:xfrm>
            <a:off x="4021499" y="4222087"/>
            <a:ext cx="2687217" cy="923330"/>
          </a:xfrm>
          <a:prstGeom prst="rect">
            <a:avLst/>
          </a:prstGeom>
          <a:noFill/>
        </p:spPr>
        <p:txBody>
          <a:bodyPr wrap="square" rtlCol="0">
            <a:spAutoFit/>
          </a:bodyPr>
          <a:lstStyle/>
          <a:p>
            <a:r>
              <a:rPr lang="en-US" sz="5400" dirty="0">
                <a:solidFill>
                  <a:schemeClr val="bg1"/>
                </a:solidFill>
              </a:rPr>
              <a:t>Writing</a:t>
            </a:r>
            <a:endParaRPr lang="en-US" sz="2400" dirty="0">
              <a:solidFill>
                <a:schemeClr val="bg1"/>
              </a:solidFill>
            </a:endParaRPr>
          </a:p>
        </p:txBody>
      </p:sp>
    </p:spTree>
    <p:extLst>
      <p:ext uri="{BB962C8B-B14F-4D97-AF65-F5344CB8AC3E}">
        <p14:creationId xmlns:p14="http://schemas.microsoft.com/office/powerpoint/2010/main" val="303022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97981" y="2428263"/>
            <a:ext cx="5625751" cy="646331"/>
          </a:xfrm>
          <a:prstGeom prst="rect">
            <a:avLst/>
          </a:prstGeom>
          <a:noFill/>
        </p:spPr>
        <p:txBody>
          <a:bodyPr wrap="square" rtlCol="0">
            <a:spAutoFit/>
          </a:bodyPr>
          <a:lstStyle/>
          <a:p>
            <a:r>
              <a:rPr lang="en-US" sz="3600"/>
              <a:t>What are you going to write?</a:t>
            </a:r>
            <a:endParaRPr lang="en-US" dirty="0">
              <a:ea typeface="Times New Roman" panose="02020603050405020304" pitchFamily="18" charset="0"/>
            </a:endParaRPr>
          </a:p>
        </p:txBody>
      </p:sp>
      <p:sp>
        <p:nvSpPr>
          <p:cNvPr id="6" name="TextBox 5"/>
          <p:cNvSpPr txBox="1"/>
          <p:nvPr/>
        </p:nvSpPr>
        <p:spPr>
          <a:xfrm>
            <a:off x="2497981" y="3020814"/>
            <a:ext cx="7865218" cy="1200329"/>
          </a:xfrm>
          <a:prstGeom prst="rect">
            <a:avLst/>
          </a:prstGeom>
          <a:noFill/>
        </p:spPr>
        <p:txBody>
          <a:bodyPr wrap="square" rtlCol="0">
            <a:spAutoFit/>
          </a:bodyPr>
          <a:lstStyle/>
          <a:p>
            <a:r>
              <a:rPr lang="en-US" sz="3600">
                <a:solidFill>
                  <a:srgbClr val="FF0000"/>
                </a:solidFill>
              </a:rPr>
              <a:t>An email to my friend telling him/her about the competition.</a:t>
            </a:r>
            <a:endParaRPr lang="en-US" dirty="0">
              <a:solidFill>
                <a:srgbClr val="FF0000"/>
              </a:solidFill>
              <a:ea typeface="Times New Roman" panose="02020603050405020304" pitchFamily="18" charset="0"/>
            </a:endParaRPr>
          </a:p>
        </p:txBody>
      </p:sp>
      <p:sp>
        <p:nvSpPr>
          <p:cNvPr id="9" name="TextBox 8"/>
          <p:cNvSpPr txBox="1"/>
          <p:nvPr/>
        </p:nvSpPr>
        <p:spPr>
          <a:xfrm>
            <a:off x="2511568" y="4221143"/>
            <a:ext cx="9094251" cy="923330"/>
          </a:xfrm>
          <a:prstGeom prst="rect">
            <a:avLst/>
          </a:prstGeom>
          <a:noFill/>
        </p:spPr>
        <p:txBody>
          <a:bodyPr wrap="square" rtlCol="0">
            <a:spAutoFit/>
          </a:bodyPr>
          <a:lstStyle/>
          <a:p>
            <a:r>
              <a:rPr lang="en-US" sz="3600"/>
              <a:t>How many words are there in the email?</a:t>
            </a:r>
          </a:p>
          <a:p>
            <a:endParaRPr lang="en-US" dirty="0">
              <a:ea typeface="Times New Roman" panose="02020603050405020304" pitchFamily="18" charset="0"/>
            </a:endParaRPr>
          </a:p>
        </p:txBody>
      </p:sp>
      <p:sp>
        <p:nvSpPr>
          <p:cNvPr id="10" name="TextBox 9"/>
          <p:cNvSpPr txBox="1"/>
          <p:nvPr/>
        </p:nvSpPr>
        <p:spPr>
          <a:xfrm>
            <a:off x="2511568" y="4871196"/>
            <a:ext cx="12176409" cy="646331"/>
          </a:xfrm>
          <a:prstGeom prst="rect">
            <a:avLst/>
          </a:prstGeom>
          <a:noFill/>
        </p:spPr>
        <p:txBody>
          <a:bodyPr wrap="square" rtlCol="0">
            <a:spAutoFit/>
          </a:bodyPr>
          <a:lstStyle/>
          <a:p>
            <a:r>
              <a:rPr lang="en-US" sz="3600">
                <a:solidFill>
                  <a:srgbClr val="FF0000"/>
                </a:solidFill>
              </a:rPr>
              <a:t>About 60-80 words.</a:t>
            </a:r>
            <a:endParaRPr lang="en-US" dirty="0">
              <a:solidFill>
                <a:srgbClr val="FF0000"/>
              </a:solidFill>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95376" y="434438"/>
            <a:ext cx="5839099" cy="1830779"/>
          </a:xfrm>
          <a:prstGeom prst="rect">
            <a:avLst/>
          </a:prstGeom>
        </p:spPr>
      </p:pic>
    </p:spTree>
    <p:extLst>
      <p:ext uri="{BB962C8B-B14F-4D97-AF65-F5344CB8AC3E}">
        <p14:creationId xmlns:p14="http://schemas.microsoft.com/office/powerpoint/2010/main" val="381962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0654" y="476342"/>
            <a:ext cx="6974721" cy="646331"/>
          </a:xfrm>
          <a:prstGeom prst="rect">
            <a:avLst/>
          </a:prstGeom>
        </p:spPr>
        <p:txBody>
          <a:bodyPr wrap="square">
            <a:spAutoFit/>
          </a:bodyPr>
          <a:lstStyle/>
          <a:p>
            <a:r>
              <a:rPr lang="en-US" sz="3600" b="1" dirty="0">
                <a:solidFill>
                  <a:srgbClr val="0070C0"/>
                </a:solidFill>
                <a:latin typeface="+mj-lt"/>
              </a:rPr>
              <a:t>Writing tips: Editing your work</a:t>
            </a:r>
          </a:p>
        </p:txBody>
      </p:sp>
      <p:sp>
        <p:nvSpPr>
          <p:cNvPr id="5" name="Rectangle 4"/>
          <p:cNvSpPr/>
          <p:nvPr/>
        </p:nvSpPr>
        <p:spPr>
          <a:xfrm>
            <a:off x="512956" y="1778824"/>
            <a:ext cx="11407698" cy="2499467"/>
          </a:xfrm>
          <a:prstGeom prst="rect">
            <a:avLst/>
          </a:prstGeom>
        </p:spPr>
        <p:txBody>
          <a:bodyPr wrap="square">
            <a:spAutoFit/>
          </a:bodyPr>
          <a:lstStyle/>
          <a:p>
            <a:pPr algn="just">
              <a:lnSpc>
                <a:spcPct val="150000"/>
              </a:lnSpc>
            </a:pPr>
            <a:r>
              <a:rPr lang="en-US" sz="3600" dirty="0">
                <a:sym typeface="Wingdings" panose="05000000000000000000" pitchFamily="2" charset="2"/>
              </a:rPr>
              <a:t>Always check your writing before you give it to your teacher. Check for any mistakes in spelling, punctuation, grammar, etc.</a:t>
            </a:r>
          </a:p>
        </p:txBody>
      </p:sp>
    </p:spTree>
    <p:extLst>
      <p:ext uri="{BB962C8B-B14F-4D97-AF65-F5344CB8AC3E}">
        <p14:creationId xmlns:p14="http://schemas.microsoft.com/office/powerpoint/2010/main" val="361804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427578"/>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78297" y="226734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  </a:t>
            </a:r>
            <a:endParaRPr lang="en-US" b="1" dirty="0"/>
          </a:p>
        </p:txBody>
      </p:sp>
      <p:sp>
        <p:nvSpPr>
          <p:cNvPr id="9" name="Rounded Rectangle 8"/>
          <p:cNvSpPr/>
          <p:nvPr/>
        </p:nvSpPr>
        <p:spPr>
          <a:xfrm>
            <a:off x="1284514" y="4802161"/>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11" name="Rounded Rectangle 10"/>
          <p:cNvSpPr/>
          <p:nvPr/>
        </p:nvSpPr>
        <p:spPr>
          <a:xfrm>
            <a:off x="1290737" y="3128864"/>
            <a:ext cx="3256378" cy="662474"/>
          </a:xfrm>
          <a:prstGeom prst="round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Everyday Eng.  </a:t>
            </a:r>
            <a:endParaRPr lang="en-US" b="1" dirty="0"/>
          </a:p>
        </p:txBody>
      </p:sp>
      <p:sp>
        <p:nvSpPr>
          <p:cNvPr id="12" name="Rounded Rectangle 11"/>
          <p:cNvSpPr/>
          <p:nvPr/>
        </p:nvSpPr>
        <p:spPr>
          <a:xfrm>
            <a:off x="1247191" y="3971732"/>
            <a:ext cx="3256378" cy="662474"/>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  </a:t>
            </a:r>
            <a:endParaRPr lang="en-US" b="1" dirty="0"/>
          </a:p>
        </p:txBody>
      </p:sp>
      <p:pic>
        <p:nvPicPr>
          <p:cNvPr id="4" name="Picture 3"/>
          <p:cNvPicPr>
            <a:picLocks noChangeAspect="1"/>
          </p:cNvPicPr>
          <p:nvPr/>
        </p:nvPicPr>
        <p:blipFill>
          <a:blip r:embed="rId2"/>
          <a:stretch>
            <a:fillRect/>
          </a:stretch>
        </p:blipFill>
        <p:spPr>
          <a:xfrm>
            <a:off x="6977242" y="475483"/>
            <a:ext cx="4227771" cy="5869710"/>
          </a:xfrm>
          <a:prstGeom prst="rect">
            <a:avLst/>
          </a:prstGeom>
        </p:spPr>
      </p:pic>
    </p:spTree>
    <p:extLst>
      <p:ext uri="{BB962C8B-B14F-4D97-AF65-F5344CB8AC3E}">
        <p14:creationId xmlns:p14="http://schemas.microsoft.com/office/powerpoint/2010/main" val="400993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3495" y="343350"/>
            <a:ext cx="4402310" cy="646331"/>
          </a:xfrm>
          <a:prstGeom prst="rect">
            <a:avLst/>
          </a:prstGeom>
        </p:spPr>
        <p:txBody>
          <a:bodyPr wrap="square">
            <a:spAutoFit/>
          </a:bodyPr>
          <a:lstStyle/>
          <a:p>
            <a:r>
              <a:rPr lang="en-US" sz="3600" b="1">
                <a:solidFill>
                  <a:srgbClr val="0070C0"/>
                </a:solidFill>
                <a:latin typeface="+mj-lt"/>
              </a:rPr>
              <a:t>Useful Language</a:t>
            </a:r>
          </a:p>
        </p:txBody>
      </p:sp>
      <p:sp>
        <p:nvSpPr>
          <p:cNvPr id="5" name="Rectangle 4"/>
          <p:cNvSpPr/>
          <p:nvPr/>
        </p:nvSpPr>
        <p:spPr>
          <a:xfrm>
            <a:off x="350875" y="989681"/>
            <a:ext cx="7985051" cy="5078313"/>
          </a:xfrm>
          <a:prstGeom prst="rect">
            <a:avLst/>
          </a:prstGeom>
        </p:spPr>
        <p:txBody>
          <a:bodyPr wrap="square">
            <a:spAutoFit/>
          </a:bodyPr>
          <a:lstStyle/>
          <a:p>
            <a:pPr algn="just"/>
            <a:r>
              <a:rPr lang="en-US" sz="3600" b="1" dirty="0">
                <a:sym typeface="Wingdings" panose="05000000000000000000" pitchFamily="2" charset="2"/>
              </a:rPr>
              <a:t>Opening remarks</a:t>
            </a:r>
          </a:p>
          <a:p>
            <a:pPr algn="just"/>
            <a:r>
              <a:rPr lang="en-US" sz="3600" dirty="0">
                <a:sym typeface="Wingdings" panose="05000000000000000000" pitchFamily="2" charset="2"/>
              </a:rPr>
              <a:t>• How are things? • How are you?</a:t>
            </a:r>
          </a:p>
          <a:p>
            <a:pPr algn="just"/>
            <a:r>
              <a:rPr lang="en-US" sz="3600" dirty="0">
                <a:sym typeface="Wingdings" panose="05000000000000000000" pitchFamily="2" charset="2"/>
              </a:rPr>
              <a:t>• Sorry I didn’t write to you earlier.</a:t>
            </a:r>
          </a:p>
          <a:p>
            <a:pPr algn="just"/>
            <a:r>
              <a:rPr lang="en-US" sz="3600" b="1" dirty="0">
                <a:sym typeface="Wingdings" panose="05000000000000000000" pitchFamily="2" charset="2"/>
              </a:rPr>
              <a:t>When &amp; Where</a:t>
            </a:r>
          </a:p>
          <a:p>
            <a:pPr algn="just"/>
            <a:r>
              <a:rPr lang="en-US" sz="3600" dirty="0">
                <a:sym typeface="Wingdings" panose="05000000000000000000" pitchFamily="2" charset="2"/>
              </a:rPr>
              <a:t>• It’s on (date) at (place).</a:t>
            </a:r>
          </a:p>
          <a:p>
            <a:pPr algn="just"/>
            <a:r>
              <a:rPr lang="en-US" sz="3600" dirty="0">
                <a:sym typeface="Wingdings" panose="05000000000000000000" pitchFamily="2" charset="2"/>
              </a:rPr>
              <a:t>• It’s taking place at (place) on (date).</a:t>
            </a:r>
          </a:p>
          <a:p>
            <a:pPr algn="just"/>
            <a:r>
              <a:rPr lang="en-US" sz="3600" b="1" dirty="0">
                <a:sym typeface="Wingdings" panose="05000000000000000000" pitchFamily="2" charset="2"/>
              </a:rPr>
              <a:t>What you have to design</a:t>
            </a:r>
          </a:p>
          <a:p>
            <a:pPr algn="just"/>
            <a:r>
              <a:rPr lang="en-US" sz="3600" dirty="0">
                <a:sym typeface="Wingdings" panose="05000000000000000000" pitchFamily="2" charset="2"/>
              </a:rPr>
              <a:t>• You have to design … .</a:t>
            </a:r>
          </a:p>
          <a:p>
            <a:pPr algn="just"/>
            <a:r>
              <a:rPr lang="en-US" sz="3600" dirty="0">
                <a:sym typeface="Wingdings" panose="05000000000000000000" pitchFamily="2" charset="2"/>
              </a:rPr>
              <a:t>• The theme of the competition is … .</a:t>
            </a:r>
          </a:p>
        </p:txBody>
      </p:sp>
    </p:spTree>
    <p:extLst>
      <p:ext uri="{BB962C8B-B14F-4D97-AF65-F5344CB8AC3E}">
        <p14:creationId xmlns:p14="http://schemas.microsoft.com/office/powerpoint/2010/main" val="8838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3495" y="343350"/>
            <a:ext cx="4806347" cy="646331"/>
          </a:xfrm>
          <a:prstGeom prst="rect">
            <a:avLst/>
          </a:prstGeom>
        </p:spPr>
        <p:txBody>
          <a:bodyPr wrap="square">
            <a:spAutoFit/>
          </a:bodyPr>
          <a:lstStyle/>
          <a:p>
            <a:r>
              <a:rPr lang="en-US" sz="3600" b="1" dirty="0">
                <a:solidFill>
                  <a:srgbClr val="0070C0"/>
                </a:solidFill>
                <a:latin typeface="+mj-lt"/>
              </a:rPr>
              <a:t>Useful Language</a:t>
            </a:r>
          </a:p>
        </p:txBody>
      </p:sp>
      <p:sp>
        <p:nvSpPr>
          <p:cNvPr id="5" name="Rectangle 4"/>
          <p:cNvSpPr/>
          <p:nvPr/>
        </p:nvSpPr>
        <p:spPr>
          <a:xfrm>
            <a:off x="180753" y="772841"/>
            <a:ext cx="12192000" cy="5078313"/>
          </a:xfrm>
          <a:prstGeom prst="rect">
            <a:avLst/>
          </a:prstGeom>
        </p:spPr>
        <p:txBody>
          <a:bodyPr wrap="square">
            <a:spAutoFit/>
          </a:bodyPr>
          <a:lstStyle/>
          <a:p>
            <a:pPr algn="just"/>
            <a:r>
              <a:rPr lang="en-US" sz="3600" b="1" dirty="0">
                <a:sym typeface="Wingdings" panose="05000000000000000000" pitchFamily="2" charset="2"/>
              </a:rPr>
              <a:t>Rules</a:t>
            </a:r>
          </a:p>
          <a:p>
            <a:pPr algn="just"/>
            <a:r>
              <a:rPr lang="en-US" sz="3600" dirty="0">
                <a:sym typeface="Wingdings" panose="05000000000000000000" pitchFamily="2" charset="2"/>
              </a:rPr>
              <a:t>• You must/mustn’t ... .</a:t>
            </a:r>
          </a:p>
          <a:p>
            <a:pPr algn="just"/>
            <a:r>
              <a:rPr lang="en-US" sz="3600" dirty="0">
                <a:sym typeface="Wingdings" panose="05000000000000000000" pitchFamily="2" charset="2"/>
              </a:rPr>
              <a:t>• Your design has to ... .</a:t>
            </a:r>
          </a:p>
          <a:p>
            <a:pPr algn="just"/>
            <a:r>
              <a:rPr lang="en-US" sz="3600" b="1" dirty="0">
                <a:sym typeface="Wingdings" panose="05000000000000000000" pitchFamily="2" charset="2"/>
              </a:rPr>
              <a:t>How to participate</a:t>
            </a:r>
          </a:p>
          <a:p>
            <a:pPr algn="just"/>
            <a:r>
              <a:rPr lang="en-US" sz="3600" dirty="0">
                <a:sym typeface="Wingdings" panose="05000000000000000000" pitchFamily="2" charset="2"/>
              </a:rPr>
              <a:t>• You must apply online/ fill in a form.</a:t>
            </a:r>
          </a:p>
          <a:p>
            <a:pPr algn="just"/>
            <a:r>
              <a:rPr lang="en-US" sz="3600" dirty="0">
                <a:sym typeface="Wingdings" panose="05000000000000000000" pitchFamily="2" charset="2"/>
              </a:rPr>
              <a:t>• You don’t have to apply to participate./ You can just turn up.</a:t>
            </a:r>
          </a:p>
          <a:p>
            <a:pPr algn="just"/>
            <a:r>
              <a:rPr lang="en-US" sz="3600" b="1" dirty="0">
                <a:sym typeface="Wingdings" panose="05000000000000000000" pitchFamily="2" charset="2"/>
              </a:rPr>
              <a:t>Closing remarks</a:t>
            </a:r>
          </a:p>
          <a:p>
            <a:pPr algn="just"/>
            <a:r>
              <a:rPr lang="en-US" sz="3600" dirty="0">
                <a:sym typeface="Wingdings" panose="05000000000000000000" pitchFamily="2" charset="2"/>
              </a:rPr>
              <a:t>• Write back. • Talk to you later.</a:t>
            </a:r>
          </a:p>
          <a:p>
            <a:pPr algn="just"/>
            <a:r>
              <a:rPr lang="en-US" sz="3600" dirty="0">
                <a:sym typeface="Wingdings" panose="05000000000000000000" pitchFamily="2" charset="2"/>
              </a:rPr>
              <a:t>• Looking forward to hearing from you.</a:t>
            </a:r>
          </a:p>
        </p:txBody>
      </p:sp>
    </p:spTree>
    <p:extLst>
      <p:ext uri="{BB962C8B-B14F-4D97-AF65-F5344CB8AC3E}">
        <p14:creationId xmlns:p14="http://schemas.microsoft.com/office/powerpoint/2010/main" val="26529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1969" y="1067934"/>
            <a:ext cx="10544175" cy="4257675"/>
          </a:xfrm>
          <a:prstGeom prst="rect">
            <a:avLst/>
          </a:prstGeom>
        </p:spPr>
      </p:pic>
    </p:spTree>
    <p:extLst>
      <p:ext uri="{BB962C8B-B14F-4D97-AF65-F5344CB8AC3E}">
        <p14:creationId xmlns:p14="http://schemas.microsoft.com/office/powerpoint/2010/main" val="183671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890" y="847973"/>
            <a:ext cx="11710219" cy="5648598"/>
          </a:xfrm>
          <a:prstGeom prst="rect">
            <a:avLst/>
          </a:prstGeom>
        </p:spPr>
        <p:txBody>
          <a:bodyPr wrap="square">
            <a:spAutoFit/>
          </a:bodyPr>
          <a:lstStyle/>
          <a:p>
            <a:pPr algn="just">
              <a:lnSpc>
                <a:spcPct val="130000"/>
              </a:lnSpc>
            </a:pPr>
            <a:r>
              <a:rPr lang="en-US" sz="2800" dirty="0">
                <a:solidFill>
                  <a:srgbClr val="FF0000"/>
                </a:solidFill>
                <a:latin typeface="+mj-lt"/>
              </a:rPr>
              <a:t>Hi Tony,</a:t>
            </a:r>
          </a:p>
          <a:p>
            <a:pPr algn="just">
              <a:lnSpc>
                <a:spcPct val="130000"/>
              </a:lnSpc>
            </a:pPr>
            <a:r>
              <a:rPr lang="en-US" sz="2800" dirty="0">
                <a:solidFill>
                  <a:srgbClr val="FF0000"/>
                </a:solidFill>
                <a:latin typeface="+mj-lt"/>
              </a:rPr>
              <a:t>I know you love reading </a:t>
            </a:r>
            <a:r>
              <a:rPr lang="en-US" sz="2800" dirty="0" err="1">
                <a:solidFill>
                  <a:srgbClr val="FF0000"/>
                </a:solidFill>
                <a:latin typeface="+mj-lt"/>
              </a:rPr>
              <a:t>DigiFan</a:t>
            </a:r>
            <a:r>
              <a:rPr lang="en-US" sz="2800" dirty="0">
                <a:solidFill>
                  <a:srgbClr val="FF0000"/>
                </a:solidFill>
                <a:latin typeface="+mj-lt"/>
              </a:rPr>
              <a:t>. Did you hear about the competition this month? You have to design a video game character and the winner will have the chance to have your character’s picture on the front of the magazine! The character can be anything you want, but it has to have a name and story, but it has to have a name and story, and it must be complete new. Do you want to design a character together? Let me know – we have to send our entries in by 31</a:t>
            </a:r>
            <a:r>
              <a:rPr lang="en-US" sz="2800" baseline="30000" dirty="0">
                <a:solidFill>
                  <a:srgbClr val="FF0000"/>
                </a:solidFill>
                <a:latin typeface="+mj-lt"/>
              </a:rPr>
              <a:t>st</a:t>
            </a:r>
            <a:r>
              <a:rPr lang="en-US" sz="2800" dirty="0">
                <a:solidFill>
                  <a:srgbClr val="FF0000"/>
                </a:solidFill>
                <a:latin typeface="+mj-lt"/>
              </a:rPr>
              <a:t> July.</a:t>
            </a:r>
          </a:p>
          <a:p>
            <a:pPr algn="just">
              <a:lnSpc>
                <a:spcPct val="130000"/>
              </a:lnSpc>
            </a:pPr>
            <a:r>
              <a:rPr lang="en-US" sz="2800" dirty="0">
                <a:solidFill>
                  <a:srgbClr val="FF0000"/>
                </a:solidFill>
                <a:latin typeface="+mj-lt"/>
              </a:rPr>
              <a:t>Write back.</a:t>
            </a:r>
          </a:p>
          <a:p>
            <a:pPr algn="just">
              <a:lnSpc>
                <a:spcPct val="130000"/>
              </a:lnSpc>
            </a:pPr>
            <a:r>
              <a:rPr lang="en-US" sz="2800" dirty="0">
                <a:solidFill>
                  <a:srgbClr val="FF0000"/>
                </a:solidFill>
                <a:latin typeface="+mj-lt"/>
              </a:rPr>
              <a:t>Max</a:t>
            </a:r>
          </a:p>
        </p:txBody>
      </p:sp>
      <p:sp>
        <p:nvSpPr>
          <p:cNvPr id="3" name="Rectangle 2"/>
          <p:cNvSpPr/>
          <p:nvPr/>
        </p:nvSpPr>
        <p:spPr>
          <a:xfrm>
            <a:off x="3874543" y="402822"/>
            <a:ext cx="4153038" cy="646331"/>
          </a:xfrm>
          <a:prstGeom prst="rect">
            <a:avLst/>
          </a:prstGeom>
        </p:spPr>
        <p:txBody>
          <a:bodyPr wrap="square">
            <a:spAutoFit/>
          </a:bodyPr>
          <a:lstStyle/>
          <a:p>
            <a:r>
              <a:rPr lang="en-US" sz="3600" b="1" dirty="0">
                <a:solidFill>
                  <a:srgbClr val="0070C0"/>
                </a:solidFill>
                <a:latin typeface="+mj-lt"/>
              </a:rPr>
              <a:t>Suggested answer</a:t>
            </a:r>
          </a:p>
        </p:txBody>
      </p:sp>
    </p:spTree>
    <p:extLst>
      <p:ext uri="{BB962C8B-B14F-4D97-AF65-F5344CB8AC3E}">
        <p14:creationId xmlns:p14="http://schemas.microsoft.com/office/powerpoint/2010/main" val="25368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1492" y="367071"/>
            <a:ext cx="5136858"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err="1">
                <a:solidFill>
                  <a:srgbClr val="0070C0"/>
                </a:solidFill>
              </a:rPr>
              <a:t>Practise</a:t>
            </a:r>
            <a:r>
              <a:rPr lang="en-US" sz="3600" i="1" dirty="0">
                <a:solidFill>
                  <a:srgbClr val="0070C0"/>
                </a:solidFill>
              </a:rPr>
              <a:t> the conversation</a:t>
            </a:r>
          </a:p>
        </p:txBody>
      </p:sp>
      <p:pic>
        <p:nvPicPr>
          <p:cNvPr id="6" name="Picture 2"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3889" y="367071"/>
            <a:ext cx="989228" cy="6309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228572"/>
            <a:ext cx="3433889" cy="769441"/>
          </a:xfrm>
          <a:prstGeom prst="rect">
            <a:avLst/>
          </a:prstGeom>
        </p:spPr>
        <p:txBody>
          <a:bodyPr wrap="none">
            <a:spAutoFit/>
          </a:bodyPr>
          <a:lstStyle/>
          <a:p>
            <a:r>
              <a:rPr lang="en-US" sz="4400" b="1" dirty="0">
                <a:solidFill>
                  <a:srgbClr val="FF0000"/>
                </a:solidFill>
                <a:ea typeface="Times New Roman" panose="02020603050405020304" pitchFamily="18" charset="0"/>
              </a:rPr>
              <a:t>Work </a:t>
            </a:r>
            <a:r>
              <a:rPr lang="en-US" sz="4400" b="1">
                <a:solidFill>
                  <a:srgbClr val="FF0000"/>
                </a:solidFill>
                <a:ea typeface="Times New Roman" panose="02020603050405020304" pitchFamily="18" charset="0"/>
              </a:rPr>
              <a:t>in pairs.</a:t>
            </a:r>
            <a:endParaRPr lang="en-US" sz="4400" b="1" dirty="0">
              <a:solidFill>
                <a:srgbClr val="FF0000"/>
              </a:solidFill>
            </a:endParaRPr>
          </a:p>
        </p:txBody>
      </p:sp>
      <p:sp>
        <p:nvSpPr>
          <p:cNvPr id="2" name="Rectangle 1">
            <a:extLst>
              <a:ext uri="{FF2B5EF4-FFF2-40B4-BE49-F238E27FC236}">
                <a16:creationId xmlns:a16="http://schemas.microsoft.com/office/drawing/2014/main" id="{FF9315E1-5CB3-5349-D188-4A55281D0646}"/>
              </a:ext>
            </a:extLst>
          </p:cNvPr>
          <p:cNvSpPr/>
          <p:nvPr/>
        </p:nvSpPr>
        <p:spPr>
          <a:xfrm>
            <a:off x="191385" y="1136512"/>
            <a:ext cx="12000615" cy="5262979"/>
          </a:xfrm>
          <a:prstGeom prst="rect">
            <a:avLst/>
          </a:prstGeom>
        </p:spPr>
        <p:txBody>
          <a:bodyPr wrap="square">
            <a:spAutoFit/>
          </a:bodyPr>
          <a:lstStyle/>
          <a:p>
            <a:r>
              <a:rPr lang="en-US" sz="2800" dirty="0">
                <a:sym typeface="Wingdings" panose="05000000000000000000" pitchFamily="2" charset="2"/>
              </a:rPr>
              <a:t>A: Excuse me, </a:t>
            </a:r>
            <a:r>
              <a:rPr lang="en-US" sz="2800" dirty="0" err="1">
                <a:sym typeface="Wingdings" panose="05000000000000000000" pitchFamily="2" charset="2"/>
              </a:rPr>
              <a:t>Mr</a:t>
            </a:r>
            <a:r>
              <a:rPr lang="en-US" sz="2800" dirty="0">
                <a:sym typeface="Wingdings" panose="05000000000000000000" pitchFamily="2" charset="2"/>
              </a:rPr>
              <a:t> Aston. Could you help me print the worksheets for homework?</a:t>
            </a:r>
          </a:p>
          <a:p>
            <a:r>
              <a:rPr lang="en-US" sz="2800" dirty="0">
                <a:sym typeface="Wingdings" panose="05000000000000000000" pitchFamily="2" charset="2"/>
              </a:rPr>
              <a:t>B: Sure. First, open your Internet browser and go to the electronic</a:t>
            </a:r>
          </a:p>
          <a:p>
            <a:r>
              <a:rPr lang="en-US" sz="2800" dirty="0">
                <a:sym typeface="Wingdings" panose="05000000000000000000" pitchFamily="2" charset="2"/>
              </a:rPr>
              <a:t>classroom.</a:t>
            </a:r>
          </a:p>
          <a:p>
            <a:r>
              <a:rPr lang="en-US" sz="2800" dirty="0">
                <a:sym typeface="Wingdings" panose="05000000000000000000" pitchFamily="2" charset="2"/>
              </a:rPr>
              <a:t>A: OK. What do I do then?</a:t>
            </a:r>
          </a:p>
          <a:p>
            <a:r>
              <a:rPr lang="en-US" sz="2800" dirty="0">
                <a:sym typeface="Wingdings" panose="05000000000000000000" pitchFamily="2" charset="2"/>
              </a:rPr>
              <a:t>B: Then click on where it says </a:t>
            </a:r>
            <a:r>
              <a:rPr lang="en-US" sz="2800" i="1" dirty="0">
                <a:sym typeface="Wingdings" panose="05000000000000000000" pitchFamily="2" charset="2"/>
              </a:rPr>
              <a:t>Log in</a:t>
            </a:r>
            <a:r>
              <a:rPr lang="en-US" sz="2800" dirty="0">
                <a:sym typeface="Wingdings" panose="05000000000000000000" pitchFamily="2" charset="2"/>
              </a:rPr>
              <a:t>.</a:t>
            </a:r>
          </a:p>
          <a:p>
            <a:r>
              <a:rPr lang="en-US" sz="2800" dirty="0">
                <a:sym typeface="Wingdings" panose="05000000000000000000" pitchFamily="2" charset="2"/>
              </a:rPr>
              <a:t>A: Got it! That’s where I sign in.</a:t>
            </a:r>
          </a:p>
          <a:p>
            <a:r>
              <a:rPr lang="en-US" sz="2800" dirty="0">
                <a:sym typeface="Wingdings" panose="05000000000000000000" pitchFamily="2" charset="2"/>
              </a:rPr>
              <a:t>B: Yes, exactly! Now click </a:t>
            </a:r>
            <a:r>
              <a:rPr lang="en-US" sz="2800" i="1" dirty="0">
                <a:sym typeface="Wingdings" panose="05000000000000000000" pitchFamily="2" charset="2"/>
              </a:rPr>
              <a:t>Enter</a:t>
            </a:r>
            <a:r>
              <a:rPr lang="en-US" sz="2800" dirty="0">
                <a:sym typeface="Wingdings" panose="05000000000000000000" pitchFamily="2" charset="2"/>
              </a:rPr>
              <a:t>.</a:t>
            </a:r>
          </a:p>
          <a:p>
            <a:r>
              <a:rPr lang="en-US" sz="2800" dirty="0">
                <a:sym typeface="Wingdings" panose="05000000000000000000" pitchFamily="2" charset="2"/>
              </a:rPr>
              <a:t>A: OK. What’s next?</a:t>
            </a:r>
          </a:p>
          <a:p>
            <a:r>
              <a:rPr lang="en-US" sz="2800" dirty="0">
                <a:sym typeface="Wingdings" panose="05000000000000000000" pitchFamily="2" charset="2"/>
              </a:rPr>
              <a:t>B: Now choose </a:t>
            </a:r>
            <a:r>
              <a:rPr lang="en-US" sz="2800" i="1" dirty="0">
                <a:sym typeface="Wingdings" panose="05000000000000000000" pitchFamily="2" charset="2"/>
              </a:rPr>
              <a:t>Year 7</a:t>
            </a:r>
            <a:r>
              <a:rPr lang="en-US" sz="2800" dirty="0">
                <a:sym typeface="Wingdings" panose="05000000000000000000" pitchFamily="2" charset="2"/>
              </a:rPr>
              <a:t> and click on </a:t>
            </a:r>
            <a:r>
              <a:rPr lang="en-US" sz="2800" i="1" dirty="0">
                <a:sym typeface="Wingdings" panose="05000000000000000000" pitchFamily="2" charset="2"/>
              </a:rPr>
              <a:t>My name</a:t>
            </a:r>
            <a:r>
              <a:rPr lang="en-US" sz="2800" dirty="0">
                <a:sym typeface="Wingdings" panose="05000000000000000000" pitchFamily="2" charset="2"/>
              </a:rPr>
              <a:t>. Open the file with today’s date on it and select </a:t>
            </a:r>
            <a:r>
              <a:rPr lang="en-US" sz="2800" i="1" dirty="0">
                <a:sym typeface="Wingdings" panose="05000000000000000000" pitchFamily="2" charset="2"/>
              </a:rPr>
              <a:t>File</a:t>
            </a:r>
            <a:r>
              <a:rPr lang="en-US" sz="2800" dirty="0">
                <a:sym typeface="Wingdings" panose="05000000000000000000" pitchFamily="2" charset="2"/>
              </a:rPr>
              <a:t> and then </a:t>
            </a:r>
            <a:r>
              <a:rPr lang="en-US" sz="2800" i="1" dirty="0">
                <a:sym typeface="Wingdings" panose="05000000000000000000" pitchFamily="2" charset="2"/>
              </a:rPr>
              <a:t>Print</a:t>
            </a:r>
            <a:r>
              <a:rPr lang="en-US" sz="2800" dirty="0">
                <a:sym typeface="Wingdings" panose="05000000000000000000" pitchFamily="2" charset="2"/>
              </a:rPr>
              <a:t>.</a:t>
            </a:r>
          </a:p>
          <a:p>
            <a:r>
              <a:rPr lang="en-US" sz="2800" dirty="0">
                <a:sym typeface="Wingdings" panose="05000000000000000000" pitchFamily="2" charset="2"/>
              </a:rPr>
              <a:t>A: Thank you, </a:t>
            </a:r>
            <a:r>
              <a:rPr lang="en-US" sz="2800" dirty="0" err="1">
                <a:sym typeface="Wingdings" panose="05000000000000000000" pitchFamily="2" charset="2"/>
              </a:rPr>
              <a:t>Mr</a:t>
            </a:r>
            <a:r>
              <a:rPr lang="en-US" sz="2800" dirty="0">
                <a:sym typeface="Wingdings" panose="05000000000000000000" pitchFamily="2" charset="2"/>
              </a:rPr>
              <a:t> Aston.</a:t>
            </a:r>
          </a:p>
          <a:p>
            <a:r>
              <a:rPr lang="en-US" sz="2800" dirty="0">
                <a:sym typeface="Wingdings" panose="05000000000000000000" pitchFamily="2" charset="2"/>
              </a:rPr>
              <a:t>B: You’re welcome, Mary.</a:t>
            </a:r>
          </a:p>
        </p:txBody>
      </p:sp>
    </p:spTree>
    <p:extLst>
      <p:ext uri="{BB962C8B-B14F-4D97-AF65-F5344CB8AC3E}">
        <p14:creationId xmlns:p14="http://schemas.microsoft.com/office/powerpoint/2010/main" val="409415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6" name="Rectangle 5"/>
          <p:cNvSpPr/>
          <p:nvPr/>
        </p:nvSpPr>
        <p:spPr>
          <a:xfrm>
            <a:off x="333053" y="1815293"/>
            <a:ext cx="11623420"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 typeface="Arial" panose="020B0604020202020204" pitchFamily="34" charset="0"/>
              <a:buChar char="•"/>
            </a:pPr>
            <a:r>
              <a:rPr lang="en-US" sz="3600" i="1" dirty="0">
                <a:solidFill>
                  <a:srgbClr val="FF0000"/>
                </a:solidFill>
              </a:rPr>
              <a:t>Reading: </a:t>
            </a:r>
            <a:r>
              <a:rPr lang="en-US" sz="3600" dirty="0">
                <a:solidFill>
                  <a:srgbClr val="0070C0"/>
                </a:solidFill>
              </a:rPr>
              <a:t>for specific information.</a:t>
            </a:r>
          </a:p>
          <a:p>
            <a:pPr marL="571500" indent="-571500">
              <a:buFont typeface="Arial" panose="020B0604020202020204" pitchFamily="34" charset="0"/>
              <a:buChar char="•"/>
            </a:pPr>
            <a:r>
              <a:rPr lang="en-US" sz="3600" i="1" dirty="0">
                <a:solidFill>
                  <a:srgbClr val="FF0000"/>
                </a:solidFill>
              </a:rPr>
              <a:t>Speaking: </a:t>
            </a:r>
            <a:r>
              <a:rPr lang="en-US" sz="3600" dirty="0" err="1">
                <a:solidFill>
                  <a:srgbClr val="0070C0"/>
                </a:solidFill>
              </a:rPr>
              <a:t>practise</a:t>
            </a:r>
            <a:r>
              <a:rPr lang="en-US" sz="3600" dirty="0">
                <a:solidFill>
                  <a:srgbClr val="0070C0"/>
                </a:solidFill>
              </a:rPr>
              <a:t> everyday English.</a:t>
            </a:r>
          </a:p>
          <a:p>
            <a:pPr marL="571500" indent="-571500">
              <a:buFont typeface="Arial" panose="020B0604020202020204" pitchFamily="34" charset="0"/>
              <a:buChar char="•"/>
            </a:pPr>
            <a:r>
              <a:rPr lang="en-US" sz="3600" i="1" dirty="0">
                <a:solidFill>
                  <a:srgbClr val="FF0000"/>
                </a:solidFill>
              </a:rPr>
              <a:t>Writing: </a:t>
            </a:r>
            <a:r>
              <a:rPr lang="en-US" sz="3600" dirty="0" err="1">
                <a:solidFill>
                  <a:srgbClr val="0070C0"/>
                </a:solidFill>
              </a:rPr>
              <a:t>practise</a:t>
            </a:r>
            <a:r>
              <a:rPr lang="en-US" sz="3600" dirty="0">
                <a:solidFill>
                  <a:srgbClr val="0070C0"/>
                </a:solidFill>
              </a:rPr>
              <a:t> writing an email of invitation. </a:t>
            </a:r>
            <a:endParaRPr lang="en-US" sz="3600" i="1" dirty="0">
              <a:solidFill>
                <a:srgbClr val="0070C0"/>
              </a:solidFill>
            </a:endParaRP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6852" y="328576"/>
            <a:ext cx="3362267" cy="923330"/>
          </a:xfrm>
          <a:prstGeom prst="rect">
            <a:avLst/>
          </a:prstGeom>
        </p:spPr>
        <p:txBody>
          <a:bodyPr wrap="none">
            <a:spAutoFit/>
          </a:bodyPr>
          <a:lstStyle/>
          <a:p>
            <a:r>
              <a:rPr lang="en-US" sz="5400" b="1" dirty="0">
                <a:solidFill>
                  <a:srgbClr val="FF0000"/>
                </a:solidFill>
              </a:rPr>
              <a:t>Homework</a:t>
            </a:r>
          </a:p>
        </p:txBody>
      </p:sp>
      <p:sp>
        <p:nvSpPr>
          <p:cNvPr id="6" name="Rectangle 5"/>
          <p:cNvSpPr/>
          <p:nvPr/>
        </p:nvSpPr>
        <p:spPr>
          <a:xfrm>
            <a:off x="206375" y="1416050"/>
            <a:ext cx="11871325" cy="341632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marL="571500" indent="-571500">
              <a:buFont typeface="Arial" panose="020B0604020202020204" pitchFamily="34" charset="0"/>
              <a:buChar char="•"/>
              <a:defRPr/>
            </a:pPr>
            <a:r>
              <a:rPr lang="en-US" sz="3600" i="1" dirty="0">
                <a:solidFill>
                  <a:srgbClr val="0070C0"/>
                </a:solidFill>
                <a:latin typeface="Calibri" pitchFamily="34" charset="0"/>
              </a:rPr>
              <a:t>Review all the vocabularies and grammar points in the unit.</a:t>
            </a:r>
          </a:p>
          <a:p>
            <a:pPr marL="571500" indent="-571500">
              <a:buFont typeface="Arial" panose="020B0604020202020204" pitchFamily="34" charset="0"/>
              <a:buChar char="•"/>
              <a:defRPr/>
            </a:pPr>
            <a:r>
              <a:rPr lang="en-US" sz="3600" i="1" dirty="0">
                <a:solidFill>
                  <a:srgbClr val="0070C0"/>
                </a:solidFill>
                <a:latin typeface="Calibri" pitchFamily="34" charset="0"/>
              </a:rPr>
              <a:t>Prepare the next lesson (page 78 SB).</a:t>
            </a:r>
          </a:p>
          <a:p>
            <a:pPr marL="571500" indent="-571500">
              <a:buFont typeface="Arial" panose="020B0604020202020204" pitchFamily="34" charset="0"/>
              <a:buChar char="•"/>
            </a:pPr>
            <a:r>
              <a:rPr lang="en-US" sz="3600" i="1" dirty="0">
                <a:solidFill>
                  <a:srgbClr val="0070C0"/>
                </a:solidFill>
                <a:latin typeface="Calibri" pitchFamily="34" charset="0"/>
              </a:rPr>
              <a:t>Do </a:t>
            </a:r>
            <a:r>
              <a:rPr lang="en-US" sz="3600" i="1" dirty="0">
                <a:solidFill>
                  <a:srgbClr val="FF0000"/>
                </a:solidFill>
                <a:latin typeface="Calibri" pitchFamily="34" charset="0"/>
              </a:rPr>
              <a:t>Test 2 </a:t>
            </a:r>
            <a:r>
              <a:rPr lang="en-US" sz="3600" i="1" dirty="0">
                <a:solidFill>
                  <a:srgbClr val="0070C0"/>
                </a:solidFill>
                <a:latin typeface="Calibri" pitchFamily="34" charset="0"/>
              </a:rPr>
              <a:t>of </a:t>
            </a:r>
            <a:r>
              <a:rPr lang="en-US" sz="3600" i="1" dirty="0">
                <a:solidFill>
                  <a:srgbClr val="FF0000"/>
                </a:solidFill>
                <a:latin typeface="Calibri" pitchFamily="34" charset="0"/>
              </a:rPr>
              <a:t>Unit 4 </a:t>
            </a:r>
            <a:r>
              <a:rPr lang="en-US" sz="3600" i="1" dirty="0">
                <a:solidFill>
                  <a:srgbClr val="0070C0"/>
                </a:solidFill>
                <a:latin typeface="Calibri" pitchFamily="34" charset="0"/>
              </a:rPr>
              <a:t>in </a:t>
            </a:r>
            <a:r>
              <a:rPr lang="en-US" sz="3600" i="1" dirty="0" err="1">
                <a:solidFill>
                  <a:srgbClr val="FF0000"/>
                </a:solidFill>
                <a:latin typeface="Calibri" pitchFamily="34" charset="0"/>
              </a:rPr>
              <a:t>Bài</a:t>
            </a:r>
            <a:r>
              <a:rPr lang="en-US" sz="3600" i="1" dirty="0">
                <a:solidFill>
                  <a:srgbClr val="FF0000"/>
                </a:solidFill>
                <a:latin typeface="Calibri" pitchFamily="34" charset="0"/>
              </a:rPr>
              <a:t> </a:t>
            </a:r>
            <a:r>
              <a:rPr lang="en-US" sz="3600" i="1" dirty="0" err="1">
                <a:solidFill>
                  <a:srgbClr val="FF0000"/>
                </a:solidFill>
                <a:latin typeface="Calibri" pitchFamily="34" charset="0"/>
              </a:rPr>
              <a:t>Tập</a:t>
            </a:r>
            <a:r>
              <a:rPr lang="en-US" sz="3600" i="1" dirty="0">
                <a:solidFill>
                  <a:srgbClr val="FF0000"/>
                </a:solidFill>
                <a:latin typeface="Calibri" pitchFamily="34" charset="0"/>
              </a:rPr>
              <a:t> </a:t>
            </a:r>
            <a:r>
              <a:rPr lang="en-US" sz="3600" i="1" dirty="0" err="1">
                <a:solidFill>
                  <a:srgbClr val="FF0000"/>
                </a:solidFill>
                <a:latin typeface="Calibri" pitchFamily="34" charset="0"/>
              </a:rPr>
              <a:t>Bổ</a:t>
            </a:r>
            <a:r>
              <a:rPr lang="en-US" sz="3600" i="1" dirty="0">
                <a:solidFill>
                  <a:srgbClr val="FF0000"/>
                </a:solidFill>
                <a:latin typeface="Calibri" pitchFamily="34" charset="0"/>
              </a:rPr>
              <a:t> </a:t>
            </a:r>
            <a:r>
              <a:rPr lang="en-US" sz="3600" i="1" dirty="0" err="1">
                <a:solidFill>
                  <a:srgbClr val="FF0000"/>
                </a:solidFill>
                <a:latin typeface="Calibri" pitchFamily="34" charset="0"/>
              </a:rPr>
              <a:t>Trợ</a:t>
            </a:r>
            <a:r>
              <a:rPr lang="en-US" sz="3600" i="1" dirty="0">
                <a:solidFill>
                  <a:srgbClr val="FF0000"/>
                </a:solidFill>
                <a:latin typeface="Calibri" pitchFamily="34" charset="0"/>
              </a:rPr>
              <a:t> TA 7 Right on</a:t>
            </a:r>
            <a:r>
              <a:rPr lang="en-US" sz="3600" i="1" dirty="0">
                <a:solidFill>
                  <a:srgbClr val="0070C0"/>
                </a:solidFill>
                <a:latin typeface="Calibri" pitchFamily="34" charset="0"/>
              </a:rPr>
              <a:t> (pages </a:t>
            </a:r>
            <a:r>
              <a:rPr lang="en-US" sz="3600" i="1">
                <a:solidFill>
                  <a:srgbClr val="0070C0"/>
                </a:solidFill>
                <a:latin typeface="Calibri" pitchFamily="34" charset="0"/>
              </a:rPr>
              <a:t>40 &amp; </a:t>
            </a:r>
            <a:r>
              <a:rPr lang="en-US" sz="3600" i="1" dirty="0">
                <a:solidFill>
                  <a:srgbClr val="0070C0"/>
                </a:solidFill>
                <a:latin typeface="Calibri" pitchFamily="34" charset="0"/>
              </a:rPr>
              <a:t>41).</a:t>
            </a:r>
          </a:p>
          <a:p>
            <a:pPr marL="571500" indent="-571500">
              <a:buFont typeface="Arial" panose="020B0604020202020204" pitchFamily="34" charset="0"/>
              <a:buChar char="•"/>
            </a:pPr>
            <a:r>
              <a:rPr lang="en-US" sz="3600" i="1" dirty="0">
                <a:solidFill>
                  <a:srgbClr val="0070C0"/>
                </a:solidFill>
                <a:latin typeface="Calibri" pitchFamily="34" charset="0"/>
              </a:rPr>
              <a:t>Do the Speaking Test – </a:t>
            </a:r>
            <a:r>
              <a:rPr lang="en-US" sz="3600" i="1" dirty="0">
                <a:solidFill>
                  <a:srgbClr val="FF0000"/>
                </a:solidFill>
                <a:latin typeface="Calibri" pitchFamily="34" charset="0"/>
              </a:rPr>
              <a:t>Test 1 </a:t>
            </a:r>
            <a:r>
              <a:rPr lang="en-US" sz="3600" i="1" dirty="0">
                <a:solidFill>
                  <a:srgbClr val="0070C0"/>
                </a:solidFill>
                <a:latin typeface="Calibri" pitchFamily="34" charset="0"/>
              </a:rPr>
              <a:t>of </a:t>
            </a:r>
            <a:r>
              <a:rPr lang="en-US" sz="3600" i="1" dirty="0">
                <a:solidFill>
                  <a:srgbClr val="FF0000"/>
                </a:solidFill>
                <a:latin typeface="Calibri" pitchFamily="34" charset="0"/>
              </a:rPr>
              <a:t>Unit 4 </a:t>
            </a:r>
            <a:r>
              <a:rPr lang="en-US" sz="3600" i="1" dirty="0">
                <a:solidFill>
                  <a:srgbClr val="0070C0"/>
                </a:solidFill>
                <a:latin typeface="Calibri" pitchFamily="34" charset="0"/>
              </a:rPr>
              <a:t>in </a:t>
            </a:r>
            <a:r>
              <a:rPr lang="en-US" sz="3600" i="1" dirty="0" err="1">
                <a:solidFill>
                  <a:srgbClr val="FF0000"/>
                </a:solidFill>
                <a:latin typeface="Calibri" pitchFamily="34" charset="0"/>
              </a:rPr>
              <a:t>Bài</a:t>
            </a:r>
            <a:r>
              <a:rPr lang="en-US" sz="3600" i="1" dirty="0">
                <a:solidFill>
                  <a:srgbClr val="FF0000"/>
                </a:solidFill>
                <a:latin typeface="Calibri" pitchFamily="34" charset="0"/>
              </a:rPr>
              <a:t> </a:t>
            </a:r>
            <a:r>
              <a:rPr lang="en-US" sz="3600" i="1" dirty="0" err="1">
                <a:solidFill>
                  <a:srgbClr val="FF0000"/>
                </a:solidFill>
                <a:latin typeface="Calibri" pitchFamily="34" charset="0"/>
              </a:rPr>
              <a:t>Tập</a:t>
            </a:r>
            <a:r>
              <a:rPr lang="en-US" sz="3600" i="1" dirty="0">
                <a:solidFill>
                  <a:srgbClr val="FF0000"/>
                </a:solidFill>
                <a:latin typeface="Calibri" pitchFamily="34" charset="0"/>
              </a:rPr>
              <a:t> </a:t>
            </a:r>
            <a:r>
              <a:rPr lang="en-US" sz="3600" i="1" dirty="0" err="1">
                <a:solidFill>
                  <a:srgbClr val="FF0000"/>
                </a:solidFill>
                <a:latin typeface="Calibri" pitchFamily="34" charset="0"/>
              </a:rPr>
              <a:t>Bổ</a:t>
            </a:r>
            <a:r>
              <a:rPr lang="en-US" sz="3600" i="1" dirty="0">
                <a:solidFill>
                  <a:srgbClr val="FF0000"/>
                </a:solidFill>
                <a:latin typeface="Calibri" pitchFamily="34" charset="0"/>
              </a:rPr>
              <a:t> </a:t>
            </a:r>
            <a:r>
              <a:rPr lang="en-US" sz="3600" i="1" dirty="0" err="1">
                <a:solidFill>
                  <a:srgbClr val="FF0000"/>
                </a:solidFill>
                <a:latin typeface="Calibri" pitchFamily="34" charset="0"/>
              </a:rPr>
              <a:t>Trợ</a:t>
            </a:r>
            <a:r>
              <a:rPr lang="en-US" sz="3600" i="1" dirty="0">
                <a:solidFill>
                  <a:srgbClr val="FF0000"/>
                </a:solidFill>
                <a:latin typeface="Calibri" pitchFamily="34" charset="0"/>
              </a:rPr>
              <a:t> TA 7 Right on</a:t>
            </a:r>
            <a:r>
              <a:rPr lang="en-US" sz="3600" i="1" dirty="0">
                <a:solidFill>
                  <a:srgbClr val="0070C0"/>
                </a:solidFill>
                <a:latin typeface="Calibri" pitchFamily="34" charset="0"/>
              </a:rPr>
              <a:t> (page 81).</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heel(1)">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heel(1)">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30" t="24278" r="-230" b="-674"/>
          <a:stretch/>
        </p:blipFill>
        <p:spPr>
          <a:xfrm>
            <a:off x="0" y="0"/>
            <a:ext cx="12192000" cy="6979298"/>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220211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415636" y="1381472"/>
            <a:ext cx="11596255" cy="1754326"/>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0070C0"/>
              </a:solidFill>
              <a:ea typeface="Arial" panose="020B0604020202020204" pitchFamily="34" charset="0"/>
              <a:cs typeface="JDCLK L+ Frutiger LT Std"/>
            </a:endParaRPr>
          </a:p>
          <a:p>
            <a:r>
              <a:rPr lang="en-US" sz="3600" i="1" dirty="0">
                <a:solidFill>
                  <a:srgbClr val="0070C0"/>
                </a:solidFill>
                <a:ea typeface="Arial" panose="020B0604020202020204" pitchFamily="34" charset="0"/>
                <a:cs typeface="JDCLK L+ Frutiger LT Std"/>
              </a:rPr>
              <a:t>- </a:t>
            </a:r>
            <a:r>
              <a:rPr lang="en-US" sz="3600" i="1" dirty="0" err="1">
                <a:solidFill>
                  <a:srgbClr val="0070C0"/>
                </a:solidFill>
                <a:ea typeface="Arial" panose="020B0604020202020204" pitchFamily="34" charset="0"/>
                <a:cs typeface="JDCLK L+ Frutiger LT Std"/>
              </a:rPr>
              <a:t>practise</a:t>
            </a:r>
            <a:r>
              <a:rPr lang="en-US" sz="3600" i="1" dirty="0">
                <a:solidFill>
                  <a:srgbClr val="0070C0"/>
                </a:solidFill>
                <a:ea typeface="Arial" panose="020B0604020202020204" pitchFamily="34" charset="0"/>
                <a:cs typeface="JDCLK L+ Frutiger LT Std"/>
              </a:rPr>
              <a:t> test-taking skills (Reading</a:t>
            </a:r>
            <a:r>
              <a:rPr lang="en-US" sz="3600" i="1">
                <a:solidFill>
                  <a:srgbClr val="0070C0"/>
                </a:solidFill>
                <a:ea typeface="Arial" panose="020B0604020202020204" pitchFamily="34" charset="0"/>
                <a:cs typeface="JDCLK L+ Frutiger LT Std"/>
              </a:rPr>
              <a:t>, Speaking).</a:t>
            </a:r>
            <a:endParaRPr lang="en-US" sz="3600" i="1" dirty="0">
              <a:solidFill>
                <a:srgbClr val="0070C0"/>
              </a:solidFill>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883" y="1441387"/>
            <a:ext cx="12055117" cy="3709349"/>
          </a:xfrm>
          <a:prstGeom prst="rect">
            <a:avLst/>
          </a:prstGeom>
        </p:spPr>
        <p:txBody>
          <a:bodyPr wrap="square">
            <a:spAutoFit/>
          </a:bodyPr>
          <a:lstStyle/>
          <a:p>
            <a:pPr>
              <a:lnSpc>
                <a:spcPct val="150000"/>
              </a:lnSpc>
            </a:pPr>
            <a:r>
              <a:rPr lang="en-US" sz="3200" dirty="0">
                <a:latin typeface="+mj-lt"/>
              </a:rPr>
              <a:t>1. A. motorbike		B. technician	C. balcony		D. festival</a:t>
            </a:r>
          </a:p>
          <a:p>
            <a:pPr>
              <a:lnSpc>
                <a:spcPct val="150000"/>
              </a:lnSpc>
            </a:pPr>
            <a:br>
              <a:rPr lang="en-US" sz="3200" dirty="0">
                <a:latin typeface="+mj-lt"/>
              </a:rPr>
            </a:br>
            <a:r>
              <a:rPr lang="en-US" sz="3200" dirty="0">
                <a:latin typeface="+mj-lt"/>
              </a:rPr>
              <a:t>2. A. tower			B. design		C. hedgehog	D. virus</a:t>
            </a:r>
          </a:p>
          <a:p>
            <a:pPr>
              <a:lnSpc>
                <a:spcPct val="150000"/>
              </a:lnSpc>
            </a:pPr>
            <a:endParaRPr lang="en-US" sz="3200" dirty="0">
              <a:latin typeface="+mj-lt"/>
            </a:endParaRPr>
          </a:p>
          <a:p>
            <a:pPr>
              <a:lnSpc>
                <a:spcPct val="150000"/>
              </a:lnSpc>
            </a:pPr>
            <a:r>
              <a:rPr lang="en-US" sz="3200" dirty="0">
                <a:latin typeface="+mj-lt"/>
              </a:rPr>
              <a:t>3. A. rescue		B. affect		 C. notice		D. welcome</a:t>
            </a:r>
          </a:p>
        </p:txBody>
      </p:sp>
      <p:sp>
        <p:nvSpPr>
          <p:cNvPr id="5" name="TextBox 4"/>
          <p:cNvSpPr txBox="1"/>
          <p:nvPr/>
        </p:nvSpPr>
        <p:spPr>
          <a:xfrm>
            <a:off x="295944" y="349214"/>
            <a:ext cx="11793179" cy="1077218"/>
          </a:xfrm>
          <a:prstGeom prst="rect">
            <a:avLst/>
          </a:prstGeom>
          <a:noFill/>
        </p:spPr>
        <p:txBody>
          <a:bodyPr wrap="square" rtlCol="0">
            <a:spAutoFit/>
          </a:bodyPr>
          <a:lstStyle/>
          <a:p>
            <a:r>
              <a:rPr lang="en-US" sz="3200" dirty="0">
                <a:solidFill>
                  <a:srgbClr val="0070C0"/>
                </a:solidFill>
              </a:rPr>
              <a:t>Choose the word whose main stress is placed differently  from the others. </a:t>
            </a:r>
            <a:endParaRPr lang="en-US" dirty="0">
              <a:solidFill>
                <a:srgbClr val="FF0000"/>
              </a:solidFill>
              <a:ea typeface="Times New Roman" panose="02020603050405020304" pitchFamily="18" charset="0"/>
            </a:endParaRPr>
          </a:p>
        </p:txBody>
      </p:sp>
      <p:sp>
        <p:nvSpPr>
          <p:cNvPr id="7" name="Oval 6"/>
          <p:cNvSpPr/>
          <p:nvPr/>
        </p:nvSpPr>
        <p:spPr>
          <a:xfrm>
            <a:off x="3777594" y="1583321"/>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77594" y="3038826"/>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78054" y="4581844"/>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8934" y="1905362"/>
            <a:ext cx="2466798" cy="754694"/>
          </a:xfrm>
          <a:prstGeom prst="rect">
            <a:avLst/>
          </a:prstGeom>
        </p:spPr>
        <p:txBody>
          <a:bodyPr wrap="square">
            <a:spAutoFit/>
          </a:bodyPr>
          <a:lstStyle/>
          <a:p>
            <a:pPr>
              <a:lnSpc>
                <a:spcPct val="150000"/>
              </a:lnSpc>
            </a:pPr>
            <a:r>
              <a:rPr lang="en-US" sz="3200" dirty="0">
                <a:solidFill>
                  <a:srgbClr val="FF0000"/>
                </a:solidFill>
                <a:latin typeface="+mj-lt"/>
              </a:rPr>
              <a:t>/ˈ</a:t>
            </a:r>
            <a:r>
              <a:rPr lang="en-US" sz="3200" dirty="0" err="1">
                <a:solidFill>
                  <a:srgbClr val="FF0000"/>
                </a:solidFill>
                <a:latin typeface="+mj-lt"/>
              </a:rPr>
              <a:t>məʊtəbaɪk</a:t>
            </a:r>
            <a:r>
              <a:rPr lang="en-US" sz="3200" dirty="0">
                <a:solidFill>
                  <a:srgbClr val="FF0000"/>
                </a:solidFill>
                <a:latin typeface="+mj-lt"/>
              </a:rPr>
              <a:t>/</a:t>
            </a:r>
          </a:p>
        </p:txBody>
      </p:sp>
      <p:sp>
        <p:nvSpPr>
          <p:cNvPr id="13" name="Rectangle 12"/>
          <p:cNvSpPr/>
          <p:nvPr/>
        </p:nvSpPr>
        <p:spPr>
          <a:xfrm>
            <a:off x="3933019" y="1930484"/>
            <a:ext cx="2560833"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err="1">
                <a:solidFill>
                  <a:srgbClr val="FF0000"/>
                </a:solidFill>
                <a:latin typeface="+mj-lt"/>
              </a:rPr>
              <a:t>tekˈnɪʃən</a:t>
            </a:r>
            <a:r>
              <a:rPr lang="en-US" sz="3200" dirty="0">
                <a:solidFill>
                  <a:srgbClr val="FF0000"/>
                </a:solidFill>
                <a:latin typeface="+mj-lt"/>
              </a:rPr>
              <a:t>/ </a:t>
            </a:r>
          </a:p>
        </p:txBody>
      </p:sp>
      <p:sp>
        <p:nvSpPr>
          <p:cNvPr id="14" name="Rectangle 13"/>
          <p:cNvSpPr/>
          <p:nvPr/>
        </p:nvSpPr>
        <p:spPr>
          <a:xfrm>
            <a:off x="6787536" y="1922381"/>
            <a:ext cx="2651273" cy="754694"/>
          </a:xfrm>
          <a:prstGeom prst="rect">
            <a:avLst/>
          </a:prstGeom>
        </p:spPr>
        <p:txBody>
          <a:bodyPr wrap="square">
            <a:spAutoFit/>
          </a:bodyPr>
          <a:lstStyle/>
          <a:p>
            <a:pPr>
              <a:lnSpc>
                <a:spcPct val="150000"/>
              </a:lnSpc>
            </a:pPr>
            <a:r>
              <a:rPr lang="en-US" sz="3200">
                <a:solidFill>
                  <a:srgbClr val="FF0000"/>
                </a:solidFill>
                <a:latin typeface="+mj-lt"/>
              </a:rPr>
              <a:t>/ˈbælkəni/</a:t>
            </a:r>
          </a:p>
        </p:txBody>
      </p:sp>
      <p:sp>
        <p:nvSpPr>
          <p:cNvPr id="15" name="Rectangle 14"/>
          <p:cNvSpPr/>
          <p:nvPr/>
        </p:nvSpPr>
        <p:spPr>
          <a:xfrm>
            <a:off x="9549544" y="1905362"/>
            <a:ext cx="2539579" cy="754694"/>
          </a:xfrm>
          <a:prstGeom prst="rect">
            <a:avLst/>
          </a:prstGeom>
        </p:spPr>
        <p:txBody>
          <a:bodyPr wrap="square">
            <a:spAutoFit/>
          </a:bodyPr>
          <a:lstStyle/>
          <a:p>
            <a:pPr>
              <a:lnSpc>
                <a:spcPct val="150000"/>
              </a:lnSpc>
            </a:pPr>
            <a:r>
              <a:rPr lang="en-US" sz="3200">
                <a:solidFill>
                  <a:srgbClr val="FF0000"/>
                </a:solidFill>
                <a:latin typeface="+mj-lt"/>
              </a:rPr>
              <a:t>/ˈfestɪvəl/</a:t>
            </a:r>
          </a:p>
        </p:txBody>
      </p:sp>
      <p:sp>
        <p:nvSpPr>
          <p:cNvPr id="16" name="Rectangle 15"/>
          <p:cNvSpPr/>
          <p:nvPr/>
        </p:nvSpPr>
        <p:spPr>
          <a:xfrm>
            <a:off x="403241" y="3391391"/>
            <a:ext cx="2466798" cy="830997"/>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 ˈ</a:t>
            </a:r>
            <a:r>
              <a:rPr lang="en-US" sz="3200" dirty="0" err="1">
                <a:solidFill>
                  <a:srgbClr val="FF0000"/>
                </a:solidFill>
              </a:rPr>
              <a:t>t</a:t>
            </a:r>
            <a:r>
              <a:rPr lang="en-US" sz="3200" dirty="0" err="1">
                <a:solidFill>
                  <a:srgbClr val="FF0000"/>
                </a:solidFill>
                <a:latin typeface="+mj-lt"/>
              </a:rPr>
              <a:t>aʊər</a:t>
            </a:r>
            <a:r>
              <a:rPr lang="en-US" sz="3200" dirty="0">
                <a:solidFill>
                  <a:srgbClr val="FF0000"/>
                </a:solidFill>
                <a:latin typeface="+mj-lt"/>
              </a:rPr>
              <a:t>/</a:t>
            </a:r>
          </a:p>
        </p:txBody>
      </p:sp>
      <p:sp>
        <p:nvSpPr>
          <p:cNvPr id="17" name="Rectangle 16"/>
          <p:cNvSpPr/>
          <p:nvPr/>
        </p:nvSpPr>
        <p:spPr>
          <a:xfrm>
            <a:off x="3714773" y="3415425"/>
            <a:ext cx="2560833" cy="754694"/>
          </a:xfrm>
          <a:prstGeom prst="rect">
            <a:avLst/>
          </a:prstGeom>
        </p:spPr>
        <p:txBody>
          <a:bodyPr wrap="square">
            <a:spAutoFit/>
          </a:bodyPr>
          <a:lstStyle/>
          <a:p>
            <a:pPr>
              <a:lnSpc>
                <a:spcPct val="150000"/>
              </a:lnSpc>
            </a:pPr>
            <a:r>
              <a:rPr lang="en-US" sz="3200" dirty="0">
                <a:solidFill>
                  <a:srgbClr val="FF0000"/>
                </a:solidFill>
                <a:latin typeface="+mj-lt"/>
              </a:rPr>
              <a:t> /</a:t>
            </a:r>
            <a:r>
              <a:rPr lang="en-US" sz="3200" dirty="0" err="1">
                <a:solidFill>
                  <a:srgbClr val="FF0000"/>
                </a:solidFill>
                <a:latin typeface="+mj-lt"/>
              </a:rPr>
              <a:t>dɪˈzaɪn</a:t>
            </a:r>
            <a:r>
              <a:rPr lang="en-US" sz="3200" dirty="0">
                <a:solidFill>
                  <a:srgbClr val="FF0000"/>
                </a:solidFill>
                <a:latin typeface="+mj-lt"/>
              </a:rPr>
              <a:t>/</a:t>
            </a:r>
          </a:p>
        </p:txBody>
      </p:sp>
      <p:sp>
        <p:nvSpPr>
          <p:cNvPr id="18" name="Rectangle 17"/>
          <p:cNvSpPr/>
          <p:nvPr/>
        </p:nvSpPr>
        <p:spPr>
          <a:xfrm>
            <a:off x="6576339" y="3377470"/>
            <a:ext cx="2651273" cy="754694"/>
          </a:xfrm>
          <a:prstGeom prst="rect">
            <a:avLst/>
          </a:prstGeom>
        </p:spPr>
        <p:txBody>
          <a:bodyPr wrap="square">
            <a:spAutoFit/>
          </a:bodyPr>
          <a:lstStyle/>
          <a:p>
            <a:pPr>
              <a:lnSpc>
                <a:spcPct val="150000"/>
              </a:lnSpc>
            </a:pPr>
            <a:r>
              <a:rPr lang="en-US" sz="3200">
                <a:solidFill>
                  <a:srgbClr val="FF0000"/>
                </a:solidFill>
                <a:latin typeface="+mj-lt"/>
              </a:rPr>
              <a:t>/ˈhedʒhɒɡ/</a:t>
            </a:r>
          </a:p>
        </p:txBody>
      </p:sp>
      <p:sp>
        <p:nvSpPr>
          <p:cNvPr id="19" name="Rectangle 18"/>
          <p:cNvSpPr/>
          <p:nvPr/>
        </p:nvSpPr>
        <p:spPr>
          <a:xfrm>
            <a:off x="9310096" y="3429543"/>
            <a:ext cx="2619967" cy="754694"/>
          </a:xfrm>
          <a:prstGeom prst="rect">
            <a:avLst/>
          </a:prstGeom>
        </p:spPr>
        <p:txBody>
          <a:bodyPr wrap="square">
            <a:spAutoFit/>
          </a:bodyPr>
          <a:lstStyle/>
          <a:p>
            <a:pPr>
              <a:lnSpc>
                <a:spcPct val="150000"/>
              </a:lnSpc>
            </a:pPr>
            <a:r>
              <a:rPr lang="en-US" sz="3200">
                <a:solidFill>
                  <a:srgbClr val="FF0000"/>
                </a:solidFill>
                <a:latin typeface="+mj-lt"/>
              </a:rPr>
              <a:t>/ˈvaɪrəs/</a:t>
            </a:r>
          </a:p>
        </p:txBody>
      </p:sp>
      <p:sp>
        <p:nvSpPr>
          <p:cNvPr id="20" name="Rectangle 19"/>
          <p:cNvSpPr/>
          <p:nvPr/>
        </p:nvSpPr>
        <p:spPr>
          <a:xfrm>
            <a:off x="403241" y="4921278"/>
            <a:ext cx="2661410" cy="754694"/>
          </a:xfrm>
          <a:prstGeom prst="rect">
            <a:avLst/>
          </a:prstGeom>
        </p:spPr>
        <p:txBody>
          <a:bodyPr wrap="square">
            <a:spAutoFit/>
          </a:bodyPr>
          <a:lstStyle/>
          <a:p>
            <a:pPr>
              <a:lnSpc>
                <a:spcPct val="150000"/>
              </a:lnSpc>
            </a:pPr>
            <a:r>
              <a:rPr lang="en-US" sz="3200" dirty="0">
                <a:solidFill>
                  <a:srgbClr val="FF0000"/>
                </a:solidFill>
                <a:latin typeface="+mj-lt"/>
              </a:rPr>
              <a:t>/ˈ</a:t>
            </a:r>
            <a:r>
              <a:rPr lang="en-US" sz="3200" dirty="0" err="1">
                <a:solidFill>
                  <a:srgbClr val="FF0000"/>
                </a:solidFill>
                <a:latin typeface="+mj-lt"/>
              </a:rPr>
              <a:t>reskju</a:t>
            </a:r>
            <a:r>
              <a:rPr lang="en-US" sz="3200" dirty="0">
                <a:solidFill>
                  <a:srgbClr val="FF0000"/>
                </a:solidFill>
                <a:latin typeface="+mj-lt"/>
              </a:rPr>
              <a:t>ː/</a:t>
            </a:r>
          </a:p>
        </p:txBody>
      </p:sp>
      <p:sp>
        <p:nvSpPr>
          <p:cNvPr id="21" name="Rectangle 20"/>
          <p:cNvSpPr/>
          <p:nvPr/>
        </p:nvSpPr>
        <p:spPr>
          <a:xfrm>
            <a:off x="3933020" y="4976645"/>
            <a:ext cx="2560833" cy="754694"/>
          </a:xfrm>
          <a:prstGeom prst="rect">
            <a:avLst/>
          </a:prstGeom>
        </p:spPr>
        <p:txBody>
          <a:bodyPr wrap="square">
            <a:spAutoFit/>
          </a:bodyPr>
          <a:lstStyle/>
          <a:p>
            <a:pPr>
              <a:lnSpc>
                <a:spcPct val="150000"/>
              </a:lnSpc>
            </a:pPr>
            <a:r>
              <a:rPr lang="en-US" sz="3200">
                <a:solidFill>
                  <a:srgbClr val="FF0000"/>
                </a:solidFill>
                <a:latin typeface="+mj-lt"/>
              </a:rPr>
              <a:t>/əˈfekt/</a:t>
            </a:r>
          </a:p>
        </p:txBody>
      </p:sp>
      <p:sp>
        <p:nvSpPr>
          <p:cNvPr id="22" name="Rectangle 21"/>
          <p:cNvSpPr/>
          <p:nvPr/>
        </p:nvSpPr>
        <p:spPr>
          <a:xfrm>
            <a:off x="6658823" y="4901651"/>
            <a:ext cx="2651273" cy="754694"/>
          </a:xfrm>
          <a:prstGeom prst="rect">
            <a:avLst/>
          </a:prstGeom>
        </p:spPr>
        <p:txBody>
          <a:bodyPr wrap="square">
            <a:spAutoFit/>
          </a:bodyPr>
          <a:lstStyle/>
          <a:p>
            <a:pPr>
              <a:lnSpc>
                <a:spcPct val="150000"/>
              </a:lnSpc>
            </a:pPr>
            <a:r>
              <a:rPr lang="en-US" sz="3200">
                <a:solidFill>
                  <a:srgbClr val="FF0000"/>
                </a:solidFill>
                <a:latin typeface="+mj-lt"/>
              </a:rPr>
              <a:t>/ˈnəʊtɪs/</a:t>
            </a:r>
          </a:p>
        </p:txBody>
      </p:sp>
      <p:sp>
        <p:nvSpPr>
          <p:cNvPr id="23" name="Rectangle 22"/>
          <p:cNvSpPr/>
          <p:nvPr/>
        </p:nvSpPr>
        <p:spPr>
          <a:xfrm>
            <a:off x="9310097" y="4901651"/>
            <a:ext cx="2964388" cy="754694"/>
          </a:xfrm>
          <a:prstGeom prst="rect">
            <a:avLst/>
          </a:prstGeom>
        </p:spPr>
        <p:txBody>
          <a:bodyPr wrap="square">
            <a:spAutoFit/>
          </a:bodyPr>
          <a:lstStyle/>
          <a:p>
            <a:pPr>
              <a:lnSpc>
                <a:spcPct val="150000"/>
              </a:lnSpc>
            </a:pPr>
            <a:r>
              <a:rPr lang="en-US" sz="3200">
                <a:solidFill>
                  <a:srgbClr val="FF0000"/>
                </a:solidFill>
                <a:latin typeface="+mj-lt"/>
              </a:rPr>
              <a:t>/ˈwelkəm/</a:t>
            </a:r>
          </a:p>
        </p:txBody>
      </p:sp>
    </p:spTree>
    <p:extLst>
      <p:ext uri="{BB962C8B-B14F-4D97-AF65-F5344CB8AC3E}">
        <p14:creationId xmlns:p14="http://schemas.microsoft.com/office/powerpoint/2010/main" val="28266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0295" y="1180346"/>
            <a:ext cx="12755880" cy="5016758"/>
          </a:xfrm>
          <a:prstGeom prst="rect">
            <a:avLst/>
          </a:prstGeom>
        </p:spPr>
        <p:txBody>
          <a:bodyPr wrap="square">
            <a:spAutoFit/>
          </a:bodyPr>
          <a:lstStyle/>
          <a:p>
            <a:pPr>
              <a:lnSpc>
                <a:spcPct val="200000"/>
              </a:lnSpc>
            </a:pPr>
            <a:r>
              <a:rPr lang="en-US" sz="3200" dirty="0">
                <a:latin typeface="+mj-lt"/>
              </a:rPr>
              <a:t>1. A. cl</a:t>
            </a:r>
            <a:r>
              <a:rPr lang="en-US" sz="3200" u="sng" dirty="0">
                <a:latin typeface="+mj-lt"/>
              </a:rPr>
              <a:t>i</a:t>
            </a:r>
            <a:r>
              <a:rPr lang="en-US" sz="3200" dirty="0">
                <a:latin typeface="+mj-lt"/>
              </a:rPr>
              <a:t>ck			B. pr</a:t>
            </a:r>
            <a:r>
              <a:rPr lang="en-US" sz="3200" u="sng" dirty="0">
                <a:latin typeface="+mj-lt"/>
              </a:rPr>
              <a:t>i</a:t>
            </a:r>
            <a:r>
              <a:rPr lang="en-US" sz="3200" dirty="0">
                <a:latin typeface="+mj-lt"/>
              </a:rPr>
              <a:t>nt		C. th</a:t>
            </a:r>
            <a:r>
              <a:rPr lang="en-US" sz="3200" u="sng" dirty="0">
                <a:latin typeface="+mj-lt"/>
              </a:rPr>
              <a:t>i</a:t>
            </a:r>
            <a:r>
              <a:rPr lang="en-US" sz="3200" dirty="0">
                <a:latin typeface="+mj-lt"/>
              </a:rPr>
              <a:t>nk		D. m</a:t>
            </a:r>
            <a:r>
              <a:rPr lang="en-US" sz="3200" u="sng" dirty="0">
                <a:latin typeface="+mj-lt"/>
              </a:rPr>
              <a:t>i</a:t>
            </a:r>
            <a:r>
              <a:rPr lang="en-US" sz="3200" dirty="0">
                <a:latin typeface="+mj-lt"/>
              </a:rPr>
              <a:t>nd</a:t>
            </a:r>
            <a:endParaRPr lang="en-US" sz="3200" u="sng" dirty="0">
              <a:latin typeface="+mj-lt"/>
            </a:endParaRPr>
          </a:p>
          <a:p>
            <a:pPr>
              <a:lnSpc>
                <a:spcPct val="200000"/>
              </a:lnSpc>
            </a:pPr>
            <a:endParaRPr lang="en-US" sz="3200" dirty="0">
              <a:latin typeface="+mj-lt"/>
            </a:endParaRPr>
          </a:p>
          <a:p>
            <a:pPr>
              <a:lnSpc>
                <a:spcPct val="200000"/>
              </a:lnSpc>
            </a:pPr>
            <a:r>
              <a:rPr lang="en-US" sz="3200" dirty="0">
                <a:latin typeface="+mj-lt"/>
              </a:rPr>
              <a:t>2. A. pr</a:t>
            </a:r>
            <a:r>
              <a:rPr lang="en-US" sz="3200" u="sng" dirty="0">
                <a:latin typeface="+mj-lt"/>
              </a:rPr>
              <a:t>e</a:t>
            </a:r>
            <a:r>
              <a:rPr lang="en-US" sz="3200" dirty="0">
                <a:latin typeface="+mj-lt"/>
              </a:rPr>
              <a:t>diction		B. prefer</a:t>
            </a:r>
            <a:r>
              <a:rPr lang="en-US" sz="3200" u="sng" dirty="0">
                <a:latin typeface="+mj-lt"/>
              </a:rPr>
              <a:t>e</a:t>
            </a:r>
            <a:r>
              <a:rPr lang="en-US" sz="3200" dirty="0">
                <a:latin typeface="+mj-lt"/>
              </a:rPr>
              <a:t>nce	C. present</a:t>
            </a:r>
            <a:r>
              <a:rPr lang="en-US" sz="3200" u="sng" dirty="0">
                <a:latin typeface="+mj-lt"/>
              </a:rPr>
              <a:t>e</a:t>
            </a:r>
            <a:r>
              <a:rPr lang="en-US" sz="3200" dirty="0">
                <a:latin typeface="+mj-lt"/>
              </a:rPr>
              <a:t>r	D. comput</a:t>
            </a:r>
            <a:r>
              <a:rPr lang="en-US" sz="3200" u="sng" dirty="0">
                <a:latin typeface="+mj-lt"/>
              </a:rPr>
              <a:t>e</a:t>
            </a:r>
            <a:r>
              <a:rPr lang="en-US" sz="3200" dirty="0">
                <a:latin typeface="+mj-lt"/>
              </a:rPr>
              <a:t>r</a:t>
            </a:r>
          </a:p>
          <a:p>
            <a:pPr>
              <a:lnSpc>
                <a:spcPct val="200000"/>
              </a:lnSpc>
            </a:pPr>
            <a:endParaRPr lang="en-US" sz="3200" dirty="0">
              <a:latin typeface="+mj-lt"/>
            </a:endParaRPr>
          </a:p>
          <a:p>
            <a:pPr>
              <a:lnSpc>
                <a:spcPct val="200000"/>
              </a:lnSpc>
            </a:pPr>
            <a:r>
              <a:rPr lang="en-US" sz="3200" dirty="0">
                <a:latin typeface="+mj-lt"/>
              </a:rPr>
              <a:t>3. A. smartph</a:t>
            </a:r>
            <a:r>
              <a:rPr lang="en-US" sz="3200" u="sng" dirty="0">
                <a:latin typeface="+mj-lt"/>
              </a:rPr>
              <a:t>o</a:t>
            </a:r>
            <a:r>
              <a:rPr lang="en-US" sz="3200" dirty="0">
                <a:latin typeface="+mj-lt"/>
              </a:rPr>
              <a:t>ne	B. ph</a:t>
            </a:r>
            <a:r>
              <a:rPr lang="en-US" sz="3200" u="sng" dirty="0">
                <a:latin typeface="+mj-lt"/>
              </a:rPr>
              <a:t>o</a:t>
            </a:r>
            <a:r>
              <a:rPr lang="en-US" sz="3200" dirty="0">
                <a:latin typeface="+mj-lt"/>
              </a:rPr>
              <a:t>to		C. s</a:t>
            </a:r>
            <a:r>
              <a:rPr lang="en-US" sz="3200" u="sng" dirty="0">
                <a:latin typeface="+mj-lt"/>
              </a:rPr>
              <a:t>o</a:t>
            </a:r>
            <a:r>
              <a:rPr lang="en-US" sz="3200" dirty="0">
                <a:latin typeface="+mj-lt"/>
              </a:rPr>
              <a:t>ftware	D. n</a:t>
            </a:r>
            <a:r>
              <a:rPr lang="en-US" sz="3200" u="sng" dirty="0">
                <a:latin typeface="+mj-lt"/>
              </a:rPr>
              <a:t>o</a:t>
            </a:r>
            <a:r>
              <a:rPr lang="en-US" sz="3200" dirty="0">
                <a:latin typeface="+mj-lt"/>
              </a:rPr>
              <a:t>tebook</a:t>
            </a:r>
          </a:p>
        </p:txBody>
      </p:sp>
      <p:sp>
        <p:nvSpPr>
          <p:cNvPr id="10" name="Oval 9"/>
          <p:cNvSpPr/>
          <p:nvPr/>
        </p:nvSpPr>
        <p:spPr>
          <a:xfrm>
            <a:off x="9254407" y="1495619"/>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9719" y="3482929"/>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9796" y="350769"/>
            <a:ext cx="11612880" cy="1077218"/>
          </a:xfrm>
          <a:prstGeom prst="rect">
            <a:avLst/>
          </a:prstGeom>
          <a:noFill/>
        </p:spPr>
        <p:txBody>
          <a:bodyPr wrap="square" rtlCol="0">
            <a:spAutoFit/>
          </a:bodyPr>
          <a:lstStyle/>
          <a:p>
            <a:r>
              <a:rPr lang="en-US" sz="3200" dirty="0">
                <a:solidFill>
                  <a:srgbClr val="0070C0"/>
                </a:solidFill>
              </a:rPr>
              <a:t>Choose the word whose underlined part is  pronounced differently </a:t>
            </a:r>
          </a:p>
          <a:p>
            <a:r>
              <a:rPr lang="en-US" sz="3200" dirty="0">
                <a:solidFill>
                  <a:srgbClr val="0070C0"/>
                </a:solidFill>
              </a:rPr>
              <a:t>from that of the other words.</a:t>
            </a:r>
          </a:p>
        </p:txBody>
      </p:sp>
      <p:sp>
        <p:nvSpPr>
          <p:cNvPr id="14" name="Oval 13"/>
          <p:cNvSpPr/>
          <p:nvPr/>
        </p:nvSpPr>
        <p:spPr>
          <a:xfrm>
            <a:off x="6504759" y="5399370"/>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22180" y="1878560"/>
            <a:ext cx="2216246" cy="754694"/>
          </a:xfrm>
          <a:prstGeom prst="rect">
            <a:avLst/>
          </a:prstGeom>
        </p:spPr>
        <p:txBody>
          <a:bodyPr wrap="square">
            <a:spAutoFit/>
          </a:bodyPr>
          <a:lstStyle/>
          <a:p>
            <a:pPr>
              <a:lnSpc>
                <a:spcPct val="150000"/>
              </a:lnSpc>
            </a:pPr>
            <a:r>
              <a:rPr lang="en-US" sz="3200">
                <a:solidFill>
                  <a:srgbClr val="FF0000"/>
                </a:solidFill>
                <a:latin typeface="+mj-lt"/>
              </a:rPr>
              <a:t>/klɪk/</a:t>
            </a:r>
          </a:p>
        </p:txBody>
      </p:sp>
      <p:sp>
        <p:nvSpPr>
          <p:cNvPr id="31" name="Rectangle 30"/>
          <p:cNvSpPr/>
          <p:nvPr/>
        </p:nvSpPr>
        <p:spPr>
          <a:xfrm>
            <a:off x="3897697" y="1842065"/>
            <a:ext cx="2511376" cy="754694"/>
          </a:xfrm>
          <a:prstGeom prst="rect">
            <a:avLst/>
          </a:prstGeom>
        </p:spPr>
        <p:txBody>
          <a:bodyPr wrap="square">
            <a:spAutoFit/>
          </a:bodyPr>
          <a:lstStyle/>
          <a:p>
            <a:pPr>
              <a:lnSpc>
                <a:spcPct val="150000"/>
              </a:lnSpc>
            </a:pPr>
            <a:r>
              <a:rPr lang="en-US" sz="3200">
                <a:solidFill>
                  <a:srgbClr val="FF0000"/>
                </a:solidFill>
                <a:latin typeface="+mj-lt"/>
              </a:rPr>
              <a:t>/prɪnt/</a:t>
            </a:r>
          </a:p>
        </p:txBody>
      </p:sp>
      <p:sp>
        <p:nvSpPr>
          <p:cNvPr id="32" name="Rectangle 31"/>
          <p:cNvSpPr/>
          <p:nvPr/>
        </p:nvSpPr>
        <p:spPr>
          <a:xfrm>
            <a:off x="6686885" y="1842065"/>
            <a:ext cx="2216246" cy="754694"/>
          </a:xfrm>
          <a:prstGeom prst="rect">
            <a:avLst/>
          </a:prstGeom>
        </p:spPr>
        <p:txBody>
          <a:bodyPr wrap="square">
            <a:spAutoFit/>
          </a:bodyPr>
          <a:lstStyle/>
          <a:p>
            <a:pPr>
              <a:lnSpc>
                <a:spcPct val="150000"/>
              </a:lnSpc>
            </a:pPr>
            <a:r>
              <a:rPr lang="el-GR" sz="3200">
                <a:solidFill>
                  <a:srgbClr val="FF0000"/>
                </a:solidFill>
                <a:latin typeface="+mj-lt"/>
              </a:rPr>
              <a:t>/θ</a:t>
            </a:r>
            <a:r>
              <a:rPr lang="en-US" sz="3200">
                <a:solidFill>
                  <a:srgbClr val="FF0000"/>
                </a:solidFill>
                <a:latin typeface="+mj-lt"/>
              </a:rPr>
              <a:t>ɪŋk/</a:t>
            </a:r>
          </a:p>
        </p:txBody>
      </p:sp>
      <p:sp>
        <p:nvSpPr>
          <p:cNvPr id="33" name="Rectangle 32"/>
          <p:cNvSpPr/>
          <p:nvPr/>
        </p:nvSpPr>
        <p:spPr>
          <a:xfrm>
            <a:off x="9254407" y="1856651"/>
            <a:ext cx="2216246" cy="830997"/>
          </a:xfrm>
          <a:prstGeom prst="rect">
            <a:avLst/>
          </a:prstGeom>
        </p:spPr>
        <p:txBody>
          <a:bodyPr wrap="square">
            <a:spAutoFit/>
          </a:bodyPr>
          <a:lstStyle/>
          <a:p>
            <a:pPr>
              <a:lnSpc>
                <a:spcPct val="150000"/>
              </a:lnSpc>
            </a:pPr>
            <a:r>
              <a:rPr lang="en-US" sz="3200" dirty="0">
                <a:solidFill>
                  <a:srgbClr val="FF0000"/>
                </a:solidFill>
                <a:latin typeface="+mj-lt"/>
              </a:rPr>
              <a:t> /</a:t>
            </a:r>
            <a:r>
              <a:rPr lang="en-US" sz="3200" dirty="0" err="1">
                <a:solidFill>
                  <a:srgbClr val="FF0000"/>
                </a:solidFill>
                <a:latin typeface="+mj-lt"/>
              </a:rPr>
              <a:t>maɪnd</a:t>
            </a:r>
            <a:r>
              <a:rPr lang="en-US" sz="3200" dirty="0">
                <a:solidFill>
                  <a:srgbClr val="FF0000"/>
                </a:solidFill>
                <a:latin typeface="+mj-lt"/>
              </a:rPr>
              <a:t>/</a:t>
            </a:r>
          </a:p>
        </p:txBody>
      </p:sp>
      <p:sp>
        <p:nvSpPr>
          <p:cNvPr id="34" name="Rectangle 33"/>
          <p:cNvSpPr/>
          <p:nvPr/>
        </p:nvSpPr>
        <p:spPr>
          <a:xfrm>
            <a:off x="679879" y="3797594"/>
            <a:ext cx="2671889" cy="830997"/>
          </a:xfrm>
          <a:prstGeom prst="rect">
            <a:avLst/>
          </a:prstGeom>
        </p:spPr>
        <p:txBody>
          <a:bodyPr wrap="square">
            <a:spAutoFit/>
          </a:bodyPr>
          <a:lstStyle/>
          <a:p>
            <a:pPr>
              <a:lnSpc>
                <a:spcPct val="150000"/>
              </a:lnSpc>
            </a:pPr>
            <a:r>
              <a:rPr lang="en-US" sz="3200" dirty="0">
                <a:solidFill>
                  <a:srgbClr val="FF0000"/>
                </a:solidFill>
                <a:latin typeface="+mj-lt"/>
              </a:rPr>
              <a:t> /</a:t>
            </a:r>
            <a:r>
              <a:rPr lang="en-US" sz="3200" dirty="0" err="1">
                <a:solidFill>
                  <a:srgbClr val="FF0000"/>
                </a:solidFill>
                <a:latin typeface="+mj-lt"/>
              </a:rPr>
              <a:t>prɪˈdɪkʃən</a:t>
            </a:r>
            <a:r>
              <a:rPr lang="en-US" sz="3200" dirty="0">
                <a:solidFill>
                  <a:srgbClr val="FF0000"/>
                </a:solidFill>
                <a:latin typeface="+mj-lt"/>
              </a:rPr>
              <a:t>/</a:t>
            </a:r>
          </a:p>
        </p:txBody>
      </p:sp>
      <p:sp>
        <p:nvSpPr>
          <p:cNvPr id="35" name="Rectangle 34"/>
          <p:cNvSpPr/>
          <p:nvPr/>
        </p:nvSpPr>
        <p:spPr>
          <a:xfrm>
            <a:off x="3742464" y="3773946"/>
            <a:ext cx="2558609" cy="830997"/>
          </a:xfrm>
          <a:prstGeom prst="rect">
            <a:avLst/>
          </a:prstGeom>
        </p:spPr>
        <p:txBody>
          <a:bodyPr wrap="square">
            <a:spAutoFit/>
          </a:bodyPr>
          <a:lstStyle/>
          <a:p>
            <a:pPr>
              <a:lnSpc>
                <a:spcPct val="150000"/>
              </a:lnSpc>
            </a:pPr>
            <a:r>
              <a:rPr lang="en-US" sz="3200">
                <a:solidFill>
                  <a:srgbClr val="FF0000"/>
                </a:solidFill>
                <a:latin typeface="+mj-lt"/>
              </a:rPr>
              <a:t>/ˈprefərəns/</a:t>
            </a:r>
          </a:p>
        </p:txBody>
      </p:sp>
      <p:sp>
        <p:nvSpPr>
          <p:cNvPr id="36" name="Rectangle 35"/>
          <p:cNvSpPr/>
          <p:nvPr/>
        </p:nvSpPr>
        <p:spPr>
          <a:xfrm>
            <a:off x="6515424" y="3797594"/>
            <a:ext cx="2216246"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err="1">
                <a:solidFill>
                  <a:srgbClr val="FF0000"/>
                </a:solidFill>
                <a:latin typeface="+mj-lt"/>
              </a:rPr>
              <a:t>prɪˈzentər</a:t>
            </a:r>
            <a:r>
              <a:rPr lang="en-US" sz="3200" dirty="0">
                <a:solidFill>
                  <a:srgbClr val="FF0000"/>
                </a:solidFill>
                <a:latin typeface="+mj-lt"/>
              </a:rPr>
              <a:t>/</a:t>
            </a:r>
          </a:p>
        </p:txBody>
      </p:sp>
      <p:sp>
        <p:nvSpPr>
          <p:cNvPr id="37" name="Rectangle 36"/>
          <p:cNvSpPr/>
          <p:nvPr/>
        </p:nvSpPr>
        <p:spPr>
          <a:xfrm>
            <a:off x="8946022" y="3809248"/>
            <a:ext cx="3047999" cy="830997"/>
          </a:xfrm>
          <a:prstGeom prst="rect">
            <a:avLst/>
          </a:prstGeom>
        </p:spPr>
        <p:txBody>
          <a:bodyPr wrap="square">
            <a:spAutoFit/>
          </a:bodyPr>
          <a:lstStyle/>
          <a:p>
            <a:pPr>
              <a:lnSpc>
                <a:spcPct val="150000"/>
              </a:lnSpc>
            </a:pPr>
            <a:r>
              <a:rPr lang="en-US" sz="3200">
                <a:solidFill>
                  <a:srgbClr val="FF0000"/>
                </a:solidFill>
                <a:latin typeface="+mj-lt"/>
              </a:rPr>
              <a:t> /kəmˈpjuːtər/</a:t>
            </a:r>
          </a:p>
        </p:txBody>
      </p:sp>
      <p:sp>
        <p:nvSpPr>
          <p:cNvPr id="38" name="Rectangle 37"/>
          <p:cNvSpPr/>
          <p:nvPr/>
        </p:nvSpPr>
        <p:spPr>
          <a:xfrm>
            <a:off x="691540" y="5666844"/>
            <a:ext cx="2485885" cy="754694"/>
          </a:xfrm>
          <a:prstGeom prst="rect">
            <a:avLst/>
          </a:prstGeom>
        </p:spPr>
        <p:txBody>
          <a:bodyPr wrap="square">
            <a:spAutoFit/>
          </a:bodyPr>
          <a:lstStyle/>
          <a:p>
            <a:pPr>
              <a:lnSpc>
                <a:spcPct val="150000"/>
              </a:lnSpc>
            </a:pPr>
            <a:r>
              <a:rPr lang="en-US" sz="3200">
                <a:solidFill>
                  <a:srgbClr val="FF0000"/>
                </a:solidFill>
                <a:latin typeface="+mj-lt"/>
              </a:rPr>
              <a:t>/ˈsmɑːtfəʊn/</a:t>
            </a:r>
          </a:p>
        </p:txBody>
      </p:sp>
      <p:sp>
        <p:nvSpPr>
          <p:cNvPr id="39" name="Rectangle 38"/>
          <p:cNvSpPr/>
          <p:nvPr/>
        </p:nvSpPr>
        <p:spPr>
          <a:xfrm>
            <a:off x="3823964" y="5656789"/>
            <a:ext cx="2752626" cy="754694"/>
          </a:xfrm>
          <a:prstGeom prst="rect">
            <a:avLst/>
          </a:prstGeom>
        </p:spPr>
        <p:txBody>
          <a:bodyPr wrap="square">
            <a:spAutoFit/>
          </a:bodyPr>
          <a:lstStyle/>
          <a:p>
            <a:pPr>
              <a:lnSpc>
                <a:spcPct val="150000"/>
              </a:lnSpc>
            </a:pPr>
            <a:r>
              <a:rPr lang="en-US" sz="3200">
                <a:solidFill>
                  <a:srgbClr val="FF0000"/>
                </a:solidFill>
                <a:latin typeface="+mj-lt"/>
              </a:rPr>
              <a:t>/ˈfəʊtəʊ/</a:t>
            </a:r>
          </a:p>
        </p:txBody>
      </p:sp>
      <p:sp>
        <p:nvSpPr>
          <p:cNvPr id="40" name="Rectangle 39"/>
          <p:cNvSpPr/>
          <p:nvPr/>
        </p:nvSpPr>
        <p:spPr>
          <a:xfrm>
            <a:off x="6576590" y="5666844"/>
            <a:ext cx="2567410" cy="830997"/>
          </a:xfrm>
          <a:prstGeom prst="rect">
            <a:avLst/>
          </a:prstGeom>
        </p:spPr>
        <p:txBody>
          <a:bodyPr wrap="square">
            <a:spAutoFit/>
          </a:bodyPr>
          <a:lstStyle/>
          <a:p>
            <a:pPr>
              <a:lnSpc>
                <a:spcPct val="150000"/>
              </a:lnSpc>
            </a:pPr>
            <a:r>
              <a:rPr lang="en-US" sz="3200">
                <a:solidFill>
                  <a:srgbClr val="FF0000"/>
                </a:solidFill>
                <a:latin typeface="+mj-lt"/>
              </a:rPr>
              <a:t>/ˈsɒftweər/</a:t>
            </a:r>
            <a:endParaRPr lang="en-US" sz="3200" dirty="0">
              <a:solidFill>
                <a:srgbClr val="FF0000"/>
              </a:solidFill>
              <a:latin typeface="+mj-lt"/>
            </a:endParaRPr>
          </a:p>
        </p:txBody>
      </p:sp>
      <p:sp>
        <p:nvSpPr>
          <p:cNvPr id="41" name="Rectangle 40"/>
          <p:cNvSpPr/>
          <p:nvPr/>
        </p:nvSpPr>
        <p:spPr>
          <a:xfrm>
            <a:off x="9576373" y="5690658"/>
            <a:ext cx="2651683" cy="754694"/>
          </a:xfrm>
          <a:prstGeom prst="rect">
            <a:avLst/>
          </a:prstGeom>
        </p:spPr>
        <p:txBody>
          <a:bodyPr wrap="square">
            <a:spAutoFit/>
          </a:bodyPr>
          <a:lstStyle/>
          <a:p>
            <a:pPr>
              <a:lnSpc>
                <a:spcPct val="150000"/>
              </a:lnSpc>
            </a:pPr>
            <a:r>
              <a:rPr lang="en-US" sz="3200">
                <a:solidFill>
                  <a:srgbClr val="FF0000"/>
                </a:solidFill>
                <a:latin typeface="+mj-lt"/>
              </a:rPr>
              <a:t>/ˈnəʊtbʊk/</a:t>
            </a:r>
          </a:p>
        </p:txBody>
      </p:sp>
    </p:spTree>
    <p:extLst>
      <p:ext uri="{BB962C8B-B14F-4D97-AF65-F5344CB8AC3E}">
        <p14:creationId xmlns:p14="http://schemas.microsoft.com/office/powerpoint/2010/main" val="146959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down)">
                                      <p:cBhvr>
                                        <p:cTn id="51" dur="500"/>
                                        <p:tgtEl>
                                          <p:spTgt spid="4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352994" cy="6858000"/>
          </a:xfrm>
          <a:prstGeom prst="rect">
            <a:avLst/>
          </a:prstGeom>
        </p:spPr>
      </p:pic>
      <p:sp>
        <p:nvSpPr>
          <p:cNvPr id="3" name="TextBox 2"/>
          <p:cNvSpPr txBox="1"/>
          <p:nvPr/>
        </p:nvSpPr>
        <p:spPr>
          <a:xfrm>
            <a:off x="4123847" y="2686210"/>
            <a:ext cx="3293707" cy="1754326"/>
          </a:xfrm>
          <a:prstGeom prst="rect">
            <a:avLst/>
          </a:prstGeom>
          <a:noFill/>
        </p:spPr>
        <p:txBody>
          <a:bodyPr wrap="square" rtlCol="0">
            <a:spAutoFit/>
          </a:bodyPr>
          <a:lstStyle/>
          <a:p>
            <a:r>
              <a:rPr lang="en-US" sz="5400" dirty="0">
                <a:solidFill>
                  <a:schemeClr val="bg1"/>
                </a:solidFill>
              </a:rPr>
              <a:t>Everyday</a:t>
            </a:r>
          </a:p>
          <a:p>
            <a:r>
              <a:rPr lang="en-US" sz="5400" dirty="0">
                <a:solidFill>
                  <a:schemeClr val="bg1"/>
                </a:solidFill>
              </a:rPr>
              <a:t>English</a:t>
            </a:r>
            <a:endParaRPr lang="en-US" sz="2400" dirty="0">
              <a:solidFill>
                <a:schemeClr val="bg1"/>
              </a:solidFill>
            </a:endParaRPr>
          </a:p>
        </p:txBody>
      </p:sp>
    </p:spTree>
    <p:extLst>
      <p:ext uri="{BB962C8B-B14F-4D97-AF65-F5344CB8AC3E}">
        <p14:creationId xmlns:p14="http://schemas.microsoft.com/office/powerpoint/2010/main" val="369832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2350" y="540898"/>
            <a:ext cx="6264379" cy="646331"/>
          </a:xfrm>
          <a:prstGeom prst="rect">
            <a:avLst/>
          </a:prstGeom>
          <a:noFill/>
        </p:spPr>
        <p:txBody>
          <a:bodyPr wrap="square" rtlCol="0">
            <a:spAutoFit/>
          </a:bodyPr>
          <a:lstStyle/>
          <a:p>
            <a:r>
              <a:rPr lang="en-US" sz="3600"/>
              <a:t>Who are there in the dialogue?</a:t>
            </a:r>
            <a:endParaRPr lang="en-US" dirty="0">
              <a:ea typeface="Times New Roman" panose="02020603050405020304" pitchFamily="18" charset="0"/>
            </a:endParaRPr>
          </a:p>
        </p:txBody>
      </p:sp>
      <p:sp>
        <p:nvSpPr>
          <p:cNvPr id="4" name="TextBox 3"/>
          <p:cNvSpPr txBox="1"/>
          <p:nvPr/>
        </p:nvSpPr>
        <p:spPr>
          <a:xfrm>
            <a:off x="3562350" y="1185927"/>
            <a:ext cx="12176409" cy="646331"/>
          </a:xfrm>
          <a:prstGeom prst="rect">
            <a:avLst/>
          </a:prstGeom>
          <a:noFill/>
        </p:spPr>
        <p:txBody>
          <a:bodyPr wrap="square" rtlCol="0">
            <a:spAutoFit/>
          </a:bodyPr>
          <a:lstStyle/>
          <a:p>
            <a:r>
              <a:rPr lang="en-US" sz="3600">
                <a:solidFill>
                  <a:srgbClr val="FF0000"/>
                </a:solidFill>
              </a:rPr>
              <a:t>Mr. Atson and Mary.</a:t>
            </a:r>
            <a:endParaRPr lang="en-US" dirty="0">
              <a:solidFill>
                <a:srgbClr val="FF0000"/>
              </a:solidFill>
              <a:ea typeface="Times New Roman" panose="02020603050405020304" pitchFamily="18" charset="0"/>
            </a:endParaRPr>
          </a:p>
        </p:txBody>
      </p:sp>
      <p:sp>
        <p:nvSpPr>
          <p:cNvPr id="5" name="TextBox 4"/>
          <p:cNvSpPr txBox="1"/>
          <p:nvPr/>
        </p:nvSpPr>
        <p:spPr>
          <a:xfrm>
            <a:off x="3562350" y="1832258"/>
            <a:ext cx="5625751" cy="646331"/>
          </a:xfrm>
          <a:prstGeom prst="rect">
            <a:avLst/>
          </a:prstGeom>
          <a:noFill/>
        </p:spPr>
        <p:txBody>
          <a:bodyPr wrap="square" rtlCol="0">
            <a:spAutoFit/>
          </a:bodyPr>
          <a:lstStyle/>
          <a:p>
            <a:r>
              <a:rPr lang="en-US" sz="3600"/>
              <a:t>What are you going to do?</a:t>
            </a:r>
            <a:endParaRPr lang="en-US" dirty="0">
              <a:ea typeface="Times New Roman" panose="02020603050405020304" pitchFamily="18" charset="0"/>
            </a:endParaRPr>
          </a:p>
        </p:txBody>
      </p:sp>
      <p:sp>
        <p:nvSpPr>
          <p:cNvPr id="6" name="TextBox 5"/>
          <p:cNvSpPr txBox="1"/>
          <p:nvPr/>
        </p:nvSpPr>
        <p:spPr>
          <a:xfrm>
            <a:off x="3562350" y="2461986"/>
            <a:ext cx="8685770" cy="646331"/>
          </a:xfrm>
          <a:prstGeom prst="rect">
            <a:avLst/>
          </a:prstGeom>
          <a:noFill/>
        </p:spPr>
        <p:txBody>
          <a:bodyPr wrap="square" rtlCol="0">
            <a:spAutoFit/>
          </a:bodyPr>
          <a:lstStyle/>
          <a:p>
            <a:r>
              <a:rPr lang="en-US" sz="3600" dirty="0">
                <a:solidFill>
                  <a:srgbClr val="FF0000"/>
                </a:solidFill>
              </a:rPr>
              <a:t>Use sentences (a-e) to complete the dialogue.</a:t>
            </a:r>
            <a:endParaRPr lang="en-US" dirty="0">
              <a:solidFill>
                <a:srgbClr val="FF0000"/>
              </a:solidFill>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76174" y="509587"/>
            <a:ext cx="3386176" cy="5643627"/>
          </a:xfrm>
          <a:prstGeom prst="rect">
            <a:avLst/>
          </a:prstGeom>
        </p:spPr>
      </p:pic>
    </p:spTree>
    <p:extLst>
      <p:ext uri="{BB962C8B-B14F-4D97-AF65-F5344CB8AC3E}">
        <p14:creationId xmlns:p14="http://schemas.microsoft.com/office/powerpoint/2010/main" val="4837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12994</TotalTime>
  <Words>1378</Words>
  <Application>Microsoft Office PowerPoint</Application>
  <PresentationFormat>Widescreen</PresentationFormat>
  <Paragraphs>165</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 Nguyen Thanh</cp:lastModifiedBy>
  <cp:revision>542</cp:revision>
  <dcterms:created xsi:type="dcterms:W3CDTF">2020-12-08T03:17:05Z</dcterms:created>
  <dcterms:modified xsi:type="dcterms:W3CDTF">2022-12-21T03:31:13Z</dcterms:modified>
</cp:coreProperties>
</file>