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8"/>
  </p:notesMasterIdLst>
  <p:sldIdLst>
    <p:sldId id="256" r:id="rId3"/>
    <p:sldId id="257" r:id="rId4"/>
    <p:sldId id="11634" r:id="rId5"/>
    <p:sldId id="258" r:id="rId6"/>
    <p:sldId id="260" r:id="rId7"/>
    <p:sldId id="11631" r:id="rId8"/>
    <p:sldId id="11632" r:id="rId9"/>
    <p:sldId id="11633" r:id="rId10"/>
    <p:sldId id="11622" r:id="rId11"/>
    <p:sldId id="11635" r:id="rId12"/>
    <p:sldId id="11636" r:id="rId13"/>
    <p:sldId id="11637" r:id="rId14"/>
    <p:sldId id="11638" r:id="rId15"/>
    <p:sldId id="11639" r:id="rId16"/>
    <p:sldId id="11640" r:id="rId17"/>
    <p:sldId id="11378" r:id="rId18"/>
    <p:sldId id="11643" r:id="rId19"/>
    <p:sldId id="11644" r:id="rId20"/>
    <p:sldId id="11641" r:id="rId21"/>
    <p:sldId id="11642" r:id="rId22"/>
    <p:sldId id="267" r:id="rId23"/>
    <p:sldId id="11645" r:id="rId24"/>
    <p:sldId id="11646" r:id="rId25"/>
    <p:sldId id="11647" r:id="rId26"/>
    <p:sldId id="11623"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6E"/>
    <a:srgbClr val="49D99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50" d="100"/>
          <a:sy n="150" d="100"/>
        </p:scale>
        <p:origin x="300"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2023/7/1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507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16</a:t>
            </a:fld>
            <a:endParaRPr lang="zh-CN" altLang="en-US"/>
          </a:p>
        </p:txBody>
      </p:sp>
    </p:spTree>
    <p:extLst>
      <p:ext uri="{BB962C8B-B14F-4D97-AF65-F5344CB8AC3E}">
        <p14:creationId xmlns:p14="http://schemas.microsoft.com/office/powerpoint/2010/main" val="394184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9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21</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437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756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353991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09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5</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6</a:t>
            </a:fld>
            <a:endParaRPr lang="zh-CN" altLang="en-US"/>
          </a:p>
        </p:txBody>
      </p:sp>
    </p:spTree>
    <p:extLst>
      <p:ext uri="{BB962C8B-B14F-4D97-AF65-F5344CB8AC3E}">
        <p14:creationId xmlns:p14="http://schemas.microsoft.com/office/powerpoint/2010/main" val="423869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89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8</a:t>
            </a:fld>
            <a:endParaRPr lang="zh-CN" altLang="en-US"/>
          </a:p>
        </p:txBody>
      </p:sp>
    </p:spTree>
    <p:extLst>
      <p:ext uri="{BB962C8B-B14F-4D97-AF65-F5344CB8AC3E}">
        <p14:creationId xmlns:p14="http://schemas.microsoft.com/office/powerpoint/2010/main" val="401641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13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advClick="0" advTm="2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advClick="0" advTm="2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advClick="0" advTm="2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88235"/>
      </p:ext>
    </p:extLst>
  </p:cSld>
  <p:clrMapOvr>
    <a:masterClrMapping/>
  </p:clrMapOvr>
  <p:transition spd="slow" advClick="0" advTm="2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180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2023/7/1</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76710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2023/7/1</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2631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advClick="0" advTm="2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advClick="0" advTm="2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41855026"/>
      </p:ext>
    </p:extLst>
  </p:cSld>
  <p:clrMapOvr>
    <a:masterClrMapping/>
  </p:clrMapOvr>
  <p:transition spd="slow" advClick="0" advTm="2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advClick="0" advTm="2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advClick="0" advTm="2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fld id="{C4219112-E1AE-4926-87D9-CE0E11E49407}" type="datetimeFigureOut">
              <a:rPr lang="zh-CN" altLang="en-US" smtClean="0"/>
              <a:t>2023/7/1</a:t>
            </a:fld>
            <a:endParaRPr lang="zh-CN" altLang="en-US"/>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advClick="0" advTm="2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2023/7/1</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2023/7/1</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5105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tuyenquang.gov.v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notesSlide" Target="../notesSlides/notesSlide15.xml"/><Relationship Id="rId10" Type="http://schemas.openxmlformats.org/officeDocument/2006/relationships/image" Target="../media/image20.png"/><Relationship Id="rId4" Type="http://schemas.openxmlformats.org/officeDocument/2006/relationships/slideLayout" Target="../slideLayouts/slideLayout17.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4266" t="18351" r="30381" b="50000"/>
          <a:stretch/>
        </p:blipFill>
        <p:spPr>
          <a:xfrm rot="1218127">
            <a:off x="8687792" y="166251"/>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7">
            <a:extLst>
              <a:ext uri="{28A0092B-C50C-407E-A947-70E740481C1C}">
                <a14:useLocalDpi xmlns:a14="http://schemas.microsoft.com/office/drawing/2010/main" val="0"/>
              </a:ext>
            </a:extLst>
          </a:blip>
          <a:srcRect l="4838" t="25950" r="29928" b="22007"/>
          <a:stretch/>
        </p:blipFill>
        <p:spPr>
          <a:xfrm>
            <a:off x="169083" y="1794746"/>
            <a:ext cx="5029466" cy="4363476"/>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8">
            <a:extLst>
              <a:ext uri="{28A0092B-C50C-407E-A947-70E740481C1C}">
                <a14:useLocalDpi xmlns:a14="http://schemas.microsoft.com/office/drawing/2010/main" val="0"/>
              </a:ext>
            </a:extLst>
          </a:blip>
          <a:srcRect t="75674" r="86696"/>
          <a:stretch/>
        </p:blipFill>
        <p:spPr>
          <a:xfrm>
            <a:off x="10050750" y="4758603"/>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48047" t="32517" r="29505" b="51285"/>
          <a:stretch/>
        </p:blipFill>
        <p:spPr>
          <a:xfrm>
            <a:off x="613427" y="60231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734" y="-643196"/>
            <a:ext cx="487363" cy="487363"/>
          </a:xfrm>
          <a:prstGeom prst="rect">
            <a:avLst/>
          </a:prstGeom>
        </p:spPr>
      </p:pic>
      <p:sp>
        <p:nvSpPr>
          <p:cNvPr id="2" name="Rectangle 1"/>
          <p:cNvSpPr/>
          <p:nvPr/>
        </p:nvSpPr>
        <p:spPr>
          <a:xfrm>
            <a:off x="4310743" y="1312234"/>
            <a:ext cx="7192999" cy="718466"/>
          </a:xfrm>
          <a:prstGeom prst="rect">
            <a:avLst/>
          </a:prstGeom>
        </p:spPr>
        <p:txBody>
          <a:bodyPr wrap="square">
            <a:spAutoFit/>
          </a:bodyPr>
          <a:lstStyle/>
          <a:p>
            <a:pPr>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THỰC HÀNH TIẾNG VIỆT</a:t>
            </a:r>
            <a:r>
              <a:rPr lang="nl-NL"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97866" y="2648119"/>
            <a:ext cx="6018752" cy="2341667"/>
          </a:xfrm>
          <a:prstGeom prst="rect">
            <a:avLst/>
          </a:prstGeom>
        </p:spPr>
        <p:txBody>
          <a:bodyPr wrap="square">
            <a:spAutoFit/>
          </a:bodyPr>
          <a:lstStyle/>
          <a:p>
            <a:pPr marL="0" marR="0" algn="ctr">
              <a:lnSpc>
                <a:spcPct val="125000"/>
              </a:lnSpc>
              <a:spcBef>
                <a:spcPts val="0"/>
              </a:spcBef>
              <a:spcAft>
                <a:spcPts val="800"/>
              </a:spcAft>
            </a:pPr>
            <a:r>
              <a:rPr lang="vi-VN" sz="4000" b="1" dirty="0">
                <a:solidFill>
                  <a:srgbClr val="CA2027"/>
                </a:solidFill>
                <a:effectLst/>
                <a:latin typeface="+mj-lt"/>
                <a:ea typeface="Arial" panose="020B0604020202020204" pitchFamily="34" charset="0"/>
              </a:rPr>
              <a:t>ĐOẠN VĂN DIỄN DỊCH, QUY NẠP, SONG </a:t>
            </a:r>
            <a:r>
              <a:rPr lang="vi-VN" sz="4000" b="1" dirty="0" err="1">
                <a:solidFill>
                  <a:srgbClr val="CA2027"/>
                </a:solidFill>
                <a:effectLst/>
                <a:latin typeface="+mj-lt"/>
                <a:ea typeface="Arial" panose="020B0604020202020204" pitchFamily="34" charset="0"/>
              </a:rPr>
              <a:t>SONG</a:t>
            </a:r>
            <a:r>
              <a:rPr lang="vi-VN" sz="4000" b="1" dirty="0">
                <a:solidFill>
                  <a:srgbClr val="CA2027"/>
                </a:solidFill>
                <a:effectLst/>
                <a:latin typeface="+mj-lt"/>
                <a:ea typeface="Arial" panose="020B0604020202020204" pitchFamily="34" charset="0"/>
              </a:rPr>
              <a:t>, PHỐI HỢP</a:t>
            </a:r>
            <a:endParaRPr lang="en-US" sz="4000" dirty="0">
              <a:effectLst/>
              <a:latin typeface="+mj-lt"/>
              <a:ea typeface="Arial" panose="020B0604020202020204" pitchFamily="34" charset="0"/>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794262907"/>
              </p:ext>
            </p:extLst>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i="0" dirty="0" err="1">
                          <a:solidFill>
                            <a:schemeClr val="tx1"/>
                          </a:solidFill>
                          <a:effectLst/>
                          <a:latin typeface="Times New Roman" panose="02020603050405020304" pitchFamily="18" charset="0"/>
                          <a:cs typeface="Times New Roman" panose="02020603050405020304" pitchFamily="18" charset="0"/>
                        </a:rPr>
                        <a:t>Pát</a:t>
                      </a:r>
                      <a:r>
                        <a:rPr lang="vi-VN" sz="1400" b="0" i="0" dirty="0">
                          <a:solidFill>
                            <a:schemeClr val="tx1"/>
                          </a:solidFill>
                          <a:effectLst/>
                          <a:latin typeface="Times New Roman" panose="02020603050405020304" pitchFamily="18" charset="0"/>
                          <a:cs typeface="Times New Roman" panose="02020603050405020304" pitchFamily="18" charset="0"/>
                        </a:rPr>
                        <a:t>-xơ-tơ (</a:t>
                      </a:r>
                      <a:r>
                        <a:rPr lang="vi-VN" sz="1400" b="0" i="0" dirty="0" err="1">
                          <a:solidFill>
                            <a:schemeClr val="tx1"/>
                          </a:solidFill>
                          <a:effectLst/>
                          <a:latin typeface="Times New Roman" panose="02020603050405020304" pitchFamily="18" charset="0"/>
                          <a:cs typeface="Times New Roman" panose="02020603050405020304" pitchFamily="18" charset="0"/>
                        </a:rPr>
                        <a:t>Pasteur</a:t>
                      </a:r>
                      <a:r>
                        <a:rPr lang="vi-VN" sz="1400" b="0" i="0" dirty="0">
                          <a:solidFill>
                            <a:schemeClr val="tx1"/>
                          </a:solidFill>
                          <a:effectLst/>
                          <a:latin typeface="Times New Roman" panose="02020603050405020304" pitchFamily="18" charset="0"/>
                          <a:cs typeface="Times New Roman" panose="02020603050405020304" pitchFamily="18" charset="0"/>
                        </a:rPr>
                        <a:t>), Anh-xơ-tanh (</a:t>
                      </a:r>
                      <a:r>
                        <a:rPr lang="vi-VN" sz="1400" b="0" i="0" dirty="0" err="1">
                          <a:solidFill>
                            <a:schemeClr val="tx1"/>
                          </a:solidFill>
                          <a:effectLst/>
                          <a:latin typeface="Times New Roman" panose="02020603050405020304" pitchFamily="18" charset="0"/>
                          <a:cs typeface="Times New Roman" panose="02020603050405020304" pitchFamily="18" charset="0"/>
                        </a:rPr>
                        <a:t>Einstein</a:t>
                      </a:r>
                      <a:r>
                        <a:rPr lang="vi-VN" sz="1400" b="0" i="0" dirty="0">
                          <a:solidFill>
                            <a:schemeClr val="tx1"/>
                          </a:solidFill>
                          <a:effectLst/>
                          <a:latin typeface="Times New Roman" panose="02020603050405020304" pitchFamily="18" charset="0"/>
                          <a:cs typeface="Times New Roman" panose="02020603050405020304" pitchFamily="18" charset="0"/>
                        </a:rPr>
                        <a:t>), hai vợ chồng </a:t>
                      </a:r>
                      <a:r>
                        <a:rPr lang="vi-VN" sz="1400" b="0" i="0" dirty="0" err="1">
                          <a:solidFill>
                            <a:schemeClr val="tx1"/>
                          </a:solidFill>
                          <a:effectLst/>
                          <a:latin typeface="Times New Roman" panose="02020603050405020304" pitchFamily="18" charset="0"/>
                          <a:cs typeface="Times New Roman" panose="02020603050405020304" pitchFamily="18" charset="0"/>
                        </a:rPr>
                        <a:t>Kiu</a:t>
                      </a:r>
                      <a:r>
                        <a:rPr lang="vi-VN" sz="1400" b="0" i="0" dirty="0">
                          <a:solidFill>
                            <a:schemeClr val="tx1"/>
                          </a:solidFill>
                          <a:effectLst/>
                          <a:latin typeface="Times New Roman" panose="02020603050405020304" pitchFamily="18" charset="0"/>
                          <a:cs typeface="Times New Roman" panose="02020603050405020304" pitchFamily="18" charset="0"/>
                        </a:rPr>
                        <a:t>-ri (</a:t>
                      </a:r>
                      <a:r>
                        <a:rPr lang="vi-VN" sz="1400" b="0" i="0" dirty="0" err="1">
                          <a:solidFill>
                            <a:schemeClr val="tx1"/>
                          </a:solidFill>
                          <a:effectLst/>
                          <a:latin typeface="Times New Roman" panose="02020603050405020304" pitchFamily="18" charset="0"/>
                          <a:cs typeface="Times New Roman" panose="02020603050405020304" pitchFamily="18" charset="0"/>
                        </a:rPr>
                        <a:t>Curie</a:t>
                      </a:r>
                      <a:r>
                        <a:rPr lang="vi-VN" sz="1400" b="0" i="0" dirty="0">
                          <a:solidFill>
                            <a:schemeClr val="tx1"/>
                          </a:solidFill>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(Nguyễn Hiến Lê, Tự học – một thú vui bổ ích)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nay, </a:t>
                      </a:r>
                      <a:r>
                        <a:rPr lang="en-US" sz="1400" b="0" i="0" dirty="0" err="1">
                          <a:solidFill>
                            <a:schemeClr val="tx1"/>
                          </a:solidFill>
                          <a:effectLst/>
                          <a:latin typeface="Times New Roman" panose="02020603050405020304" pitchFamily="18" charset="0"/>
                          <a:cs typeface="Times New Roman" panose="02020603050405020304" pitchFamily="18" charset="0"/>
                        </a:rPr>
                        <a:t>tại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địa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hưởng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kiệm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nước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sóc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cạnh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hoạt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việc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dụng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phẩm</a:t>
                      </a:r>
                      <a:r>
                        <a:rPr lang="en-US" sz="1400" b="0" i="0" dirty="0">
                          <a:solidFill>
                            <a:schemeClr val="tx1"/>
                          </a:solidFill>
                          <a:effectLst/>
                          <a:latin typeface="Times New Roman" panose="02020603050405020304" pitchFamily="18" charset="0"/>
                          <a:cs typeface="Times New Roman" panose="02020603050405020304" pitchFamily="18" charset="0"/>
                        </a:rPr>
                        <a:t> an </a:t>
                      </a:r>
                      <a:r>
                        <a:rPr lang="en-US" sz="1400" b="0" i="0" dirty="0" err="1">
                          <a:solidFill>
                            <a:schemeClr val="tx1"/>
                          </a:solidFill>
                          <a:effectLst/>
                          <a:latin typeface="Times New Roman" panose="02020603050405020304" pitchFamily="18" charset="0"/>
                          <a:cs typeface="Times New Roman" panose="02020603050405020304" pitchFamily="18" charset="0"/>
                        </a:rPr>
                        <a:t>toàn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giữ</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gìn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chặn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vi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ô </a:t>
                      </a:r>
                      <a:r>
                        <a:rPr lang="en-US" sz="1400" b="0" i="0" dirty="0" err="1">
                          <a:solidFill>
                            <a:schemeClr val="tx1"/>
                          </a:solidFill>
                          <a:effectLst/>
                          <a:latin typeface="Times New Roman" panose="02020603050405020304" pitchFamily="18" charset="0"/>
                          <a:cs typeface="Times New Roman" panose="02020603050405020304" pitchFamily="18" charset="0"/>
                        </a:rPr>
                        <a:t>nhiễm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dần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mọi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chú</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tích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góp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phần</a:t>
                      </a:r>
                      <a:r>
                        <a:rPr lang="en-US" sz="1400" b="0" i="0" dirty="0">
                          <a:solidFill>
                            <a:schemeClr val="tx1"/>
                          </a:solidFill>
                          <a:effectLst/>
                          <a:latin typeface="Times New Roman" panose="02020603050405020304" pitchFamily="18" charset="0"/>
                          <a:cs typeface="Times New Roman" panose="02020603050405020304" pitchFamily="18" charset="0"/>
                        </a:rPr>
                        <a:t> 75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chất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lượng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xung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quanh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nhiều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lựa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chọn</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(Theo Lê Phi </a:t>
                      </a:r>
                      <a:r>
                        <a:rPr lang="en-US" sz="1400" b="0" i="0" dirty="0" err="1">
                          <a:solidFill>
                            <a:schemeClr val="tx1"/>
                          </a:solidFill>
                          <a:effectLst/>
                          <a:latin typeface="Times New Roman" panose="02020603050405020304" pitchFamily="18" charset="0"/>
                          <a:cs typeface="Times New Roman" panose="02020603050405020304" pitchFamily="18" charset="0"/>
                        </a:rPr>
                        <a:t>Hùng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đồng</a:t>
                      </a:r>
                      <a:r>
                        <a:rPr lang="en-US" sz="1400" b="0" i="0" dirty="0">
                          <a:solidFill>
                            <a:schemeClr val="tx1"/>
                          </a:solidFill>
                          <a:effectLst/>
                          <a:latin typeface="Times New Roman" panose="02020603050405020304" pitchFamily="18" charset="0"/>
                          <a:cs typeface="Times New Roman" panose="02020603050405020304" pitchFamily="18" charset="0"/>
                        </a:rPr>
                        <a:t>, https://www.qdnd.vn,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09/9/2022)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a:solidFill>
                            <a:schemeClr val="tx1"/>
                          </a:solidFill>
                          <a:effectLst/>
                          <a:latin typeface="Times New Roman" panose="02020603050405020304" pitchFamily="18" charset="0"/>
                          <a:cs typeface="Times New Roman" panose="02020603050405020304" pitchFamily="18" charset="0"/>
                        </a:rPr>
                        <a:t>Trong </a:t>
                      </a:r>
                      <a:r>
                        <a:rPr lang="en-US" sz="1400" b="0" i="0" dirty="0" err="1">
                          <a:solidFill>
                            <a:schemeClr val="tx1"/>
                          </a:solidFill>
                          <a:effectLst/>
                          <a:latin typeface="Times New Roman" panose="02020603050405020304" pitchFamily="18" charset="0"/>
                          <a:cs typeface="Times New Roman" panose="02020603050405020304" pitchFamily="18" charset="0"/>
                        </a:rPr>
                        <a:t>tập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Nhật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Hồ</a:t>
                      </a:r>
                      <a:r>
                        <a:rPr lang="en-US" sz="1400" b="0" i="0" dirty="0">
                          <a:solidFill>
                            <a:schemeClr val="tx1"/>
                          </a:solidFill>
                          <a:effectLst/>
                          <a:latin typeface="Times New Roman" panose="02020603050405020304" pitchFamily="18" charset="0"/>
                          <a:cs typeface="Times New Roman" panose="02020603050405020304" pitchFamily="18" charset="0"/>
                        </a:rPr>
                        <a:t> Chí Minh),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phác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họa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đậm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tìm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hiểu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thú</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vị</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đang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cổ</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cảnh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lồng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thảm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thuê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chỉ</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đọc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nghĩ</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tới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thâm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sâu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(Lê </a:t>
                      </a:r>
                      <a:r>
                        <a:rPr lang="en-US" sz="1400" b="0" i="0" dirty="0" err="1">
                          <a:solidFill>
                            <a:schemeClr val="tx1"/>
                          </a:solidFill>
                          <a:effectLst/>
                          <a:latin typeface="Times New Roman" panose="02020603050405020304" pitchFamily="18" charset="0"/>
                          <a:cs typeface="Times New Roman" panose="02020603050405020304" pitchFamily="18" charset="0"/>
                        </a:rPr>
                        <a:t>Thị</a:t>
                      </a:r>
                      <a:r>
                        <a:rPr lang="en-US" sz="1400" b="0" i="0" dirty="0">
                          <a:solidFill>
                            <a:schemeClr val="tx1"/>
                          </a:solidFill>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Thế</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đấy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thay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theo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nịch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rải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dịu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âm</a:t>
                      </a:r>
                      <a:r>
                        <a:rPr lang="en-US" sz="1400" b="0" i="0" dirty="0">
                          <a:solidFill>
                            <a:schemeClr val="tx1"/>
                          </a:solidFill>
                          <a:effectLst/>
                          <a:latin typeface="Times New Roman" panose="02020603050405020304" pitchFamily="18" charset="0"/>
                          <a:cs typeface="Times New Roman" panose="02020603050405020304" pitchFamily="18" charset="0"/>
                        </a:rPr>
                        <a:t> u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mưa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xám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xịt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nặng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đục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ngầu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giận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dữ</a:t>
                      </a:r>
                      <a:r>
                        <a:rPr lang="en-US" sz="1400" b="0" i="0" dirty="0">
                          <a:solidFill>
                            <a:schemeClr val="tx1"/>
                          </a:solidFill>
                          <a:effectLst/>
                          <a:latin typeface="Times New Roman" panose="02020603050405020304" pitchFamily="18" charset="0"/>
                          <a:cs typeface="Times New Roman" panose="02020603050405020304" pitchFamily="18" charset="0"/>
                        </a:rPr>
                        <a:t>…</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con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buồn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vui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tẻ</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lạnh</a:t>
                      </a:r>
                      <a:r>
                        <a:rPr lang="en-US" sz="1400" b="0" i="0" dirty="0">
                          <a:solidFill>
                            <a:schemeClr val="tx1"/>
                          </a:solidFill>
                          <a:effectLst/>
                          <a:latin typeface="Times New Roman" panose="02020603050405020304" pitchFamily="18" charset="0"/>
                          <a:cs typeface="Times New Roman" panose="02020603050405020304" pitchFamily="18" charset="0"/>
                        </a:rPr>
                        <a:t> lung,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gắt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gỏng</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Tree>
    <p:extLst>
      <p:ext uri="{BB962C8B-B14F-4D97-AF65-F5344CB8AC3E}">
        <p14:creationId xmlns:p14="http://schemas.microsoft.com/office/powerpoint/2010/main" val="822795724"/>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817110695"/>
              </p:ext>
            </p:extLst>
          </p:nvPr>
        </p:nvGraphicFramePr>
        <p:xfrm>
          <a:off x="267437" y="243631"/>
          <a:ext cx="11657126" cy="6225774"/>
        </p:xfrm>
        <a:graphic>
          <a:graphicData uri="http://schemas.openxmlformats.org/drawingml/2006/table">
            <a:tbl>
              <a:tblPr firstRow="1" firstCol="1" lastRow="1" lastCol="1" bandRow="1" bandCol="1">
                <a:tableStyleId>{9DCAF9ED-07DC-4A11-8D7F-57B35C25682E}</a:tableStyleId>
              </a:tblPr>
              <a:tblGrid>
                <a:gridCol w="777143">
                  <a:extLst>
                    <a:ext uri="{9D8B030D-6E8A-4147-A177-3AD203B41FA5}">
                      <a16:colId xmlns:a16="http://schemas.microsoft.com/office/drawing/2014/main" val="1840563523"/>
                    </a:ext>
                  </a:extLst>
                </a:gridCol>
                <a:gridCol w="9570327">
                  <a:extLst>
                    <a:ext uri="{9D8B030D-6E8A-4147-A177-3AD203B41FA5}">
                      <a16:colId xmlns:a16="http://schemas.microsoft.com/office/drawing/2014/main" val="2853903055"/>
                    </a:ext>
                  </a:extLst>
                </a:gridCol>
                <a:gridCol w="1309656">
                  <a:extLst>
                    <a:ext uri="{9D8B030D-6E8A-4147-A177-3AD203B41FA5}">
                      <a16:colId xmlns:a16="http://schemas.microsoft.com/office/drawing/2014/main" val="454691359"/>
                    </a:ext>
                  </a:extLst>
                </a:gridCol>
              </a:tblGrid>
              <a:tr h="705071">
                <a:tc gridSpan="3">
                  <a:txBody>
                    <a:bodyPr/>
                    <a:lstStyle/>
                    <a:p>
                      <a:pPr marL="705485" marR="701040" algn="ctr">
                        <a:lnSpc>
                          <a:spcPct val="107000"/>
                        </a:lnSpc>
                        <a:spcBef>
                          <a:spcPts val="40"/>
                        </a:spcBef>
                        <a:spcAft>
                          <a:spcPts val="0"/>
                        </a:spcAft>
                      </a:pPr>
                      <a:r>
                        <a:rPr lang="en-US" sz="1400" dirty="0" err="1">
                          <a:effectLst/>
                          <a:latin typeface="Times New Roman" panose="02020603050405020304" pitchFamily="18" charset="0"/>
                          <a:cs typeface="Times New Roman" panose="02020603050405020304" pitchFamily="18" charset="0"/>
                        </a:rPr>
                        <a:t>Đoạn</a:t>
                      </a:r>
                      <a:r>
                        <a:rPr lang="vi-VN" sz="1400" dirty="0">
                          <a:effectLst/>
                          <a:latin typeface="Times New Roman" panose="02020603050405020304" pitchFamily="18" charset="0"/>
                          <a:cs typeface="Times New Roman" panose="02020603050405020304" pitchFamily="18" charset="0"/>
                        </a:rPr>
                        <a:t> văn:…..</a:t>
                      </a:r>
                      <a:endParaRPr lang="en-US" sz="1400" dirty="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dirty="0">
                          <a:effectLst/>
                          <a:latin typeface="Times New Roman" panose="02020603050405020304" pitchFamily="18" charset="0"/>
                          <a:cs typeface="Times New Roman" panose="02020603050405020304" pitchFamily="18" charset="0"/>
                        </a:rPr>
                        <a:t>Câu chủ đề: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443801">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74867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2225188">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nay, </a:t>
                      </a:r>
                      <a:r>
                        <a:rPr lang="en-US" sz="1800" b="0" dirty="0" err="1">
                          <a:effectLst/>
                          <a:latin typeface="Times New Roman" panose="02020603050405020304" pitchFamily="18" charset="0"/>
                          <a:cs typeface="Times New Roman" panose="02020603050405020304" pitchFamily="18" charset="0"/>
                        </a:rPr>
                        <a:t>tại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một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địa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phương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dân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hưởng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bằng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như</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kiệm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nước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chăm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sóc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cây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Bên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cạnh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hoạt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đó</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việc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buôn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sử</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dụng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an </a:t>
                      </a:r>
                      <a:r>
                        <a:rPr lang="en-US" sz="1800" b="0" dirty="0" err="1">
                          <a:effectLst/>
                          <a:latin typeface="Times New Roman" panose="02020603050405020304" pitchFamily="18" charset="0"/>
                          <a:cs typeface="Times New Roman" panose="02020603050405020304" pitchFamily="18" charset="0"/>
                        </a:rPr>
                        <a:t>toàn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giữ</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gìn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sinh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công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ngăn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chặn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vi </a:t>
                      </a:r>
                      <a:r>
                        <a:rPr lang="en-US" sz="1800" b="0" dirty="0" err="1">
                          <a:effectLst/>
                          <a:latin typeface="Times New Roman" panose="02020603050405020304" pitchFamily="18" charset="0"/>
                          <a:cs typeface="Times New Roman" panose="02020603050405020304" pitchFamily="18" charset="0"/>
                        </a:rPr>
                        <a:t>làm</a:t>
                      </a:r>
                      <a:r>
                        <a:rPr lang="en-US" sz="1800" b="0" dirty="0">
                          <a:effectLst/>
                          <a:latin typeface="Times New Roman" panose="02020603050405020304" pitchFamily="18" charset="0"/>
                          <a:cs typeface="Times New Roman" panose="02020603050405020304" pitchFamily="18" charset="0"/>
                        </a:rPr>
                        <a:t> ô </a:t>
                      </a:r>
                      <a:r>
                        <a:rPr lang="en-US" sz="1800" b="0" dirty="0" err="1">
                          <a:effectLst/>
                          <a:latin typeface="Times New Roman" panose="02020603050405020304" pitchFamily="18" charset="0"/>
                          <a:cs typeface="Times New Roman" panose="02020603050405020304" pitchFamily="18" charset="0"/>
                        </a:rPr>
                        <a:t>nhiễm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dần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mọi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chú</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tích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hơn</a:t>
                      </a:r>
                      <a:r>
                        <a:rPr lang="en-US" sz="1800" b="0" dirty="0">
                          <a:effectLst/>
                          <a:latin typeface="Times New Roman" panose="02020603050405020304" pitchFamily="18" charset="0"/>
                          <a:cs typeface="Times New Roman" panose="02020603050405020304" pitchFamily="18" charset="0"/>
                        </a:rPr>
                        <a:t>. </a:t>
                      </a:r>
                      <a:endParaRPr lang="vi-VN" sz="1800" b="0" dirty="0">
                        <a:effectLst/>
                        <a:latin typeface="Times New Roman" panose="02020603050405020304" pitchFamily="18" charset="0"/>
                        <a:cs typeface="Times New Roman" panose="02020603050405020304" pitchFamily="18" charset="0"/>
                      </a:endParaRPr>
                    </a:p>
                    <a:p>
                      <a:pPr marL="45720" marR="259715" indent="57150" algn="just">
                        <a:lnSpc>
                          <a:spcPct val="107000"/>
                        </a:lnSpc>
                        <a:spcBef>
                          <a:spcPts val="0"/>
                        </a:spcBef>
                        <a:spcAft>
                          <a:spcPts val="0"/>
                        </a:spcAft>
                      </a:pPr>
                      <a:r>
                        <a:rPr lang="vi-VN" sz="1800" b="0" i="1" dirty="0">
                          <a:effectLst/>
                          <a:latin typeface="Times New Roman" panose="02020603050405020304" pitchFamily="18" charset="0"/>
                          <a:cs typeface="Times New Roman" panose="02020603050405020304" pitchFamily="18" charset="0"/>
                        </a:rPr>
                        <a:t>                                                                                                   </a:t>
                      </a:r>
                    </a:p>
                    <a:p>
                      <a:pPr marL="45720" marR="259715" indent="57150" algn="r">
                        <a:lnSpc>
                          <a:spcPct val="107000"/>
                        </a:lnSpc>
                        <a:spcBef>
                          <a:spcPts val="0"/>
                        </a:spcBef>
                        <a:spcAft>
                          <a:spcPts val="0"/>
                        </a:spcAft>
                      </a:pPr>
                      <a:r>
                        <a:rPr lang="en-US" sz="1800" b="0" i="1" dirty="0">
                          <a:effectLst/>
                          <a:latin typeface="Times New Roman" panose="02020603050405020304" pitchFamily="18" charset="0"/>
                          <a:cs typeface="Times New Roman" panose="02020603050405020304" pitchFamily="18" charset="0"/>
                        </a:rPr>
                        <a:t>(Theo Lê Phi </a:t>
                      </a:r>
                      <a:r>
                        <a:rPr lang="en-US" sz="1800" b="0" i="1" dirty="0" err="1">
                          <a:effectLst/>
                          <a:latin typeface="Times New Roman" panose="02020603050405020304" pitchFamily="18" charset="0"/>
                          <a:cs typeface="Times New Roman" panose="02020603050405020304" pitchFamily="18" charset="0"/>
                        </a:rPr>
                        <a:t>Hùng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Xây</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dựng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lối</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sống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xanh</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trong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cộng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đồng</a:t>
                      </a:r>
                      <a:r>
                        <a:rPr lang="en-US" sz="1800" b="0" i="1" dirty="0">
                          <a:effectLst/>
                          <a:latin typeface="Times New Roman" panose="02020603050405020304" pitchFamily="18" charset="0"/>
                          <a:cs typeface="Times New Roman" panose="02020603050405020304" pitchFamily="18" charset="0"/>
                        </a:rPr>
                        <a:t>, https://www.qdnd.vn, </a:t>
                      </a:r>
                      <a:r>
                        <a:rPr lang="en-US" sz="1800" b="0" i="1" dirty="0" err="1">
                          <a:effectLst/>
                          <a:latin typeface="Times New Roman" panose="02020603050405020304" pitchFamily="18" charset="0"/>
                          <a:cs typeface="Times New Roman" panose="02020603050405020304" pitchFamily="18" charset="0"/>
                        </a:rPr>
                        <a:t>ngày</a:t>
                      </a:r>
                      <a:r>
                        <a:rPr lang="en-US" sz="1800" b="0" i="1" dirty="0">
                          <a:effectLst/>
                          <a:latin typeface="Times New Roman" panose="02020603050405020304" pitchFamily="18" charset="0"/>
                          <a:cs typeface="Times New Roman" panose="02020603050405020304" pitchFamily="18" charset="0"/>
                        </a:rPr>
                        <a:t> 09/9/2022)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bl>
          </a:graphicData>
        </a:graphic>
      </p:graphicFrame>
      <p:sp>
        <p:nvSpPr>
          <p:cNvPr id="4" name="Hộp Văn bản 3">
            <a:extLst>
              <a:ext uri="{FF2B5EF4-FFF2-40B4-BE49-F238E27FC236}">
                <a16:creationId xmlns:a16="http://schemas.microsoft.com/office/drawing/2014/main" id="{16F72FBE-91C2-02E9-DE66-B872DB3485BC}"/>
              </a:ext>
            </a:extLst>
          </p:cNvPr>
          <p:cNvSpPr txBox="1"/>
          <p:nvPr/>
        </p:nvSpPr>
        <p:spPr>
          <a:xfrm>
            <a:off x="1098153" y="1607088"/>
            <a:ext cx="9497580" cy="2443298"/>
          </a:xfrm>
          <a:prstGeom prst="rect">
            <a:avLst/>
          </a:prstGeom>
          <a:noFill/>
        </p:spPr>
        <p:txBody>
          <a:bodyPr wrap="square" rtlCol="0">
            <a:spAutoFit/>
          </a:bodyPr>
          <a:lstStyle/>
          <a:p>
            <a:pPr marL="45720" marR="259715" lvl="0" indent="0" algn="just" defTabSz="914400" rtl="0" eaLnBrk="1" fontAlgn="auto" latinLnBrk="0" hangingPunct="1">
              <a:lnSpc>
                <a:spcPct val="107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Pát</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-xơ-tơ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Pasteur</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Anh-xơ-tanh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Einstein</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vợ chồng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Kiu</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Curie</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62255" marR="259715" lvl="0" indent="0" algn="r" defTabSz="914400" rtl="0" eaLnBrk="1" fontAlgn="auto" latinLnBrk="0" hangingPunct="1">
              <a:lnSpc>
                <a:spcPct val="107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Hiến Lê, Tự học – một thú vui bổ ích)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C82ED630-AB7B-0528-4441-C375325C7047}"/>
              </a:ext>
            </a:extLst>
          </p:cNvPr>
          <p:cNvSpPr txBox="1"/>
          <p:nvPr/>
        </p:nvSpPr>
        <p:spPr>
          <a:xfrm>
            <a:off x="1210733" y="1351656"/>
            <a:ext cx="9272420" cy="646331"/>
          </a:xfrm>
          <a:prstGeom prst="rect">
            <a:avLst/>
          </a:prstGeom>
          <a:noFill/>
        </p:spPr>
        <p:txBody>
          <a:bodyPr wrap="square" rtlCol="0">
            <a:spAutoFit/>
          </a:bodyPr>
          <a:lstStyle/>
          <a:p>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trọng hơn cả, tự học còn là một thú vui rất thanh nhã, nó nâng cao tâm hồn ta lên. Ta vui vì thấy khả năng của ta đã thăng tiến và ta giúp đời nhiều hơn trước.</a:t>
            </a:r>
            <a:endParaRPr lang="en-US" dirty="0"/>
          </a:p>
        </p:txBody>
      </p:sp>
      <p:sp>
        <p:nvSpPr>
          <p:cNvPr id="6" name="Hộp Văn bản 5">
            <a:extLst>
              <a:ext uri="{FF2B5EF4-FFF2-40B4-BE49-F238E27FC236}">
                <a16:creationId xmlns:a16="http://schemas.microsoft.com/office/drawing/2014/main" id="{F70768F1-8AB8-6B61-507B-E063762A65F4}"/>
              </a:ext>
            </a:extLst>
          </p:cNvPr>
          <p:cNvSpPr txBox="1"/>
          <p:nvPr/>
        </p:nvSpPr>
        <p:spPr>
          <a:xfrm>
            <a:off x="1028700" y="5250912"/>
            <a:ext cx="9567033" cy="923330"/>
          </a:xfrm>
          <a:prstGeom prst="rect">
            <a:avLst/>
          </a:prstGeom>
          <a:noFill/>
        </p:spPr>
        <p:txBody>
          <a:bodyPr wrap="square" rtlCol="0">
            <a:spAutoFit/>
          </a:bodyPr>
          <a:lstStyle/>
          <a:p>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Tóm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góp</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phần</a:t>
            </a:r>
            <a:r>
              <a:rPr lang="en-US" sz="1800" b="0" dirty="0">
                <a:effectLst/>
                <a:latin typeface="Times New Roman" panose="02020603050405020304" pitchFamily="18" charset="0"/>
                <a:cs typeface="Times New Roman" panose="02020603050405020304" pitchFamily="18" charset="0"/>
              </a:rPr>
              <a:t> 75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chất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lượng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xung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ngày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càng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nhiều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lựa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chọn</a:t>
            </a:r>
            <a:r>
              <a:rPr lang="en-US" sz="1800" b="0" dirty="0">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95651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gtEl>
                                        <p:attrNameLst>
                                          <p:attrName>style.color</p:attrName>
                                        </p:attrNameLst>
                                      </p:cBhvr>
                                      <p:to>
                                        <p:clrVal>
                                          <a:srgbClr val="FF0000"/>
                                        </p:clrVal>
                                      </p:to>
                                    </p:set>
                                    <p:set>
                                      <p:cBhvr>
                                        <p:cTn id="7" dur="500" fill="hold"/>
                                        <p:tgtEl>
                                          <p:spTgt spid="5"/>
                                        </p:tgtEl>
                                        <p:attrNameLst>
                                          <p:attrName>fillcolor</p:attrName>
                                        </p:attrNameLst>
                                      </p:cBhvr>
                                      <p:to>
                                        <p:clrVal>
                                          <a:srgbClr val="FF0000"/>
                                        </p:clrVal>
                                      </p:to>
                                    </p:set>
                                    <p:set>
                                      <p:cBhvr>
                                        <p:cTn id="8" dur="500" fill="hold"/>
                                        <p:tgtEl>
                                          <p:spTgt spid="5"/>
                                        </p:tgtEl>
                                        <p:attrNameLst>
                                          <p:attrName>fill.type</p:attrName>
                                        </p:attrNameLst>
                                      </p:cBhvr>
                                      <p:to>
                                        <p:strVal val="solid"/>
                                      </p:to>
                                    </p:set>
                                  </p:childTnLst>
                                </p:cTn>
                              </p:par>
                              <p:par>
                                <p:cTn id="9" presetID="18" presetClass="emph" presetSubtype="0" fill="hold" grpId="0" nodeType="withEffect">
                                  <p:stCondLst>
                                    <p:cond delay="0"/>
                                  </p:stCondLst>
                                  <p:iterate type="lt">
                                    <p:tmPct val="4000"/>
                                  </p:iterate>
                                  <p:childTnLst>
                                    <p:set>
                                      <p:cBhvr override="childStyle">
                                        <p:cTn id="10" dur="500" fill="hold"/>
                                        <p:tgtEl>
                                          <p:spTgt spid="5"/>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6"/>
                                        </p:tgtEl>
                                        <p:attrNameLst>
                                          <p:attrName>style.color</p:attrName>
                                        </p:attrNameLst>
                                      </p:cBhvr>
                                      <p:to>
                                        <p:clrVal>
                                          <a:srgbClr val="FF0000"/>
                                        </p:clrVal>
                                      </p:to>
                                    </p:set>
                                    <p:set>
                                      <p:cBhvr>
                                        <p:cTn id="15" dur="500" fill="hold"/>
                                        <p:tgtEl>
                                          <p:spTgt spid="6"/>
                                        </p:tgtEl>
                                        <p:attrNameLst>
                                          <p:attrName>fillcolor</p:attrName>
                                        </p:attrNameLst>
                                      </p:cBhvr>
                                      <p:to>
                                        <p:clrVal>
                                          <a:srgbClr val="FF0000"/>
                                        </p:clrVal>
                                      </p:to>
                                    </p:set>
                                    <p:set>
                                      <p:cBhvr>
                                        <p:cTn id="1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321132007"/>
              </p:ext>
            </p:extLst>
          </p:nvPr>
        </p:nvGraphicFramePr>
        <p:xfrm>
          <a:off x="127725" y="17279"/>
          <a:ext cx="11781692" cy="6548315"/>
        </p:xfrm>
        <a:graphic>
          <a:graphicData uri="http://schemas.openxmlformats.org/drawingml/2006/table">
            <a:tbl>
              <a:tblPr firstRow="1" firstCol="1" lastRow="1" lastCol="1" bandRow="1" bandCol="1">
                <a:tableStyleId>{9DCAF9ED-07DC-4A11-8D7F-57B35C25682E}</a:tableStyleId>
              </a:tblPr>
              <a:tblGrid>
                <a:gridCol w="1090246">
                  <a:extLst>
                    <a:ext uri="{9D8B030D-6E8A-4147-A177-3AD203B41FA5}">
                      <a16:colId xmlns:a16="http://schemas.microsoft.com/office/drawing/2014/main" val="1840563523"/>
                    </a:ext>
                  </a:extLst>
                </a:gridCol>
                <a:gridCol w="9557415">
                  <a:extLst>
                    <a:ext uri="{9D8B030D-6E8A-4147-A177-3AD203B41FA5}">
                      <a16:colId xmlns:a16="http://schemas.microsoft.com/office/drawing/2014/main" val="2853903055"/>
                    </a:ext>
                  </a:extLst>
                </a:gridCol>
                <a:gridCol w="1134031">
                  <a:extLst>
                    <a:ext uri="{9D8B030D-6E8A-4147-A177-3AD203B41FA5}">
                      <a16:colId xmlns:a16="http://schemas.microsoft.com/office/drawing/2014/main" val="454691359"/>
                    </a:ext>
                  </a:extLst>
                </a:gridCol>
              </a:tblGrid>
              <a:tr h="653889">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761456">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566485">
                <a:tc>
                  <a:txBody>
                    <a:bodyPr/>
                    <a:lstStyle/>
                    <a:p>
                      <a:pPr marL="262255" marR="259715" algn="l">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b="0" dirty="0">
                          <a:effectLst/>
                          <a:latin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cs typeface="Times New Roman" panose="02020603050405020304" pitchFamily="18" charset="0"/>
                        </a:rPr>
                        <a:t>Trong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Hồ</a:t>
                      </a:r>
                      <a:r>
                        <a:rPr lang="en-US" sz="2400" b="0" dirty="0">
                          <a:effectLst/>
                          <a:latin typeface="Times New Roman" panose="02020603050405020304" pitchFamily="18" charset="0"/>
                          <a:cs typeface="Times New Roman" panose="02020603050405020304" pitchFamily="18" charset="0"/>
                        </a:rPr>
                        <a:t> Chí Minh),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chân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đậm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tìm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hiểu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thú</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đang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cổ</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cảnh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lồng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thảm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thuê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chỉ</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Cũng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tới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thâm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(Lê </a:t>
                      </a:r>
                      <a:r>
                        <a:rPr lang="en-US" sz="2400" b="0" i="1" dirty="0" err="1">
                          <a:effectLst/>
                          <a:latin typeface="Times New Roman" panose="02020603050405020304" pitchFamily="18" charset="0"/>
                          <a:cs typeface="Times New Roman" panose="02020603050405020304" pitchFamily="18" charset="0"/>
                        </a:rPr>
                        <a:t>Thị</a:t>
                      </a:r>
                      <a:r>
                        <a:rPr lang="en-US" sz="2400" b="0" i="1" dirty="0">
                          <a:effectLst/>
                          <a:latin typeface="Times New Roman" panose="02020603050405020304" pitchFamily="18" charset="0"/>
                          <a:cs typeface="Times New Roman" panose="02020603050405020304" pitchFamily="18" charset="0"/>
                        </a:rPr>
                        <a:t> Tú An)</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256648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2" name="Hộp Văn bản 1">
            <a:extLst>
              <a:ext uri="{FF2B5EF4-FFF2-40B4-BE49-F238E27FC236}">
                <a16:creationId xmlns:a16="http://schemas.microsoft.com/office/drawing/2014/main" id="{E5880E7D-B8F3-94AD-57FB-32D417459128}"/>
              </a:ext>
            </a:extLst>
          </p:cNvPr>
          <p:cNvSpPr txBox="1"/>
          <p:nvPr/>
        </p:nvSpPr>
        <p:spPr>
          <a:xfrm>
            <a:off x="234462" y="1987062"/>
            <a:ext cx="970557" cy="1015663"/>
          </a:xfrm>
          <a:prstGeom prst="rect">
            <a:avLst/>
          </a:prstGeom>
          <a:noFill/>
        </p:spPr>
        <p:txBody>
          <a:bodyPr wrap="square" rtlCol="0">
            <a:spAutoFit/>
          </a:bodyPr>
          <a:lstStyle/>
          <a:p>
            <a:r>
              <a:rPr lang="vi-VN" sz="2000" dirty="0">
                <a:solidFill>
                  <a:srgbClr val="FF0000"/>
                </a:solidFill>
                <a:latin typeface="+mj-lt"/>
              </a:rPr>
              <a:t>Không có câu chủ đề</a:t>
            </a:r>
            <a:endParaRPr lang="en-US" sz="2000" dirty="0">
              <a:solidFill>
                <a:srgbClr val="FF0000"/>
              </a:solidFill>
              <a:latin typeface="+mj-lt"/>
            </a:endParaRPr>
          </a:p>
        </p:txBody>
      </p:sp>
      <p:sp>
        <p:nvSpPr>
          <p:cNvPr id="4" name="Hộp Văn bản 3">
            <a:extLst>
              <a:ext uri="{FF2B5EF4-FFF2-40B4-BE49-F238E27FC236}">
                <a16:creationId xmlns:a16="http://schemas.microsoft.com/office/drawing/2014/main" id="{D4237065-048B-A5BC-89E0-BD50C5C4BD26}"/>
              </a:ext>
            </a:extLst>
          </p:cNvPr>
          <p:cNvSpPr txBox="1"/>
          <p:nvPr/>
        </p:nvSpPr>
        <p:spPr>
          <a:xfrm>
            <a:off x="1143472" y="4110721"/>
            <a:ext cx="9781961" cy="461665"/>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endParaRPr lang="en-US" sz="2400" dirty="0"/>
          </a:p>
        </p:txBody>
      </p:sp>
      <p:sp>
        <p:nvSpPr>
          <p:cNvPr id="5" name="Hộp Văn bản 4">
            <a:extLst>
              <a:ext uri="{FF2B5EF4-FFF2-40B4-BE49-F238E27FC236}">
                <a16:creationId xmlns:a16="http://schemas.microsoft.com/office/drawing/2014/main" id="{9F3B4458-3CB7-C0D6-175C-2B67CC1ECE68}"/>
              </a:ext>
            </a:extLst>
          </p:cNvPr>
          <p:cNvSpPr txBox="1"/>
          <p:nvPr/>
        </p:nvSpPr>
        <p:spPr>
          <a:xfrm>
            <a:off x="1205019" y="5218715"/>
            <a:ext cx="9618312" cy="830997"/>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con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buồn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vui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tẻ</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lạnh</a:t>
            </a:r>
            <a:r>
              <a:rPr lang="en-US" sz="2400" b="0" dirty="0">
                <a:effectLst/>
                <a:latin typeface="Times New Roman" panose="02020603050405020304" pitchFamily="18" charset="0"/>
                <a:cs typeface="Times New Roman" panose="02020603050405020304" pitchFamily="18" charset="0"/>
              </a:rPr>
              <a:t> </a:t>
            </a:r>
            <a:r>
              <a:rPr lang="vi-VN" sz="2400" b="0" dirty="0">
                <a:effectLst/>
                <a:latin typeface="Times New Roman" panose="02020603050405020304" pitchFamily="18" charset="0"/>
                <a:cs typeface="Times New Roman" panose="02020603050405020304" pitchFamily="18" charset="0"/>
              </a:rPr>
              <a:t>lù</a:t>
            </a:r>
            <a:r>
              <a:rPr lang="en-US" sz="2400" b="0" dirty="0">
                <a:effectLst/>
                <a:latin typeface="Times New Roman" panose="02020603050405020304" pitchFamily="18" charset="0"/>
                <a:cs typeface="Times New Roman" panose="02020603050405020304" pitchFamily="18" charset="0"/>
              </a:rPr>
              <a:t>ng,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sôi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hả</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đăm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gắt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gỏng</a:t>
            </a:r>
            <a:r>
              <a:rPr lang="en-US" sz="2400" b="0" dirty="0">
                <a:effectLst/>
                <a:latin typeface="Times New Roman" panose="02020603050405020304" pitchFamily="18" charset="0"/>
                <a:cs typeface="Times New Roman" panose="02020603050405020304" pitchFamily="18" charset="0"/>
              </a:rPr>
              <a:t>.</a:t>
            </a:r>
          </a:p>
        </p:txBody>
      </p:sp>
      <p:sp>
        <p:nvSpPr>
          <p:cNvPr id="6" name="Hộp Văn bản 5">
            <a:extLst>
              <a:ext uri="{FF2B5EF4-FFF2-40B4-BE49-F238E27FC236}">
                <a16:creationId xmlns:a16="http://schemas.microsoft.com/office/drawing/2014/main" id="{EBBBF5A1-8F8E-F4CD-70B8-753029CA2087}"/>
              </a:ext>
            </a:extLst>
          </p:cNvPr>
          <p:cNvSpPr txBox="1"/>
          <p:nvPr/>
        </p:nvSpPr>
        <p:spPr>
          <a:xfrm>
            <a:off x="1143472" y="4110721"/>
            <a:ext cx="9618312" cy="1569660"/>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dịu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âm</a:t>
            </a:r>
            <a:r>
              <a:rPr lang="en-US" sz="2400" b="0" dirty="0">
                <a:effectLst/>
                <a:latin typeface="Times New Roman" panose="02020603050405020304" pitchFamily="18" charset="0"/>
                <a:cs typeface="Times New Roman" panose="02020603050405020304" pitchFamily="18" charset="0"/>
              </a:rPr>
              <a:t> u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xám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nặng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đục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giận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dữ</a:t>
            </a:r>
            <a:r>
              <a:rPr lang="en-US" sz="2400" b="0" dirty="0">
                <a:effectLst/>
                <a:latin typeface="Times New Roman" panose="02020603050405020304" pitchFamily="18" charset="0"/>
                <a:cs typeface="Times New Roman" panose="02020603050405020304" pitchFamily="18" charset="0"/>
              </a:rPr>
              <a:t>…</a:t>
            </a:r>
            <a:endParaRPr lang="vi-VN" sz="24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6852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FF0000"/>
                                        </p:clrVal>
                                      </p:to>
                                    </p:set>
                                    <p:set>
                                      <p:cBhvr>
                                        <p:cTn id="12" dur="500" fill="hold"/>
                                        <p:tgtEl>
                                          <p:spTgt spid="4"/>
                                        </p:tgtEl>
                                        <p:attrNameLst>
                                          <p:attrName>fillcolor</p:attrName>
                                        </p:attrNameLst>
                                      </p:cBhvr>
                                      <p:to>
                                        <p:clrVal>
                                          <a:srgbClr val="FF0000"/>
                                        </p:clrVal>
                                      </p:to>
                                    </p:set>
                                    <p:set>
                                      <p:cBhvr>
                                        <p:cTn id="13" dur="500" fill="hold"/>
                                        <p:tgtEl>
                                          <p:spTgt spid="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5"/>
                                        </p:tgtEl>
                                        <p:attrNameLst>
                                          <p:attrName>style.color</p:attrName>
                                        </p:attrNameLst>
                                      </p:cBhvr>
                                      <p:to>
                                        <p:clrVal>
                                          <a:srgbClr val="FF0000"/>
                                        </p:clrVal>
                                      </p:to>
                                    </p:set>
                                    <p:set>
                                      <p:cBhvr>
                                        <p:cTn id="18" dur="500" fill="hold"/>
                                        <p:tgtEl>
                                          <p:spTgt spid="5"/>
                                        </p:tgtEl>
                                        <p:attrNameLst>
                                          <p:attrName>fillcolor</p:attrName>
                                        </p:attrNameLst>
                                      </p:cBhvr>
                                      <p:to>
                                        <p:clrVal>
                                          <a:srgbClr val="FF0000"/>
                                        </p:clrVal>
                                      </p:to>
                                    </p:set>
                                    <p:set>
                                      <p:cBhvr>
                                        <p:cTn id="1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1" dirty="0">
                          <a:solidFill>
                            <a:srgbClr val="FF0000"/>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a:t>
                      </a:r>
                      <a:r>
                        <a:rPr lang="vi-VN" sz="1400" b="0" dirty="0">
                          <a:effectLst/>
                          <a:latin typeface="Times New Roman" panose="02020603050405020304" pitchFamily="18" charset="0"/>
                          <a:cs typeface="Times New Roman" panose="02020603050405020304" pitchFamily="18" charset="0"/>
                        </a:rPr>
                        <a:t>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dirty="0" err="1">
                          <a:effectLst/>
                          <a:latin typeface="Times New Roman" panose="02020603050405020304" pitchFamily="18" charset="0"/>
                          <a:cs typeface="Times New Roman" panose="02020603050405020304" pitchFamily="18" charset="0"/>
                        </a:rPr>
                        <a:t>Pát</a:t>
                      </a:r>
                      <a:r>
                        <a:rPr lang="vi-VN" sz="1400" b="0" dirty="0">
                          <a:effectLst/>
                          <a:latin typeface="Times New Roman" panose="02020603050405020304" pitchFamily="18" charset="0"/>
                          <a:cs typeface="Times New Roman" panose="02020603050405020304" pitchFamily="18" charset="0"/>
                        </a:rPr>
                        <a:t>-xơ-tơ (</a:t>
                      </a:r>
                      <a:r>
                        <a:rPr lang="vi-VN" sz="1400" b="0" dirty="0" err="1">
                          <a:effectLst/>
                          <a:latin typeface="Times New Roman" panose="02020603050405020304" pitchFamily="18" charset="0"/>
                          <a:cs typeface="Times New Roman" panose="02020603050405020304" pitchFamily="18" charset="0"/>
                        </a:rPr>
                        <a:t>Pasteur</a:t>
                      </a:r>
                      <a:r>
                        <a:rPr lang="vi-VN" sz="1400" b="0" dirty="0">
                          <a:effectLst/>
                          <a:latin typeface="Times New Roman" panose="02020603050405020304" pitchFamily="18" charset="0"/>
                          <a:cs typeface="Times New Roman" panose="02020603050405020304" pitchFamily="18" charset="0"/>
                        </a:rPr>
                        <a:t>), Anh-xơ-tanh (</a:t>
                      </a:r>
                      <a:r>
                        <a:rPr lang="vi-VN" sz="1400" b="0" dirty="0" err="1">
                          <a:effectLst/>
                          <a:latin typeface="Times New Roman" panose="02020603050405020304" pitchFamily="18" charset="0"/>
                          <a:cs typeface="Times New Roman" panose="02020603050405020304" pitchFamily="18" charset="0"/>
                        </a:rPr>
                        <a:t>Einstein</a:t>
                      </a:r>
                      <a:r>
                        <a:rPr lang="vi-VN" sz="1400" b="0" dirty="0">
                          <a:effectLst/>
                          <a:latin typeface="Times New Roman" panose="02020603050405020304" pitchFamily="18" charset="0"/>
                          <a:cs typeface="Times New Roman" panose="02020603050405020304" pitchFamily="18" charset="0"/>
                        </a:rPr>
                        <a:t>), hai vợ chồng </a:t>
                      </a:r>
                      <a:r>
                        <a:rPr lang="vi-VN" sz="1400" b="0" dirty="0" err="1">
                          <a:effectLst/>
                          <a:latin typeface="Times New Roman" panose="02020603050405020304" pitchFamily="18" charset="0"/>
                          <a:cs typeface="Times New Roman" panose="02020603050405020304" pitchFamily="18" charset="0"/>
                        </a:rPr>
                        <a:t>Kiu</a:t>
                      </a:r>
                      <a:r>
                        <a:rPr lang="vi-VN" sz="1400" b="0" dirty="0">
                          <a:effectLst/>
                          <a:latin typeface="Times New Roman" panose="02020603050405020304" pitchFamily="18" charset="0"/>
                          <a:cs typeface="Times New Roman" panose="02020603050405020304" pitchFamily="18" charset="0"/>
                        </a:rPr>
                        <a:t>-ri (</a:t>
                      </a:r>
                      <a:r>
                        <a:rPr lang="vi-VN" sz="1400" b="0" dirty="0" err="1">
                          <a:effectLst/>
                          <a:latin typeface="Times New Roman" panose="02020603050405020304" pitchFamily="18" charset="0"/>
                          <a:cs typeface="Times New Roman" panose="02020603050405020304" pitchFamily="18" charset="0"/>
                        </a:rPr>
                        <a:t>Curie</a:t>
                      </a:r>
                      <a:r>
                        <a:rPr lang="vi-VN" sz="1400" b="0" dirty="0">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dirty="0">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1" dirty="0">
                          <a:effectLst/>
                          <a:latin typeface="Times New Roman" panose="02020603050405020304" pitchFamily="18" charset="0"/>
                          <a:cs typeface="Times New Roman" panose="02020603050405020304" pitchFamily="18" charset="0"/>
                        </a:rPr>
                        <a:t>(Nguyễn Hiến Lê, Tự học – một thú vui bổ ích)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nay, </a:t>
                      </a:r>
                      <a:r>
                        <a:rPr lang="en-US" sz="1400" b="0" dirty="0" err="1">
                          <a:effectLst/>
                          <a:latin typeface="Times New Roman" panose="02020603050405020304" pitchFamily="18" charset="0"/>
                          <a:cs typeface="Times New Roman" panose="02020603050405020304" pitchFamily="18" charset="0"/>
                        </a:rPr>
                        <a:t>tại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địa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đã</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hưởng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lối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bằng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kiệm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nước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chăm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sóc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bảo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cạnh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hoạt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việc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buôn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dụng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phẩm</a:t>
                      </a:r>
                      <a:r>
                        <a:rPr lang="en-US" sz="1400" b="0" dirty="0">
                          <a:effectLst/>
                          <a:latin typeface="Times New Roman" panose="02020603050405020304" pitchFamily="18" charset="0"/>
                          <a:cs typeface="Times New Roman" panose="02020603050405020304" pitchFamily="18" charset="0"/>
                        </a:rPr>
                        <a:t> an </a:t>
                      </a:r>
                      <a:r>
                        <a:rPr lang="en-US" sz="1400" b="0" dirty="0" err="1">
                          <a:effectLst/>
                          <a:latin typeface="Times New Roman" panose="02020603050405020304" pitchFamily="18" charset="0"/>
                          <a:cs typeface="Times New Roman" panose="02020603050405020304" pitchFamily="18" charset="0"/>
                        </a:rPr>
                        <a:t>toàn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giữ</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gìn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chặn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vi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ô </a:t>
                      </a:r>
                      <a:r>
                        <a:rPr lang="en-US" sz="1400" b="0" dirty="0" err="1">
                          <a:effectLst/>
                          <a:latin typeface="Times New Roman" panose="02020603050405020304" pitchFamily="18" charset="0"/>
                          <a:cs typeface="Times New Roman" panose="02020603050405020304" pitchFamily="18" charset="0"/>
                        </a:rPr>
                        <a:t>nhiễm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môi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trường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dần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được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mọi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chú</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tích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hơn</a:t>
                      </a:r>
                      <a:r>
                        <a:rPr lang="en-US"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Tóm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lối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góp</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phần</a:t>
                      </a:r>
                      <a:r>
                        <a:rPr lang="en-US" sz="1400" b="0" i="1" dirty="0">
                          <a:solidFill>
                            <a:srgbClr val="FF0000"/>
                          </a:solidFill>
                          <a:effectLst/>
                          <a:latin typeface="Times New Roman" panose="02020603050405020304" pitchFamily="18" charset="0"/>
                          <a:cs typeface="Times New Roman" panose="02020603050405020304" pitchFamily="18" charset="0"/>
                        </a:rPr>
                        <a:t> 75 </a:t>
                      </a:r>
                      <a:r>
                        <a:rPr lang="en-US" sz="1400" b="0" i="1" dirty="0" err="1">
                          <a:solidFill>
                            <a:srgbClr val="FF0000"/>
                          </a:solidFill>
                          <a:effectLst/>
                          <a:latin typeface="Times New Roman" panose="02020603050405020304" pitchFamily="18" charset="0"/>
                          <a:cs typeface="Times New Roman" panose="02020603050405020304" pitchFamily="18" charset="0"/>
                        </a:rPr>
                        <a:t>nâng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cao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chất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lượng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bảo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vệ</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trường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xung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quanh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và</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ngày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càng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được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nhiều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lựa</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chọn</a:t>
                      </a:r>
                      <a:r>
                        <a:rPr lang="en-US" sz="1400" b="0" i="1" dirty="0">
                          <a:solidFill>
                            <a:srgbClr val="FF0000"/>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 (Theo Lê Phi </a:t>
                      </a:r>
                      <a:r>
                        <a:rPr lang="en-US" sz="1400" b="0" i="1" dirty="0" err="1">
                          <a:effectLst/>
                          <a:latin typeface="Times New Roman" panose="02020603050405020304" pitchFamily="18" charset="0"/>
                          <a:cs typeface="Times New Roman" panose="02020603050405020304" pitchFamily="18" charset="0"/>
                        </a:rPr>
                        <a:t>Hùng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Xây</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dựng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lối</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sống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xanh</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trong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cộng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đồng</a:t>
                      </a:r>
                      <a:r>
                        <a:rPr lang="en-US" sz="1400" b="0" i="1" dirty="0">
                          <a:effectLst/>
                          <a:latin typeface="Times New Roman" panose="02020603050405020304" pitchFamily="18" charset="0"/>
                          <a:cs typeface="Times New Roman" panose="02020603050405020304" pitchFamily="18" charset="0"/>
                        </a:rPr>
                        <a:t>, https://www.qdnd.vn, </a:t>
                      </a:r>
                      <a:r>
                        <a:rPr lang="en-US" sz="1400" b="0" i="1" dirty="0" err="1">
                          <a:effectLst/>
                          <a:latin typeface="Times New Roman" panose="02020603050405020304" pitchFamily="18" charset="0"/>
                          <a:cs typeface="Times New Roman" panose="02020603050405020304" pitchFamily="18" charset="0"/>
                        </a:rPr>
                        <a:t>ngày</a:t>
                      </a:r>
                      <a:r>
                        <a:rPr lang="en-US" sz="1400" b="0" i="1" dirty="0">
                          <a:effectLst/>
                          <a:latin typeface="Times New Roman" panose="02020603050405020304" pitchFamily="18" charset="0"/>
                          <a:cs typeface="Times New Roman" panose="02020603050405020304" pitchFamily="18" charset="0"/>
                        </a:rPr>
                        <a:t> 09/9/2022)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a:effectLst/>
                          <a:latin typeface="Times New Roman" panose="02020603050405020304" pitchFamily="18" charset="0"/>
                          <a:cs typeface="Times New Roman" panose="02020603050405020304" pitchFamily="18" charset="0"/>
                        </a:rPr>
                        <a:t>Trong </a:t>
                      </a:r>
                      <a:r>
                        <a:rPr lang="en-US" sz="1400" b="0" dirty="0" err="1">
                          <a:effectLst/>
                          <a:latin typeface="Times New Roman" panose="02020603050405020304" pitchFamily="18" charset="0"/>
                          <a:cs typeface="Times New Roman" panose="02020603050405020304" pitchFamily="18" charset="0"/>
                        </a:rPr>
                        <a:t>tập</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Nhật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trong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tù</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Hồ</a:t>
                      </a:r>
                      <a:r>
                        <a:rPr lang="en-US" sz="1400" b="0" dirty="0">
                          <a:effectLst/>
                          <a:latin typeface="Times New Roman" panose="02020603050405020304" pitchFamily="18" charset="0"/>
                          <a:cs typeface="Times New Roman" panose="02020603050405020304" pitchFamily="18" charset="0"/>
                        </a:rPr>
                        <a:t> Chí Minh),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phác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họa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đậm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tìm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hiểu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thú</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vị</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đang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chiêm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cổ</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cảnh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lồng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thảm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thuê</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chỉ</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đọc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nghĩ</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tới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thâm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sâu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sắc</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(Lê </a:t>
                      </a:r>
                      <a:r>
                        <a:rPr lang="en-US" sz="1400" b="0" i="1" dirty="0" err="1">
                          <a:effectLst/>
                          <a:latin typeface="Times New Roman" panose="02020603050405020304" pitchFamily="18" charset="0"/>
                          <a:cs typeface="Times New Roman" panose="02020603050405020304" pitchFamily="18" charset="0"/>
                        </a:rPr>
                        <a:t>Thị</a:t>
                      </a:r>
                      <a:r>
                        <a:rPr lang="en-US" sz="1400" b="0" i="1" dirty="0">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Thế</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đấy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thay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màu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tùy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theo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sắc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mây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chắc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nịch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rải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dịu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âm</a:t>
                      </a:r>
                      <a:r>
                        <a:rPr lang="en-US" sz="1400" b="0" dirty="0">
                          <a:effectLst/>
                          <a:latin typeface="Times New Roman" panose="02020603050405020304" pitchFamily="18" charset="0"/>
                          <a:cs typeface="Times New Roman" panose="02020603050405020304" pitchFamily="18" charset="0"/>
                        </a:rPr>
                        <a:t> u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mưa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xám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xịt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nặng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đục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ngầu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giận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dữ</a:t>
                      </a:r>
                      <a:r>
                        <a:rPr lang="en-US" sz="1400" b="0" dirty="0">
                          <a:effectLst/>
                          <a:latin typeface="Times New Roman" panose="02020603050405020304" pitchFamily="18" charset="0"/>
                          <a:cs typeface="Times New Roman" panose="02020603050405020304" pitchFamily="18" charset="0"/>
                        </a:rPr>
                        <a:t>…</a:t>
                      </a:r>
                      <a:r>
                        <a:rPr lang="en-US" sz="1400" b="0" i="1" dirty="0" err="1">
                          <a:solidFill>
                            <a:srgbClr val="FF0000"/>
                          </a:solidFill>
                          <a:effectLst/>
                          <a:latin typeface="Times New Roman" panose="02020603050405020304" pitchFamily="18" charset="0"/>
                          <a:cs typeface="Times New Roman" panose="02020603050405020304" pitchFamily="18" charset="0"/>
                        </a:rPr>
                        <a:t>Như</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một</a:t>
                      </a:r>
                      <a:r>
                        <a:rPr lang="en-US" sz="1400" b="0" i="1" dirty="0">
                          <a:solidFill>
                            <a:srgbClr val="FF0000"/>
                          </a:solidFill>
                          <a:effectLst/>
                          <a:latin typeface="Times New Roman" panose="02020603050405020304" pitchFamily="18" charset="0"/>
                          <a:cs typeface="Times New Roman" panose="02020603050405020304" pitchFamily="18" charset="0"/>
                        </a:rPr>
                        <a:t> con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biết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buồn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vui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tẻ</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nhạt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lạnh</a:t>
                      </a:r>
                      <a:r>
                        <a:rPr lang="en-US" sz="1400" b="0" i="1" dirty="0">
                          <a:solidFill>
                            <a:srgbClr val="FF0000"/>
                          </a:solidFill>
                          <a:effectLst/>
                          <a:latin typeface="Times New Roman" panose="02020603050405020304" pitchFamily="18" charset="0"/>
                          <a:cs typeface="Times New Roman" panose="02020603050405020304" pitchFamily="18" charset="0"/>
                        </a:rPr>
                        <a:t> lung,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hả</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hê</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đăm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chiêu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gắt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gỏng</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4" name="Hộp Văn bản 3">
            <a:extLst>
              <a:ext uri="{FF2B5EF4-FFF2-40B4-BE49-F238E27FC236}">
                <a16:creationId xmlns:a16="http://schemas.microsoft.com/office/drawing/2014/main" id="{0956F2AF-16BC-9A96-0219-543E3B0A5DB9}"/>
              </a:ext>
            </a:extLst>
          </p:cNvPr>
          <p:cNvSpPr txBox="1"/>
          <p:nvPr/>
        </p:nvSpPr>
        <p:spPr>
          <a:xfrm>
            <a:off x="10603524" y="5811687"/>
            <a:ext cx="1186961" cy="646331"/>
          </a:xfrm>
          <a:prstGeom prst="rect">
            <a:avLst/>
          </a:prstGeom>
          <a:noFill/>
        </p:spPr>
        <p:txBody>
          <a:bodyPr wrap="square">
            <a:spAutoFit/>
          </a:bodyPr>
          <a:lstStyle/>
          <a:p>
            <a:r>
              <a:rPr lang="en-US" sz="1800" i="1">
                <a:effectLst/>
                <a:latin typeface="Times New Roman" panose="02020603050405020304" pitchFamily="18" charset="0"/>
                <a:ea typeface="Calibri" panose="020F0502020204030204" pitchFamily="34" charset="0"/>
              </a:rPr>
              <a:t>Đoạn văn phối hợp</a:t>
            </a:r>
            <a:endParaRPr lang="en-US" dirty="0"/>
          </a:p>
        </p:txBody>
      </p:sp>
      <p:sp>
        <p:nvSpPr>
          <p:cNvPr id="6" name="Hộp Văn bản 5">
            <a:extLst>
              <a:ext uri="{FF2B5EF4-FFF2-40B4-BE49-F238E27FC236}">
                <a16:creationId xmlns:a16="http://schemas.microsoft.com/office/drawing/2014/main" id="{9F2237BC-479C-3B21-D82B-37B1F288EC38}"/>
              </a:ext>
            </a:extLst>
          </p:cNvPr>
          <p:cNvSpPr txBox="1"/>
          <p:nvPr/>
        </p:nvSpPr>
        <p:spPr>
          <a:xfrm>
            <a:off x="10513403" y="4571973"/>
            <a:ext cx="1136405"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song </a:t>
            </a:r>
            <a:r>
              <a:rPr lang="en-US" sz="1800" i="1" dirty="0" err="1">
                <a:effectLst/>
                <a:latin typeface="Times New Roman" panose="02020603050405020304" pitchFamily="18" charset="0"/>
                <a:ea typeface="Calibri" panose="020F0502020204030204" pitchFamily="34" charset="0"/>
              </a:rPr>
              <a:t>song</a:t>
            </a:r>
            <a:endParaRPr lang="en-US" dirty="0"/>
          </a:p>
        </p:txBody>
      </p:sp>
      <p:sp>
        <p:nvSpPr>
          <p:cNvPr id="8" name="Hộp Văn bản 7">
            <a:extLst>
              <a:ext uri="{FF2B5EF4-FFF2-40B4-BE49-F238E27FC236}">
                <a16:creationId xmlns:a16="http://schemas.microsoft.com/office/drawing/2014/main" id="{EE6D4B9F-60A1-02F5-9A3D-069FC03F55C1}"/>
              </a:ext>
            </a:extLst>
          </p:cNvPr>
          <p:cNvSpPr txBox="1"/>
          <p:nvPr/>
        </p:nvSpPr>
        <p:spPr>
          <a:xfrm>
            <a:off x="10513403" y="3305785"/>
            <a:ext cx="1215536"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nạp</a:t>
            </a:r>
            <a:endParaRPr lang="en-US" dirty="0"/>
          </a:p>
        </p:txBody>
      </p:sp>
      <p:sp>
        <p:nvSpPr>
          <p:cNvPr id="10" name="Hộp Văn bản 9">
            <a:extLst>
              <a:ext uri="{FF2B5EF4-FFF2-40B4-BE49-F238E27FC236}">
                <a16:creationId xmlns:a16="http://schemas.microsoft.com/office/drawing/2014/main" id="{E2D422DD-C78F-E285-D49F-18359B6B9B56}"/>
              </a:ext>
            </a:extLst>
          </p:cNvPr>
          <p:cNvSpPr txBox="1"/>
          <p:nvPr/>
        </p:nvSpPr>
        <p:spPr>
          <a:xfrm>
            <a:off x="10530987" y="1617784"/>
            <a:ext cx="1356213"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vãn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diễn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dịch</a:t>
            </a:r>
            <a:endParaRPr lang="en-US" dirty="0"/>
          </a:p>
        </p:txBody>
      </p:sp>
      <p:sp>
        <p:nvSpPr>
          <p:cNvPr id="2" name="Hộp Văn bản 1">
            <a:extLst>
              <a:ext uri="{FF2B5EF4-FFF2-40B4-BE49-F238E27FC236}">
                <a16:creationId xmlns:a16="http://schemas.microsoft.com/office/drawing/2014/main" id="{019101FF-6684-80F6-3719-F535C074C7C5}"/>
              </a:ext>
            </a:extLst>
          </p:cNvPr>
          <p:cNvSpPr txBox="1"/>
          <p:nvPr/>
        </p:nvSpPr>
        <p:spPr>
          <a:xfrm>
            <a:off x="4209562" y="5185158"/>
            <a:ext cx="2705588" cy="400110"/>
          </a:xfrm>
          <a:prstGeom prst="rect">
            <a:avLst/>
          </a:prstGeom>
          <a:noFill/>
        </p:spPr>
        <p:txBody>
          <a:bodyPr wrap="square" rtlCol="0">
            <a:spAutoFit/>
          </a:bodyPr>
          <a:lstStyle/>
          <a:p>
            <a:r>
              <a:rPr lang="vi-VN" sz="2000" i="1" dirty="0">
                <a:solidFill>
                  <a:srgbClr val="FF0000"/>
                </a:solidFill>
                <a:latin typeface="+mj-lt"/>
              </a:rPr>
              <a:t>(Không có câu chủ đề)</a:t>
            </a:r>
            <a:endParaRPr lang="en-US" sz="2000" i="1" dirty="0">
              <a:solidFill>
                <a:srgbClr val="FF0000"/>
              </a:solidFill>
              <a:latin typeface="+mj-lt"/>
            </a:endParaRPr>
          </a:p>
        </p:txBody>
      </p:sp>
    </p:spTree>
    <p:extLst>
      <p:ext uri="{BB962C8B-B14F-4D97-AF65-F5344CB8AC3E}">
        <p14:creationId xmlns:p14="http://schemas.microsoft.com/office/powerpoint/2010/main" val="31183967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59A7D65D-DBC4-E136-183A-94E8503078BB}"/>
              </a:ext>
            </a:extLst>
          </p:cNvPr>
          <p:cNvGraphicFramePr>
            <a:graphicFrameLocks noGrp="1"/>
          </p:cNvGraphicFramePr>
          <p:nvPr>
            <p:extLst>
              <p:ext uri="{D42A27DB-BD31-4B8C-83A1-F6EECF244321}">
                <p14:modId xmlns:p14="http://schemas.microsoft.com/office/powerpoint/2010/main" val="2516178003"/>
              </p:ext>
            </p:extLst>
          </p:nvPr>
        </p:nvGraphicFramePr>
        <p:xfrm>
          <a:off x="372534" y="453212"/>
          <a:ext cx="11277600" cy="6040590"/>
        </p:xfrm>
        <a:graphic>
          <a:graphicData uri="http://schemas.openxmlformats.org/drawingml/2006/table">
            <a:tbl>
              <a:tblPr firstRow="1" firstCol="1" lastRow="1" lastCol="1" bandRow="1" bandCol="1"/>
              <a:tblGrid>
                <a:gridCol w="3031066">
                  <a:extLst>
                    <a:ext uri="{9D8B030D-6E8A-4147-A177-3AD203B41FA5}">
                      <a16:colId xmlns:a16="http://schemas.microsoft.com/office/drawing/2014/main" val="4109298200"/>
                    </a:ext>
                  </a:extLst>
                </a:gridCol>
                <a:gridCol w="2692400">
                  <a:extLst>
                    <a:ext uri="{9D8B030D-6E8A-4147-A177-3AD203B41FA5}">
                      <a16:colId xmlns:a16="http://schemas.microsoft.com/office/drawing/2014/main" val="3108563766"/>
                    </a:ext>
                  </a:extLst>
                </a:gridCol>
                <a:gridCol w="3920067">
                  <a:extLst>
                    <a:ext uri="{9D8B030D-6E8A-4147-A177-3AD203B41FA5}">
                      <a16:colId xmlns:a16="http://schemas.microsoft.com/office/drawing/2014/main" val="3880058021"/>
                    </a:ext>
                  </a:extLst>
                </a:gridCol>
                <a:gridCol w="1634067">
                  <a:extLst>
                    <a:ext uri="{9D8B030D-6E8A-4147-A177-3AD203B41FA5}">
                      <a16:colId xmlns:a16="http://schemas.microsoft.com/office/drawing/2014/main" val="689421949"/>
                    </a:ext>
                  </a:extLst>
                </a:gridCol>
              </a:tblGrid>
              <a:tr h="1656593">
                <a:tc gridSpan="4">
                  <a:txBody>
                    <a:bodyPr/>
                    <a:lstStyle/>
                    <a:p>
                      <a:pPr marL="0" marR="0" indent="29210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1532748"/>
                  </a:ext>
                </a:extLst>
              </a:tr>
              <a:tr h="603892">
                <a:tc gridSpan="4">
                  <a:txBody>
                    <a:bodyPr/>
                    <a:lstStyle/>
                    <a:p>
                      <a:pPr marL="0" marR="0" algn="ctr">
                        <a:lnSpc>
                          <a:spcPct val="107000"/>
                        </a:lnSpc>
                        <a:spcBef>
                          <a:spcPts val="0"/>
                        </a:spcBef>
                        <a:spcAft>
                          <a:spcPts val="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9481288"/>
                  </a:ext>
                </a:extLst>
              </a:tr>
              <a:tr h="846412">
                <a:tc>
                  <a:txBody>
                    <a:bodyPr/>
                    <a:lstStyle/>
                    <a:p>
                      <a:pPr marL="262255" marR="259715" algn="ctr">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779654672"/>
                  </a:ext>
                </a:extLst>
              </a:tr>
              <a:tr h="986491">
                <a:tc>
                  <a:txBody>
                    <a:bodyPr/>
                    <a:lstStyle/>
                    <a:p>
                      <a:pPr marL="0" marR="5080" indent="262255" algn="just">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45720" algn="ctr">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24561832"/>
                  </a:ext>
                </a:extLst>
              </a:tr>
              <a:tr h="1947202">
                <a:tc>
                  <a:txBody>
                    <a:bodyPr/>
                    <a:lstStyle/>
                    <a:p>
                      <a:pPr marL="262255" marR="259715" algn="just">
                        <a:lnSpc>
                          <a:spcPts val="1375"/>
                        </a:lnSpc>
                        <a:spcBef>
                          <a:spcPts val="0"/>
                        </a:spcBef>
                        <a:spcAft>
                          <a:spcPts val="0"/>
                        </a:spcAft>
                      </a:pPr>
                      <a:r>
                        <a:rPr lang="vi-VN"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85090" algn="just">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vMerge="1">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857998847"/>
                  </a:ext>
                </a:extLst>
              </a:tr>
            </a:tbl>
          </a:graphicData>
        </a:graphic>
      </p:graphicFrame>
      <p:sp>
        <p:nvSpPr>
          <p:cNvPr id="3" name="Hộp Văn bản 2">
            <a:extLst>
              <a:ext uri="{FF2B5EF4-FFF2-40B4-BE49-F238E27FC236}">
                <a16:creationId xmlns:a16="http://schemas.microsoft.com/office/drawing/2014/main" id="{622327A3-46A1-AC56-ED8C-ED72970DFCB8}"/>
              </a:ext>
            </a:extLst>
          </p:cNvPr>
          <p:cNvSpPr txBox="1"/>
          <p:nvPr/>
        </p:nvSpPr>
        <p:spPr>
          <a:xfrm>
            <a:off x="529166" y="521423"/>
            <a:ext cx="11032067" cy="830997"/>
          </a:xfrm>
          <a:prstGeom prst="rect">
            <a:avLst/>
          </a:prstGeom>
          <a:noFill/>
        </p:spPr>
        <p:txBody>
          <a:bodyPr wrap="square" rtlCol="0">
            <a:spAutoFit/>
          </a:bodyPr>
          <a:lstStyle/>
          <a:p>
            <a:pPr algn="just"/>
            <a:r>
              <a:rPr lang="vi-VN"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đoạn văn: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đơn vị tạo nên văn bản, thường do nhiều câu tạo thành, bắt đầu từ chữ viết hoa lùi vào đầu dòng, kết thúc bằng dấu ngắt đoạn.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F7CD4B1-3F8E-B7C9-92CF-12AE70ED4636}"/>
              </a:ext>
            </a:extLst>
          </p:cNvPr>
          <p:cNvSpPr txBox="1"/>
          <p:nvPr/>
        </p:nvSpPr>
        <p:spPr>
          <a:xfrm>
            <a:off x="457200" y="1472909"/>
            <a:ext cx="11277600" cy="800219"/>
          </a:xfrm>
          <a:prstGeom prst="rect">
            <a:avLst/>
          </a:prstGeom>
          <a:noFill/>
        </p:spPr>
        <p:txBody>
          <a:bodyPr wrap="square" rtlCol="0">
            <a:spAutoFit/>
          </a:bodyPr>
          <a:lstStyle/>
          <a:p>
            <a:pPr algn="just"/>
            <a:r>
              <a:rPr lang="vi-VN" sz="23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chủ đề</a:t>
            </a:r>
            <a:r>
              <a:rPr lang="vi-VN"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đoạn văn mang nội dung khái quát, thường đứng đầu hoặc cuối đoạn.</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300" dirty="0"/>
          </a:p>
        </p:txBody>
      </p:sp>
      <p:sp>
        <p:nvSpPr>
          <p:cNvPr id="5" name="Hộp Văn bản 4">
            <a:extLst>
              <a:ext uri="{FF2B5EF4-FFF2-40B4-BE49-F238E27FC236}">
                <a16:creationId xmlns:a16="http://schemas.microsoft.com/office/drawing/2014/main" id="{FE4DDF41-963D-26F6-EBED-1BB2285FCF0B}"/>
              </a:ext>
            </a:extLst>
          </p:cNvPr>
          <p:cNvSpPr txBox="1"/>
          <p:nvPr/>
        </p:nvSpPr>
        <p:spPr>
          <a:xfrm>
            <a:off x="567266" y="2883437"/>
            <a:ext cx="26500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vãn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E5EC6B0B-0820-3CD0-C882-B6A12ADB5A94}"/>
              </a:ext>
            </a:extLst>
          </p:cNvPr>
          <p:cNvSpPr txBox="1"/>
          <p:nvPr/>
        </p:nvSpPr>
        <p:spPr>
          <a:xfrm>
            <a:off x="3627966" y="2880681"/>
            <a:ext cx="2556933"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nạp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48A12B4C-CF0A-2D1D-3A2D-0EAB96C620FD}"/>
              </a:ext>
            </a:extLst>
          </p:cNvPr>
          <p:cNvSpPr txBox="1"/>
          <p:nvPr/>
        </p:nvSpPr>
        <p:spPr>
          <a:xfrm>
            <a:off x="6510866" y="2809115"/>
            <a:ext cx="31834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song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BA0191E8-74A0-A30D-E684-166CD5B4089C}"/>
              </a:ext>
            </a:extLst>
          </p:cNvPr>
          <p:cNvSpPr txBox="1"/>
          <p:nvPr/>
        </p:nvSpPr>
        <p:spPr>
          <a:xfrm>
            <a:off x="9982199" y="2651465"/>
            <a:ext cx="1642535" cy="830997"/>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495FF83-B53B-B0BC-C47D-51610D50B602}"/>
              </a:ext>
            </a:extLst>
          </p:cNvPr>
          <p:cNvSpPr txBox="1"/>
          <p:nvPr/>
        </p:nvSpPr>
        <p:spPr>
          <a:xfrm>
            <a:off x="389467" y="3598634"/>
            <a:ext cx="2980268"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đầu đoạn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51287AD9-B94C-6EB7-419D-FB4F06CE9B3C}"/>
              </a:ext>
            </a:extLst>
          </p:cNvPr>
          <p:cNvSpPr txBox="1"/>
          <p:nvPr/>
        </p:nvSpPr>
        <p:spPr>
          <a:xfrm>
            <a:off x="3539067" y="3626739"/>
            <a:ext cx="2556933"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C65E969D-D8E5-C17F-DEC4-579FB33C7C14}"/>
              </a:ext>
            </a:extLst>
          </p:cNvPr>
          <p:cNvSpPr txBox="1"/>
          <p:nvPr/>
        </p:nvSpPr>
        <p:spPr>
          <a:xfrm>
            <a:off x="6443133" y="3732445"/>
            <a:ext cx="3242734"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Không có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12" name="Hộp Văn bản 11">
            <a:extLst>
              <a:ext uri="{FF2B5EF4-FFF2-40B4-BE49-F238E27FC236}">
                <a16:creationId xmlns:a16="http://schemas.microsoft.com/office/drawing/2014/main" id="{FF4679B0-B6CD-9A08-631C-F3398D0E7193}"/>
              </a:ext>
            </a:extLst>
          </p:cNvPr>
          <p:cNvSpPr txBox="1"/>
          <p:nvPr/>
        </p:nvSpPr>
        <p:spPr>
          <a:xfrm>
            <a:off x="10170014" y="3732445"/>
            <a:ext cx="1362156" cy="1569660"/>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đầu và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17AAF0A3-3B46-6840-8745-5632BD2D09EF}"/>
              </a:ext>
            </a:extLst>
          </p:cNvPr>
          <p:cNvSpPr txBox="1"/>
          <p:nvPr/>
        </p:nvSpPr>
        <p:spPr>
          <a:xfrm>
            <a:off x="451909" y="4691897"/>
            <a:ext cx="2946400" cy="1569660"/>
          </a:xfrm>
          <a:prstGeom prst="rect">
            <a:avLst/>
          </a:prstGeom>
          <a:noFill/>
        </p:spPr>
        <p:txBody>
          <a:bodyPr wrap="square" rtlCol="0">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câu còn lại triển khai cụ thể ý của câu chủ đề, bổ sung, làm rõ cho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FBC1D22C-F40B-015F-9809-15241CE1ED9C}"/>
              </a:ext>
            </a:extLst>
          </p:cNvPr>
          <p:cNvSpPr txBox="1"/>
          <p:nvPr/>
        </p:nvSpPr>
        <p:spPr>
          <a:xfrm>
            <a:off x="3477683" y="4651432"/>
            <a:ext cx="2481303" cy="1938992"/>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được trình bày đi từ các ý nhò đến ý lớn, từ các ý chi tiết đến ý khái 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5072FE34-66F6-5465-AC23-86CC128887F7}"/>
              </a:ext>
            </a:extLst>
          </p:cNvPr>
          <p:cNvSpPr txBox="1"/>
          <p:nvPr/>
        </p:nvSpPr>
        <p:spPr>
          <a:xfrm>
            <a:off x="6076950" y="4584873"/>
            <a:ext cx="3905250" cy="2308324"/>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các câu triển khai nội dung song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song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nhau. Mỗi câu trong đoạn văn nêu một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khía</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cạnh của chủ đề đoạn văn, làm rõ cho nội dung đoạn 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Tree>
    <p:extLst>
      <p:ext uri="{BB962C8B-B14F-4D97-AF65-F5344CB8AC3E}">
        <p14:creationId xmlns:p14="http://schemas.microsoft.com/office/powerpoint/2010/main" val="3951621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randombar(horizont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447202" y="2747107"/>
            <a:ext cx="42330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LUYỆN TẬP, VẬN DỤNG</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36793" y="751742"/>
            <a:ext cx="6540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a:t>
            </a:r>
            <a:endParaRPr kumimoji="0" lang="en-US" sz="4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3490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996228" y="1258560"/>
            <a:ext cx="10857106" cy="2308324"/>
          </a:xfrm>
          <a:prstGeom prst="rect">
            <a:avLst/>
          </a:prstGeom>
        </p:spPr>
        <p:txBody>
          <a:bodyPr wrap="square">
            <a:spAutoFit/>
          </a:bodyPr>
          <a:lstStyle/>
          <a:p>
            <a:r>
              <a:rPr lang="vi-VN" sz="4800" b="1" dirty="0">
                <a:effectLst/>
                <a:latin typeface="Times New Roman" panose="02020603050405020304" pitchFamily="18" charset="0"/>
                <a:ea typeface="Calibri" panose="020F0502020204030204" pitchFamily="34" charset="0"/>
              </a:rPr>
              <a:t>Bài tập 1: </a:t>
            </a:r>
            <a:r>
              <a:rPr lang="vi-VN" sz="4800" dirty="0">
                <a:effectLst/>
                <a:latin typeface="Times New Roman" panose="02020603050405020304" pitchFamily="18" charset="0"/>
                <a:ea typeface="Calibri" panose="020F0502020204030204" pitchFamily="34" charset="0"/>
              </a:rPr>
              <a:t>Xác định câu trúc của các đoạn văn sau và tìm câu chủ đề của mỗi đoạn văn (nếu có và gạch chân dưới câu chủ đề):</a:t>
            </a:r>
            <a:endParaRPr lang="en-US" sz="4800" dirty="0">
              <a:solidFill>
                <a:srgbClr val="FF0000"/>
              </a:solidFill>
            </a:endParaRPr>
          </a:p>
        </p:txBody>
      </p:sp>
      <p:grpSp>
        <p:nvGrpSpPr>
          <p:cNvPr id="14" name="PA_库_组合 3">
            <a:extLst>
              <a:ext uri="{FF2B5EF4-FFF2-40B4-BE49-F238E27FC236}">
                <a16:creationId xmlns:a16="http://schemas.microsoft.com/office/drawing/2014/main" id="{0DBA82BA-FA12-E93E-3696-0297C9F3F637}"/>
              </a:ext>
            </a:extLst>
          </p:cNvPr>
          <p:cNvGrpSpPr/>
          <p:nvPr>
            <p:custDataLst>
              <p:tags r:id="rId1"/>
            </p:custDataLst>
          </p:nvPr>
        </p:nvGrpSpPr>
        <p:grpSpPr>
          <a:xfrm>
            <a:off x="412548" y="4177476"/>
            <a:ext cx="1632866" cy="2023895"/>
            <a:chOff x="4642859" y="1232756"/>
            <a:chExt cx="2917667" cy="4392488"/>
          </a:xfrm>
        </p:grpSpPr>
        <p:sp>
          <p:nvSpPr>
            <p:cNvPr id="15" name="矩形: 圆角 2">
              <a:extLst>
                <a:ext uri="{FF2B5EF4-FFF2-40B4-BE49-F238E27FC236}">
                  <a16:creationId xmlns:a16="http://schemas.microsoft.com/office/drawing/2014/main" id="{595C2E7B-4281-F03B-2E49-74513B80E21F}"/>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矩形: 圆角 3">
              <a:extLst>
                <a:ext uri="{FF2B5EF4-FFF2-40B4-BE49-F238E27FC236}">
                  <a16:creationId xmlns:a16="http://schemas.microsoft.com/office/drawing/2014/main" id="{BCA9C191-9F56-AD53-7217-79072316F3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7" name="矩形: 圆角 4">
              <a:extLst>
                <a:ext uri="{FF2B5EF4-FFF2-40B4-BE49-F238E27FC236}">
                  <a16:creationId xmlns:a16="http://schemas.microsoft.com/office/drawing/2014/main" id="{26C90F11-7153-2415-88CE-E2F1B37FD6DC}"/>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任意多边形: 形状 5">
              <a:extLst>
                <a:ext uri="{FF2B5EF4-FFF2-40B4-BE49-F238E27FC236}">
                  <a16:creationId xmlns:a16="http://schemas.microsoft.com/office/drawing/2014/main" id="{81645660-818A-37D0-FA8B-7C092E557DB9}"/>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任意多边形: 形状 6">
              <a:extLst>
                <a:ext uri="{FF2B5EF4-FFF2-40B4-BE49-F238E27FC236}">
                  <a16:creationId xmlns:a16="http://schemas.microsoft.com/office/drawing/2014/main" id="{CF6B2C40-E600-29FA-746E-D9D95844557D}"/>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任意多边形: 形状 7">
              <a:extLst>
                <a:ext uri="{FF2B5EF4-FFF2-40B4-BE49-F238E27FC236}">
                  <a16:creationId xmlns:a16="http://schemas.microsoft.com/office/drawing/2014/main" id="{A0397021-7B99-75DC-E7D9-D1D6856936D7}"/>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任意多边形: 形状 8">
              <a:extLst>
                <a:ext uri="{FF2B5EF4-FFF2-40B4-BE49-F238E27FC236}">
                  <a16:creationId xmlns:a16="http://schemas.microsoft.com/office/drawing/2014/main" id="{BFBF79EE-925C-5796-8FDC-FC9274887A52}"/>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文本框 12">
              <a:extLst>
                <a:ext uri="{FF2B5EF4-FFF2-40B4-BE49-F238E27FC236}">
                  <a16:creationId xmlns:a16="http://schemas.microsoft.com/office/drawing/2014/main" id="{08837E87-F5E8-9920-124C-8CD9745B3EF0}"/>
                </a:ext>
              </a:extLst>
            </p:cNvPr>
            <p:cNvSpPr txBox="1"/>
            <p:nvPr/>
          </p:nvSpPr>
          <p:spPr>
            <a:xfrm>
              <a:off x="5682858" y="1506552"/>
              <a:ext cx="396263"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01</a:t>
              </a:r>
            </a:p>
          </p:txBody>
        </p:sp>
        <p:sp>
          <p:nvSpPr>
            <p:cNvPr id="27" name="文本框 13">
              <a:extLst>
                <a:ext uri="{FF2B5EF4-FFF2-40B4-BE49-F238E27FC236}">
                  <a16:creationId xmlns:a16="http://schemas.microsoft.com/office/drawing/2014/main" id="{C4A6917B-DFA4-FEB2-C745-D1FC4042A738}"/>
                </a:ext>
              </a:extLst>
            </p:cNvPr>
            <p:cNvSpPr txBox="1"/>
            <p:nvPr/>
          </p:nvSpPr>
          <p:spPr>
            <a:xfrm>
              <a:off x="6503198" y="1726531"/>
              <a:ext cx="423514"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02</a:t>
              </a:r>
            </a:p>
          </p:txBody>
        </p:sp>
        <p:sp>
          <p:nvSpPr>
            <p:cNvPr id="28" name="文本框 14">
              <a:extLst>
                <a:ext uri="{FF2B5EF4-FFF2-40B4-BE49-F238E27FC236}">
                  <a16:creationId xmlns:a16="http://schemas.microsoft.com/office/drawing/2014/main" id="{147C438C-48C4-6E42-DC8A-27C06323F867}"/>
                </a:ext>
              </a:extLst>
            </p:cNvPr>
            <p:cNvSpPr txBox="1"/>
            <p:nvPr/>
          </p:nvSpPr>
          <p:spPr>
            <a:xfrm>
              <a:off x="7130600" y="2120060"/>
              <a:ext cx="429926"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03</a:t>
              </a:r>
            </a:p>
          </p:txBody>
        </p:sp>
      </p:grpSp>
    </p:spTree>
    <p:extLst>
      <p:ext uri="{BB962C8B-B14F-4D97-AF65-F5344CB8AC3E}">
        <p14:creationId xmlns:p14="http://schemas.microsoft.com/office/powerpoint/2010/main" val="260645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3418770117"/>
              </p:ext>
            </p:extLst>
          </p:nvPr>
        </p:nvGraphicFramePr>
        <p:xfrm>
          <a:off x="178777" y="265548"/>
          <a:ext cx="11834446" cy="6517141"/>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55068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1962395">
                <a:tc>
                  <a:txBody>
                    <a:bodyPr/>
                    <a:lstStyle/>
                    <a:p>
                      <a:pPr marL="190500" marR="0" indent="0" algn="just">
                        <a:lnSpc>
                          <a:spcPct val="145000"/>
                        </a:lnSpc>
                        <a:spcBef>
                          <a:spcPts val="0"/>
                        </a:spcBef>
                        <a:spcAft>
                          <a:spcPts val="0"/>
                        </a:spcAft>
                        <a:tabLst>
                          <a:tab pos="417830" algn="l"/>
                        </a:tabLst>
                      </a:pPr>
                      <a:r>
                        <a:rPr lang="vi-VN" sz="2000" b="1" dirty="0">
                          <a:ln>
                            <a:noFill/>
                          </a:ln>
                          <a:solidFill>
                            <a:schemeClr val="accent5">
                              <a:lumMod val="50000"/>
                            </a:schemeClr>
                          </a:solidFill>
                          <a:effectLst/>
                          <a:latin typeface="+mj-lt"/>
                        </a:rPr>
                        <a:t>a. Nhiều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(Sao băng là gì và những điểu bạn cấn biết về sao băng?)</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dirty="0">
                          <a:ln>
                            <a:noFill/>
                          </a:ln>
                          <a:solidFill>
                            <a:schemeClr val="accent5">
                              <a:lumMod val="50000"/>
                            </a:schemeClr>
                          </a:solidFill>
                          <a:effectLst/>
                          <a:latin typeface="+mj-lt"/>
                        </a:rPr>
                        <a:t> </a:t>
                      </a: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3766109">
                <a:tc>
                  <a:txBody>
                    <a:bodyPr/>
                    <a:lstStyle/>
                    <a:p>
                      <a:pPr marL="190500" marR="0" indent="0" algn="just">
                        <a:lnSpc>
                          <a:spcPct val="150000"/>
                        </a:lnSpc>
                        <a:spcBef>
                          <a:spcPts val="0"/>
                        </a:spcBef>
                        <a:spcAft>
                          <a:spcPts val="0"/>
                        </a:spcAft>
                        <a:tabLst>
                          <a:tab pos="431800" algn="l"/>
                        </a:tabLst>
                      </a:pPr>
                      <a:r>
                        <a:rPr lang="vi-VN" sz="2000" b="1" dirty="0">
                          <a:ln>
                            <a:noFill/>
                          </a:ln>
                          <a:solidFill>
                            <a:schemeClr val="accent5">
                              <a:lumMod val="50000"/>
                            </a:schemeClr>
                          </a:solidFill>
                          <a:effectLst/>
                          <a:latin typeface="+mj-lt"/>
                        </a:rPr>
                        <a:t>b. Lúc đầu, mọi người nghĩ rằng chim di cư là để tránh cái lạnh của mùa đông, tuy nhiên, nghiên cứu gần đây đã phát hiện ra rằng điều này không hoàn toàn đúng. Những nơi mà loài chim này di cư tới so với nơi chúng sinh ra đều có khí hậu ôn đới khá tương đồng tại cùng một thời điểm. Về mặt lí thuyết, nếu chú </a:t>
                      </a:r>
                      <a:r>
                        <a:rPr lang="vi-VN" sz="2000" b="1" dirty="0" err="1">
                          <a:ln>
                            <a:noFill/>
                          </a:ln>
                          <a:solidFill>
                            <a:schemeClr val="accent5">
                              <a:lumMod val="50000"/>
                            </a:schemeClr>
                          </a:solidFill>
                          <a:effectLst/>
                          <a:latin typeface="+mj-lt"/>
                        </a:rPr>
                        <a:t>ng</a:t>
                      </a:r>
                      <a:r>
                        <a:rPr lang="vi-VN" sz="2000" b="1" dirty="0">
                          <a:ln>
                            <a:noFill/>
                          </a:ln>
                          <a:solidFill>
                            <a:schemeClr val="accent5">
                              <a:lumMod val="50000"/>
                            </a:schemeClr>
                          </a:solidFill>
                          <a:effectLst/>
                          <a:latin typeface="+mj-lt"/>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(Những điều bí ấn trong tập tính di cư của các loài chim)</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i="1" dirty="0">
                          <a:ln>
                            <a:noFill/>
                          </a:ln>
                          <a:solidFill>
                            <a:schemeClr val="accent5">
                              <a:lumMod val="50000"/>
                            </a:schemeClr>
                          </a:solidFill>
                          <a:effectLst/>
                          <a:latin typeface="+mj-lt"/>
                        </a:rPr>
                        <a:t> </a:t>
                      </a:r>
                      <a:endParaRPr lang="en-US" sz="2000" b="0" i="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363200" y="871600"/>
            <a:ext cx="1828800" cy="1815882"/>
          </a:xfrm>
          <a:prstGeom prst="rect">
            <a:avLst/>
          </a:prstGeom>
          <a:noFill/>
        </p:spPr>
        <p:txBody>
          <a:bodyPr wrap="square" rtlCol="0">
            <a:spAutoFit/>
          </a:bodyPr>
          <a:lstStyle/>
          <a:p>
            <a:r>
              <a:rPr lang="vi-VN" sz="2800" b="0" dirty="0">
                <a:ln>
                  <a:noFill/>
                </a:ln>
                <a:solidFill>
                  <a:srgbClr val="FF0000"/>
                </a:solidFill>
                <a:effectLst/>
                <a:latin typeface="+mj-lt"/>
              </a:rPr>
              <a:t>đoạn văn song </a:t>
            </a:r>
            <a:r>
              <a:rPr lang="vi-VN" sz="2800" b="0" dirty="0" err="1">
                <a:ln>
                  <a:noFill/>
                </a:ln>
                <a:solidFill>
                  <a:srgbClr val="FF0000"/>
                </a:solidFill>
                <a:effectLst/>
                <a:latin typeface="+mj-lt"/>
              </a:rPr>
              <a:t>song</a:t>
            </a:r>
            <a:r>
              <a:rPr lang="vi-VN" sz="2800" b="0" dirty="0">
                <a:ln>
                  <a:noFill/>
                </a:ln>
                <a:solidFill>
                  <a:srgbClr val="FF0000"/>
                </a:solidFill>
                <a:effectLst/>
                <a:latin typeface="+mj-lt"/>
              </a:rPr>
              <a:t>; không có câu chủ đề.</a:t>
            </a:r>
            <a:endParaRPr lang="en-US" sz="2800" b="0" dirty="0">
              <a:ln>
                <a:noFill/>
              </a:ln>
              <a:solidFill>
                <a:srgbClr val="FF0000"/>
              </a:solidFill>
              <a:effectLst/>
              <a:latin typeface="+mj-lt"/>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629412" y="3928533"/>
            <a:ext cx="1473200" cy="1815882"/>
          </a:xfrm>
          <a:prstGeom prst="rect">
            <a:avLst/>
          </a:prstGeom>
          <a:noFill/>
        </p:spPr>
        <p:txBody>
          <a:bodyPr wrap="square" rtlCol="0">
            <a:spAutoFit/>
          </a:bodyPr>
          <a:lstStyle/>
          <a:p>
            <a:r>
              <a:rPr lang="en-US" sz="2800" b="0" dirty="0" err="1">
                <a:ln>
                  <a:noFill/>
                </a:ln>
                <a:solidFill>
                  <a:srgbClr val="FF0000"/>
                </a:solidFill>
                <a:effectLst/>
                <a:latin typeface="Times New Roman" panose="02020603050405020304" pitchFamily="18" charset="0"/>
                <a:cs typeface="Times New Roman" panose="02020603050405020304" pitchFamily="18" charset="0"/>
              </a:rPr>
              <a:t>đoạn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văn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diễn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dịch</a:t>
            </a:r>
            <a:endParaRPr lang="en-US" sz="2800" b="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cxnSp>
        <p:nvCxnSpPr>
          <p:cNvPr id="6" name="Đường nối Thẳng 5">
            <a:extLst>
              <a:ext uri="{FF2B5EF4-FFF2-40B4-BE49-F238E27FC236}">
                <a16:creationId xmlns:a16="http://schemas.microsoft.com/office/drawing/2014/main" id="{DF78D85A-0A60-D26A-D497-3FFBBF894C2D}"/>
              </a:ext>
            </a:extLst>
          </p:cNvPr>
          <p:cNvCxnSpPr/>
          <p:nvPr/>
        </p:nvCxnSpPr>
        <p:spPr>
          <a:xfrm>
            <a:off x="702733" y="3293533"/>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Đường nối Thẳng 7">
            <a:extLst>
              <a:ext uri="{FF2B5EF4-FFF2-40B4-BE49-F238E27FC236}">
                <a16:creationId xmlns:a16="http://schemas.microsoft.com/office/drawing/2014/main" id="{7563FD7E-3380-589C-5574-7E8DFE5913AB}"/>
              </a:ext>
            </a:extLst>
          </p:cNvPr>
          <p:cNvCxnSpPr/>
          <p:nvPr/>
        </p:nvCxnSpPr>
        <p:spPr>
          <a:xfrm>
            <a:off x="423333" y="3767667"/>
            <a:ext cx="811953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31320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ppt_w/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ppt_w/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2587007435"/>
              </p:ext>
            </p:extLst>
          </p:nvPr>
        </p:nvGraphicFramePr>
        <p:xfrm>
          <a:off x="178777" y="265550"/>
          <a:ext cx="11834446" cy="6113025"/>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36020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3382756">
                <a:tc>
                  <a:txBody>
                    <a:bodyPr/>
                    <a:lstStyle/>
                    <a:p>
                      <a:pPr marL="147320" marR="0" indent="0" algn="just">
                        <a:lnSpc>
                          <a:spcPct val="150000"/>
                        </a:lnSpc>
                        <a:spcBef>
                          <a:spcPts val="0"/>
                        </a:spcBef>
                        <a:spcAft>
                          <a:spcPts val="0"/>
                        </a:spcAf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Một trong những hành động góp phần bảo vệ môi trường là sử dụng các sản phẩm tái chế.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2000" i="1" baseline="-25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12000"/>
                        </a:lnSpc>
                        <a:spcBef>
                          <a:spcPts val="0"/>
                        </a:spcBef>
                        <a:spcAft>
                          <a:spcPts val="9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2000" b="1" u="none" strike="noStrike"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https://kinhtemoitruong.vn</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2335727">
                <a:tc>
                  <a:txBody>
                    <a:bodyPr/>
                    <a:lstStyle/>
                    <a:p>
                      <a:pPr marL="147320" marR="0" indent="57150" algn="just">
                        <a:lnSpc>
                          <a:spcPct val="150000"/>
                        </a:lnSpc>
                        <a:spcBef>
                          <a:spcPts val="0"/>
                        </a:spcBef>
                        <a:spcAft>
                          <a:spcPts val="0"/>
                        </a:spcAft>
                        <a:tabLst>
                          <a:tab pos="400685" algn="l"/>
                        </a:tabLs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 đồ tư duy có thể đơn giản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20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436469" y="1759623"/>
            <a:ext cx="1576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đoạn văn phối hợp.</a:t>
            </a:r>
            <a:endParaRPr kumimoji="0" lang="en-US" sz="2800" b="0" i="0" u="none" strike="noStrike" kern="1200" cap="none" spc="0" normalizeH="0" baseline="0" noProof="0" dirty="0">
              <a:ln>
                <a:noFill/>
              </a:ln>
              <a:solidFill>
                <a:srgbClr val="FF0000"/>
              </a:solidFill>
              <a:effectLst/>
              <a:uLnTx/>
              <a:uFillTx/>
              <a:latin typeface="等线 Light" panose="020F0302020204030204"/>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361246" y="4438486"/>
            <a:ext cx="16519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quy nạp</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 name="Đường nối Thẳng 4">
            <a:extLst>
              <a:ext uri="{FF2B5EF4-FFF2-40B4-BE49-F238E27FC236}">
                <a16:creationId xmlns:a16="http://schemas.microsoft.com/office/drawing/2014/main" id="{2E6B9BEA-6A3D-4123-7D97-6390235FFD0C}"/>
              </a:ext>
            </a:extLst>
          </p:cNvPr>
          <p:cNvCxnSpPr/>
          <p:nvPr/>
        </p:nvCxnSpPr>
        <p:spPr>
          <a:xfrm>
            <a:off x="570849" y="1060287"/>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Đường nối Thẳng 6">
            <a:extLst>
              <a:ext uri="{FF2B5EF4-FFF2-40B4-BE49-F238E27FC236}">
                <a16:creationId xmlns:a16="http://schemas.microsoft.com/office/drawing/2014/main" id="{1E318F07-5E8E-233D-5272-3146FDE91032}"/>
              </a:ext>
            </a:extLst>
          </p:cNvPr>
          <p:cNvCxnSpPr>
            <a:cxnSpLocks/>
          </p:cNvCxnSpPr>
          <p:nvPr/>
        </p:nvCxnSpPr>
        <p:spPr>
          <a:xfrm>
            <a:off x="6497515" y="2924256"/>
            <a:ext cx="386373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Đường nối Thẳng 9">
            <a:extLst>
              <a:ext uri="{FF2B5EF4-FFF2-40B4-BE49-F238E27FC236}">
                <a16:creationId xmlns:a16="http://schemas.microsoft.com/office/drawing/2014/main" id="{D2EEC0EC-9633-5417-F43E-99A7F7980CB2}"/>
              </a:ext>
            </a:extLst>
          </p:cNvPr>
          <p:cNvCxnSpPr>
            <a:cxnSpLocks/>
          </p:cNvCxnSpPr>
          <p:nvPr/>
        </p:nvCxnSpPr>
        <p:spPr>
          <a:xfrm>
            <a:off x="324664" y="3337495"/>
            <a:ext cx="58387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Đường nối Thẳng 11">
            <a:extLst>
              <a:ext uri="{FF2B5EF4-FFF2-40B4-BE49-F238E27FC236}">
                <a16:creationId xmlns:a16="http://schemas.microsoft.com/office/drawing/2014/main" id="{62705F62-4CC2-7E2F-EDE5-158AD2627A56}"/>
              </a:ext>
            </a:extLst>
          </p:cNvPr>
          <p:cNvCxnSpPr>
            <a:cxnSpLocks/>
          </p:cNvCxnSpPr>
          <p:nvPr/>
        </p:nvCxnSpPr>
        <p:spPr>
          <a:xfrm>
            <a:off x="4519246" y="5389011"/>
            <a:ext cx="58420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Đường nối Thẳng 13">
            <a:extLst>
              <a:ext uri="{FF2B5EF4-FFF2-40B4-BE49-F238E27FC236}">
                <a16:creationId xmlns:a16="http://schemas.microsoft.com/office/drawing/2014/main" id="{43B4EF02-90CE-9B19-8425-59A89087A71D}"/>
              </a:ext>
            </a:extLst>
          </p:cNvPr>
          <p:cNvCxnSpPr>
            <a:cxnSpLocks/>
          </p:cNvCxnSpPr>
          <p:nvPr/>
        </p:nvCxnSpPr>
        <p:spPr>
          <a:xfrm>
            <a:off x="324664" y="5860887"/>
            <a:ext cx="6348698"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458953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ppt_w/2"/>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7"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ppt_w/2"/>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418580186"/>
              </p:ext>
            </p:extLst>
          </p:nvPr>
        </p:nvGraphicFramePr>
        <p:xfrm>
          <a:off x="167054" y="104681"/>
          <a:ext cx="11834446" cy="6753319"/>
        </p:xfrm>
        <a:graphic>
          <a:graphicData uri="http://schemas.openxmlformats.org/drawingml/2006/table">
            <a:tbl>
              <a:tblPr firstRow="1" firstCol="1" bandRow="1"/>
              <a:tblGrid>
                <a:gridCol w="10442700">
                  <a:extLst>
                    <a:ext uri="{9D8B030D-6E8A-4147-A177-3AD203B41FA5}">
                      <a16:colId xmlns:a16="http://schemas.microsoft.com/office/drawing/2014/main" val="2080181022"/>
                    </a:ext>
                  </a:extLst>
                </a:gridCol>
                <a:gridCol w="1391746">
                  <a:extLst>
                    <a:ext uri="{9D8B030D-6E8A-4147-A177-3AD203B41FA5}">
                      <a16:colId xmlns:a16="http://schemas.microsoft.com/office/drawing/2014/main" val="2150860782"/>
                    </a:ext>
                  </a:extLst>
                </a:gridCol>
              </a:tblGrid>
              <a:tr h="206875">
                <a:tc>
                  <a:txBody>
                    <a:bodyPr/>
                    <a:lstStyle/>
                    <a:p>
                      <a:pPr marL="0" marR="0" algn="ctr">
                        <a:lnSpc>
                          <a:spcPts val="1390"/>
                        </a:lnSpc>
                        <a:spcBef>
                          <a:spcPts val="0"/>
                        </a:spcBef>
                        <a:spcAft>
                          <a:spcPts val="0"/>
                        </a:spcAft>
                      </a:pPr>
                      <a:r>
                        <a:rPr lang="vi-VN"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486405539"/>
                  </a:ext>
                </a:extLst>
              </a:tr>
              <a:tr h="979929">
                <a:tc>
                  <a:txBody>
                    <a:bodyPr/>
                    <a:lstStyle/>
                    <a:p>
                      <a:pPr marL="190500" marR="0" indent="0" algn="just">
                        <a:lnSpc>
                          <a:spcPct val="145000"/>
                        </a:lnSpc>
                        <a:spcBef>
                          <a:spcPts val="0"/>
                        </a:spcBef>
                        <a:spcAft>
                          <a:spcPts val="0"/>
                        </a:spcAft>
                        <a:tabLst>
                          <a:tab pos="417830"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Nhiêu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(Sao băng là gì và những điểu bạn cấn biết về sao băng?)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đoạn văn song song; không có câu chủ đề.</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61686257"/>
                  </a:ext>
                </a:extLst>
              </a:tr>
              <a:tr h="2049246">
                <a:tc>
                  <a:txBody>
                    <a:bodyPr/>
                    <a:lstStyle/>
                    <a:p>
                      <a:pPr marL="190500" marR="0" indent="0" algn="just">
                        <a:lnSpc>
                          <a:spcPct val="150000"/>
                        </a:lnSpc>
                        <a:spcBef>
                          <a:spcPts val="0"/>
                        </a:spcBef>
                        <a:spcAft>
                          <a:spcPts val="0"/>
                        </a:spcAft>
                        <a:tabLst>
                          <a:tab pos="431800"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b. Lúc đầu, mọi người nghĩ rằng chim di cư là để tránh cái lạnh của mùa đông, tuy nhiên, nghiên cứu gần đây đã phát hiện ra rằng điều này không hoàn toàn đúng.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Những nơi mà loài chim này di cư tới so với nơi chúng sinh ra đều có khí hậu ôn đới khá tương đồng tại cùng một thời điểm. Về mặt lí thuyết, nếu chú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bí ấn trong tập tính di cư của các loài chim)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3244803598"/>
                  </a:ext>
                </a:extLst>
              </a:tr>
              <a:tr h="1814225">
                <a:tc>
                  <a:txBody>
                    <a:bodyPr/>
                    <a:lstStyle/>
                    <a:p>
                      <a:pPr marL="147320" marR="0" indent="0" algn="just">
                        <a:lnSpc>
                          <a:spcPct val="150000"/>
                        </a:lnSpc>
                        <a:spcBef>
                          <a:spcPts val="0"/>
                        </a:spcBef>
                        <a:spcAft>
                          <a:spcPts val="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 Một trong những hành động góp phần bảo vệ môi trường là sử dụng các sản phẩm tái chế.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14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12000"/>
                        </a:lnSpc>
                        <a:spcBef>
                          <a:spcPts val="0"/>
                        </a:spcBef>
                        <a:spcAft>
                          <a:spcPts val="9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1400" b="1" u="none"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https://kinhtemoitruong.vn</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đoạn văn phối hợp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637119072"/>
                  </a:ext>
                </a:extLst>
              </a:tr>
              <a:tr h="1025210">
                <a:tc>
                  <a:txBody>
                    <a:bodyPr/>
                    <a:lstStyle/>
                    <a:p>
                      <a:pPr marL="147320" marR="0" indent="57150" algn="just">
                        <a:lnSpc>
                          <a:spcPct val="150000"/>
                        </a:lnSpc>
                        <a:spcBef>
                          <a:spcPts val="0"/>
                        </a:spcBef>
                        <a:spcAft>
                          <a:spcPts val="0"/>
                        </a:spcAft>
                        <a:tabLst>
                          <a:tab pos="400685"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Bản đô tư duy có thể đơn giản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1400" b="1" dirty="0" err="1">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đoạn văn quy nạp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36125851"/>
                  </a:ext>
                </a:extLst>
              </a:tr>
            </a:tbl>
          </a:graphicData>
        </a:graphic>
      </p:graphicFrame>
    </p:spTree>
    <p:extLst>
      <p:ext uri="{BB962C8B-B14F-4D97-AF65-F5344CB8AC3E}">
        <p14:creationId xmlns:p14="http://schemas.microsoft.com/office/powerpoint/2010/main" val="421983660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DD8B887-D74F-48CB-A3B7-A994FB43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1283" y="553064"/>
            <a:ext cx="6356555" cy="5751871"/>
          </a:xfrm>
          <a:prstGeom prst="rect">
            <a:avLst/>
          </a:prstGeom>
        </p:spPr>
      </p:pic>
      <p:pic>
        <p:nvPicPr>
          <p:cNvPr id="4" name="图片 3" descr="图片包含 文字&#10;&#10;已生成高可信度的说明">
            <a:extLst>
              <a:ext uri="{FF2B5EF4-FFF2-40B4-BE49-F238E27FC236}">
                <a16:creationId xmlns:a16="http://schemas.microsoft.com/office/drawing/2014/main" id="{990B0BFF-7261-493B-B0C9-067BCA8DCA07}"/>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6611590" y="1651819"/>
            <a:ext cx="4660712" cy="4955458"/>
          </a:xfrm>
          <a:prstGeom prst="rect">
            <a:avLst/>
          </a:prstGeom>
        </p:spPr>
      </p:pic>
      <p:pic>
        <p:nvPicPr>
          <p:cNvPr id="5" name="图片 4" descr="图片包含 文字&#10;&#10;已生成高可信度的说明">
            <a:extLst>
              <a:ext uri="{FF2B5EF4-FFF2-40B4-BE49-F238E27FC236}">
                <a16:creationId xmlns:a16="http://schemas.microsoft.com/office/drawing/2014/main" id="{EADD223E-D585-4634-9424-C9B9A96850A8}"/>
              </a:ext>
            </a:extLst>
          </p:cNvPr>
          <p:cNvPicPr>
            <a:picLocks noChangeAspect="1"/>
          </p:cNvPicPr>
          <p:nvPr/>
        </p:nvPicPr>
        <p:blipFill rotWithShape="1">
          <a:blip r:embed="rId4">
            <a:extLst>
              <a:ext uri="{28A0092B-C50C-407E-A947-70E740481C1C}">
                <a14:useLocalDpi xmlns:a14="http://schemas.microsoft.com/office/drawing/2010/main" val="0"/>
              </a:ext>
            </a:extLst>
          </a:blip>
          <a:srcRect l="6773" t="53047" r="75028" b="30466"/>
          <a:stretch/>
        </p:blipFill>
        <p:spPr>
          <a:xfrm rot="20668376">
            <a:off x="11037623" y="4090055"/>
            <a:ext cx="1236854" cy="1130711"/>
          </a:xfrm>
          <a:prstGeom prst="rect">
            <a:avLst/>
          </a:prstGeom>
        </p:spPr>
      </p:pic>
      <p:pic>
        <p:nvPicPr>
          <p:cNvPr id="6" name="图片 5" descr="图片包含 文字&#10;&#10;已生成高可信度的说明">
            <a:extLst>
              <a:ext uri="{FF2B5EF4-FFF2-40B4-BE49-F238E27FC236}">
                <a16:creationId xmlns:a16="http://schemas.microsoft.com/office/drawing/2014/main" id="{B7ACC33B-3103-4572-B1D2-F920D9A088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3581" r="9869" b="71326"/>
          <a:stretch/>
        </p:blipFill>
        <p:spPr>
          <a:xfrm rot="17981493">
            <a:off x="5292551" y="301632"/>
            <a:ext cx="798371" cy="1395828"/>
          </a:xfrm>
          <a:prstGeom prst="rect">
            <a:avLst/>
          </a:prstGeom>
        </p:spPr>
      </p:pic>
      <p:pic>
        <p:nvPicPr>
          <p:cNvPr id="7" name="图片 6" descr="图片包含 文字&#10;&#10;已生成高可信度的说明">
            <a:extLst>
              <a:ext uri="{FF2B5EF4-FFF2-40B4-BE49-F238E27FC236}">
                <a16:creationId xmlns:a16="http://schemas.microsoft.com/office/drawing/2014/main" id="{18FA2B9A-F530-4055-8706-267DB46FBC0C}"/>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flipH="1">
            <a:off x="11103007" y="-71618"/>
            <a:ext cx="1038351" cy="2325329"/>
          </a:xfrm>
          <a:prstGeom prst="rect">
            <a:avLst/>
          </a:prstGeom>
        </p:spPr>
      </p:pic>
      <p:pic>
        <p:nvPicPr>
          <p:cNvPr id="8" name="图片 7" descr="图片包含 文字&#10;&#10;已生成高可信度的说明">
            <a:extLst>
              <a:ext uri="{FF2B5EF4-FFF2-40B4-BE49-F238E27FC236}">
                <a16:creationId xmlns:a16="http://schemas.microsoft.com/office/drawing/2014/main" id="{47EA6E90-FDD8-4128-A390-95FDAFB20F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rot="854833" flipH="1">
            <a:off x="6463988" y="4563"/>
            <a:ext cx="3636878" cy="2098346"/>
          </a:xfrm>
          <a:prstGeom prst="rect">
            <a:avLst/>
          </a:prstGeom>
        </p:spPr>
      </p:pic>
      <p:pic>
        <p:nvPicPr>
          <p:cNvPr id="10" name="图片 9" descr="图片包含 文字&#10;&#10;已生成高可信度的说明">
            <a:extLst>
              <a:ext uri="{FF2B5EF4-FFF2-40B4-BE49-F238E27FC236}">
                <a16:creationId xmlns:a16="http://schemas.microsoft.com/office/drawing/2014/main" id="{BA73590C-5DE5-4DBA-BDE5-29A7F9A4E64C}"/>
              </a:ext>
            </a:extLst>
          </p:cNvPr>
          <p:cNvPicPr>
            <a:picLocks noChangeAspect="1"/>
          </p:cNvPicPr>
          <p:nvPr/>
        </p:nvPicPr>
        <p:blipFill rotWithShape="1">
          <a:blip r:embed="rId6">
            <a:extLst>
              <a:ext uri="{28A0092B-C50C-407E-A947-70E740481C1C}">
                <a14:useLocalDpi xmlns:a14="http://schemas.microsoft.com/office/drawing/2010/main" val="0"/>
              </a:ext>
            </a:extLst>
          </a:blip>
          <a:srcRect t="75674" r="86696"/>
          <a:stretch/>
        </p:blipFill>
        <p:spPr>
          <a:xfrm>
            <a:off x="9561207" y="4872419"/>
            <a:ext cx="904184" cy="1668257"/>
          </a:xfrm>
          <a:prstGeom prst="rect">
            <a:avLst/>
          </a:prstGeom>
        </p:spPr>
      </p:pic>
      <p:sp>
        <p:nvSpPr>
          <p:cNvPr id="3" name="Rectangle 2"/>
          <p:cNvSpPr/>
          <p:nvPr/>
        </p:nvSpPr>
        <p:spPr>
          <a:xfrm>
            <a:off x="500344" y="705778"/>
            <a:ext cx="5242190" cy="5278368"/>
          </a:xfrm>
          <a:prstGeom prst="rect">
            <a:avLst/>
          </a:prstGeom>
        </p:spPr>
        <p:txBody>
          <a:bodyPr wrap="square">
            <a:spAutoFit/>
          </a:bodyP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tiêu: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spcBef>
                <a:spcPts val="0"/>
              </a:spcBef>
              <a:spcAft>
                <a:spcPts val="600"/>
              </a:spcAft>
              <a:buClr>
                <a:srgbClr val="000000"/>
              </a:buClr>
              <a:buSzPts val="1100"/>
              <a:buFontTx/>
              <a:buChar char="-"/>
              <a:tabLst>
                <a:tab pos="755650" algn="l"/>
              </a:tabLst>
            </a:pP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Nhận biết được đặc điểm và chức năng của các đoạn văn diễn dịch, quy nạp, song </a:t>
            </a:r>
            <a:r>
              <a:rPr lang="vi-VN"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song</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phối hợp.</a:t>
            </a:r>
          </a:p>
          <a:p>
            <a:pPr marL="285750" indent="-285750" algn="just">
              <a:spcAft>
                <a:spcPts val="600"/>
              </a:spcAft>
              <a:buClr>
                <a:srgbClr val="000000"/>
              </a:buClr>
              <a:buSzPts val="1100"/>
              <a:buFontTx/>
              <a:buChar char="-"/>
              <a:tabLst>
                <a:tab pos="75565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N</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hận biết được các phương tiện phi ngôn ngữ: hình </a:t>
            </a:r>
            <a:r>
              <a:rPr lang="vi-VN" sz="2800"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ành</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số liệu, sơ đồ.</a:t>
            </a:r>
            <a:r>
              <a:rPr lang="vi-VN" sz="1800" b="1" dirty="0">
                <a:effectLst/>
                <a:latin typeface="Times New Roman" panose="02020603050405020304" pitchFamily="18" charset="0"/>
                <a:ea typeface="Times New Roman" panose="02020603050405020304" pitchFamily="18" charset="0"/>
              </a:rPr>
              <a:t>(GV sẽ hướng dẫn HS thông qua các nhiệm vụ học tập liên quan đến việc tìm hiểu các phương tiện phi ngôn ngữ được sử dụng trong 3 VB </a:t>
            </a:r>
            <a:r>
              <a:rPr lang="vi-VN" sz="1800" b="1" i="1" dirty="0">
                <a:effectLst/>
                <a:latin typeface="Times New Roman" panose="02020603050405020304" pitchFamily="18" charset="0"/>
                <a:ea typeface="Times New Roman" panose="02020603050405020304" pitchFamily="18" charset="0"/>
              </a:rPr>
              <a:t>Bạn đã biết gì về sóng thần?, Sao băng là gì và những điều bạn cần biết về sao băng, Những điều bí ẩn trong tập tính di cư của các loài chim.</a:t>
            </a:r>
            <a:r>
              <a:rPr lang="vi-VN" sz="1800" b="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030842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Bảng 12">
            <a:extLst>
              <a:ext uri="{FF2B5EF4-FFF2-40B4-BE49-F238E27FC236}">
                <a16:creationId xmlns:a16="http://schemas.microsoft.com/office/drawing/2014/main" id="{E3C6987D-2978-1D1A-218B-6D5A310504AF}"/>
              </a:ext>
            </a:extLst>
          </p:cNvPr>
          <p:cNvGraphicFramePr>
            <a:graphicFrameLocks noGrp="1"/>
          </p:cNvGraphicFramePr>
          <p:nvPr>
            <p:extLst>
              <p:ext uri="{D42A27DB-BD31-4B8C-83A1-F6EECF244321}">
                <p14:modId xmlns:p14="http://schemas.microsoft.com/office/powerpoint/2010/main" val="3256902067"/>
              </p:ext>
            </p:extLst>
          </p:nvPr>
        </p:nvGraphicFramePr>
        <p:xfrm>
          <a:off x="448733" y="555625"/>
          <a:ext cx="10795000" cy="5418265"/>
        </p:xfrm>
        <a:graphic>
          <a:graphicData uri="http://schemas.openxmlformats.org/drawingml/2006/table">
            <a:tbl>
              <a:tblPr/>
              <a:tblGrid>
                <a:gridCol w="10795000">
                  <a:extLst>
                    <a:ext uri="{9D8B030D-6E8A-4147-A177-3AD203B41FA5}">
                      <a16:colId xmlns:a16="http://schemas.microsoft.com/office/drawing/2014/main" val="1103159620"/>
                    </a:ext>
                  </a:extLst>
                </a:gridCol>
              </a:tblGrid>
              <a:tr h="4351338">
                <a:tc>
                  <a:txBody>
                    <a:bodyPr/>
                    <a:lstStyle/>
                    <a:p>
                      <a:pPr marL="0" marR="0" lvl="0" indent="0" algn="just">
                        <a:lnSpc>
                          <a:spcPct val="150000"/>
                        </a:lnSpc>
                        <a:spcBef>
                          <a:spcPts val="0"/>
                        </a:spcBef>
                        <a:spcAft>
                          <a:spcPts val="500"/>
                        </a:spcAft>
                        <a:buClr>
                          <a:srgbClr val="000000"/>
                        </a:buClr>
                        <a:buSzPts val="1100"/>
                        <a:buFont typeface="+mj-lt"/>
                        <a:buNone/>
                        <a:tabLst>
                          <a:tab pos="205740" algn="l"/>
                        </a:tabLst>
                      </a:pPr>
                      <a:r>
                        <a:rPr lang="vi-VN" sz="24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2: Sắp xếp các câu dưới đây để tạo thành đoạn văn mạch lạc. Cho biết đoạn văn vừa sắp xếp thuộc kiểu đoạn văn nào mà em đã học.</a:t>
                      </a:r>
                      <a:endParaRPr lang="en-US" sz="24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81000" marR="0" indent="-190500" algn="just">
                        <a:lnSpc>
                          <a:spcPct val="147000"/>
                        </a:lnSpc>
                        <a:spcBef>
                          <a:spcPts val="0"/>
                        </a:spcBef>
                        <a:spcAft>
                          <a:spcPts val="0"/>
                        </a:spcAft>
                      </a:pPr>
                      <a:r>
                        <a:rPr lang="vi-VN" sz="2400" i="1" dirty="0">
                          <a:effectLst/>
                          <a:latin typeface="Times New Roman" panose="02020603050405020304" pitchFamily="18" charset="0"/>
                          <a:ea typeface="Times New Roman" panose="02020603050405020304" pitchFamily="18" charset="0"/>
                        </a:rPr>
                        <a:t>(ỉ) Khi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liên tiếp tràn vào các vùng vịnh, chúng bị bật ngược trở lại và gặp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tiếp theo xảy ra sự cộng hưởng. (2) Hiệu ứng này có thể làm tăng sức mạnh và sự phá hủy của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thần lên </a:t>
                      </a:r>
                      <a:r>
                        <a:rPr lang="vi-VN" sz="2400" i="1" dirty="0" err="1">
                          <a:effectLst/>
                          <a:latin typeface="Times New Roman" panose="02020603050405020304" pitchFamily="18" charset="0"/>
                          <a:ea typeface="Times New Roman" panose="02020603050405020304" pitchFamily="18" charset="0"/>
                        </a:rPr>
                        <a:t>gấ</a:t>
                      </a:r>
                      <a:r>
                        <a:rPr lang="en-US" sz="2400" i="1" dirty="0">
                          <a:effectLst/>
                          <a:latin typeface="Times New Roman" panose="02020603050405020304" pitchFamily="18" charset="0"/>
                          <a:ea typeface="Times New Roman" panose="02020603050405020304" pitchFamily="18" charset="0"/>
                        </a:rPr>
                        <a:t>p </a:t>
                      </a:r>
                      <a:r>
                        <a:rPr lang="vi-VN" sz="2400" i="1" dirty="0">
                          <a:effectLst/>
                          <a:latin typeface="Times New Roman" panose="02020603050405020304" pitchFamily="18" charset="0"/>
                          <a:ea typeface="Times New Roman" panose="02020603050405020304" pitchFamily="18" charset="0"/>
                        </a:rPr>
                        <a:t>nhiều lần, khiến cho thiệt hại ờ những khu vực có sự cộng hướng lớn hơn </a:t>
                      </a:r>
                      <a:r>
                        <a:rPr lang="vi-VN" sz="2400" i="1" dirty="0" err="1">
                          <a:effectLst/>
                          <a:latin typeface="Times New Roman" panose="02020603050405020304" pitchFamily="18" charset="0"/>
                          <a:ea typeface="Times New Roman" panose="02020603050405020304" pitchFamily="18" charset="0"/>
                        </a:rPr>
                        <a:t>rấ</a:t>
                      </a:r>
                      <a:r>
                        <a:rPr lang="en-US" sz="2400" i="1" dirty="0">
                          <a:effectLst/>
                          <a:latin typeface="Times New Roman" panose="02020603050405020304" pitchFamily="18" charset="0"/>
                          <a:ea typeface="Times New Roman" panose="02020603050405020304" pitchFamily="18" charset="0"/>
                        </a:rPr>
                        <a:t>t </a:t>
                      </a:r>
                      <a:r>
                        <a:rPr lang="vi-VN" sz="2400" i="1" dirty="0">
                          <a:effectLst/>
                          <a:latin typeface="Times New Roman" panose="02020603050405020304" pitchFamily="18" charset="0"/>
                          <a:ea typeface="Times New Roman" panose="02020603050405020304" pitchFamily="18" charset="0"/>
                        </a:rPr>
                        <a:t>nhiều so với những khu vực khác. (3) Một điểm nửa tạo nên nhũng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thần có sức mạnh khủng khiếp nhất đó là hiệu ứng cộng hưởng.</a:t>
                      </a:r>
                      <a:endParaRPr lang="en-US" sz="2400" dirty="0">
                        <a:effectLst/>
                        <a:latin typeface="Times New Roman" panose="02020603050405020304" pitchFamily="18" charset="0"/>
                        <a:ea typeface="Times New Roman" panose="02020603050405020304" pitchFamily="18" charset="0"/>
                      </a:endParaRPr>
                    </a:p>
                    <a:p>
                      <a:pPr marL="0" marR="0" indent="584200" algn="r">
                        <a:lnSpc>
                          <a:spcPct val="150000"/>
                        </a:lnSpc>
                        <a:spcBef>
                          <a:spcPts val="0"/>
                        </a:spcBef>
                        <a:spcAft>
                          <a:spcPts val="500"/>
                        </a:spcAft>
                      </a:pPr>
                      <a:r>
                        <a:rPr lang="vi-VN" sz="2400" i="1" dirty="0">
                          <a:effectLst/>
                          <a:latin typeface="Times New Roman" panose="02020603050405020304" pitchFamily="18" charset="0"/>
                          <a:ea typeface="Times New Roman" panose="02020603050405020304" pitchFamily="18" charset="0"/>
                        </a:rPr>
                        <a:t>(Theo Sóng thần - cơn “giận dữ của biển cả, </a:t>
                      </a:r>
                      <a:r>
                        <a:rPr lang="en-US" sz="2400" i="1" u="none" strike="noStrike" dirty="0">
                          <a:solidFill>
                            <a:srgbClr val="0563C1"/>
                          </a:solidFill>
                          <a:effectLst/>
                          <a:latin typeface="Times New Roman" panose="02020603050405020304" pitchFamily="18" charset="0"/>
                          <a:ea typeface="Times New Roman" panose="02020603050405020304" pitchFamily="18" charset="0"/>
                          <a:hlinkClick r:id="rId4"/>
                        </a:rPr>
                        <a:t>https://tuyenquang.gov.vn</a:t>
                      </a:r>
                      <a:r>
                        <a:rPr lang="en-US"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ngày 16/3/2022)</a:t>
                      </a:r>
                      <a:endParaRPr lang="en-US" sz="2400" i="1"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5235294"/>
                  </a:ext>
                </a:extLst>
              </a:tr>
            </a:tbl>
          </a:graphicData>
        </a:graphic>
      </p:graphicFrame>
      <p:sp>
        <p:nvSpPr>
          <p:cNvPr id="14" name="Rectangle 1">
            <a:extLst>
              <a:ext uri="{FF2B5EF4-FFF2-40B4-BE49-F238E27FC236}">
                <a16:creationId xmlns:a16="http://schemas.microsoft.com/office/drawing/2014/main" id="{85C7BF1D-FD74-2301-8089-32AC49040078}"/>
              </a:ext>
            </a:extLst>
          </p:cNvPr>
          <p:cNvSpPr>
            <a:spLocks noChangeArrowheads="1"/>
          </p:cNvSpPr>
          <p:nvPr/>
        </p:nvSpPr>
        <p:spPr bwMode="auto">
          <a:xfrm>
            <a:off x="46386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649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3" name="Rectangle 1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4" name="Cloud Callout 13"/>
          <p:cNvSpPr/>
          <p:nvPr/>
        </p:nvSpPr>
        <p:spPr>
          <a:xfrm>
            <a:off x="4572001" y="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000" dirty="0"/>
          </a:p>
        </p:txBody>
      </p:sp>
      <p:sp>
        <p:nvSpPr>
          <p:cNvPr id="15" name="Rectangle 14"/>
          <p:cNvSpPr/>
          <p:nvPr/>
        </p:nvSpPr>
        <p:spPr>
          <a:xfrm>
            <a:off x="5527040" y="1229258"/>
            <a:ext cx="5547360" cy="2554545"/>
          </a:xfrm>
          <a:prstGeom prst="rect">
            <a:avLst/>
          </a:prstGeom>
        </p:spPr>
        <p:txBody>
          <a:bodyPr wrap="square">
            <a:spAutoFit/>
          </a:bodyPr>
          <a:lstStyle/>
          <a:p>
            <a:r>
              <a:rPr lang="vi-VN" sz="4000" dirty="0">
                <a:latin typeface="+mj-lt"/>
              </a:rPr>
              <a:t>– Thứ tự sắp xếp hợp lí các câu văn để tạo thành một đoạn văn mạch lạc: (3) – (1) – (2). </a:t>
            </a:r>
          </a:p>
        </p:txBody>
      </p:sp>
      <p:sp>
        <p:nvSpPr>
          <p:cNvPr id="4" name="Hộp Văn bản 3">
            <a:extLst>
              <a:ext uri="{FF2B5EF4-FFF2-40B4-BE49-F238E27FC236}">
                <a16:creationId xmlns:a16="http://schemas.microsoft.com/office/drawing/2014/main" id="{1470A294-8700-D2BD-7BB0-62F9641DD347}"/>
              </a:ext>
            </a:extLst>
          </p:cNvPr>
          <p:cNvSpPr txBox="1"/>
          <p:nvPr/>
        </p:nvSpPr>
        <p:spPr>
          <a:xfrm>
            <a:off x="4978400" y="4213090"/>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Kiểu đoạn văn: diễn dịch.</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40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EFC3A068-F74B-419D-69DC-E0507C26A0BF}"/>
              </a:ext>
            </a:extLst>
          </p:cNvPr>
          <p:cNvGraphicFramePr>
            <a:graphicFrameLocks noGrp="1"/>
          </p:cNvGraphicFramePr>
          <p:nvPr>
            <p:extLst>
              <p:ext uri="{D42A27DB-BD31-4B8C-83A1-F6EECF244321}">
                <p14:modId xmlns:p14="http://schemas.microsoft.com/office/powerpoint/2010/main" val="1611999156"/>
              </p:ext>
            </p:extLst>
          </p:nvPr>
        </p:nvGraphicFramePr>
        <p:xfrm>
          <a:off x="462809" y="653488"/>
          <a:ext cx="11266382" cy="6185980"/>
        </p:xfrm>
        <a:graphic>
          <a:graphicData uri="http://schemas.openxmlformats.org/drawingml/2006/table">
            <a:tbl>
              <a:tblPr/>
              <a:tblGrid>
                <a:gridCol w="11266382">
                  <a:extLst>
                    <a:ext uri="{9D8B030D-6E8A-4147-A177-3AD203B41FA5}">
                      <a16:colId xmlns:a16="http://schemas.microsoft.com/office/drawing/2014/main" val="2994487602"/>
                    </a:ext>
                  </a:extLst>
                </a:gridCol>
              </a:tblGrid>
              <a:tr h="6001312">
                <a:tc>
                  <a:txBody>
                    <a:bodyPr/>
                    <a:lstStyle/>
                    <a:p>
                      <a:pPr marL="0" marR="0" lvl="0" indent="0" algn="l">
                        <a:lnSpc>
                          <a:spcPct val="150000"/>
                        </a:lnSpc>
                        <a:spcBef>
                          <a:spcPts val="0"/>
                        </a:spcBef>
                        <a:spcAft>
                          <a:spcPts val="500"/>
                        </a:spcAft>
                        <a:buClr>
                          <a:srgbClr val="000000"/>
                        </a:buClr>
                        <a:buSzPts val="1100"/>
                        <a:buFont typeface="+mj-lt"/>
                        <a:buNone/>
                        <a:tabLst>
                          <a:tab pos="205740" algn="l"/>
                        </a:tabLst>
                      </a:pPr>
                      <a:r>
                        <a:rPr lang="vi-VN"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Viết câu chủ đề cho các đoạn văn sau:</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90500" algn="just">
                        <a:lnSpc>
                          <a:spcPct val="150000"/>
                        </a:lnSpc>
                        <a:spcBef>
                          <a:spcPts val="0"/>
                        </a:spcBef>
                        <a:spcAft>
                          <a:spcPts val="0"/>
                        </a:spcAft>
                        <a:tabLst>
                          <a:tab pos="3034030" algn="l"/>
                        </a:tabLst>
                      </a:pPr>
                      <a:r>
                        <a:rPr lang="vi-VN" sz="2000" dirty="0">
                          <a:effectLst/>
                          <a:latin typeface="Times New Roman" panose="02020603050405020304" pitchFamily="18" charset="0"/>
                          <a:ea typeface="Times New Roman" panose="02020603050405020304" pitchFamily="18" charset="0"/>
                        </a:rPr>
                        <a:t>a. …………………………………</a:t>
                      </a:r>
                      <a:r>
                        <a:rPr lang="vi-VN" sz="2000" i="1" dirty="0">
                          <a:effectLst/>
                          <a:latin typeface="Times New Roman" panose="02020603050405020304" pitchFamily="18" charset="0"/>
                          <a:ea typeface="Times New Roman" panose="02020603050405020304" pitchFamily="18" charset="0"/>
                        </a:rPr>
                        <a:t>Khi tiếp xúc với không khí ô nhiễm trong</a:t>
                      </a:r>
                      <a:r>
                        <a:rPr lang="vi-VN" sz="2000" i="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một thời gian dài, làn da của chủng ta có nguy cơ bị lão </a:t>
                      </a:r>
                      <a:r>
                        <a:rPr lang="vi-VN" sz="2000" i="1" dirty="0" err="1">
                          <a:effectLst/>
                          <a:latin typeface="Times New Roman" panose="02020603050405020304" pitchFamily="18" charset="0"/>
                          <a:ea typeface="Times New Roman" panose="02020603050405020304" pitchFamily="18" charset="0"/>
                        </a:rPr>
                        <a:t>hoá</a:t>
                      </a:r>
                      <a:r>
                        <a:rPr lang="vi-VN" sz="2000" i="1" dirty="0">
                          <a:effectLst/>
                          <a:latin typeface="Times New Roman" panose="02020603050405020304" pitchFamily="18" charset="0"/>
                          <a:ea typeface="Times New Roman" panose="02020603050405020304" pitchFamily="18" charset="0"/>
                        </a:rPr>
                        <a:t>. </a:t>
                      </a:r>
                      <a:r>
                        <a:rPr lang="vi-VN" sz="2000" i="1" dirty="0" err="1">
                          <a:effectLst/>
                          <a:latin typeface="Times New Roman" panose="02020603050405020304" pitchFamily="18" charset="0"/>
                          <a:ea typeface="Times New Roman" panose="02020603050405020304" pitchFamily="18" charset="0"/>
                        </a:rPr>
                        <a:t>Dấ</a:t>
                      </a:r>
                      <a:r>
                        <a:rPr lang="en-US" sz="2000" i="1" dirty="0">
                          <a:effectLst/>
                          <a:latin typeface="Times New Roman" panose="02020603050405020304" pitchFamily="18" charset="0"/>
                          <a:ea typeface="Times New Roman" panose="02020603050405020304" pitchFamily="18" charset="0"/>
                        </a:rPr>
                        <a:t>u </a:t>
                      </a:r>
                      <a:r>
                        <a:rPr lang="vi-VN" sz="2000" i="1" dirty="0">
                          <a:effectLst/>
                          <a:latin typeface="Times New Roman" panose="02020603050405020304" pitchFamily="18" charset="0"/>
                          <a:ea typeface="Times New Roman" panose="02020603050405020304" pitchFamily="18" charset="0"/>
                        </a:rPr>
                        <a:t>hiệu nhận biết rõ nhất là sự xuất hiện của các đốm sắc tố và </a:t>
                      </a:r>
                      <a:r>
                        <a:rPr lang="vi-VN" sz="2000" i="1" dirty="0" err="1">
                          <a:effectLst/>
                          <a:latin typeface="Times New Roman" panose="02020603050405020304" pitchFamily="18" charset="0"/>
                          <a:ea typeface="Times New Roman" panose="02020603050405020304" pitchFamily="18" charset="0"/>
                        </a:rPr>
                        <a:t>nế</a:t>
                      </a:r>
                      <a:r>
                        <a:rPr lang="en-US" sz="2000" i="1" dirty="0">
                          <a:effectLst/>
                          <a:latin typeface="Times New Roman" panose="02020603050405020304" pitchFamily="18" charset="0"/>
                          <a:ea typeface="Times New Roman" panose="02020603050405020304" pitchFamily="18" charset="0"/>
                        </a:rPr>
                        <a:t>p </a:t>
                      </a:r>
                      <a:r>
                        <a:rPr lang="vi-VN" sz="2000" i="1" dirty="0">
                          <a:effectLst/>
                          <a:latin typeface="Times New Roman" panose="02020603050405020304" pitchFamily="18" charset="0"/>
                          <a:ea typeface="Times New Roman" panose="02020603050405020304" pitchFamily="18" charset="0"/>
                        </a:rPr>
                        <a:t>nhăn trên da. Ngoài ra, ô nhiễm không khí còn là nguyên nhân gây khởi phát hoặc tăng nặng một số</a:t>
                      </a:r>
                      <a:r>
                        <a:rPr lang="en-US" sz="2000" i="1"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bệnh lí về da như viêm da dị ứng, viêm da cơ địa, mụn trứng cá, mề đay,... Không chỉ vậy, ô nhiễm không khí còn làm cho một số bệnh về da kém đáp ứng điều trị, dễ tái phát, kéo dài và khó điều trị hơn.</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50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p>
                      <a:pPr marL="381000" marR="0" indent="-190500" algn="just">
                        <a:lnSpc>
                          <a:spcPct val="147000"/>
                        </a:lnSpc>
                        <a:spcBef>
                          <a:spcPts val="0"/>
                        </a:spcBef>
                        <a:spcAft>
                          <a:spcPts val="1700"/>
                        </a:spcAft>
                        <a:tabLst>
                          <a:tab pos="5891530" algn="l"/>
                        </a:tabLst>
                      </a:pPr>
                      <a:r>
                        <a:rPr lang="vi-VN" sz="2000" dirty="0">
                          <a:effectLst/>
                          <a:latin typeface="Times New Roman" panose="02020603050405020304" pitchFamily="18" charset="0"/>
                          <a:ea typeface="Times New Roman" panose="02020603050405020304" pitchFamily="18" charset="0"/>
                        </a:rPr>
                        <a:t>b.   </a:t>
                      </a:r>
                      <a:r>
                        <a:rPr lang="vi-VN" sz="2000" i="1" dirty="0">
                          <a:effectLst/>
                          <a:latin typeface="Times New Roman" panose="02020603050405020304" pitchFamily="18" charset="0"/>
                          <a:ea typeface="Times New Roman" panose="02020603050405020304" pitchFamily="18" charset="0"/>
                        </a:rPr>
                        <a:t>Trong bối cảnh nguồn nhiên liệu hóa thạch đang dần cạn kiệt vì bị khai thác quá độ như hiện nay thì việc tiết kiệm năng lượng góp phần tiết kiệm tài nguyên thiên nhiên. Bên cạnh đó, tiết kiệm năng lượng còn giúp giảm bớt chi phi sinh hoạt cho con người. Ngoài ra, khi nhiên liệu hóa thạch được đốt cháy ít hơn thì lượng khi thải CO</a:t>
                      </a:r>
                      <a:r>
                        <a:rPr lang="vi-VN" sz="2000" i="1" baseline="-25000" dirty="0">
                          <a:effectLst/>
                          <a:latin typeface="Times New Roman" panose="02020603050405020304" pitchFamily="18" charset="0"/>
                          <a:ea typeface="Times New Roman" panose="02020603050405020304" pitchFamily="18" charset="0"/>
                        </a:rPr>
                        <a:t>2</a:t>
                      </a:r>
                      <a:r>
                        <a:rPr lang="vi-VN" sz="2000" i="1" dirty="0">
                          <a:effectLst/>
                          <a:latin typeface="Times New Roman" panose="02020603050405020304" pitchFamily="18" charset="0"/>
                          <a:ea typeface="Times New Roman" panose="02020603050405020304" pitchFamily="18" charset="0"/>
                        </a:rPr>
                        <a:t> vào bầu khí quyển của Trái Đất cũng giảm đi, hạn chế sự nóng lên toàn cầu và các hiện tượng biến đổi khí hậu khác. ………………...............................................................	</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446814775"/>
                  </a:ext>
                </a:extLst>
              </a:tr>
            </a:tbl>
          </a:graphicData>
        </a:graphic>
      </p:graphicFrame>
      <p:sp>
        <p:nvSpPr>
          <p:cNvPr id="3" name="Rectangle 13">
            <a:extLst>
              <a:ext uri="{FF2B5EF4-FFF2-40B4-BE49-F238E27FC236}">
                <a16:creationId xmlns:a16="http://schemas.microsoft.com/office/drawing/2014/main" id="{E0937417-3A7B-1A7B-26C8-2A8425DE5349}"/>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4" name="Hình chữ nhật 3">
            <a:extLst>
              <a:ext uri="{FF2B5EF4-FFF2-40B4-BE49-F238E27FC236}">
                <a16:creationId xmlns:a16="http://schemas.microsoft.com/office/drawing/2014/main" id="{10EA9270-D233-C8FA-55C9-B8384DA6C0DE}"/>
              </a:ext>
            </a:extLst>
          </p:cNvPr>
          <p:cNvSpPr/>
          <p:nvPr/>
        </p:nvSpPr>
        <p:spPr>
          <a:xfrm>
            <a:off x="0" y="6527800"/>
            <a:ext cx="4605867" cy="330200"/>
          </a:xfrm>
          <a:prstGeom prst="rect">
            <a:avLst/>
          </a:prstGeom>
          <a:solidFill>
            <a:srgbClr val="49D99B"/>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59045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5266657B-201A-9DFB-3888-7370CEFCA067}"/>
              </a:ext>
            </a:extLst>
          </p:cNvPr>
          <p:cNvPicPr>
            <a:picLocks noChangeAspect="1"/>
          </p:cNvPicPr>
          <p:nvPr/>
        </p:nvPicPr>
        <p:blipFill rotWithShape="1">
          <a:blip r:embed="rId4">
            <a:extLst>
              <a:ext uri="{28A0092B-C50C-407E-A947-70E740481C1C}">
                <a14:useLocalDpi xmlns:a14="http://schemas.microsoft.com/office/drawing/2010/main" val="0"/>
              </a:ext>
            </a:extLst>
          </a:blip>
          <a:srcRect l="69805" t="25950" r="1933" b="22007"/>
          <a:stretch/>
        </p:blipFill>
        <p:spPr>
          <a:xfrm>
            <a:off x="131995" y="2283379"/>
            <a:ext cx="2538495" cy="4363476"/>
          </a:xfrm>
          <a:prstGeom prst="rect">
            <a:avLst/>
          </a:prstGeom>
        </p:spPr>
      </p:pic>
      <p:sp>
        <p:nvSpPr>
          <p:cNvPr id="3" name="Rectangle 13">
            <a:extLst>
              <a:ext uri="{FF2B5EF4-FFF2-40B4-BE49-F238E27FC236}">
                <a16:creationId xmlns:a16="http://schemas.microsoft.com/office/drawing/2014/main" id="{AB811016-E891-6A87-F5A6-193F642C0639}"/>
              </a:ext>
            </a:extLst>
          </p:cNvPr>
          <p:cNvSpPr/>
          <p:nvPr/>
        </p:nvSpPr>
        <p:spPr>
          <a:xfrm>
            <a:off x="1337337" y="839562"/>
            <a:ext cx="10795395" cy="2164567"/>
          </a:xfrm>
          <a:prstGeom prst="rect">
            <a:avLst/>
          </a:prstGeom>
        </p:spPr>
        <p:txBody>
          <a:bodyPr wrap="square">
            <a:spAutoFit/>
          </a:bodyPr>
          <a:lstStyle/>
          <a:p>
            <a:pPr marL="574675" marR="0">
              <a:lnSpc>
                <a:spcPct val="107000"/>
              </a:lnSpc>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a: Câu chủ đề gợi ý:</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(1) Ô nhiễm không khí làm gia tăng các bệnh về da. </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là một trong những yếu tố ảnh hưởng trực tiếp đến làn da của bạn.</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13">
            <a:extLst>
              <a:ext uri="{FF2B5EF4-FFF2-40B4-BE49-F238E27FC236}">
                <a16:creationId xmlns:a16="http://schemas.microsoft.com/office/drawing/2014/main" id="{37D44F06-D7A2-AAFB-B95F-C256B2F3BFF7}"/>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6" name="Hộp Văn bản 5">
            <a:extLst>
              <a:ext uri="{FF2B5EF4-FFF2-40B4-BE49-F238E27FC236}">
                <a16:creationId xmlns:a16="http://schemas.microsoft.com/office/drawing/2014/main" id="{D4C90A9F-BCC7-406C-F630-94EB71E99CBD}"/>
              </a:ext>
            </a:extLst>
          </p:cNvPr>
          <p:cNvSpPr txBox="1"/>
          <p:nvPr/>
        </p:nvSpPr>
        <p:spPr>
          <a:xfrm>
            <a:off x="2427837" y="3358454"/>
            <a:ext cx="8790496" cy="2827377"/>
          </a:xfrm>
          <a:prstGeom prst="rect">
            <a:avLst/>
          </a:prstGeom>
          <a:noFill/>
        </p:spPr>
        <p:txBody>
          <a:bodyPr wrap="square">
            <a:spAutoFit/>
          </a:bodyPr>
          <a:lstStyle/>
          <a:p>
            <a:pPr marL="574675" marR="0">
              <a:lnSpc>
                <a:spcPct val="107000"/>
              </a:lnSpc>
              <a:spcBef>
                <a:spcPts val="0"/>
              </a:spcBef>
              <a:spcAft>
                <a:spcPts val="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Câu chủ đề gợi ý:</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(1) Vì vậy, con người nên tích cực triển khai các hành động cụ thể để thực hiện việc tiết kiệm năng lượng trong sản xuất và sinh hoạt hằng ngày.</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vì vậy, chúng ta cần đưa ra các giải pháp để khai thác và sử dụng hóa thạch một cách phù hợp nhất.</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16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p:cTn id="37"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p:cTn id="4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rgbClr val="FEDA6E"/>
          </a:fgClr>
          <a:bgClr>
            <a:schemeClr val="bg1"/>
          </a:bgClr>
        </a:pattFill>
        <a:effectLst/>
      </p:bgPr>
    </p:bg>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D514DE7-1AB6-10D4-CEA2-5AD3FB7E033C}"/>
              </a:ext>
            </a:extLst>
          </p:cNvPr>
          <p:cNvGraphicFramePr>
            <a:graphicFrameLocks noGrp="1"/>
          </p:cNvGraphicFramePr>
          <p:nvPr>
            <p:extLst>
              <p:ext uri="{D42A27DB-BD31-4B8C-83A1-F6EECF244321}">
                <p14:modId xmlns:p14="http://schemas.microsoft.com/office/powerpoint/2010/main" val="781589897"/>
              </p:ext>
            </p:extLst>
          </p:nvPr>
        </p:nvGraphicFramePr>
        <p:xfrm>
          <a:off x="879004" y="1759562"/>
          <a:ext cx="10258978" cy="4843371"/>
        </p:xfrm>
        <a:graphic>
          <a:graphicData uri="http://schemas.openxmlformats.org/drawingml/2006/table">
            <a:tbl>
              <a:tblPr firstRow="1" firstCol="1" bandRow="1">
                <a:tableStyleId>{912C8C85-51F0-491E-9774-3900AFEF0FD7}</a:tableStyleId>
              </a:tblPr>
              <a:tblGrid>
                <a:gridCol w="995753">
                  <a:extLst>
                    <a:ext uri="{9D8B030D-6E8A-4147-A177-3AD203B41FA5}">
                      <a16:colId xmlns:a16="http://schemas.microsoft.com/office/drawing/2014/main" val="493247621"/>
                    </a:ext>
                  </a:extLst>
                </a:gridCol>
                <a:gridCol w="4474362">
                  <a:extLst>
                    <a:ext uri="{9D8B030D-6E8A-4147-A177-3AD203B41FA5}">
                      <a16:colId xmlns:a16="http://schemas.microsoft.com/office/drawing/2014/main" val="1214732921"/>
                    </a:ext>
                  </a:extLst>
                </a:gridCol>
                <a:gridCol w="4788863">
                  <a:extLst>
                    <a:ext uri="{9D8B030D-6E8A-4147-A177-3AD203B41FA5}">
                      <a16:colId xmlns:a16="http://schemas.microsoft.com/office/drawing/2014/main" val="111130501"/>
                    </a:ext>
                  </a:extLst>
                </a:gridCol>
              </a:tblGrid>
              <a:tr h="594730">
                <a:tc>
                  <a:txBody>
                    <a:bodyPr/>
                    <a:lstStyle/>
                    <a:p>
                      <a:pPr marL="0" marR="0" algn="l">
                        <a:lnSpc>
                          <a:spcPct val="100000"/>
                        </a:lnSpc>
                        <a:spcBef>
                          <a:spcPts val="0"/>
                        </a:spcBef>
                        <a:spcAft>
                          <a:spcPts val="0"/>
                        </a:spcAf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Diễn</a:t>
                      </a:r>
                      <a:r>
                        <a:rPr lang="vi-VN" sz="2800" b="1" dirty="0">
                          <a:effectLst/>
                          <a:latin typeface="Times New Roman" panose="02020603050405020304" pitchFamily="18" charset="0"/>
                          <a:cs typeface="Times New Roman" panose="02020603050405020304" pitchFamily="18" charset="0"/>
                        </a:rPr>
                        <a:t> dịch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Quy</a:t>
                      </a:r>
                      <a:r>
                        <a:rPr lang="vi-VN" sz="2800" b="1" dirty="0">
                          <a:effectLst/>
                          <a:latin typeface="Times New Roman" panose="02020603050405020304" pitchFamily="18" charset="0"/>
                          <a:cs typeface="Times New Roman" panose="02020603050405020304" pitchFamily="18" charset="0"/>
                        </a:rPr>
                        <a:t> nạp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432692"/>
                  </a:ext>
                </a:extLst>
              </a:tr>
              <a:tr h="1041261">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Nội</a:t>
                      </a:r>
                      <a:r>
                        <a:rPr lang="vi-VN" sz="2800" b="1"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Đều mang ý khái quát, ý chung.</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16588"/>
                  </a:ext>
                </a:extLst>
              </a:tr>
              <a:tr h="3207380">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Hình</a:t>
                      </a:r>
                      <a:r>
                        <a:rPr lang="vi-VN" sz="2800" b="1" dirty="0">
                          <a:effectLst/>
                          <a:latin typeface="Times New Roman" panose="02020603050405020304" pitchFamily="18" charset="0"/>
                          <a:cs typeface="Times New Roman" panose="02020603050405020304" pitchFamily="18" charset="0"/>
                        </a:rPr>
                        <a:t> 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đầu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cuối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 Có thể sử dụng các từ nối chỉ kết luận, tổng kết ở đầu câu như: </a:t>
                      </a:r>
                      <a:r>
                        <a:rPr lang="vi-VN" sz="2800" i="1" dirty="0">
                          <a:effectLst/>
                          <a:latin typeface="+mj-lt"/>
                          <a:cs typeface="Times New Roman" panose="02020603050405020304" pitchFamily="18" charset="0"/>
                        </a:rPr>
                        <a:t>vì vậy, chính vì vậy, tóm lại,…</a:t>
                      </a:r>
                      <a:endParaRPr lang="en-US" sz="2800" i="1"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5083758"/>
                  </a:ext>
                </a:extLst>
              </a:tr>
            </a:tbl>
          </a:graphicData>
        </a:graphic>
      </p:graphicFrame>
      <p:sp>
        <p:nvSpPr>
          <p:cNvPr id="3" name="Rectangle 1">
            <a:extLst>
              <a:ext uri="{FF2B5EF4-FFF2-40B4-BE49-F238E27FC236}">
                <a16:creationId xmlns:a16="http://schemas.microsoft.com/office/drawing/2014/main" id="{27BF6E28-0892-21A8-B72A-438790259FDE}"/>
              </a:ext>
            </a:extLst>
          </p:cNvPr>
          <p:cNvSpPr>
            <a:spLocks noChangeArrowheads="1"/>
          </p:cNvSpPr>
          <p:nvPr/>
        </p:nvSpPr>
        <p:spPr bwMode="auto">
          <a:xfrm>
            <a:off x="414139" y="138392"/>
            <a:ext cx="861109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Từ việc thực hiện bài tập 3, em hãy rút ra những điều cần lưu ý khi viết </a:t>
            </a:r>
            <a:r>
              <a:rPr kumimoji="0" lang="vi-VN" altLang="en-US" sz="2800" b="1" i="1"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câu chủ đề </a:t>
            </a: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(ở cả phương diện nội dung và hình thức)</a:t>
            </a:r>
            <a:endParaRPr kumimoji="0" lang="vi-VN" altLang="en-US" sz="2800" b="0" i="0" u="none" strike="noStrike" cap="none" normalizeH="0" baseline="0" dirty="0">
              <a:ln>
                <a:noFill/>
              </a:ln>
              <a:solidFill>
                <a:schemeClr val="tx1"/>
              </a:solidFill>
              <a:effectLst/>
              <a:latin typeface="+mj-lt"/>
            </a:endParaRPr>
          </a:p>
        </p:txBody>
      </p:sp>
      <p:pic>
        <p:nvPicPr>
          <p:cNvPr id="5" name="Hình ảnh 4">
            <a:extLst>
              <a:ext uri="{FF2B5EF4-FFF2-40B4-BE49-F238E27FC236}">
                <a16:creationId xmlns:a16="http://schemas.microsoft.com/office/drawing/2014/main" id="{A8FD8F5D-A8C2-EE11-7BD7-2F65B5E29F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56" b="100000" l="250" r="98250">
                        <a14:foregroundMark x1="57500" y1="33778" x2="57500" y2="33778"/>
                        <a14:foregroundMark x1="80875" y1="28444" x2="80875" y2="28444"/>
                        <a14:foregroundMark x1="56750" y1="21111" x2="56750" y2="21111"/>
                        <a14:foregroundMark x1="58000" y1="17111" x2="58000" y2="17111"/>
                        <a14:foregroundMark x1="57625" y1="18444" x2="57625" y2="18444"/>
                        <a14:foregroundMark x1="54750" y1="23111" x2="54750" y2="23111"/>
                        <a14:foregroundMark x1="67375" y1="72000" x2="67375" y2="72000"/>
                        <a14:foregroundMark x1="68875" y1="66000" x2="68875" y2="66000"/>
                        <a14:foregroundMark x1="69750" y1="65556" x2="69750" y2="65556"/>
                        <a14:foregroundMark x1="27125" y1="20444" x2="27125" y2="20444"/>
                        <a14:foregroundMark x1="25250" y1="20667" x2="25250" y2="20667"/>
                        <a14:foregroundMark x1="25000" y1="16222" x2="25000" y2="16222"/>
                        <a14:foregroundMark x1="71000" y1="25556" x2="71000" y2="25556"/>
                        <a14:foregroundMark x1="68000" y1="23111" x2="68000" y2="23111"/>
                        <a14:foregroundMark x1="74125" y1="27778" x2="74125" y2="27778"/>
                        <a14:foregroundMark x1="73000" y1="22000" x2="73000" y2="22000"/>
                        <a14:foregroundMark x1="70125" y1="22000" x2="70125" y2="22000"/>
                        <a14:foregroundMark x1="10125" y1="66000" x2="10125" y2="66000"/>
                        <a14:foregroundMark x1="68750" y1="60889" x2="68750" y2="60889"/>
                        <a14:foregroundMark x1="34250" y1="73778" x2="34250" y2="73778"/>
                        <a14:foregroundMark x1="33250" y1="75333" x2="33250" y2="75333"/>
                      </a14:backgroundRemoval>
                    </a14:imgEffect>
                  </a14:imgLayer>
                </a14:imgProps>
              </a:ext>
            </a:extLst>
          </a:blip>
          <a:srcRect l="2903" t="10603" r="2568" b="12460"/>
          <a:stretch/>
        </p:blipFill>
        <p:spPr>
          <a:xfrm>
            <a:off x="9025231" y="131139"/>
            <a:ext cx="3025185" cy="1384995"/>
          </a:xfrm>
          <a:prstGeom prst="rect">
            <a:avLst/>
          </a:prstGeom>
        </p:spPr>
      </p:pic>
    </p:spTree>
    <p:extLst>
      <p:ext uri="{BB962C8B-B14F-4D97-AF65-F5344CB8AC3E}">
        <p14:creationId xmlns:p14="http://schemas.microsoft.com/office/powerpoint/2010/main" val="52518046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0" y="32665"/>
            <a:ext cx="12285989" cy="6885384"/>
          </a:xfrm>
          <a:prstGeom prst="rect">
            <a:avLst/>
          </a:prstGeom>
        </p:spPr>
      </p:pic>
      <p:pic>
        <p:nvPicPr>
          <p:cNvPr id="15" name="图片 1">
            <a:extLst>
              <a:ext uri="{FF2B5EF4-FFF2-40B4-BE49-F238E27FC236}">
                <a16:creationId xmlns:a16="http://schemas.microsoft.com/office/drawing/2014/main" id="{D4A22C97-3E53-05A2-B4FA-FC57641E03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35" t="20038" r="9695" b="15978"/>
          <a:stretch/>
        </p:blipFill>
        <p:spPr>
          <a:xfrm>
            <a:off x="1155252" y="1016669"/>
            <a:ext cx="11297431" cy="4367463"/>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9013" y="4292398"/>
            <a:ext cx="4976976" cy="2459823"/>
          </a:xfrm>
          <a:prstGeom prst="rect">
            <a:avLst/>
          </a:prstGeom>
        </p:spPr>
      </p:pic>
      <p:sp>
        <p:nvSpPr>
          <p:cNvPr id="13" name="TextBox 7"/>
          <p:cNvSpPr txBox="1"/>
          <p:nvPr/>
        </p:nvSpPr>
        <p:spPr>
          <a:xfrm>
            <a:off x="2747153" y="317220"/>
            <a:ext cx="7119256" cy="942558"/>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045C41CB-9D66-161C-CC9F-B6EB7BAC008C}"/>
              </a:ext>
            </a:extLst>
          </p:cNvPr>
          <p:cNvSpPr txBox="1"/>
          <p:nvPr/>
        </p:nvSpPr>
        <p:spPr>
          <a:xfrm>
            <a:off x="2953753" y="2444306"/>
            <a:ext cx="6611352" cy="2062103"/>
          </a:xfrm>
          <a:prstGeom prst="rect">
            <a:avLst/>
          </a:prstGeom>
          <a:noFill/>
        </p:spPr>
        <p:txBody>
          <a:bodyPr wrap="square" rtlCol="0">
            <a:spAutoFit/>
          </a:bodyPr>
          <a:lstStyle/>
          <a:p>
            <a:pPr algn="ctr"/>
            <a:r>
              <a:rPr lang="vi-V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 đoạn văn (từ sáu đến tám câu) trình bày vai trò của máy vi tính đối với cuộc sống của chúng ta hiện nay. Xác định cấu trúc của đoạn văn đó.</a:t>
            </a:r>
            <a:endPar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95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70763"/>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623050" y="2852615"/>
            <a:ext cx="40596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TRI THỨC TIẾNG VIỆT</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62925" y="751742"/>
            <a:ext cx="654050" cy="707886"/>
          </a:xfrm>
          <a:prstGeom prst="rect">
            <a:avLst/>
          </a:prstGeom>
          <a:noFill/>
        </p:spPr>
        <p:txBody>
          <a:bodyPr wrap="square" rtlCol="0">
            <a:spAutoFit/>
          </a:bodyPr>
          <a:lstStyle/>
          <a:p>
            <a:r>
              <a:rPr lang="vi-VN" sz="4000" dirty="0"/>
              <a:t>I</a:t>
            </a:r>
            <a:endParaRPr lang="en-US" sz="4000" dirty="0"/>
          </a:p>
        </p:txBody>
      </p:sp>
    </p:spTree>
    <p:extLst>
      <p:ext uri="{BB962C8B-B14F-4D97-AF65-F5344CB8AC3E}">
        <p14:creationId xmlns:p14="http://schemas.microsoft.com/office/powerpoint/2010/main" val="350867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917722" y="-1988575"/>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0" y="997178"/>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5815080" y="746603"/>
            <a:ext cx="5629885" cy="1323439"/>
          </a:xfrm>
          <a:prstGeom prst="rect">
            <a:avLst/>
          </a:prstGeom>
          <a:noFill/>
        </p:spPr>
        <p:txBody>
          <a:bodyPr wrap="square" rtlCol="0">
            <a:spAutoFit/>
          </a:bodyPr>
          <a:lstStyle/>
          <a:p>
            <a:r>
              <a:rPr lang="en-US" altLang="zh-CN"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PART 01</a:t>
            </a:r>
            <a:endParaRPr lang="zh-CN" altLang="en-US"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619807" y="2215873"/>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282144" y="2248561"/>
            <a:ext cx="5287880" cy="3785652"/>
          </a:xfrm>
          <a:prstGeom prst="rect">
            <a:avLst/>
          </a:prstGeom>
        </p:spPr>
        <p:txBody>
          <a:bodyPr wrap="square">
            <a:spAutoFit/>
          </a:bodyPr>
          <a:lstStyle/>
          <a:p>
            <a:pPr algn="ctr"/>
            <a:r>
              <a:rPr lang="vi-VN" sz="6000" b="1" dirty="0">
                <a:solidFill>
                  <a:srgbClr val="000000"/>
                </a:solidFill>
                <a:latin typeface="Times New Roman" panose="02020603050405020304" pitchFamily="18" charset="0"/>
                <a:ea typeface="Times New Roman" panose="02020603050405020304" pitchFamily="18" charset="0"/>
              </a:rPr>
              <a:t>TRÒ CHƠI</a:t>
            </a:r>
          </a:p>
          <a:p>
            <a:pPr algn="ctr"/>
            <a:endParaRPr lang="vi-VN" sz="6000" b="1" dirty="0">
              <a:solidFill>
                <a:srgbClr val="000000"/>
              </a:solidFill>
              <a:latin typeface="Times New Roman" panose="02020603050405020304" pitchFamily="18" charset="0"/>
              <a:ea typeface="Times New Roman" panose="02020603050405020304" pitchFamily="18" charset="0"/>
            </a:endParaRPr>
          </a:p>
          <a:p>
            <a:pPr algn="ctr"/>
            <a:r>
              <a:rPr lang="vi-VN" sz="6000" b="1" dirty="0">
                <a:solidFill>
                  <a:srgbClr val="FF0000"/>
                </a:solidFill>
                <a:latin typeface="Times New Roman" panose="02020603050405020304" pitchFamily="18" charset="0"/>
              </a:rPr>
              <a:t>TRÍ NHỚ SIÊU PHÀM</a:t>
            </a:r>
            <a:endParaRPr lang="en-US" sz="6000" dirty="0">
              <a:solidFill>
                <a:srgbClr val="FF0000"/>
              </a:solidFill>
            </a:endParaRPr>
          </a:p>
        </p:txBody>
      </p:sp>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par>
                          <p:cTn id="15" fill="hold">
                            <p:stCondLst>
                              <p:cond delay="1500"/>
                            </p:stCondLst>
                            <p:childTnLst>
                              <p:par>
                                <p:cTn id="16" presetID="6" presetClass="emph" presetSubtype="0" fill="hold" grpId="1" nodeType="afterEffect">
                                  <p:stCondLst>
                                    <p:cond delay="0"/>
                                  </p:stCondLst>
                                  <p:childTnLst>
                                    <p:animScale>
                                      <p:cBhvr>
                                        <p:cTn id="17" dur="2000" fill="hold"/>
                                        <p:tgtEl>
                                          <p:spTgt spid="12"/>
                                        </p:tgtEl>
                                      </p:cBhvr>
                                      <p:by x="150000" y="150000"/>
                                    </p:animScale>
                                  </p:childTnLst>
                                </p:cTn>
                              </p:par>
                            </p:childTnLst>
                          </p:cTn>
                        </p:par>
                        <p:par>
                          <p:cTn id="18" fill="hold">
                            <p:stCondLst>
                              <p:cond delay="3500"/>
                            </p:stCondLst>
                            <p:childTnLst>
                              <p:par>
                                <p:cTn id="19" presetID="32" presetClass="emph" presetSubtype="0" fill="hold" grpId="2" nodeType="after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childTnLst>
                          </p:cTn>
                        </p:par>
                        <p:par>
                          <p:cTn id="25" fill="hold">
                            <p:stCondLst>
                              <p:cond delay="4500"/>
                            </p:stCondLst>
                            <p:childTnLst>
                              <p:par>
                                <p:cTn id="26" presetID="27" presetClass="emph" presetSubtype="0" fill="remove" grpId="3" nodeType="afterEffect">
                                  <p:stCondLst>
                                    <p:cond delay="0"/>
                                  </p:stCondLst>
                                  <p:childTnLst>
                                    <p:animClr clrSpc="rgb" dir="cw">
                                      <p:cBhvr override="childStyle">
                                        <p:cTn id="27" dur="1750" autoRev="1" fill="remove"/>
                                        <p:tgtEl>
                                          <p:spTgt spid="12"/>
                                        </p:tgtEl>
                                        <p:attrNameLst>
                                          <p:attrName>style.color</p:attrName>
                                        </p:attrNameLst>
                                      </p:cBhvr>
                                      <p:to>
                                        <a:schemeClr val="bg1"/>
                                      </p:to>
                                    </p:animClr>
                                    <p:animClr clrSpc="rgb" dir="cw">
                                      <p:cBhvr>
                                        <p:cTn id="28" dur="1750" autoRev="1" fill="remove"/>
                                        <p:tgtEl>
                                          <p:spTgt spid="12"/>
                                        </p:tgtEl>
                                        <p:attrNameLst>
                                          <p:attrName>fillcolor</p:attrName>
                                        </p:attrNameLst>
                                      </p:cBhvr>
                                      <p:to>
                                        <a:schemeClr val="bg1"/>
                                      </p:to>
                                    </p:animClr>
                                    <p:set>
                                      <p:cBhvr>
                                        <p:cTn id="29" dur="1750" autoRev="1" fill="remove"/>
                                        <p:tgtEl>
                                          <p:spTgt spid="12"/>
                                        </p:tgtEl>
                                        <p:attrNameLst>
                                          <p:attrName>fill.type</p:attrName>
                                        </p:attrNameLst>
                                      </p:cBhvr>
                                      <p:to>
                                        <p:strVal val="solid"/>
                                      </p:to>
                                    </p:set>
                                    <p:set>
                                      <p:cBhvr>
                                        <p:cTn id="30" dur="17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2" grpId="1"/>
      <p:bldP spid="12" grpId="2"/>
      <p:bldP spid="12" grpId="3"/>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F9664669-1FB8-4EDC-B416-89D65C27A85F}"/>
              </a:ext>
            </a:extLst>
          </p:cNvPr>
          <p:cNvPicPr>
            <a:picLocks noChangeAspect="1"/>
          </p:cNvPicPr>
          <p:nvPr/>
        </p:nvPicPr>
        <p:blipFill rotWithShape="1">
          <a:blip r:embed="rId6">
            <a:extLst>
              <a:ext uri="{28A0092B-C50C-407E-A947-70E740481C1C}">
                <a14:useLocalDpi xmlns:a14="http://schemas.microsoft.com/office/drawing/2010/main" val="0"/>
              </a:ext>
            </a:extLst>
          </a:blip>
          <a:srcRect l="31192" t="56631" r="50340" b="4803"/>
          <a:stretch/>
        </p:blipFill>
        <p:spPr>
          <a:xfrm>
            <a:off x="1252166" y="2608389"/>
            <a:ext cx="1455845" cy="3067831"/>
          </a:xfrm>
          <a:prstGeom prst="rect">
            <a:avLst/>
          </a:prstGeom>
        </p:spPr>
      </p:pic>
      <p:pic>
        <p:nvPicPr>
          <p:cNvPr id="3" name="图片 2" descr="图片包含 文字&#10;&#10;已生成高可信度的说明">
            <a:extLst>
              <a:ext uri="{FF2B5EF4-FFF2-40B4-BE49-F238E27FC236}">
                <a16:creationId xmlns:a16="http://schemas.microsoft.com/office/drawing/2014/main" id="{BEA61D1B-B61E-40B1-A1C7-0720A7F1A301}"/>
              </a:ext>
            </a:extLst>
          </p:cNvPr>
          <p:cNvPicPr>
            <a:picLocks noChangeAspect="1"/>
          </p:cNvPicPr>
          <p:nvPr/>
        </p:nvPicPr>
        <p:blipFill rotWithShape="1">
          <a:blip r:embed="rId7">
            <a:extLst>
              <a:ext uri="{28A0092B-C50C-407E-A947-70E740481C1C}">
                <a14:useLocalDpi xmlns:a14="http://schemas.microsoft.com/office/drawing/2010/main" val="0"/>
              </a:ext>
            </a:extLst>
          </a:blip>
          <a:srcRect l="49799" t="56631" r="32471" b="4803"/>
          <a:stretch/>
        </p:blipFill>
        <p:spPr>
          <a:xfrm>
            <a:off x="6303914" y="2656404"/>
            <a:ext cx="1397667" cy="3067831"/>
          </a:xfrm>
          <a:prstGeom prst="rect">
            <a:avLst/>
          </a:prstGeom>
        </p:spPr>
      </p:pic>
      <p:sp>
        <p:nvSpPr>
          <p:cNvPr id="4" name="PA-矩形 24">
            <a:extLst>
              <a:ext uri="{FF2B5EF4-FFF2-40B4-BE49-F238E27FC236}">
                <a16:creationId xmlns:a16="http://schemas.microsoft.com/office/drawing/2014/main" id="{56AF38AA-CE26-4FC8-A3B3-E28A2C6F40C1}"/>
              </a:ext>
            </a:extLst>
          </p:cNvPr>
          <p:cNvSpPr/>
          <p:nvPr>
            <p:custDataLst>
              <p:tags r:id="rId1"/>
            </p:custDataLst>
          </p:nvPr>
        </p:nvSpPr>
        <p:spPr>
          <a:xfrm>
            <a:off x="887732" y="1314747"/>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7" name="PA-矩形 31">
            <a:extLst>
              <a:ext uri="{FF2B5EF4-FFF2-40B4-BE49-F238E27FC236}">
                <a16:creationId xmlns:a16="http://schemas.microsoft.com/office/drawing/2014/main" id="{1F8BED65-A03A-491F-BFD4-F01047BB63C9}"/>
              </a:ext>
            </a:extLst>
          </p:cNvPr>
          <p:cNvSpPr/>
          <p:nvPr>
            <p:custDataLst>
              <p:tags r:id="rId2"/>
            </p:custDataLst>
          </p:nvPr>
        </p:nvSpPr>
        <p:spPr>
          <a:xfrm>
            <a:off x="5519562" y="1314747"/>
            <a:ext cx="377398" cy="2903828"/>
          </a:xfrm>
          <a:prstGeom prst="rect">
            <a:avLst/>
          </a:prstGeom>
          <a:solidFill>
            <a:srgbClr val="FEDA6E"/>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18" name="文本框 17">
            <a:extLst>
              <a:ext uri="{FF2B5EF4-FFF2-40B4-BE49-F238E27FC236}">
                <a16:creationId xmlns:a16="http://schemas.microsoft.com/office/drawing/2014/main" id="{D3EADE14-A23A-4C5B-B2E6-831C27122334}"/>
              </a:ext>
            </a:extLst>
          </p:cNvPr>
          <p:cNvSpPr txBox="1"/>
          <p:nvPr/>
        </p:nvSpPr>
        <p:spPr>
          <a:xfrm>
            <a:off x="887732" y="464097"/>
            <a:ext cx="2605935" cy="584775"/>
          </a:xfrm>
          <a:prstGeom prst="rect">
            <a:avLst/>
          </a:prstGeom>
          <a:noFill/>
        </p:spPr>
        <p:txBody>
          <a:bodyPr wrap="square" rtlCol="0">
            <a:spAutoFit/>
          </a:bodyPr>
          <a:lstStyle/>
          <a:p>
            <a:r>
              <a:rPr lang="vi-VN" altLang="zh-CN"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NỘI DUNG</a:t>
            </a:r>
            <a:endParaRPr lang="zh-CN" altLang="en-US"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sp>
        <p:nvSpPr>
          <p:cNvPr id="8" name="Rectangle 7"/>
          <p:cNvSpPr/>
          <p:nvPr/>
        </p:nvSpPr>
        <p:spPr>
          <a:xfrm>
            <a:off x="2980841" y="1964839"/>
            <a:ext cx="1972160" cy="1120243"/>
          </a:xfrm>
          <a:prstGeom prst="rect">
            <a:avLst/>
          </a:prstGeom>
        </p:spPr>
        <p:txBody>
          <a:bodyPr wrap="square">
            <a:spAutoFit/>
          </a:bodyPr>
          <a:lstStyle/>
          <a:p>
            <a:pPr algn="just">
              <a:lnSpc>
                <a:spcPct val="107000"/>
              </a:lnSpc>
              <a:spcAft>
                <a:spcPts val="0"/>
              </a:spcAft>
            </a:pP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5 CÂU VĂN</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340940" y="1525394"/>
            <a:ext cx="3010643" cy="3539430"/>
          </a:xfrm>
          <a:prstGeom prst="rect">
            <a:avLst/>
          </a:prstGeom>
        </p:spPr>
        <p:txBody>
          <a:bodyPr wrap="square">
            <a:spAutoFit/>
          </a:bodyPr>
          <a:lstStyle/>
          <a:p>
            <a:pPr lvl="0" algn="just"/>
            <a:r>
              <a:rPr lang="vi-VN" sz="3200" i="1" dirty="0" err="1">
                <a:latin typeface="+mj-lt"/>
              </a:rPr>
              <a:t>Hs</a:t>
            </a:r>
            <a:r>
              <a:rPr lang="vi-VN" sz="3200" i="1" dirty="0">
                <a:latin typeface="+mj-lt"/>
              </a:rPr>
              <a:t> đọc nhanh và ghi nhớ, sau đó sắp xếp thứ tự các câu văn sao cho hợp lí để hoàn thiện đoạn văn mạch lạc.</a:t>
            </a:r>
            <a:endParaRPr lang="en-US" sz="3200" i="1" dirty="0">
              <a:solidFill>
                <a:prstClr val="black"/>
              </a:solidFill>
              <a:latin typeface="+mj-lt"/>
            </a:endParaRPr>
          </a:p>
        </p:txBody>
      </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4" name="Cloud Callout 13"/>
          <p:cNvSpPr/>
          <p:nvPr/>
        </p:nvSpPr>
        <p:spPr>
          <a:xfrm>
            <a:off x="4439133" y="17780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0C97F238-B52A-5F0F-45C4-D1162C656460}"/>
              </a:ext>
            </a:extLst>
          </p:cNvPr>
          <p:cNvSpPr txBox="1"/>
          <p:nvPr/>
        </p:nvSpPr>
        <p:spPr>
          <a:xfrm>
            <a:off x="5511800" y="1415124"/>
            <a:ext cx="5143500" cy="4524315"/>
          </a:xfrm>
          <a:prstGeom prst="rect">
            <a:avLst/>
          </a:prstGeom>
          <a:noFill/>
        </p:spPr>
        <p:txBody>
          <a:bodyPr wrap="square" rtlCol="0">
            <a:spAutoFit/>
          </a:bodyPr>
          <a:lstStyle/>
          <a:p>
            <a:pPr algn="just"/>
            <a:r>
              <a:rPr lang="vi-VN" sz="3200" dirty="0">
                <a:solidFill>
                  <a:srgbClr val="000000"/>
                </a:solidFill>
                <a:latin typeface="Times New Roman" panose="02020603050405020304" pitchFamily="18" charset="0"/>
                <a:ea typeface="Calibri" panose="020F0502020204030204" pitchFamily="34" charset="0"/>
              </a:rPr>
              <a:t>(1) Đường thường xuyên tắc nghẽn vì những lý do sau: gần trường học, đường tàu chạy qua, trời mưa thường gặp nước, đèn giao thông bị hỏng mà không được can thiệp kịp thời của CSGT, ý thức của người dân...</a:t>
            </a:r>
            <a:endParaRPr lang="en-US" sz="3200" dirty="0"/>
          </a:p>
          <a:p>
            <a:pPr algn="just"/>
            <a:endParaRPr lang="en-US" sz="3200" dirty="0"/>
          </a:p>
        </p:txBody>
      </p:sp>
      <p:sp>
        <p:nvSpPr>
          <p:cNvPr id="4" name="Hộp Văn bản 3">
            <a:extLst>
              <a:ext uri="{FF2B5EF4-FFF2-40B4-BE49-F238E27FC236}">
                <a16:creationId xmlns:a16="http://schemas.microsoft.com/office/drawing/2014/main" id="{2AE98927-35B8-20EF-E98A-4DDCE82E2E96}"/>
              </a:ext>
            </a:extLst>
          </p:cNvPr>
          <p:cNvSpPr txBox="1"/>
          <p:nvPr/>
        </p:nvSpPr>
        <p:spPr>
          <a:xfrm>
            <a:off x="5937250" y="2092231"/>
            <a:ext cx="4648200" cy="3170099"/>
          </a:xfrm>
          <a:prstGeom prst="rect">
            <a:avLst/>
          </a:prstGeom>
          <a:noFill/>
        </p:spPr>
        <p:txBody>
          <a:bodyPr wrap="square" rtlCol="0">
            <a:spAutoFit/>
          </a:bodyPr>
          <a:lstStyle/>
          <a:p>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Cơ quan hành chính, trường học, bệnh viện nên kéo ra xa khỏi trung tâm.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p>
        </p:txBody>
      </p:sp>
      <p:sp>
        <p:nvSpPr>
          <p:cNvPr id="5" name="Hộp Văn bản 4">
            <a:extLst>
              <a:ext uri="{FF2B5EF4-FFF2-40B4-BE49-F238E27FC236}">
                <a16:creationId xmlns:a16="http://schemas.microsoft.com/office/drawing/2014/main" id="{712A5C33-82BC-B2DE-DFA3-C811C4E6F207}"/>
              </a:ext>
            </a:extLst>
          </p:cNvPr>
          <p:cNvSpPr txBox="1"/>
          <p:nvPr/>
        </p:nvSpPr>
        <p:spPr>
          <a:xfrm>
            <a:off x="5303430" y="1230457"/>
            <a:ext cx="5708650" cy="4031873"/>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(3) Chống ùn tắc giao thông là vấn đề của toàn xã hội chứ không phải của riêng ngành CSGT. Về lâu dài, nên mở rộng diện tích đất của trung tâm TP.HCM ra ngoại thành, tức là giãn dân ra khỏi khu hành chính trung tâm xuất hiện để thực hiện bài toán trên.</a:t>
            </a:r>
            <a:endParaRPr lang="en-US" sz="3200" dirty="0"/>
          </a:p>
        </p:txBody>
      </p:sp>
      <p:sp>
        <p:nvSpPr>
          <p:cNvPr id="6" name="Hộp Văn bản 5">
            <a:extLst>
              <a:ext uri="{FF2B5EF4-FFF2-40B4-BE49-F238E27FC236}">
                <a16:creationId xmlns:a16="http://schemas.microsoft.com/office/drawing/2014/main" id="{90C54B1B-5367-BCF6-73E3-3B78923B2E47}"/>
              </a:ext>
            </a:extLst>
          </p:cNvPr>
          <p:cNvSpPr txBox="1"/>
          <p:nvPr/>
        </p:nvSpPr>
        <p:spPr>
          <a:xfrm>
            <a:off x="5303430" y="1162050"/>
            <a:ext cx="5282020" cy="3785652"/>
          </a:xfrm>
          <a:prstGeom prst="rect">
            <a:avLst/>
          </a:prstGeom>
          <a:noFill/>
        </p:spPr>
        <p:txBody>
          <a:bodyPr wrap="square" rtlCol="0">
            <a:spAutoFit/>
          </a:bodyPr>
          <a:lstStyle/>
          <a:p>
            <a:pPr algn="just"/>
            <a:r>
              <a:rPr lang="vi-VN" sz="4000" b="0" dirty="0">
                <a:solidFill>
                  <a:srgbClr val="000000"/>
                </a:solidFill>
                <a:effectLst/>
                <a:latin typeface="+mj-lt"/>
                <a:ea typeface="Calibri" panose="020F0502020204030204" pitchFamily="34" charset="0"/>
              </a:rPr>
              <a:t>(4)    Hiện nay, tình hình giao thông trên địa bàn thành phố đang có rất nhiều bất cập, đặc biệt là tình trạng ùn tắc giao thông.</a:t>
            </a:r>
            <a:endParaRPr lang="en-US" sz="4000" dirty="0">
              <a:latin typeface="+mj-lt"/>
            </a:endParaRPr>
          </a:p>
        </p:txBody>
      </p:sp>
      <p:sp>
        <p:nvSpPr>
          <p:cNvPr id="7" name="Hộp Văn bản 6">
            <a:extLst>
              <a:ext uri="{FF2B5EF4-FFF2-40B4-BE49-F238E27FC236}">
                <a16:creationId xmlns:a16="http://schemas.microsoft.com/office/drawing/2014/main" id="{F0990F30-A596-87CB-C80D-962AB6063E01}"/>
              </a:ext>
            </a:extLst>
          </p:cNvPr>
          <p:cNvSpPr txBox="1"/>
          <p:nvPr/>
        </p:nvSpPr>
        <p:spPr>
          <a:xfrm>
            <a:off x="5406435" y="1230457"/>
            <a:ext cx="5354230" cy="3970318"/>
          </a:xfrm>
          <a:prstGeom prst="rect">
            <a:avLst/>
          </a:prstGeom>
          <a:noFill/>
        </p:spPr>
        <p:txBody>
          <a:bodyPr wrap="square" rtlCol="0">
            <a:spAutoFit/>
          </a:bodyPr>
          <a:lstStyle/>
          <a:p>
            <a:pPr algn="just"/>
            <a:r>
              <a:rPr lang="vi-VN" sz="3600" dirty="0">
                <a:solidFill>
                  <a:srgbClr val="000000"/>
                </a:solidFill>
                <a:effectLst/>
                <a:latin typeface="Times New Roman" panose="02020603050405020304" pitchFamily="18" charset="0"/>
                <a:ea typeface="Calibri" panose="020F0502020204030204" pitchFamily="34" charset="0"/>
              </a:rPr>
              <a:t>(5) Về lâu dài, nên mở rộng diện tích đất của trung tâm TP.HCM ra ngoại thành, tức là giãn dân ra khỏi khu hành chính trung tâm xuất hiện để thực hiện bài toán trên.</a:t>
            </a:r>
            <a:endParaRPr lang="en-US" sz="3600" dirty="0"/>
          </a:p>
        </p:txBody>
      </p:sp>
    </p:spTree>
    <p:extLst>
      <p:ext uri="{BB962C8B-B14F-4D97-AF65-F5344CB8AC3E}">
        <p14:creationId xmlns:p14="http://schemas.microsoft.com/office/powerpoint/2010/main" val="26929353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1+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500"/>
                                        <p:tgtEl>
                                          <p:spTgt spid="4"/>
                                        </p:tgtEl>
                                        <p:attrNameLst>
                                          <p:attrName>ppt_x</p:attrName>
                                        </p:attrNameLst>
                                      </p:cBhvr>
                                      <p:tavLst>
                                        <p:tav tm="0">
                                          <p:val>
                                            <p:strVal val="ppt_x"/>
                                          </p:val>
                                        </p:tav>
                                        <p:tav tm="100000">
                                          <p:val>
                                            <p:strVal val="0-ppt_w/2"/>
                                          </p:val>
                                        </p:tav>
                                      </p:tavLst>
                                    </p:anim>
                                    <p:anim calcmode="lin" valueType="num">
                                      <p:cBhvr additive="base">
                                        <p:cTn id="34" dur="500"/>
                                        <p:tgtEl>
                                          <p:spTgt spid="4"/>
                                        </p:tgtEl>
                                        <p:attrNameLst>
                                          <p:attrName>ppt_y</p:attrName>
                                        </p:attrNameLst>
                                      </p:cBhvr>
                                      <p:tavLst>
                                        <p:tav tm="0">
                                          <p:val>
                                            <p:strVal val="ppt_y"/>
                                          </p:val>
                                        </p:tav>
                                        <p:tav tm="100000">
                                          <p:val>
                                            <p:strVal val="ppt_y"/>
                                          </p:val>
                                        </p:tav>
                                      </p:tavLst>
                                    </p:anim>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0-ppt_h/2"/>
                                          </p:val>
                                        </p:tav>
                                      </p:tavLst>
                                    </p:anim>
                                    <p:set>
                                      <p:cBhvr>
                                        <p:cTn id="46" dur="1" fill="hold">
                                          <p:stCondLst>
                                            <p:cond delay="499"/>
                                          </p:stCondLst>
                                        </p:cTn>
                                        <p:tgtEl>
                                          <p:spTgt spid="5"/>
                                        </p:tgtEl>
                                        <p:attrNameLst>
                                          <p:attrName>style.visibility</p:attrName>
                                        </p:attrNameLst>
                                      </p:cBhvr>
                                      <p:to>
                                        <p:strVal val="hidden"/>
                                      </p:to>
                                    </p:set>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childTnLst>
                          </p:cTn>
                        </p:par>
                        <p:par>
                          <p:cTn id="58" fill="hold">
                            <p:stCondLst>
                              <p:cond delay="500"/>
                            </p:stCondLst>
                            <p:childTnLst>
                              <p:par>
                                <p:cTn id="59" presetID="6"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 grpId="1"/>
      <p:bldP spid="4" grpId="0"/>
      <p:bldP spid="4" grpId="1"/>
      <p:bldP spid="5" grpId="0"/>
      <p:bldP spid="5" grpId="1"/>
      <p:bldP spid="6" grpId="0"/>
      <p:bldP spid="6"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342" y="-18188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45" name="TextBox 8"/>
          <p:cNvSpPr txBox="1"/>
          <p:nvPr/>
        </p:nvSpPr>
        <p:spPr>
          <a:xfrm>
            <a:off x="7492020" y="101158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2" name="Hộp Văn bản 1">
            <a:extLst>
              <a:ext uri="{FF2B5EF4-FFF2-40B4-BE49-F238E27FC236}">
                <a16:creationId xmlns:a16="http://schemas.microsoft.com/office/drawing/2014/main" id="{996DDA58-6390-C608-F8EB-7A191E202FA6}"/>
              </a:ext>
            </a:extLst>
          </p:cNvPr>
          <p:cNvSpPr txBox="1"/>
          <p:nvPr/>
        </p:nvSpPr>
        <p:spPr>
          <a:xfrm>
            <a:off x="6965950" y="2755900"/>
            <a:ext cx="3048000" cy="1754326"/>
          </a:xfrm>
          <a:prstGeom prst="rect">
            <a:avLst/>
          </a:prstGeom>
          <a:noFill/>
        </p:spPr>
        <p:txBody>
          <a:bodyPr wrap="square" rtlCol="0">
            <a:spAutoFit/>
          </a:bodyPr>
          <a:lstStyle/>
          <a:p>
            <a:r>
              <a:rPr lang="vi-VN" sz="5400" dirty="0">
                <a:latin typeface="+mj-lt"/>
              </a:rPr>
              <a:t>4 – 1 – 3 – 5 - 2 </a:t>
            </a:r>
            <a:endParaRPr lang="en-US" sz="5400" dirty="0">
              <a:latin typeface="+mj-lt"/>
            </a:endParaRPr>
          </a:p>
        </p:txBody>
      </p:sp>
    </p:spTree>
    <p:extLst>
      <p:ext uri="{BB962C8B-B14F-4D97-AF65-F5344CB8AC3E}">
        <p14:creationId xmlns:p14="http://schemas.microsoft.com/office/powerpoint/2010/main" val="184411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58A5C8E-7AD1-4DF8-A693-3E5E7C8E9928}"/>
              </a:ext>
            </a:extLst>
          </p:cNvPr>
          <p:cNvPicPr>
            <a:picLocks noChangeAspect="1"/>
          </p:cNvPicPr>
          <p:nvPr/>
        </p:nvPicPr>
        <p:blipFill rotWithShape="1">
          <a:blip r:embed="rId3">
            <a:extLst>
              <a:ext uri="{28A0092B-C50C-407E-A947-70E740481C1C}">
                <a14:useLocalDpi xmlns:a14="http://schemas.microsoft.com/office/drawing/2010/main" val="0"/>
              </a:ext>
            </a:extLst>
          </a:blip>
          <a:srcRect l="69805" t="25950" r="1933" b="22007"/>
          <a:stretch/>
        </p:blipFill>
        <p:spPr>
          <a:xfrm>
            <a:off x="10465422" y="2926207"/>
            <a:ext cx="1663003" cy="3798086"/>
          </a:xfrm>
          <a:prstGeom prst="rect">
            <a:avLst/>
          </a:prstGeom>
        </p:spPr>
      </p:pic>
      <p:sp>
        <p:nvSpPr>
          <p:cNvPr id="8" name="等腰三角形 7">
            <a:extLst>
              <a:ext uri="{FF2B5EF4-FFF2-40B4-BE49-F238E27FC236}">
                <a16:creationId xmlns:a16="http://schemas.microsoft.com/office/drawing/2014/main" id="{D6D6C5B7-1208-4096-85B4-9651258B6C9F}"/>
              </a:ext>
            </a:extLst>
          </p:cNvPr>
          <p:cNvSpPr/>
          <p:nvPr/>
        </p:nvSpPr>
        <p:spPr>
          <a:xfrm rot="5400000" flipH="1">
            <a:off x="-77986" y="5762792"/>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974834" y="6250209"/>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sp>
        <p:nvSpPr>
          <p:cNvPr id="6" name="Hộp Văn bản 5">
            <a:extLst>
              <a:ext uri="{FF2B5EF4-FFF2-40B4-BE49-F238E27FC236}">
                <a16:creationId xmlns:a16="http://schemas.microsoft.com/office/drawing/2014/main" id="{C087F69B-7A91-0FAC-AFB6-BCCC0A76990D}"/>
              </a:ext>
            </a:extLst>
          </p:cNvPr>
          <p:cNvSpPr txBox="1"/>
          <p:nvPr/>
        </p:nvSpPr>
        <p:spPr>
          <a:xfrm>
            <a:off x="347396" y="311841"/>
            <a:ext cx="10263454" cy="3416320"/>
          </a:xfrm>
          <a:prstGeom prst="rect">
            <a:avLst/>
          </a:prstGeom>
          <a:noFill/>
        </p:spPr>
        <p:txBody>
          <a:bodyPr wrap="square">
            <a:spAutoFit/>
          </a:bodyPr>
          <a:lstStyle/>
          <a:p>
            <a:pPr marL="0" marR="0" algn="just">
              <a:spcBef>
                <a:spcPts val="5"/>
              </a:spcBef>
              <a:spcAft>
                <a:spcPts val="0"/>
              </a:spcAft>
            </a:pPr>
            <a:r>
              <a:rPr lang="vi-VN" sz="2400" b="1" dirty="0">
                <a:solidFill>
                  <a:srgbClr val="006FC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 nay, tình hình giao thông trên địa bàn thành phố đang có rất nhiều bất cập, đặc biệt là tình trạng ùn tắc giao thông.</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Đường thường xuyên tắc nghẽn vì những lý do sau: gần trường học, đường tàu chạy qua, trời mưa thường gặp nước, đèn giao thông bị hỏng mà không được can thiệp kịp thời của CSGT, ý thức của người dân...Chống ùn tắc giao thông là vấn đề của toàn xã hội chứ không phải của riêng ngành CSGT. Về lâu dài, nên mở rộng diện tích đất của trung tâm TP.HCM ra ngoại thành, tức là giãn dần ra khỏi khu hành chính trung tâm xuất hiện để thực hiện bài toán trên. Cơ quan hành chính, trường học, bệnh viện nên kéo ra xa khỏi trung tâm.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965A59BF-B768-A28D-95E6-90E118258934}"/>
              </a:ext>
            </a:extLst>
          </p:cNvPr>
          <p:cNvSpPr txBox="1"/>
          <p:nvPr/>
        </p:nvSpPr>
        <p:spPr>
          <a:xfrm>
            <a:off x="930990" y="4311804"/>
            <a:ext cx="9096266" cy="2310889"/>
          </a:xfrm>
          <a:prstGeom prst="rect">
            <a:avLst/>
          </a:prstGeom>
          <a:noFill/>
        </p:spPr>
        <p:txBody>
          <a:bodyPr wrap="square">
            <a:spAutoFit/>
          </a:bodyPr>
          <a:lstStyle/>
          <a:p>
            <a:pPr marL="0" marR="0" indent="292100" algn="just">
              <a:spcBef>
                <a:spcPts val="0"/>
              </a:spcBef>
              <a:spcAft>
                <a:spcPts val="500"/>
              </a:spcAft>
            </a:pPr>
            <a:r>
              <a:rPr lang="vi-VN" sz="2800" i="1" dirty="0">
                <a:solidFill>
                  <a:srgbClr val="FF0000"/>
                </a:solidFill>
                <a:effectLst/>
                <a:latin typeface="Times New Roman" panose="02020603050405020304" pitchFamily="18" charset="0"/>
                <a:ea typeface="Times New Roman" panose="02020603050405020304" pitchFamily="18" charset="0"/>
              </a:rPr>
              <a:t>Đặc điểm của đoạn văn:</a:t>
            </a:r>
            <a:r>
              <a:rPr lang="vi-VN" sz="2800" b="1" i="1"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là đơn vị tạo nên văn bản, thường do nhiều câu tạo thành, bắt </a:t>
            </a:r>
            <a:r>
              <a:rPr lang="vi-VN" sz="2800" dirty="0">
                <a:solidFill>
                  <a:srgbClr val="FF0000"/>
                </a:solidFill>
                <a:latin typeface="Times New Roman" panose="02020603050405020304" pitchFamily="18" charset="0"/>
                <a:ea typeface="Times New Roman" panose="02020603050405020304" pitchFamily="18" charset="0"/>
              </a:rPr>
              <a:t>đầu</a:t>
            </a:r>
            <a:r>
              <a:rPr lang="vi-VN" sz="2800" dirty="0">
                <a:solidFill>
                  <a:srgbClr val="FF0000"/>
                </a:solidFill>
                <a:effectLst/>
                <a:latin typeface="Times New Roman" panose="02020603050405020304" pitchFamily="18" charset="0"/>
                <a:ea typeface="Times New Roman" panose="02020603050405020304" pitchFamily="18" charset="0"/>
              </a:rPr>
              <a:t> từ chữ viết hoa lùi vào đầu dòng, kết thúc bằng dấu ngắt đoạn. </a:t>
            </a:r>
            <a:endParaRPr lang="en-US" sz="2800" dirty="0">
              <a:effectLst/>
              <a:latin typeface="Times New Roman" panose="02020603050405020304" pitchFamily="18" charset="0"/>
              <a:ea typeface="Times New Roman" panose="02020603050405020304" pitchFamily="18" charset="0"/>
            </a:endParaRPr>
          </a:p>
          <a:p>
            <a:pPr algn="just"/>
            <a:r>
              <a:rPr lang="vi-VN" sz="2800" i="1" dirty="0">
                <a:solidFill>
                  <a:srgbClr val="FF0000"/>
                </a:solidFill>
                <a:effectLst/>
                <a:latin typeface="Times New Roman" panose="02020603050405020304" pitchFamily="18" charset="0"/>
                <a:ea typeface="Calibri" panose="020F0502020204030204" pitchFamily="34" charset="0"/>
              </a:rPr>
              <a:t>Câu chủ đề</a:t>
            </a:r>
            <a:r>
              <a:rPr lang="vi-VN" sz="2800" dirty="0">
                <a:solidFill>
                  <a:srgbClr val="FF0000"/>
                </a:solidFill>
                <a:effectLst/>
                <a:latin typeface="Times New Roman" panose="02020603050405020304" pitchFamily="18" charset="0"/>
                <a:ea typeface="Calibri" panose="020F0502020204030204" pitchFamily="34" charset="0"/>
              </a:rPr>
              <a:t> trong </a:t>
            </a:r>
            <a:r>
              <a:rPr lang="vi-VN" sz="2800" dirty="0">
                <a:solidFill>
                  <a:srgbClr val="FF0000"/>
                </a:solidFill>
                <a:latin typeface="Times New Roman" panose="02020603050405020304" pitchFamily="18" charset="0"/>
                <a:ea typeface="Calibri" panose="020F0502020204030204" pitchFamily="34" charset="0"/>
              </a:rPr>
              <a:t>đ</a:t>
            </a:r>
            <a:r>
              <a:rPr lang="vi-VN" sz="2800" dirty="0">
                <a:solidFill>
                  <a:srgbClr val="FF0000"/>
                </a:solidFill>
                <a:effectLst/>
                <a:latin typeface="Times New Roman" panose="02020603050405020304" pitchFamily="18" charset="0"/>
                <a:ea typeface="Calibri" panose="020F0502020204030204" pitchFamily="34" charset="0"/>
              </a:rPr>
              <a:t>oạn văn mang nội dung khái quát, thường đứng đầu hoặc cuối đoạn.</a:t>
            </a:r>
            <a:endParaRPr lang="en-US" sz="2800" dirty="0"/>
          </a:p>
        </p:txBody>
      </p:sp>
      <p:cxnSp>
        <p:nvCxnSpPr>
          <p:cNvPr id="4" name="Đường nối Thẳng 3">
            <a:extLst>
              <a:ext uri="{FF2B5EF4-FFF2-40B4-BE49-F238E27FC236}">
                <a16:creationId xmlns:a16="http://schemas.microsoft.com/office/drawing/2014/main" id="{91868CCD-E644-F0F1-AD4D-5710F20983EA}"/>
              </a:ext>
            </a:extLst>
          </p:cNvPr>
          <p:cNvCxnSpPr>
            <a:cxnSpLocks/>
          </p:cNvCxnSpPr>
          <p:nvPr/>
        </p:nvCxnSpPr>
        <p:spPr>
          <a:xfrm>
            <a:off x="2597150" y="69850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151ADE66-D557-E35E-F941-AA2AD9264CCE}"/>
              </a:ext>
            </a:extLst>
          </p:cNvPr>
          <p:cNvCxnSpPr>
            <a:cxnSpLocks/>
          </p:cNvCxnSpPr>
          <p:nvPr/>
        </p:nvCxnSpPr>
        <p:spPr>
          <a:xfrm>
            <a:off x="469900" y="108585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986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6061586" y="1243368"/>
            <a:ext cx="56298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rPr>
              <a:t>PART 02</a:t>
            </a:r>
            <a:endParaRPr kumimoji="0" lang="zh-CN" altLang="en-US"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796516" y="1986509"/>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5469202" y="2639039"/>
            <a:ext cx="5459376" cy="769441"/>
          </a:xfrm>
          <a:prstGeom prst="rect">
            <a:avLst/>
          </a:prstGeom>
        </p:spPr>
        <p:txBody>
          <a:bodyPr wrap="square">
            <a:spAutoFit/>
          </a:bodyPr>
          <a:lstStyle/>
          <a:p>
            <a:r>
              <a:rPr lang="vi-VN" sz="4400" b="1" dirty="0">
                <a:solidFill>
                  <a:srgbClr val="000000"/>
                </a:solidFill>
                <a:latin typeface="Times New Roman" panose="02020603050405020304" pitchFamily="18" charset="0"/>
                <a:ea typeface="Times New Roman" panose="02020603050405020304" pitchFamily="18" charset="0"/>
              </a:rPr>
              <a:t>HOÀN THÀNH PHT</a:t>
            </a:r>
            <a:endParaRPr lang="en-US" sz="4400" dirty="0"/>
          </a:p>
        </p:txBody>
      </p:sp>
      <p:sp>
        <p:nvSpPr>
          <p:cNvPr id="6" name="Bong bóng Lời nói: Hình chữ nhật 5">
            <a:extLst>
              <a:ext uri="{FF2B5EF4-FFF2-40B4-BE49-F238E27FC236}">
                <a16:creationId xmlns:a16="http://schemas.microsoft.com/office/drawing/2014/main" id="{07A742DF-9D01-3043-F88D-ACD263AE91A4}"/>
              </a:ext>
            </a:extLst>
          </p:cNvPr>
          <p:cNvSpPr/>
          <p:nvPr/>
        </p:nvSpPr>
        <p:spPr>
          <a:xfrm>
            <a:off x="5559760" y="3826830"/>
            <a:ext cx="5832123" cy="1957604"/>
          </a:xfrm>
          <a:prstGeom prst="wedgeRectCallout">
            <a:avLst>
              <a:gd name="adj1" fmla="val -55933"/>
              <a:gd name="adj2" fmla="val -459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2" name="Hộp Văn bản 11">
            <a:extLst>
              <a:ext uri="{FF2B5EF4-FFF2-40B4-BE49-F238E27FC236}">
                <a16:creationId xmlns:a16="http://schemas.microsoft.com/office/drawing/2014/main" id="{97267F0E-8D73-E323-8A32-87A4A4DD32BE}"/>
              </a:ext>
            </a:extLst>
          </p:cNvPr>
          <p:cNvSpPr txBox="1"/>
          <p:nvPr/>
        </p:nvSpPr>
        <p:spPr>
          <a:xfrm>
            <a:off x="5840140" y="4109029"/>
            <a:ext cx="5452812" cy="1569660"/>
          </a:xfrm>
          <a:prstGeom prst="rect">
            <a:avLst/>
          </a:prstGeom>
          <a:noFill/>
        </p:spPr>
        <p:txBody>
          <a:bodyPr wrap="square" rtlCol="0">
            <a:spAutoFit/>
          </a:bodyPr>
          <a:lstStyle/>
          <a:p>
            <a:r>
              <a:rPr lang="vi-VN" sz="3200" dirty="0">
                <a:latin typeface="+mj-lt"/>
              </a:rPr>
              <a:t>Đọc kĩ các đoạn văn, xác định câu chủ đề (nếu có). Từ đó, xác định kiểu đoạn văn.</a:t>
            </a:r>
            <a:endParaRPr lang="en-US" sz="3200" dirty="0">
              <a:latin typeface="+mj-lt"/>
            </a:endParaRPr>
          </a:p>
        </p:txBody>
      </p:sp>
    </p:spTree>
    <p:extLst>
      <p:ext uri="{BB962C8B-B14F-4D97-AF65-F5344CB8AC3E}">
        <p14:creationId xmlns:p14="http://schemas.microsoft.com/office/powerpoint/2010/main" val="98746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958</TotalTime>
  <Words>4485</Words>
  <PresentationFormat>Màn hình rộng</PresentationFormat>
  <Paragraphs>222</Paragraphs>
  <Slides>25</Slides>
  <Notes>15</Notes>
  <HiddenSlides>0</HiddenSlides>
  <MMClips>2</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25</vt:i4>
      </vt:variant>
    </vt:vector>
  </HeadingPairs>
  <TitlesOfParts>
    <vt:vector size="34" baseType="lpstr">
      <vt:lpstr>DengXian</vt:lpstr>
      <vt:lpstr>DengXian Light</vt:lpstr>
      <vt:lpstr>Arial</vt:lpstr>
      <vt:lpstr>Calibri</vt:lpstr>
      <vt:lpstr>Times New Roman</vt:lpstr>
      <vt:lpstr>思源黑体 Medium</vt:lpstr>
      <vt:lpstr>杨任东竹石体-Semibold</vt:lpstr>
      <vt:lpstr>Office 主题​​</vt:lpstr>
      <vt:lpstr>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2019-03-07T05:13:26Z</dcterms:created>
  <dcterms:modified xsi:type="dcterms:W3CDTF">2023-07-01T11:00:36Z</dcterms:modified>
</cp:coreProperties>
</file>