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3" r:id="rId3"/>
    <p:sldId id="259" r:id="rId4"/>
    <p:sldId id="261" r:id="rId5"/>
    <p:sldId id="263" r:id="rId6"/>
    <p:sldId id="262" r:id="rId7"/>
    <p:sldId id="267" r:id="rId8"/>
    <p:sldId id="268" r:id="rId9"/>
    <p:sldId id="266" r:id="rId10"/>
    <p:sldId id="269" r:id="rId11"/>
    <p:sldId id="258" r:id="rId12"/>
    <p:sldId id="256" r:id="rId13"/>
    <p:sldId id="271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8AE60-A008-40E0-B370-320373BF5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4861B0-CB32-4C0A-BD3B-2C39AAF90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C9B2C8-DC1E-4A61-8FA9-21071A8F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97FDB9-C47B-414C-8C04-525EF792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64059F-AD23-4B48-8A81-1E175B85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2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67FDB-B442-4DDC-B40A-5A9C4864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3274F9-F88E-41E6-B50C-33042E2E5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BE6B6C-0546-486C-B1E6-5CC396BD5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1EB3D7-BB8C-4D80-8F66-9C78FD8F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052E4-A353-4E70-A092-E4BB59B7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2D122D-97CE-465D-89BE-B1847BDE2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ABEADD-71FF-4563-9EFE-ECE78CF19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D6EC5E-D00A-4D15-95D9-29C5A49F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8EC360-AC60-4A8D-ACBD-960A6F66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0B9DB7-ACF9-4818-8B2E-155EC12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8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DB15D-17C6-47D7-B421-EFEC7CA5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420E4C-0CB4-4070-A2E0-6AF8E5359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50EC40-9A1D-401B-AE2A-838C4485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9F2AF9-3CDC-4227-A870-76B0AB87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E2982-1177-4BF6-8CA7-16AF3BAB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9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44FA82-5CAB-4082-AA75-1F01C188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113329-768A-4196-9648-C461EA73E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BBF4C2-4622-4D6A-BA53-068FA013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95A710-78AE-4875-9E9F-33143409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D38483-01C6-4988-935F-58C7FB59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1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2E655B-11EF-45A6-A56F-535C6E0E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6CB793-C7BE-4263-8CA7-9FEE003EB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43F67F-9D57-4C2D-9A04-EEBE91119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AEF094-F82E-46C6-8C48-7B3176B1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543619-4BF2-4288-840A-611ABCAD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BE181C-3C39-4260-8835-442E1595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2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6DEA12-3E65-4571-8060-337D1F8D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09F5E0-5C98-41B2-9159-6532B8A42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49B631-9007-4942-BC0C-184706F7C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EA4D88-57C5-4DB7-AD50-3AE6394FC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6460F3-37D1-4969-B38A-C27AC4977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A6B9778-9186-42D2-A550-29E3CC404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13E4C0D-8609-4311-ADBD-6E3A5D77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BB18DE-4DDE-4893-8F8C-1DD584FA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0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6EFBF9-713E-4D24-972B-792A233C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E5AB763-A10B-4EAF-8234-2CFEFF8D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927E57-A471-46EC-B9C6-7BF95A6E1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083D3D-83A8-4461-B48E-BA1A1E5B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2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4CF229-C61B-473A-95EA-59B9618E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B7D1225-783A-4AB7-8235-08824EC3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D4E5E1-4D2E-4F8D-8576-69DB3B55B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9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9B401F-AAF0-4C34-B090-82F8C1EA3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09449B-7824-4E2C-B48D-3987BE229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8AD471-B029-4FBF-BCD0-D0B81B757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3A192F-7823-4132-8E50-20C50168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B96E62-3604-43EE-B0E2-8C8A9D6B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D54E0C-CD39-4FF7-8AB0-25E19297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3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C8A22-1580-4106-B7DD-0E4C54F2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28F3675-BEC8-49CD-8BC1-AE3491519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B43007-0AD2-4991-82AA-C77ECB04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5792C1-E8AB-46A4-8587-EEBF4006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DF2B5A-0BC3-4326-8466-907815C1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9A684D-AFA3-46AA-8073-4B903E6D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6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chemeClr val="accent2">
                <a:lumMod val="40000"/>
                <a:lumOff val="60000"/>
              </a:schemeClr>
            </a:gs>
            <a:gs pos="7900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59F06F-153E-4E63-8C2F-351CE5CE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F6A030-6A12-4657-B5DB-5008F3AE7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17C638-60FA-4B6A-81C6-EDA3F86EF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D7F1-BE25-4944-BCAD-561BE40E79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A05B17-C43E-4DA1-94C5-D5A69C665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1EAF11-11D6-4EF8-A592-2FF78D39D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8F30F-5380-463F-BB1E-CAE22D00B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732BE3-7754-4689-A840-4B61281BD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6155"/>
            <a:ext cx="12192000" cy="7003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B4650D-93FD-4BE4-BB2E-D4B427A1CE7B}"/>
              </a:ext>
            </a:extLst>
          </p:cNvPr>
          <p:cNvSpPr txBox="1"/>
          <p:nvPr/>
        </p:nvSpPr>
        <p:spPr>
          <a:xfrm>
            <a:off x="1808018" y="1412131"/>
            <a:ext cx="85759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9: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NUÔI DƯỠNG TÂM HỒN</a:t>
            </a:r>
          </a:p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 VÀ NGHE</a:t>
            </a:r>
          </a:p>
        </p:txBody>
      </p:sp>
    </p:spTree>
    <p:extLst>
      <p:ext uri="{BB962C8B-B14F-4D97-AF65-F5344CB8AC3E}">
        <p14:creationId xmlns:p14="http://schemas.microsoft.com/office/powerpoint/2010/main" val="27348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E63B048-B3A8-4112-8CA8-440A12A36B16}"/>
              </a:ext>
            </a:extLst>
          </p:cNvPr>
          <p:cNvSpPr/>
          <p:nvPr/>
        </p:nvSpPr>
        <p:spPr>
          <a:xfrm>
            <a:off x="4301836" y="0"/>
            <a:ext cx="3588327" cy="609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LUYỆN TẬP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B025F0-B279-46D3-990D-EB4C4FA5176F}"/>
              </a:ext>
            </a:extLst>
          </p:cNvPr>
          <p:cNvSpPr txBox="1"/>
          <p:nvPr/>
        </p:nvSpPr>
        <p:spPr>
          <a:xfrm>
            <a:off x="152400" y="706582"/>
            <a:ext cx="9670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Lẵng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dirty="0"/>
              <a:t>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F4690849-743A-40FD-A312-282CEF8EE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39347"/>
              </p:ext>
            </p:extLst>
          </p:nvPr>
        </p:nvGraphicFramePr>
        <p:xfrm>
          <a:off x="286327" y="2105891"/>
          <a:ext cx="11171382" cy="44343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85691">
                  <a:extLst>
                    <a:ext uri="{9D8B030D-6E8A-4147-A177-3AD203B41FA5}">
                      <a16:colId xmlns:a16="http://schemas.microsoft.com/office/drawing/2014/main" xmlns="" val="3894105542"/>
                    </a:ext>
                  </a:extLst>
                </a:gridCol>
                <a:gridCol w="5585691">
                  <a:extLst>
                    <a:ext uri="{9D8B030D-6E8A-4147-A177-3AD203B41FA5}">
                      <a16:colId xmlns:a16="http://schemas.microsoft.com/office/drawing/2014/main" xmlns="" val="2963591358"/>
                    </a:ext>
                  </a:extLst>
                </a:gridCol>
              </a:tblGrid>
              <a:tr h="53554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Văn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bản</a:t>
                      </a:r>
                      <a:endParaRPr lang="en-US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Nội</a:t>
                      </a:r>
                      <a:r>
                        <a:rPr lang="en-US" sz="2800" dirty="0"/>
                        <a:t> dung </a:t>
                      </a:r>
                      <a:r>
                        <a:rPr lang="en-US" sz="2800" dirty="0" err="1"/>
                        <a:t>chính</a:t>
                      </a:r>
                      <a:endParaRPr lang="en-US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002933665"/>
                  </a:ext>
                </a:extLst>
              </a:tr>
              <a:tr h="17956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Lẵng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quả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thông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Qua câu chuyện về cách tặng quà và món quà mà nhạc sĩ E-đơ-va Gờ-ric tặng cô bé Đa-ni Pơ-đơ-xơn, tác giả khẳng định giá trị và ý nghĩa của món quà tinh thần và của âm nhạc đối với tâm hồn của con người.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8807834"/>
                  </a:ext>
                </a:extLst>
              </a:tr>
              <a:tr h="38328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Con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muốn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làm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cái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cây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-Kỉ niệm thời thơ ấu gắn với thiên nhiên.</a:t>
                      </a:r>
                    </a:p>
                    <a:p>
                      <a:r>
                        <a:rPr lang="vi-VN" dirty="0"/>
                        <a:t>-Tình cảm của ông cháu.</a:t>
                      </a:r>
                    </a:p>
                    <a:p>
                      <a:r>
                        <a:rPr lang="vi-VN" dirty="0"/>
                        <a:t>-Sự cô đơn của đứa trẻ khi xa rời không gian sống quen thuộc.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2400669"/>
                  </a:ext>
                </a:extLst>
              </a:tr>
              <a:tr h="38328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tôi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nhớ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khói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Qua nỗi nhớ về khói,  có thể thấy “tôi”  là người có đời sống tâm hồn phong phú, tinh tế, nhạy cảm và nhiều yêu thương.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72449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B2630F-F08C-4E94-A146-F5550D404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861" y="112326"/>
            <a:ext cx="2261812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2A9AD2-CB7E-444C-8433-81AD70431FF7}"/>
              </a:ext>
            </a:extLst>
          </p:cNvPr>
          <p:cNvSpPr txBox="1"/>
          <p:nvPr/>
        </p:nvSpPr>
        <p:spPr>
          <a:xfrm>
            <a:off x="0" y="1375243"/>
            <a:ext cx="11776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mỗi ngày để nuôi dưỡng tâm hồn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666158-3E61-4466-8557-15D4F2298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620" y="-169899"/>
            <a:ext cx="3584759" cy="963251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ED2C01C3-7408-490C-A5B7-B713F4CB5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229613"/>
              </p:ext>
            </p:extLst>
          </p:nvPr>
        </p:nvGraphicFramePr>
        <p:xfrm>
          <a:off x="1159164" y="2416120"/>
          <a:ext cx="8746836" cy="36798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5612">
                  <a:extLst>
                    <a:ext uri="{9D8B030D-6E8A-4147-A177-3AD203B41FA5}">
                      <a16:colId xmlns:a16="http://schemas.microsoft.com/office/drawing/2014/main" xmlns="" val="3058595595"/>
                    </a:ext>
                  </a:extLst>
                </a:gridCol>
                <a:gridCol w="2915612">
                  <a:extLst>
                    <a:ext uri="{9D8B030D-6E8A-4147-A177-3AD203B41FA5}">
                      <a16:colId xmlns:a16="http://schemas.microsoft.com/office/drawing/2014/main" xmlns="" val="2379059190"/>
                    </a:ext>
                  </a:extLst>
                </a:gridCol>
                <a:gridCol w="2915612">
                  <a:extLst>
                    <a:ext uri="{9D8B030D-6E8A-4147-A177-3AD203B41FA5}">
                      <a16:colId xmlns:a16="http://schemas.microsoft.com/office/drawing/2014/main" xmlns="" val="1705722813"/>
                    </a:ext>
                  </a:extLst>
                </a:gridCol>
              </a:tblGrid>
              <a:tr h="61331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Ngày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tháng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Điều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làm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Cảm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xúc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của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835221"/>
                  </a:ext>
                </a:extLst>
              </a:tr>
              <a:tr h="613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2936093"/>
                  </a:ext>
                </a:extLst>
              </a:tr>
              <a:tr h="6133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6400767"/>
                  </a:ext>
                </a:extLst>
              </a:tr>
              <a:tr h="6133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7643550"/>
                  </a:ext>
                </a:extLst>
              </a:tr>
              <a:tr h="6133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6557334"/>
                  </a:ext>
                </a:extLst>
              </a:tr>
              <a:tr h="6133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6874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85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C62C5A-0680-486C-BC26-7A14FF714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802" y="0"/>
            <a:ext cx="3584759" cy="963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C8A386-F1E8-4340-88BB-BB075B6ADB7A}"/>
              </a:ext>
            </a:extLst>
          </p:cNvPr>
          <p:cNvSpPr txBox="1"/>
          <p:nvPr/>
        </p:nvSpPr>
        <p:spPr>
          <a:xfrm>
            <a:off x="235528" y="829037"/>
            <a:ext cx="94210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Nuôi dưỡng một đời sống tâm hồn phong phú sẽ mang đến cho chúng ta điều gì?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xmlns="" id="{08B6EBA6-A0EC-46F0-B98F-C7D88A924DB7}"/>
              </a:ext>
            </a:extLst>
          </p:cNvPr>
          <p:cNvSpPr/>
          <p:nvPr/>
        </p:nvSpPr>
        <p:spPr>
          <a:xfrm>
            <a:off x="9906000" y="80892"/>
            <a:ext cx="2050472" cy="1828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HOẠT ĐỘNG NHÓM </a:t>
            </a:r>
          </a:p>
          <a:p>
            <a:pPr algn="ctr"/>
            <a:r>
              <a:rPr lang="en-US" dirty="0"/>
              <a:t>(3 </a:t>
            </a:r>
            <a:r>
              <a:rPr lang="en-US" dirty="0" err="1"/>
              <a:t>Phút</a:t>
            </a:r>
            <a:r>
              <a:rPr lang="en-US" dirty="0"/>
              <a:t> )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8E66AC01-131F-4520-AF16-7E8AB568C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429033"/>
              </p:ext>
            </p:extLst>
          </p:nvPr>
        </p:nvGraphicFramePr>
        <p:xfrm>
          <a:off x="882073" y="2132830"/>
          <a:ext cx="8580582" cy="34505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90291">
                  <a:extLst>
                    <a:ext uri="{9D8B030D-6E8A-4147-A177-3AD203B41FA5}">
                      <a16:colId xmlns:a16="http://schemas.microsoft.com/office/drawing/2014/main" xmlns="" val="417750162"/>
                    </a:ext>
                  </a:extLst>
                </a:gridCol>
                <a:gridCol w="4290291">
                  <a:extLst>
                    <a:ext uri="{9D8B030D-6E8A-4147-A177-3AD203B41FA5}">
                      <a16:colId xmlns:a16="http://schemas.microsoft.com/office/drawing/2014/main" xmlns="" val="299522130"/>
                    </a:ext>
                  </a:extLst>
                </a:gridCol>
              </a:tblGrid>
              <a:tr h="7274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HỎI LỚN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TRẢ LỜI CỦA EM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962873774"/>
                  </a:ext>
                </a:extLst>
              </a:tr>
              <a:tr h="680785">
                <a:tc rowSpan="4">
                  <a:txBody>
                    <a:bodyPr/>
                    <a:lstStyle/>
                    <a:p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nuôi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dưỡng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đời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hồn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phú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Một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là</a:t>
                      </a: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9928854"/>
                  </a:ext>
                </a:extLst>
              </a:tr>
              <a:tr h="6807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Hai </a:t>
                      </a:r>
                      <a:r>
                        <a:rPr lang="en-US" dirty="0" err="1"/>
                        <a:t>là</a:t>
                      </a: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942464"/>
                  </a:ext>
                </a:extLst>
              </a:tr>
              <a:tr h="6807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 </a:t>
                      </a:r>
                      <a:r>
                        <a:rPr lang="en-US" dirty="0" err="1"/>
                        <a:t>là</a:t>
                      </a: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1121721"/>
                  </a:ext>
                </a:extLst>
              </a:tr>
              <a:tr h="6807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72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88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C62C5A-0680-486C-BC26-7A14FF714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802" y="0"/>
            <a:ext cx="3584759" cy="963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C8A386-F1E8-4340-88BB-BB075B6ADB7A}"/>
              </a:ext>
            </a:extLst>
          </p:cNvPr>
          <p:cNvSpPr txBox="1"/>
          <p:nvPr/>
        </p:nvSpPr>
        <p:spPr>
          <a:xfrm>
            <a:off x="235528" y="829037"/>
            <a:ext cx="94210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Nuôi dưỡng một đời sống tâm hồn phong phú sẽ mang đến cho chúng ta điều gì?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xmlns="" id="{08B6EBA6-A0EC-46F0-B98F-C7D88A924DB7}"/>
              </a:ext>
            </a:extLst>
          </p:cNvPr>
          <p:cNvSpPr/>
          <p:nvPr/>
        </p:nvSpPr>
        <p:spPr>
          <a:xfrm>
            <a:off x="9906000" y="80892"/>
            <a:ext cx="2050472" cy="1828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HOẠT ĐỘNG NHÓM </a:t>
            </a:r>
          </a:p>
          <a:p>
            <a:pPr algn="ctr"/>
            <a:r>
              <a:rPr lang="en-US" dirty="0"/>
              <a:t>(3 </a:t>
            </a:r>
            <a:r>
              <a:rPr lang="en-US" dirty="0" err="1"/>
              <a:t>Phút</a:t>
            </a:r>
            <a:r>
              <a:rPr lang="en-US" dirty="0"/>
              <a:t> )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8E66AC01-131F-4520-AF16-7E8AB568C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0643"/>
              </p:ext>
            </p:extLst>
          </p:nvPr>
        </p:nvGraphicFramePr>
        <p:xfrm>
          <a:off x="882072" y="2132830"/>
          <a:ext cx="10395528" cy="38770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22437">
                  <a:extLst>
                    <a:ext uri="{9D8B030D-6E8A-4147-A177-3AD203B41FA5}">
                      <a16:colId xmlns:a16="http://schemas.microsoft.com/office/drawing/2014/main" xmlns="" val="417750162"/>
                    </a:ext>
                  </a:extLst>
                </a:gridCol>
                <a:gridCol w="6373091">
                  <a:extLst>
                    <a:ext uri="{9D8B030D-6E8A-4147-A177-3AD203B41FA5}">
                      <a16:colId xmlns:a16="http://schemas.microsoft.com/office/drawing/2014/main" xmlns="" val="299522130"/>
                    </a:ext>
                  </a:extLst>
                </a:gridCol>
              </a:tblGrid>
              <a:tr h="7274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HỎI LỚN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TRẢ LỜI CỦA EM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962873774"/>
                  </a:ext>
                </a:extLst>
              </a:tr>
              <a:tr h="680785">
                <a:tc rowSpan="4">
                  <a:txBody>
                    <a:bodyPr/>
                    <a:lstStyle/>
                    <a:p>
                      <a:pPr algn="l"/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nuôi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dưỡng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đời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hồn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phú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Một là giúp chúng ta yêu cuộc sống, có cái nhìn khách quan hơn về cuộc sống.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9928854"/>
                  </a:ext>
                </a:extLst>
              </a:tr>
              <a:tr h="6807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Hai là giúp chúng ta tươi sáng, trẻ trung, năng động hơn.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942464"/>
                  </a:ext>
                </a:extLst>
              </a:tr>
              <a:tr h="6807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-Ba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giúp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1121721"/>
                  </a:ext>
                </a:extLst>
              </a:tr>
              <a:tr h="6807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72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47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63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970ECA1-CF2E-4A06-89AD-E13ED5AB3DA3}"/>
              </a:ext>
            </a:extLst>
          </p:cNvPr>
          <p:cNvSpPr/>
          <p:nvPr/>
        </p:nvSpPr>
        <p:spPr>
          <a:xfrm>
            <a:off x="1990549" y="1257850"/>
            <a:ext cx="82109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 THÚC CHỦ ĐỀ: </a:t>
            </a:r>
          </a:p>
          <a:p>
            <a:pPr algn="ctr"/>
            <a:r>
              <a:rPr lang="en-US" sz="54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NUÔI DƯỠNG TÂM HỒN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8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AC5C3E-C33F-442F-9053-BB858EB97E36}"/>
              </a:ext>
            </a:extLst>
          </p:cNvPr>
          <p:cNvSpPr txBox="1"/>
          <p:nvPr/>
        </p:nvSpPr>
        <p:spPr>
          <a:xfrm>
            <a:off x="1510145" y="1839164"/>
            <a:ext cx="100999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- </a:t>
            </a:r>
            <a:r>
              <a:rPr lang="en-US" sz="3200" b="1" dirty="0" err="1"/>
              <a:t>Nêu</a:t>
            </a:r>
            <a:r>
              <a:rPr lang="en-US" sz="3200" b="1" dirty="0"/>
              <a:t>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xét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video : </a:t>
            </a:r>
            <a:r>
              <a:rPr lang="en-US" sz="3200" b="1" dirty="0" err="1"/>
              <a:t>ngôn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, </a:t>
            </a:r>
            <a:r>
              <a:rPr lang="en-US" sz="3200" b="1" dirty="0" err="1"/>
              <a:t>cử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, </a:t>
            </a:r>
            <a:r>
              <a:rPr lang="en-US" sz="3200" b="1" dirty="0" err="1"/>
              <a:t>điệu</a:t>
            </a:r>
            <a:r>
              <a:rPr lang="en-US" sz="3200" b="1" dirty="0"/>
              <a:t> </a:t>
            </a:r>
            <a:r>
              <a:rPr lang="en-US" sz="3200" b="1" dirty="0" err="1"/>
              <a:t>bộ</a:t>
            </a:r>
            <a:r>
              <a:rPr lang="en-US" sz="3200" b="1" dirty="0"/>
              <a:t>, </a:t>
            </a:r>
            <a:r>
              <a:rPr lang="en-US" sz="3200" b="1" dirty="0" err="1"/>
              <a:t>ánh</a:t>
            </a:r>
            <a:r>
              <a:rPr lang="en-US" sz="3200" b="1" dirty="0"/>
              <a:t> </a:t>
            </a:r>
            <a:r>
              <a:rPr lang="en-US" sz="3200" b="1" dirty="0" err="1"/>
              <a:t>mắt</a:t>
            </a:r>
            <a:r>
              <a:rPr lang="en-US" sz="3200" b="1" dirty="0"/>
              <a:t>,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ảnh</a:t>
            </a:r>
            <a:r>
              <a:rPr lang="en-US" sz="3200" b="1" dirty="0"/>
              <a:t>,…?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AC1EB0-B9E7-427D-9F49-0C16B4523BF6}"/>
              </a:ext>
            </a:extLst>
          </p:cNvPr>
          <p:cNvSpPr txBox="1"/>
          <p:nvPr/>
        </p:nvSpPr>
        <p:spPr>
          <a:xfrm>
            <a:off x="1828799" y="443345"/>
            <a:ext cx="8963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EM HÃY XEM VIDEO VÀ TRẢ LỜI CÂU HỎI SAU: </a:t>
            </a:r>
          </a:p>
        </p:txBody>
      </p:sp>
    </p:spTree>
    <p:extLst>
      <p:ext uri="{BB962C8B-B14F-4D97-AF65-F5344CB8AC3E}">
        <p14:creationId xmlns:p14="http://schemas.microsoft.com/office/powerpoint/2010/main" val="298777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30AF6-73F1-4792-BF40-278CE59B4CCD}"/>
              </a:ext>
            </a:extLst>
          </p:cNvPr>
          <p:cNvSpPr/>
          <p:nvPr/>
        </p:nvSpPr>
        <p:spPr>
          <a:xfrm>
            <a:off x="121737" y="1674674"/>
            <a:ext cx="11948527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 LẠI MỘT TRẢI NGHIỆM </a:t>
            </a:r>
          </a:p>
          <a:p>
            <a:pPr algn="ctr"/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 NHỚ ĐỐI VỚI BẢN THÂ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02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03A5A6-F439-4D69-B176-32F8674CAC9E}"/>
              </a:ext>
            </a:extLst>
          </p:cNvPr>
          <p:cNvSpPr txBox="1"/>
          <p:nvPr/>
        </p:nvSpPr>
        <p:spPr>
          <a:xfrm>
            <a:off x="0" y="1"/>
            <a:ext cx="12192000" cy="8617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 LẠI MỘT TRẢI NGHIỆM ĐÁNG NHỚ ĐỐI VỚI BẢN THÂN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4ADF86-BA0D-4171-BE63-34DC9C3C81C5}"/>
              </a:ext>
            </a:extLst>
          </p:cNvPr>
          <p:cNvCxnSpPr/>
          <p:nvPr/>
        </p:nvCxnSpPr>
        <p:spPr>
          <a:xfrm>
            <a:off x="5200650" y="1354218"/>
            <a:ext cx="0" cy="55037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E79CB7-4131-43C4-815F-9B6244872B57}"/>
              </a:ext>
            </a:extLst>
          </p:cNvPr>
          <p:cNvSpPr txBox="1"/>
          <p:nvPr/>
        </p:nvSpPr>
        <p:spPr>
          <a:xfrm>
            <a:off x="5553076" y="2100709"/>
            <a:ext cx="6286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- Luyện tập và trình bày</a:t>
            </a:r>
          </a:p>
          <a:p>
            <a:r>
              <a:rPr lang="vi-VN" sz="2800" dirty="0"/>
              <a:t>- Trao đổi đánh giá.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D552DF-8053-42F6-8A8B-138DF0F2AF6A}"/>
              </a:ext>
            </a:extLst>
          </p:cNvPr>
          <p:cNvSpPr txBox="1"/>
          <p:nvPr/>
        </p:nvSpPr>
        <p:spPr>
          <a:xfrm>
            <a:off x="171454" y="1562100"/>
            <a:ext cx="476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1. Chuẩn bị nói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67025F9B-32A1-49F9-930D-7439FFD5F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63437"/>
              </p:ext>
            </p:extLst>
          </p:nvPr>
        </p:nvGraphicFramePr>
        <p:xfrm>
          <a:off x="885825" y="820319"/>
          <a:ext cx="10420350" cy="618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3363">
                  <a:extLst>
                    <a:ext uri="{9D8B030D-6E8A-4147-A177-3AD203B41FA5}">
                      <a16:colId xmlns:a16="http://schemas.microsoft.com/office/drawing/2014/main" xmlns="" val="2772019888"/>
                    </a:ext>
                  </a:extLst>
                </a:gridCol>
                <a:gridCol w="2756987">
                  <a:extLst>
                    <a:ext uri="{9D8B030D-6E8A-4147-A177-3AD203B41FA5}">
                      <a16:colId xmlns:a16="http://schemas.microsoft.com/office/drawing/2014/main" xmlns="" val="3912012016"/>
                    </a:ext>
                  </a:extLst>
                </a:gridCol>
              </a:tblGrid>
              <a:tr h="493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4452294"/>
                  </a:ext>
                </a:extLst>
              </a:tr>
              <a:tr h="498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 chuy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ện có đủ ba phần: Giới thiệu, nội dung và kết thúc.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7798960"/>
                  </a:ext>
                </a:extLst>
              </a:tr>
              <a:tr h="498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 chuyện kể về trải nghiệm của người nói.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9098643"/>
                  </a:ext>
                </a:extLst>
              </a:tr>
              <a:tr h="6977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 chuyện được giới thiệu rõ ràng  về (các) nhân vật, không gian và thời gian xảy ra.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9075215"/>
                  </a:ext>
                </a:extLst>
              </a:tr>
              <a:tr h="498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 chuyện được kể theo ngôi thứ nhất.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1793946"/>
                  </a:ext>
                </a:extLst>
              </a:tr>
              <a:tr h="498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 sự việc được kể theo trình tự hợp lí.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0524813"/>
                  </a:ext>
                </a:extLst>
              </a:tr>
              <a:tr h="498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hợp kể với miêu tả và biểu cảm.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8519709"/>
                  </a:ext>
                </a:extLst>
              </a:tr>
              <a:tr h="498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 bày suy nghĩ, bài học rút ra từ câu chuyện.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8435168"/>
                  </a:ext>
                </a:extLst>
              </a:tr>
              <a:tr h="6913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Giọng kể to, rõ, mạch lạc, thể hiện cảm xúc phù hợp với nội dung câu chuyện.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0019228"/>
                  </a:ext>
                </a:extLst>
              </a:tr>
              <a:tr h="498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 nói tự tin, nhìn vào người nghe khi kể, nét mặt, cử chỉ hợp lí.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4737043"/>
                  </a:ext>
                </a:extLst>
              </a:tr>
              <a:tr h="498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ện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400597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E482D8E-FA31-4AA2-ACB6-372F98E2C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926"/>
            <a:ext cx="12192000" cy="9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D42897-11B7-499D-837B-26131B5EDBEA}"/>
              </a:ext>
            </a:extLst>
          </p:cNvPr>
          <p:cNvSpPr txBox="1"/>
          <p:nvPr/>
        </p:nvSpPr>
        <p:spPr>
          <a:xfrm>
            <a:off x="0" y="960721"/>
            <a:ext cx="622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2/ </a:t>
            </a:r>
            <a:r>
              <a:rPr lang="en-US" sz="3200" b="1" dirty="0" err="1">
                <a:solidFill>
                  <a:srgbClr val="FF0000"/>
                </a:solidFill>
              </a:rPr>
              <a:t>Trình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nói</a:t>
            </a:r>
            <a:r>
              <a:rPr lang="en-US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22F003-D866-48F7-BC7F-1652CA25C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7838"/>
            <a:ext cx="12192000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5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A5B1E4-F476-40D4-83C9-78F604E90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175"/>
            <a:ext cx="12192000" cy="6934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4FCFD7-DDAD-4808-8D54-F7C25F7ABE25}"/>
              </a:ext>
            </a:extLst>
          </p:cNvPr>
          <p:cNvSpPr txBox="1"/>
          <p:nvPr/>
        </p:nvSpPr>
        <p:spPr>
          <a:xfrm>
            <a:off x="748146" y="1475062"/>
            <a:ext cx="10446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NUÔI DƯỠNG TÂM HỒN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</a:t>
            </a:r>
          </a:p>
        </p:txBody>
      </p:sp>
    </p:spTree>
    <p:extLst>
      <p:ext uri="{BB962C8B-B14F-4D97-AF65-F5344CB8AC3E}">
        <p14:creationId xmlns:p14="http://schemas.microsoft.com/office/powerpoint/2010/main" val="359326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9C3C31-09E4-4497-9AE8-C81B233C0E03}"/>
              </a:ext>
            </a:extLst>
          </p:cNvPr>
          <p:cNvSpPr txBox="1"/>
          <p:nvPr/>
        </p:nvSpPr>
        <p:spPr>
          <a:xfrm>
            <a:off x="526473" y="277091"/>
            <a:ext cx="1108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NHÌN TRANH BẮT CHỮ (TÁC PHẨM)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ED7EB6-DAA0-4694-9779-096F9C6F5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54" y="906562"/>
            <a:ext cx="3782291" cy="5690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1F2B93-B935-4C56-9B96-9269659F9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956" y="2179112"/>
            <a:ext cx="5633197" cy="3755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FF65FD-980E-4E00-8169-01ECCA188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711" y="1026318"/>
            <a:ext cx="6972961" cy="5224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A45E1E-CCFE-40D4-8D52-6F07C9DBC84A}"/>
              </a:ext>
            </a:extLst>
          </p:cNvPr>
          <p:cNvSpPr txBox="1"/>
          <p:nvPr/>
        </p:nvSpPr>
        <p:spPr>
          <a:xfrm>
            <a:off x="7196695" y="6191921"/>
            <a:ext cx="371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LẴNG QUẢ THÔNG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587F65-7FA4-4F4A-AA9C-E451E01746AB}"/>
              </a:ext>
            </a:extLst>
          </p:cNvPr>
          <p:cNvSpPr txBox="1"/>
          <p:nvPr/>
        </p:nvSpPr>
        <p:spPr>
          <a:xfrm>
            <a:off x="3124199" y="6330712"/>
            <a:ext cx="541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TÔI MUỐN LÀM MỘT CÁI CÂY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3DF87C-199F-4E78-B72F-F7A586996B6E}"/>
              </a:ext>
            </a:extLst>
          </p:cNvPr>
          <p:cNvSpPr txBox="1"/>
          <p:nvPr/>
        </p:nvSpPr>
        <p:spPr>
          <a:xfrm>
            <a:off x="5162956" y="6686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BCF5F19-4581-4B72-B758-B75867DF8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18" y="909199"/>
            <a:ext cx="7301967" cy="54582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F8A7C2-7A38-47B1-8299-DAD67B534BCA}"/>
              </a:ext>
            </a:extLst>
          </p:cNvPr>
          <p:cNvSpPr txBox="1"/>
          <p:nvPr/>
        </p:nvSpPr>
        <p:spPr>
          <a:xfrm>
            <a:off x="8340438" y="1026318"/>
            <a:ext cx="371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VÀ TÔI NHỚ KHÓI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84DE114-0FB3-46CE-BA4D-D5ACB3A0C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60" y="962040"/>
            <a:ext cx="7434443" cy="56731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7EA152A-98D6-450C-B22F-666AF1CFF2CC}"/>
              </a:ext>
            </a:extLst>
          </p:cNvPr>
          <p:cNvSpPr txBox="1"/>
          <p:nvPr/>
        </p:nvSpPr>
        <p:spPr>
          <a:xfrm>
            <a:off x="7979554" y="1898073"/>
            <a:ext cx="378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CÔ BÉ BÁN DIÊM</a:t>
            </a:r>
          </a:p>
        </p:txBody>
      </p:sp>
    </p:spTree>
    <p:extLst>
      <p:ext uri="{BB962C8B-B14F-4D97-AF65-F5344CB8AC3E}">
        <p14:creationId xmlns:p14="http://schemas.microsoft.com/office/powerpoint/2010/main" val="7536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9" grpId="0"/>
      <p:bldP spid="9" grpId="1"/>
      <p:bldP spid="12" grpId="0"/>
      <p:bldP spid="12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E63B048-B3A8-4112-8CA8-440A12A36B16}"/>
              </a:ext>
            </a:extLst>
          </p:cNvPr>
          <p:cNvSpPr/>
          <p:nvPr/>
        </p:nvSpPr>
        <p:spPr>
          <a:xfrm>
            <a:off x="4301836" y="0"/>
            <a:ext cx="3588327" cy="609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LUYỆN TẬP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B025F0-B279-46D3-990D-EB4C4FA5176F}"/>
              </a:ext>
            </a:extLst>
          </p:cNvPr>
          <p:cNvSpPr txBox="1"/>
          <p:nvPr/>
        </p:nvSpPr>
        <p:spPr>
          <a:xfrm>
            <a:off x="152400" y="706582"/>
            <a:ext cx="9670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Lẵng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dirty="0"/>
              <a:t> </a:t>
            </a: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398E9B8F-1F93-43BC-9482-29B9DFFF0447}"/>
              </a:ext>
            </a:extLst>
          </p:cNvPr>
          <p:cNvSpPr/>
          <p:nvPr/>
        </p:nvSpPr>
        <p:spPr>
          <a:xfrm>
            <a:off x="9822873" y="55418"/>
            <a:ext cx="2216727" cy="1953491"/>
          </a:xfrm>
          <a:prstGeom prst="irregularSeal2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Hoạt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nhóm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(3 </a:t>
            </a:r>
            <a:r>
              <a:rPr lang="en-US" sz="1400" b="1" dirty="0" err="1">
                <a:solidFill>
                  <a:srgbClr val="FF0000"/>
                </a:solidFill>
              </a:rPr>
              <a:t>phút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09739EED-1547-4F52-9F8E-C013BCB5C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243119"/>
              </p:ext>
            </p:extLst>
          </p:nvPr>
        </p:nvGraphicFramePr>
        <p:xfrm>
          <a:off x="286327" y="2105891"/>
          <a:ext cx="11171382" cy="22119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85691">
                  <a:extLst>
                    <a:ext uri="{9D8B030D-6E8A-4147-A177-3AD203B41FA5}">
                      <a16:colId xmlns:a16="http://schemas.microsoft.com/office/drawing/2014/main" xmlns="" val="3894105542"/>
                    </a:ext>
                  </a:extLst>
                </a:gridCol>
                <a:gridCol w="5585691">
                  <a:extLst>
                    <a:ext uri="{9D8B030D-6E8A-4147-A177-3AD203B41FA5}">
                      <a16:colId xmlns:a16="http://schemas.microsoft.com/office/drawing/2014/main" xmlns="" val="2963591358"/>
                    </a:ext>
                  </a:extLst>
                </a:gridCol>
              </a:tblGrid>
              <a:tr h="53554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Văn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bản</a:t>
                      </a:r>
                      <a:endParaRPr lang="en-US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Nội</a:t>
                      </a:r>
                      <a:r>
                        <a:rPr lang="en-US" sz="2800" dirty="0"/>
                        <a:t> dung </a:t>
                      </a:r>
                      <a:r>
                        <a:rPr lang="en-US" sz="2800" dirty="0" err="1"/>
                        <a:t>chính</a:t>
                      </a:r>
                      <a:endParaRPr lang="en-US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002933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Lẵng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quả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thông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8807834"/>
                  </a:ext>
                </a:extLst>
              </a:tr>
              <a:tr h="38328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Con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muốn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làm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cái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cây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2400669"/>
                  </a:ext>
                </a:extLst>
              </a:tr>
              <a:tr h="38328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tôi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nhớ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khói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724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40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688</Words>
  <PresentationFormat>Custom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2021-06-22T02:12:35Z</dcterms:created>
  <dcterms:modified xsi:type="dcterms:W3CDTF">2021-08-28T00:55:28Z</dcterms:modified>
</cp:coreProperties>
</file>