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1" r:id="rId4"/>
    <p:sldId id="422" r:id="rId5"/>
    <p:sldId id="412" r:id="rId6"/>
    <p:sldId id="423" r:id="rId7"/>
    <p:sldId id="424" r:id="rId8"/>
    <p:sldId id="414" r:id="rId9"/>
    <p:sldId id="425" r:id="rId10"/>
    <p:sldId id="426" r:id="rId11"/>
    <p:sldId id="427" r:id="rId12"/>
    <p:sldId id="428" r:id="rId13"/>
    <p:sldId id="429" r:id="rId14"/>
    <p:sldId id="430" r:id="rId15"/>
    <p:sldId id="431" r:id="rId16"/>
    <p:sldId id="432" r:id="rId17"/>
    <p:sldId id="418" r:id="rId18"/>
    <p:sldId id="276" r:id="rId19"/>
    <p:sldId id="4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3" y="65141"/>
            <a:ext cx="88011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17. NGÀNH NGHỀ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7" y="111968"/>
            <a:ext cx="11996057" cy="637097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Về phẩm chất: Cẩn thận, chăm chỉ, trách nhiệm; yêu thích công việc, đam mê kỹ thuật; có tinh thần hợp tác; có ý thức tuân thủ tuyệt đối an toàn lao động</a:t>
            </a:r>
          </a:p>
          <a:p>
            <a:r>
              <a:rPr lang="vi-VN" sz="2400">
                <a:solidFill>
                  <a:srgbClr val="FF0000"/>
                </a:solidFill>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a:t>
            </a:r>
            <a:r>
              <a:rPr lang="en-US" sz="2400">
                <a:solidFill>
                  <a:srgbClr val="FF0000"/>
                </a:solidFill>
                <a:latin typeface="Times New Roman" panose="02020603050405020304" pitchFamily="18" charset="0"/>
                <a:cs typeface="Times New Roman" panose="02020603050405020304" pitchFamily="18" charset="0"/>
              </a:rPr>
              <a:t>ấn</a:t>
            </a:r>
            <a:r>
              <a:rPr lang="vi-VN" sz="2400">
                <a:solidFill>
                  <a:srgbClr val="FF0000"/>
                </a:solidFill>
                <a:latin typeface="Times New Roman" panose="02020603050405020304" pitchFamily="18" charset="0"/>
                <a:cs typeface="Times New Roman" panose="02020603050405020304" pitchFamily="18" charset="0"/>
              </a:rPr>
              <a:t>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spTree>
    <p:extLst>
      <p:ext uri="{BB962C8B-B14F-4D97-AF65-F5344CB8AC3E}">
        <p14:creationId xmlns:p14="http://schemas.microsoft.com/office/powerpoint/2010/main" val="4010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Một số yêu cầu đối với người lao động trong lĩnh vực kỹ thuật điện</a:t>
            </a:r>
          </a:p>
          <a:p>
            <a:r>
              <a:rPr lang="en-US" sz="2400">
                <a:latin typeface="Times New Roman" panose="02020603050405020304" pitchFamily="18" charset="0"/>
                <a:cs typeface="Times New Roman" panose="02020603050405020304" pitchFamily="18" charset="0"/>
              </a:rPr>
              <a:t>- Về phẩm chất: Cẩn thận, chăm chỉ, trách nhiệm; yêu thích công việc, đam mê kỹ thuật; có tinh thần hợp tác; có ý thức tuân thủ tuyệt đối an toàn lao động</a:t>
            </a:r>
          </a:p>
          <a:p>
            <a:r>
              <a:rPr lang="en-US" sz="2400">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en-US" sz="2400">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16543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74646"/>
            <a:ext cx="1197428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70423484"/>
              </p:ext>
            </p:extLst>
          </p:nvPr>
        </p:nvGraphicFramePr>
        <p:xfrm>
          <a:off x="369168" y="1527110"/>
          <a:ext cx="11434056" cy="4851020"/>
        </p:xfrm>
        <a:graphic>
          <a:graphicData uri="http://schemas.openxmlformats.org/drawingml/2006/table">
            <a:tbl>
              <a:tblPr firstRow="1" firstCol="1" bandRow="1"/>
              <a:tblGrid>
                <a:gridCol w="5237132">
                  <a:extLst>
                    <a:ext uri="{9D8B030D-6E8A-4147-A177-3AD203B41FA5}">
                      <a16:colId xmlns:a16="http://schemas.microsoft.com/office/drawing/2014/main" val="740318280"/>
                    </a:ext>
                  </a:extLst>
                </a:gridCol>
                <a:gridCol w="6196924">
                  <a:extLst>
                    <a:ext uri="{9D8B030D-6E8A-4147-A177-3AD203B41FA5}">
                      <a16:colId xmlns:a16="http://schemas.microsoft.com/office/drawing/2014/main" val="1936189056"/>
                    </a:ext>
                  </a:extLst>
                </a:gridCol>
              </a:tblGrid>
              <a:tr h="228600">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522428"/>
                  </a:ext>
                </a:extLst>
              </a:tr>
              <a:tr h="3657600">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quan tâm và muốn tìm hiểu về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nào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nghiên cứu, tìm hiểu nhiều hơn về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khả năng đáp ứng yêu cầu chuyên môn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thể thực hiện tốt hoạt động liên quan đến kĩ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dễ dàng trình bày về các vấn đề liên quan đến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về các nội dung liên quan đế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kĩ năng cần thiết đối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kỹ năng phân tích, tổng hợp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tổ chức, quản lý công việc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531845"/>
                  </a:ext>
                </a:extLst>
              </a:tr>
            </a:tbl>
          </a:graphicData>
        </a:graphic>
      </p:graphicFrame>
    </p:spTree>
    <p:extLst>
      <p:ext uri="{BB962C8B-B14F-4D97-AF65-F5344CB8AC3E}">
        <p14:creationId xmlns:p14="http://schemas.microsoft.com/office/powerpoint/2010/main" val="1137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III.Sự phù hợp của bản thân với ngành nghề trong lĩnh vực kỹ thuật điện</a:t>
            </a:r>
          </a:p>
          <a:p>
            <a:r>
              <a:rPr lang="en-US" sz="2800">
                <a:latin typeface="Times New Roman" panose="02020603050405020304" pitchFamily="18" charset="0"/>
                <a:cs typeface="Times New Roman" panose="02020603050405020304" pitchFamily="18" charset="0"/>
              </a:rPr>
              <a:t>Căn cứ vào sở thích và khả năng của mình, mỗi người có thể tìm hiểu về sự phù hợp của bản thân với những ngành nghề trong lĩnh vực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197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Dựa vào đặc điểm, các yêu cầu của một số ngành nghề trong lĩnh vực kĩ thuật điện, em hãy tự đánh giá sự phù hợp của bản thân với một nghề cụ thể mà em mong muốn.</a:t>
            </a:r>
          </a:p>
        </p:txBody>
      </p:sp>
    </p:spTree>
    <p:extLst>
      <p:ext uri="{BB962C8B-B14F-4D97-AF65-F5344CB8AC3E}">
        <p14:creationId xmlns:p14="http://schemas.microsoft.com/office/powerpoint/2010/main" val="3297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3106764402"/>
              </p:ext>
            </p:extLst>
          </p:nvPr>
        </p:nvGraphicFramePr>
        <p:xfrm>
          <a:off x="391025" y="1895830"/>
          <a:ext cx="11551920" cy="4876800"/>
        </p:xfrm>
        <a:graphic>
          <a:graphicData uri="http://schemas.openxmlformats.org/drawingml/2006/table">
            <a:tbl>
              <a:tblPr firstRow="1" firstCol="1" bandRow="1"/>
              <a:tblGrid>
                <a:gridCol w="5775375">
                  <a:extLst>
                    <a:ext uri="{9D8B030D-6E8A-4147-A177-3AD203B41FA5}">
                      <a16:colId xmlns:a16="http://schemas.microsoft.com/office/drawing/2014/main" val="2514318767"/>
                    </a:ext>
                  </a:extLst>
                </a:gridCol>
                <a:gridCol w="5776545">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Tree>
    <p:extLst>
      <p:ext uri="{BB962C8B-B14F-4D97-AF65-F5344CB8AC3E}">
        <p14:creationId xmlns:p14="http://schemas.microsoft.com/office/powerpoint/2010/main" val="275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2921579908"/>
              </p:ext>
            </p:extLst>
          </p:nvPr>
        </p:nvGraphicFramePr>
        <p:xfrm>
          <a:off x="391025" y="1895830"/>
          <a:ext cx="9424779" cy="4739640"/>
        </p:xfrm>
        <a:graphic>
          <a:graphicData uri="http://schemas.openxmlformats.org/drawingml/2006/table">
            <a:tbl>
              <a:tblPr firstRow="1" firstCol="1" bandRow="1"/>
              <a:tblGrid>
                <a:gridCol w="2426820">
                  <a:extLst>
                    <a:ext uri="{9D8B030D-6E8A-4147-A177-3AD203B41FA5}">
                      <a16:colId xmlns:a16="http://schemas.microsoft.com/office/drawing/2014/main" val="2514318767"/>
                    </a:ext>
                  </a:extLst>
                </a:gridCol>
                <a:gridCol w="6997959">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
        <p:nvSpPr>
          <p:cNvPr id="6" name="Rectangle 5"/>
          <p:cNvSpPr/>
          <p:nvPr/>
        </p:nvSpPr>
        <p:spPr>
          <a:xfrm>
            <a:off x="10192252" y="1972774"/>
            <a:ext cx="1579756"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Bài 2. </a:t>
            </a:r>
          </a:p>
          <a:p>
            <a:r>
              <a:rPr lang="en-US" sz="2800">
                <a:solidFill>
                  <a:srgbClr val="FF0000"/>
                </a:solidFill>
                <a:latin typeface="Times New Roman" panose="02020603050405020304" pitchFamily="18" charset="0"/>
                <a:cs typeface="Times New Roman" panose="02020603050405020304" pitchFamily="18" charset="0"/>
              </a:rPr>
              <a:t>A - 6</a:t>
            </a:r>
          </a:p>
          <a:p>
            <a:r>
              <a:rPr lang="en-US" sz="2800">
                <a:solidFill>
                  <a:srgbClr val="FF0000"/>
                </a:solidFill>
                <a:latin typeface="Times New Roman" panose="02020603050405020304" pitchFamily="18" charset="0"/>
                <a:cs typeface="Times New Roman" panose="02020603050405020304" pitchFamily="18" charset="0"/>
              </a:rPr>
              <a:t>B - 4</a:t>
            </a:r>
          </a:p>
          <a:p>
            <a:r>
              <a:rPr lang="en-US" sz="2800">
                <a:solidFill>
                  <a:srgbClr val="FF0000"/>
                </a:solidFill>
                <a:latin typeface="Times New Roman" panose="02020603050405020304" pitchFamily="18" charset="0"/>
                <a:cs typeface="Times New Roman" panose="02020603050405020304" pitchFamily="18" charset="0"/>
              </a:rPr>
              <a:t>C - 5</a:t>
            </a:r>
          </a:p>
          <a:p>
            <a:r>
              <a:rPr lang="en-US" sz="2800">
                <a:solidFill>
                  <a:srgbClr val="FF0000"/>
                </a:solidFill>
                <a:latin typeface="Times New Roman" panose="02020603050405020304" pitchFamily="18" charset="0"/>
                <a:cs typeface="Times New Roman" panose="02020603050405020304" pitchFamily="18" charset="0"/>
              </a:rPr>
              <a:t>D - 3</a:t>
            </a:r>
          </a:p>
          <a:p>
            <a:r>
              <a:rPr lang="en-US" sz="2800">
                <a:solidFill>
                  <a:srgbClr val="FF0000"/>
                </a:solidFill>
                <a:latin typeface="Times New Roman" panose="02020603050405020304" pitchFamily="18" charset="0"/>
                <a:cs typeface="Times New Roman" panose="02020603050405020304" pitchFamily="18" charset="0"/>
              </a:rPr>
              <a:t>E - 2</a:t>
            </a:r>
          </a:p>
          <a:p>
            <a:r>
              <a:rPr lang="en-US" sz="2800">
                <a:solidFill>
                  <a:srgbClr val="FF0000"/>
                </a:solidFill>
                <a:latin typeface="Times New Roman" panose="02020603050405020304" pitchFamily="18" charset="0"/>
                <a:cs typeface="Times New Roman" panose="02020603050405020304" pitchFamily="18" charset="0"/>
              </a:rPr>
              <a:t>G – 1</a:t>
            </a:r>
          </a:p>
        </p:txBody>
      </p:sp>
    </p:spTree>
    <p:extLst>
      <p:ext uri="{BB962C8B-B14F-4D97-AF65-F5344CB8AC3E}">
        <p14:creationId xmlns:p14="http://schemas.microsoft.com/office/powerpoint/2010/main" val="3829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6" name="Rectangle 5"/>
          <p:cNvSpPr/>
          <p:nvPr/>
        </p:nvSpPr>
        <p:spPr>
          <a:xfrm>
            <a:off x="192831" y="458861"/>
            <a:ext cx="11769013"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3. 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3210141"/>
              </p:ext>
            </p:extLst>
          </p:nvPr>
        </p:nvGraphicFramePr>
        <p:xfrm>
          <a:off x="419878" y="1943100"/>
          <a:ext cx="11541965" cy="4649000"/>
        </p:xfrm>
        <a:graphic>
          <a:graphicData uri="http://schemas.openxmlformats.org/drawingml/2006/table">
            <a:tbl>
              <a:tblPr firstRow="1" firstCol="1" bandRow="1"/>
              <a:tblGrid>
                <a:gridCol w="991739">
                  <a:extLst>
                    <a:ext uri="{9D8B030D-6E8A-4147-A177-3AD203B41FA5}">
                      <a16:colId xmlns:a16="http://schemas.microsoft.com/office/drawing/2014/main" val="3422363641"/>
                    </a:ext>
                  </a:extLst>
                </a:gridCol>
                <a:gridCol w="8821766">
                  <a:extLst>
                    <a:ext uri="{9D8B030D-6E8A-4147-A177-3AD203B41FA5}">
                      <a16:colId xmlns:a16="http://schemas.microsoft.com/office/drawing/2014/main" val="2889267529"/>
                    </a:ext>
                  </a:extLst>
                </a:gridCol>
                <a:gridCol w="655816">
                  <a:extLst>
                    <a:ext uri="{9D8B030D-6E8A-4147-A177-3AD203B41FA5}">
                      <a16:colId xmlns:a16="http://schemas.microsoft.com/office/drawing/2014/main" val="1288288553"/>
                    </a:ext>
                  </a:extLst>
                </a:gridCol>
                <a:gridCol w="1072644">
                  <a:extLst>
                    <a:ext uri="{9D8B030D-6E8A-4147-A177-3AD203B41FA5}">
                      <a16:colId xmlns:a16="http://schemas.microsoft.com/office/drawing/2014/main" val="4219868343"/>
                    </a:ext>
                  </a:extLst>
                </a:gridCol>
              </a:tblGrid>
              <a:tr h="204537">
                <a:tc gridSpan="2">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sở thích, khả năng phù hợp với ngành nghề trong lĩnh vực kỹ thuật điện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19248"/>
                  </a:ext>
                </a:extLst>
              </a:tr>
              <a:tr h="306805">
                <a:tc rowSpan="2">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hoặc muốn tìm hiểu về các nghề liên quan đến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704776"/>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và muốn tương lai sẽ làm một nghề nghiệp cụ thể thuộc lĩnh vực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19155"/>
                  </a:ext>
                </a:extLst>
              </a:tr>
              <a:tr h="306805">
                <a:tc rowSpan="4">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quan sát, tìm hiểu cách sử dụng và sửa chữa các đồ dùng điện trong gia đình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274474"/>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thấy các hoạt động lắp ráp mạch điện điều khiển là hữu ích hay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934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hứng thú tham gia các hoạt động lắp rap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7768"/>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tìm tòi mở rộng các kiến thức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68542"/>
                  </a:ext>
                </a:extLst>
              </a:tr>
              <a:tr h="306805">
                <a:tc rowSpan="6">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sử dụng các đồ dùng điện trong gia đình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62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hiểu và dễ dàng trình bày về các nội dung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410023"/>
                  </a:ext>
                </a:extLst>
              </a:tr>
              <a:tr h="204537">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lắp ráp được các mạch điện điều khiển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872115"/>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phân tích được mô đun cảm biến và mạch điện điều khiển sử dụng mô đun cảm biến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418086"/>
                  </a:ext>
                </a:extLst>
              </a:tr>
              <a:tr h="409074">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đề xuất phương án mới để ứng dụng cho các mạch điện sử dụng mô đun cảm biến trong gia đình mình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624219"/>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tổ chức, quản lý và phân công công việc phù hợp trong hoạt động nhóm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001463"/>
                  </a:ext>
                </a:extLst>
              </a:tr>
            </a:tbl>
          </a:graphicData>
        </a:graphic>
      </p:graphicFrame>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một số công ty, xí nghiệp hoạt động trong lĩnh vực kỹ thuật điện.</a:t>
            </a:r>
          </a:p>
          <a:p>
            <a:r>
              <a:rPr lang="en-US" sz="2800" b="1">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Hãy tìm hiểu về công việc cụ thể của một người làm nghề trong lĩnh vực kỹ thuật điện ở khu vực nơi em sống và phân tích sự phù hợp của bản thân đối với nghề đó.</a:t>
            </a:r>
          </a:p>
        </p:txBody>
      </p:sp>
      <p:sp>
        <p:nvSpPr>
          <p:cNvPr id="4" name="TextBox 3">
            <a:extLst>
              <a:ext uri="{FF2B5EF4-FFF2-40B4-BE49-F238E27FC236}">
                <a16:creationId xmlns:a16="http://schemas.microsoft.com/office/drawing/2014/main" id="{879838F8-C342-D880-0839-2EBC04151544}"/>
              </a:ext>
            </a:extLst>
          </p:cNvPr>
          <p:cNvSpPr txBox="1"/>
          <p:nvPr/>
        </p:nvSpPr>
        <p:spPr>
          <a:xfrm>
            <a:off x="1447800" y="5313171"/>
            <a:ext cx="79163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a:solidFill>
                  <a:srgbClr val="0000FF"/>
                </a:solidFill>
                <a:latin typeface="Times New Roman" panose="02020603050405020304" pitchFamily="18" charset="0"/>
                <a:cs typeface="Times New Roman" panose="02020603050405020304" pitchFamily="18" charset="0"/>
              </a:rPr>
              <a:t>-</a:t>
            </a:r>
            <a:r>
              <a:rPr lang="en-US" sz="2200" b="1">
                <a:solidFill>
                  <a:srgbClr val="0000FF"/>
                </a:solidFill>
                <a:latin typeface="Times New Roman" panose="02020603050405020304" pitchFamily="18" charset="0"/>
                <a:cs typeface="Times New Roman" panose="02020603050405020304" pitchFamily="18" charset="0"/>
              </a:rPr>
              <a:t> </a:t>
            </a:r>
            <a:r>
              <a:rPr lang="vi-VN" sz="2200" b="1">
                <a:solidFill>
                  <a:srgbClr val="0000FF"/>
                </a:solidFill>
                <a:latin typeface="Times New Roman" panose="02020603050405020304" pitchFamily="18" charset="0"/>
                <a:cs typeface="Times New Roman" panose="02020603050405020304" pitchFamily="18" charset="0"/>
              </a:rPr>
              <a:t>ĐH 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17.1 và cho biết người làm nghề lắp đặt và sửa chữa điện cần có những đặc điểm gì?</a:t>
            </a:r>
          </a:p>
        </p:txBody>
      </p:sp>
      <p:pic>
        <p:nvPicPr>
          <p:cNvPr id="3" name="Picture 2"/>
          <p:cNvPicPr>
            <a:picLocks noChangeAspect="1"/>
          </p:cNvPicPr>
          <p:nvPr/>
        </p:nvPicPr>
        <p:blipFill>
          <a:blip r:embed="rId2"/>
          <a:stretch>
            <a:fillRect/>
          </a:stretch>
        </p:blipFill>
        <p:spPr>
          <a:xfrm>
            <a:off x="342900" y="336306"/>
            <a:ext cx="6901962" cy="4965456"/>
          </a:xfrm>
          <a:prstGeom prst="rect">
            <a:avLst/>
          </a:prstGeom>
        </p:spPr>
      </p:pic>
      <p:sp>
        <p:nvSpPr>
          <p:cNvPr id="5" name="TextBox 4"/>
          <p:cNvSpPr txBox="1"/>
          <p:nvPr/>
        </p:nvSpPr>
        <p:spPr>
          <a:xfrm>
            <a:off x="993530" y="5477607"/>
            <a:ext cx="604031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17.1. Nghề lắp đặt và sửa chữa thiết bị điện</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94" y="65719"/>
            <a:ext cx="5152830" cy="4965456"/>
          </a:xfrm>
          <a:prstGeom prst="rect">
            <a:avLst/>
          </a:prstGeom>
        </p:spPr>
      </p:pic>
      <p:sp>
        <p:nvSpPr>
          <p:cNvPr id="5" name="TextBox 4"/>
          <p:cNvSpPr txBox="1"/>
          <p:nvPr/>
        </p:nvSpPr>
        <p:spPr>
          <a:xfrm>
            <a:off x="249594" y="5216350"/>
            <a:ext cx="528345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17.1. Nghề lắp đặt và sửa chữa thiết bị điện</a:t>
            </a:r>
          </a:p>
        </p:txBody>
      </p:sp>
      <p:sp>
        <p:nvSpPr>
          <p:cNvPr id="4" name="Rectangle 3"/>
          <p:cNvSpPr/>
          <p:nvPr/>
        </p:nvSpPr>
        <p:spPr>
          <a:xfrm>
            <a:off x="5533053" y="65719"/>
            <a:ext cx="6419462" cy="6863417"/>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Người làm nghề lắp đặt và sửa chữa điện cần có những đặc điểm:</a:t>
            </a:r>
          </a:p>
          <a:p>
            <a:r>
              <a:rPr lang="vi-VN" sz="2000">
                <a:solidFill>
                  <a:srgbClr val="FF0000"/>
                </a:solidFill>
                <a:latin typeface="Times New Roman" panose="02020603050405020304" pitchFamily="18" charset="0"/>
                <a:cs typeface="Times New Roman" panose="02020603050405020304" pitchFamily="18" charset="0"/>
              </a:rPr>
              <a:t>- Bảo trì máy phát điện và lắp đặt các thiết bị. Có thể bao gồm những việc như sửa chữa, lắp đặt và bảo dưỡng các loại máy phát điện như máy phát điện 1 pha, sửa chữa mạch điện tự động chạy trong các thiết bị, máy móc,…</a:t>
            </a:r>
          </a:p>
          <a:p>
            <a:r>
              <a:rPr lang="vi-VN" sz="2000">
                <a:solidFill>
                  <a:srgbClr val="FF0000"/>
                </a:solidFill>
                <a:latin typeface="Times New Roman" panose="02020603050405020304" pitchFamily="18" charset="0"/>
                <a:cs typeface="Times New Roman" panose="02020603050405020304" pitchFamily="18" charset="0"/>
              </a:rPr>
              <a:t>- Thực hiện những công việc vận hành động cơ, không đồng bộ 3 pha bằng cách lắp đặt các bộ phận, đầu dây, lắp đặt để tạo chiều quay cho các động cơ điều chỉnh cho động cơ xoay chiều đảo mà không gặp những trục trặc hay bất lợi gì.</a:t>
            </a:r>
          </a:p>
          <a:p>
            <a:r>
              <a:rPr lang="vi-VN" sz="2000">
                <a:solidFill>
                  <a:srgbClr val="FF0000"/>
                </a:solidFill>
                <a:latin typeface="Times New Roman" panose="02020603050405020304" pitchFamily="18" charset="0"/>
                <a:cs typeface="Times New Roman" panose="02020603050405020304" pitchFamily="18" charset="0"/>
              </a:rPr>
              <a:t>- Tiến hành sửa chữa những đường dây bị đứt, có thể là nối dây, đi dây điện, lập các công tắc và bảng điện điều khiển lắp đặt hệ thống ống luồn. Xây dựng và thiết kế hệ thống ổ cắm điện. Phục vụ mọi người lắp đặt các đường dây và hệ thống đèn cao áp, đèn chiếu sáng tại các ngõ, ngách, theo yêu cầu,…</a:t>
            </a:r>
          </a:p>
          <a:p>
            <a:r>
              <a:rPr lang="vi-VN" sz="2000">
                <a:solidFill>
                  <a:srgbClr val="FF0000"/>
                </a:solidFill>
                <a:latin typeface="Times New Roman" panose="02020603050405020304" pitchFamily="18" charset="0"/>
                <a:cs typeface="Times New Roman" panose="02020603050405020304" pitchFamily="18" charset="0"/>
              </a:rPr>
              <a:t>- Sửa chữa các đồ gia dụng trong gia đình như: tivi, tủ lạnh, điều hòa, bếp, quạt điện, đèn, bình nước nóng,…</a:t>
            </a:r>
          </a:p>
          <a:p>
            <a:r>
              <a:rPr lang="vi-VN" sz="2000">
                <a:solidFill>
                  <a:srgbClr val="FF0000"/>
                </a:solidFill>
                <a:latin typeface="Times New Roman" panose="02020603050405020304" pitchFamily="18" charset="0"/>
                <a:cs typeface="Times New Roman" panose="02020603050405020304" pitchFamily="18" charset="0"/>
              </a:rPr>
              <a:t>- Phục vụ và chịu trách nhiệm lắp đặt các thiết bị điều khiển, cảnh báo. Tiến hành lắp đặt các mạch điện và đường dây để nhấn kịp thời cho việc báo cháy, lắp các thiết bị chiếu sáng, chống trộm, các loại khóa cửa,…</a:t>
            </a:r>
          </a:p>
        </p:txBody>
      </p:sp>
    </p:spTree>
    <p:extLst>
      <p:ext uri="{BB962C8B-B14F-4D97-AF65-F5344CB8AC3E}">
        <p14:creationId xmlns:p14="http://schemas.microsoft.com/office/powerpoint/2010/main" val="409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cho biết những ngành nghề dưới đây, ngành nghề nào thuộc lĩnh vực cơ khí?</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sư cơ khí</a:t>
            </a:r>
          </a:p>
        </p:txBody>
      </p:sp>
      <p:sp>
        <p:nvSpPr>
          <p:cNvPr id="6" name="Rectangle 5"/>
          <p:cNvSpPr/>
          <p:nvPr/>
        </p:nvSpPr>
        <p:spPr>
          <a:xfrm>
            <a:off x="553915" y="208911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máy tự động</a:t>
            </a:r>
          </a:p>
        </p:txBody>
      </p:sp>
      <p:sp>
        <p:nvSpPr>
          <p:cNvPr id="7" name="Rectangle 6"/>
          <p:cNvSpPr/>
          <p:nvPr/>
        </p:nvSpPr>
        <p:spPr>
          <a:xfrm>
            <a:off x="378070" y="3019741"/>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máy của tàu thủy</a:t>
            </a: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sư luyện kim</a:t>
            </a: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cơ khí</a:t>
            </a:r>
          </a:p>
        </p:txBody>
      </p:sp>
      <p:sp>
        <p:nvSpPr>
          <p:cNvPr id="10" name="Rectangle 9"/>
          <p:cNvSpPr/>
          <p:nvPr/>
        </p:nvSpPr>
        <p:spPr>
          <a:xfrm>
            <a:off x="1125414" y="581163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hàn</a:t>
            </a:r>
          </a:p>
        </p:txBody>
      </p:sp>
      <p:sp>
        <p:nvSpPr>
          <p:cNvPr id="11" name="Rectangle 10"/>
          <p:cNvSpPr/>
          <p:nvPr/>
        </p:nvSpPr>
        <p:spPr>
          <a:xfrm>
            <a:off x="6444760" y="1179106"/>
            <a:ext cx="533693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cơ khí và sửa chữa máy móc</a:t>
            </a: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sư cơ học</a:t>
            </a:r>
          </a:p>
        </p:txBody>
      </p:sp>
      <p:sp>
        <p:nvSpPr>
          <p:cNvPr id="13" name="Rectangle 12"/>
          <p:cNvSpPr/>
          <p:nvPr/>
        </p:nvSpPr>
        <p:spPr>
          <a:xfrm>
            <a:off x="7288822" y="301974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luyện kim loại</a:t>
            </a:r>
          </a:p>
        </p:txBody>
      </p:sp>
      <p:sp>
        <p:nvSpPr>
          <p:cNvPr id="14" name="Rectangle 13"/>
          <p:cNvSpPr/>
          <p:nvPr/>
        </p:nvSpPr>
        <p:spPr>
          <a:xfrm>
            <a:off x="6954716" y="395037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nông ngiệp</a:t>
            </a: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lắp đặt máy móc, thiết bị</a:t>
            </a: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viên cơ khí hàng không</a:t>
            </a:r>
          </a:p>
        </p:txBody>
      </p:sp>
    </p:spTree>
    <p:extLst>
      <p:ext uri="{BB962C8B-B14F-4D97-AF65-F5344CB8AC3E}">
        <p14:creationId xmlns:p14="http://schemas.microsoft.com/office/powerpoint/2010/main" val="7146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a) Vận hành hệ thống điện</a:t>
            </a: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 Kiểm tra phần cứng máy tính</a:t>
            </a: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 Bảo trì thiết bị điện</a:t>
            </a: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 Thiết kế hệ thống điện</a:t>
            </a: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a:latin typeface="Times New Roman" panose="02020603050405020304" pitchFamily="18" charset="0"/>
                <a:cs typeface="Times New Roman" panose="02020603050405020304" pitchFamily="18" charset="0"/>
              </a:rPr>
              <a:t>Hình 12.2. Một số công việc của ngành nghề thuộc lĩnh vực kỹ thuật điện</a:t>
            </a: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graphicFrame>
        <p:nvGraphicFramePr>
          <p:cNvPr id="5" name="Table 4"/>
          <p:cNvGraphicFramePr>
            <a:graphicFrameLocks noGrp="1"/>
          </p:cNvGraphicFramePr>
          <p:nvPr>
            <p:extLst>
              <p:ext uri="{D42A27DB-BD31-4B8C-83A1-F6EECF244321}">
                <p14:modId xmlns:p14="http://schemas.microsoft.com/office/powerpoint/2010/main" val="3503227404"/>
              </p:ext>
            </p:extLst>
          </p:nvPr>
        </p:nvGraphicFramePr>
        <p:xfrm>
          <a:off x="574416" y="1178300"/>
          <a:ext cx="11434082" cy="5547360"/>
        </p:xfrm>
        <a:graphic>
          <a:graphicData uri="http://schemas.openxmlformats.org/drawingml/2006/table">
            <a:tbl>
              <a:tblPr firstRow="1" firstCol="1" bandRow="1"/>
              <a:tblGrid>
                <a:gridCol w="855383">
                  <a:extLst>
                    <a:ext uri="{9D8B030D-6E8A-4147-A177-3AD203B41FA5}">
                      <a16:colId xmlns:a16="http://schemas.microsoft.com/office/drawing/2014/main" val="1398923601"/>
                    </a:ext>
                  </a:extLst>
                </a:gridCol>
                <a:gridCol w="2503560">
                  <a:extLst>
                    <a:ext uri="{9D8B030D-6E8A-4147-A177-3AD203B41FA5}">
                      <a16:colId xmlns:a16="http://schemas.microsoft.com/office/drawing/2014/main" val="3621797626"/>
                    </a:ext>
                  </a:extLst>
                </a:gridCol>
                <a:gridCol w="8075139">
                  <a:extLst>
                    <a:ext uri="{9D8B030D-6E8A-4147-A177-3AD203B41FA5}">
                      <a16:colId xmlns:a16="http://schemas.microsoft.com/office/drawing/2014/main" val="3330434687"/>
                    </a:ext>
                  </a:extLst>
                </a:gridCol>
              </a:tblGrid>
              <a:tr h="0">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06741"/>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6112"/>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 nhiệm vụ kỹ thuật để hỗ trợ nghiên cứu kỹ thuật điện và thiết kế, sản xuất, lắp ráp, xây dựng, vận hành, bảo trì và sửa chữa thiết bị điện, cơ sở và hệ thống phân phối.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662940"/>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bảo trì hệ thống điện, máy móc điện, các thiết bị điện, đường dây và dây cáp cung cấp và truyền tải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81543"/>
                  </a:ext>
                </a:extLst>
              </a:tr>
            </a:tbl>
          </a:graphicData>
        </a:graphic>
      </p:graphicFrame>
    </p:spTree>
    <p:extLst>
      <p:ext uri="{BB962C8B-B14F-4D97-AF65-F5344CB8AC3E}">
        <p14:creationId xmlns:p14="http://schemas.microsoft.com/office/powerpoint/2010/main" val="32946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sp>
        <p:nvSpPr>
          <p:cNvPr id="2" name="Rectangle 1"/>
          <p:cNvSpPr/>
          <p:nvPr/>
        </p:nvSpPr>
        <p:spPr>
          <a:xfrm>
            <a:off x="491412" y="1069157"/>
            <a:ext cx="11339804"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a:t>
            </a:r>
          </a:p>
          <a:p>
            <a:r>
              <a:rPr lang="vi-VN" sz="2800">
                <a:solidFill>
                  <a:srgbClr val="FF0000"/>
                </a:solidFill>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vi-VN" sz="2800">
                <a:solidFill>
                  <a:srgbClr val="FF0000"/>
                </a:solidFill>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vi-VN" sz="2800">
                <a:solidFill>
                  <a:srgbClr val="FF0000"/>
                </a:solidFill>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spTree>
    <p:extLst>
      <p:ext uri="{BB962C8B-B14F-4D97-AF65-F5344CB8AC3E}">
        <p14:creationId xmlns:p14="http://schemas.microsoft.com/office/powerpoint/2010/main" val="265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nghề trong lĩnh vực kỹ thuật điện</a:t>
            </a:r>
          </a:p>
          <a:p>
            <a:r>
              <a:rPr lang="en-US" sz="2800">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en-US" sz="2800">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en-US" sz="2800">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15" y="-37322"/>
            <a:ext cx="1150775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Nêu những yêu cầu về năng lực và phẩm chất của ngành nghề trong lĩnh vực kĩ thuật điện.</a:t>
            </a:r>
          </a:p>
          <a:p>
            <a:r>
              <a:rPr lang="en-US" sz="2800" b="1">
                <a:latin typeface="Times New Roman" panose="02020603050405020304" pitchFamily="18" charset="0"/>
                <a:cs typeface="Times New Roman" panose="02020603050405020304" pitchFamily="18" charset="0"/>
              </a:rPr>
              <a:t>2. Quan sát bảng 17.2. trình bày yêu cầu về năng lực đối với một ngành nghề thuộc một số lĩnh vực.</a:t>
            </a:r>
          </a:p>
        </p:txBody>
      </p:sp>
      <p:graphicFrame>
        <p:nvGraphicFramePr>
          <p:cNvPr id="5" name="Table 4"/>
          <p:cNvGraphicFramePr>
            <a:graphicFrameLocks noGrp="1"/>
          </p:cNvGraphicFramePr>
          <p:nvPr>
            <p:extLst>
              <p:ext uri="{D42A27DB-BD31-4B8C-83A1-F6EECF244321}">
                <p14:modId xmlns:p14="http://schemas.microsoft.com/office/powerpoint/2010/main" val="654456129"/>
              </p:ext>
            </p:extLst>
          </p:nvPr>
        </p:nvGraphicFramePr>
        <p:xfrm>
          <a:off x="322490" y="1802965"/>
          <a:ext cx="11648686" cy="4754880"/>
        </p:xfrm>
        <a:graphic>
          <a:graphicData uri="http://schemas.openxmlformats.org/drawingml/2006/table">
            <a:tbl>
              <a:tblPr firstRow="1" firstCol="1" bandRow="1"/>
              <a:tblGrid>
                <a:gridCol w="2607597">
                  <a:extLst>
                    <a:ext uri="{9D8B030D-6E8A-4147-A177-3AD203B41FA5}">
                      <a16:colId xmlns:a16="http://schemas.microsoft.com/office/drawing/2014/main" val="2099185646"/>
                    </a:ext>
                  </a:extLst>
                </a:gridCol>
                <a:gridCol w="9041089">
                  <a:extLst>
                    <a:ext uri="{9D8B030D-6E8A-4147-A177-3AD203B41FA5}">
                      <a16:colId xmlns:a16="http://schemas.microsoft.com/office/drawing/2014/main" val="2848290918"/>
                    </a:ext>
                  </a:extLst>
                </a:gridCol>
              </a:tblGrid>
              <a:tr h="0">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 về 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853574"/>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sư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280491"/>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thuật viên kĩ thuật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12345"/>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nhất định tương đương sơ cấp; có sức khỏe, tác phong nhanh nhẹn, có khả năng làm việc độc lập và nhóm; có kỹ năng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940358"/>
                  </a:ext>
                </a:extLst>
              </a:tr>
            </a:tbl>
          </a:graphicData>
        </a:graphic>
      </p:graphicFrame>
    </p:spTree>
    <p:extLst>
      <p:ext uri="{BB962C8B-B14F-4D97-AF65-F5344CB8AC3E}">
        <p14:creationId xmlns:p14="http://schemas.microsoft.com/office/powerpoint/2010/main" val="19518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1100</TotalTime>
  <Words>3686</Words>
  <Application>Microsoft Office PowerPoint</Application>
  <PresentationFormat>Widescreen</PresentationFormat>
  <Paragraphs>210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2023-08-22T04:11:54Z</dcterms:modified>
</cp:coreProperties>
</file>