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Lst>
  <p:sldIdLst>
    <p:sldId id="257" r:id="rId5"/>
    <p:sldId id="324" r:id="rId6"/>
    <p:sldId id="325" r:id="rId7"/>
    <p:sldId id="326" r:id="rId8"/>
    <p:sldId id="327" r:id="rId9"/>
    <p:sldId id="328" r:id="rId10"/>
    <p:sldId id="329" r:id="rId11"/>
    <p:sldId id="330" r:id="rId12"/>
    <p:sldId id="331" r:id="rId13"/>
    <p:sldId id="332" r:id="rId14"/>
    <p:sldId id="333" r:id="rId15"/>
    <p:sldId id="334" r:id="rId16"/>
    <p:sldId id="261" r:id="rId17"/>
    <p:sldId id="320" r:id="rId18"/>
    <p:sldId id="317" r:id="rId19"/>
    <p:sldId id="318" r:id="rId20"/>
    <p:sldId id="268" r:id="rId21"/>
    <p:sldId id="269" r:id="rId22"/>
    <p:sldId id="270" r:id="rId23"/>
    <p:sldId id="273" r:id="rId24"/>
    <p:sldId id="274" r:id="rId25"/>
    <p:sldId id="275" r:id="rId26"/>
    <p:sldId id="276" r:id="rId27"/>
    <p:sldId id="277" r:id="rId28"/>
    <p:sldId id="321"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303" r:id="rId47"/>
    <p:sldId id="304" r:id="rId48"/>
    <p:sldId id="305" r:id="rId49"/>
    <p:sldId id="306" r:id="rId50"/>
    <p:sldId id="307" r:id="rId51"/>
    <p:sldId id="308" r:id="rId52"/>
    <p:sldId id="309" r:id="rId53"/>
    <p:sldId id="310" r:id="rId54"/>
    <p:sldId id="314" r:id="rId55"/>
    <p:sldId id="311" r:id="rId56"/>
    <p:sldId id="297" r:id="rId57"/>
    <p:sldId id="336" r:id="rId58"/>
    <p:sldId id="337" r:id="rId59"/>
    <p:sldId id="32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83272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8032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223663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4288420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121466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979773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6B9868-637E-42AE-8703-33590BA6C074}"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438599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6B9868-637E-42AE-8703-33590BA6C074}" type="datetimeFigureOut">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230133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6B9868-637E-42AE-8703-33590BA6C074}" type="datetimeFigureOut">
              <a:rPr lang="en-US" smtClean="0"/>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1251478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B9868-637E-42AE-8703-33590BA6C074}" type="datetimeFigureOut">
              <a:rPr lang="en-US" smtClean="0"/>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792074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B9868-637E-42AE-8703-33590BA6C074}"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23297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1250853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B9868-637E-42AE-8703-33590BA6C074}"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2909181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2186700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82871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966907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30984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90960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1660957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770507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288FB41-F780-482C-9A97-5207F5726164}"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0E492B-546F-4EFD-BF92-FDAFC8B1DFB4}"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533962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BACB87C-BC28-424E-851D-ADB395614EFA}"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1C8F3FF-0923-4995-A92D-68B2146C3174}"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540371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B9868-637E-42AE-8703-33590BA6C074}"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675331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5CFD564-BAF1-4DB3-A41D-A56967BC7161}"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7AA2DE0-2D64-49A8-83E2-1A86DAD5AA19}"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203900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920E371-464F-4353-9271-7F02C133CFF9}"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1C58A1C-72D5-4B52-A2C6-07D4E1CA4158}"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530143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221932D-B714-4402-9858-1359344348BF}"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7F08EB-202F-4E5F-A30A-B57E5DB5CA05}"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613064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09CFC05-6613-4B57-ABCE-F160B3D2DB06}"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D269D83-5CD9-46FB-9CE7-E4ED0776DB69}"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133221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B9BE7C1-9599-476A-A193-3C5842B650C5}"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1229AB1-6B83-49F5-8E9E-3A4D12E6C408}"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793550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D2F2EA-3776-4008-BF82-D4D72C1A6FE3}"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63768C-CCD4-47A5-90FE-AE1271525917}"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145790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DDF682-B5AF-40F4-B183-FB3D1B48CE2D}"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2A2157-C6CB-4046-9EED-79899429DE73}"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926948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2B39CD0-1153-4E13-94CF-79A5F565AF49}"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728CEBC-F580-4EE7-B9D5-3EA66492B4A7}"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910245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1C47FB9-B579-472C-B7BF-F71C2E09A778}"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DCF650-C56E-4840-8397-B3A8B4ED1FE3}"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079811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a:ea typeface="+mn-ea"/>
              <a:cs typeface="+mn-cs"/>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smtClean="0"/>
              <a:t>Click to edit Master title style</a:t>
            </a:r>
            <a:endParaRPr dirty="0"/>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10619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6B9868-637E-42AE-8703-33590BA6C074}"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2398860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33977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smtClean="0"/>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46996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52B5-7A2F-4CC8-B7CE-9234E21C2837}" type="datetime1">
              <a:rPr kumimoji="0" lang="en-US" sz="11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1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77755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a:ea typeface="+mn-ea"/>
              <a:cs typeface="+mn-cs"/>
            </a:endParaRP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DA07A-9201-4B4B-BAF2-015AFA30F520}" type="datetime1">
              <a:rPr kumimoji="0" lang="en-US" sz="11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1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302085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EE0F8"/>
                </a:solidFill>
                <a:effectLst/>
                <a:uLnTx/>
                <a:uFillTx/>
                <a:latin typeface="Cambria"/>
                <a:ea typeface="+mn-ea"/>
                <a:cs typeface="+mn-cs"/>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EE0F8"/>
                </a:solidFill>
                <a:effectLst/>
                <a:uLnTx/>
                <a:uFillTx/>
                <a:latin typeface="Cambria"/>
                <a:ea typeface="+mn-ea"/>
                <a:cs typeface="+mn-cs"/>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EE0F8">
                    <a:lumMod val="75000"/>
                  </a:srgbClr>
                </a:solidFill>
                <a:effectLst/>
                <a:uLnTx/>
                <a:uFillTx/>
                <a:latin typeface="Cambria"/>
                <a:ea typeface="+mn-ea"/>
                <a:cs typeface="+mn-cs"/>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EE0F8">
                    <a:lumMod val="75000"/>
                  </a:srgbClr>
                </a:solidFill>
                <a:effectLst/>
                <a:uLnTx/>
                <a:uFillTx/>
                <a:latin typeface="Cambria"/>
                <a:ea typeface="+mn-ea"/>
                <a:cs typeface="+mn-cs"/>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smtClean="0"/>
              <a:t>Click to edit Master title style</a:t>
            </a:r>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332049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2898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108393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342119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136492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34156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6B9868-637E-42AE-8703-33590BA6C074}" type="datetimeFigureOut">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415562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2" name="Oval 31"/>
          <p:cNvSpPr/>
          <p:nvPr userDrawn="1"/>
        </p:nvSpPr>
        <p:spPr>
          <a:xfrm>
            <a:off x="8749343" y="4405387"/>
            <a:ext cx="1666608" cy="16666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299" b="0" i="0" u="none" strike="noStrike" kern="1200" cap="none" spc="0" normalizeH="0" baseline="0" noProof="0">
              <a:ln>
                <a:noFill/>
              </a:ln>
              <a:solidFill>
                <a:prstClr val="white"/>
              </a:solidFill>
              <a:effectLst/>
              <a:uLnTx/>
              <a:uFillTx/>
              <a:latin typeface="Cambria"/>
              <a:ea typeface="+mn-ea"/>
              <a:cs typeface="+mn-cs"/>
            </a:endParaRPr>
          </a:p>
        </p:txBody>
      </p:sp>
      <p:sp>
        <p:nvSpPr>
          <p:cNvPr id="34" name="Oval 33"/>
          <p:cNvSpPr/>
          <p:nvPr userDrawn="1"/>
        </p:nvSpPr>
        <p:spPr>
          <a:xfrm>
            <a:off x="8832080" y="4478599"/>
            <a:ext cx="1522962" cy="15229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299" b="0" i="0" u="none" strike="noStrike" kern="1200" cap="none" spc="0" normalizeH="0" baseline="0" noProof="0">
              <a:ln>
                <a:noFill/>
              </a:ln>
              <a:solidFill>
                <a:prstClr val="white"/>
              </a:solidFill>
              <a:effectLst/>
              <a:uLnTx/>
              <a:uFillTx/>
              <a:latin typeface="Cambria"/>
              <a:ea typeface="+mn-ea"/>
              <a:cs typeface="+mn-cs"/>
            </a:endParaRPr>
          </a:p>
        </p:txBody>
      </p:sp>
      <p:sp>
        <p:nvSpPr>
          <p:cNvPr id="35" name="Picture Placeholder 8"/>
          <p:cNvSpPr>
            <a:spLocks noGrp="1"/>
          </p:cNvSpPr>
          <p:nvPr userDrawn="1">
            <p:ph type="pic" sz="quarter" idx="34"/>
          </p:nvPr>
        </p:nvSpPr>
        <p:spPr>
          <a:xfrm>
            <a:off x="8904825" y="4561147"/>
            <a:ext cx="1378814" cy="1378814"/>
          </a:xfrm>
          <a:prstGeom prst="ellipse">
            <a:avLst/>
          </a:prstGeom>
        </p:spPr>
        <p:txBody>
          <a:bodyPr/>
          <a:lstStyle>
            <a:lvl1pPr>
              <a:defRPr sz="1200">
                <a:solidFill>
                  <a:schemeClr val="bg1"/>
                </a:solidFill>
              </a:defRPr>
            </a:lvl1pPr>
          </a:lstStyle>
          <a:p>
            <a:endParaRPr lang="id-ID" dirty="0"/>
          </a:p>
        </p:txBody>
      </p:sp>
      <p:sp>
        <p:nvSpPr>
          <p:cNvPr id="19" name="Oval 18"/>
          <p:cNvSpPr/>
          <p:nvPr userDrawn="1"/>
        </p:nvSpPr>
        <p:spPr>
          <a:xfrm>
            <a:off x="1506715" y="4405387"/>
            <a:ext cx="1666608" cy="1666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299" b="0" i="0" u="none" strike="noStrike" kern="1200" cap="none" spc="0" normalizeH="0" baseline="0" noProof="0">
              <a:ln>
                <a:noFill/>
              </a:ln>
              <a:solidFill>
                <a:prstClr val="white"/>
              </a:solidFill>
              <a:effectLst/>
              <a:uLnTx/>
              <a:uFillTx/>
              <a:latin typeface="Cambria"/>
              <a:ea typeface="+mn-ea"/>
              <a:cs typeface="+mn-cs"/>
            </a:endParaRPr>
          </a:p>
        </p:txBody>
      </p:sp>
      <p:sp>
        <p:nvSpPr>
          <p:cNvPr id="24" name="Oval 23"/>
          <p:cNvSpPr/>
          <p:nvPr userDrawn="1"/>
        </p:nvSpPr>
        <p:spPr>
          <a:xfrm>
            <a:off x="1589452" y="4478599"/>
            <a:ext cx="1522962" cy="15229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299" b="0" i="0" u="none" strike="noStrike" kern="1200" cap="none" spc="0" normalizeH="0" baseline="0" noProof="0">
              <a:ln>
                <a:noFill/>
              </a:ln>
              <a:solidFill>
                <a:prstClr val="white"/>
              </a:solidFill>
              <a:effectLst/>
              <a:uLnTx/>
              <a:uFillTx/>
              <a:latin typeface="Cambria"/>
              <a:ea typeface="+mn-ea"/>
              <a:cs typeface="+mn-cs"/>
            </a:endParaRPr>
          </a:p>
        </p:txBody>
      </p:sp>
      <p:sp>
        <p:nvSpPr>
          <p:cNvPr id="25" name="Picture Placeholder 8"/>
          <p:cNvSpPr>
            <a:spLocks noGrp="1"/>
          </p:cNvSpPr>
          <p:nvPr userDrawn="1">
            <p:ph type="pic" sz="quarter" idx="10"/>
          </p:nvPr>
        </p:nvSpPr>
        <p:spPr>
          <a:xfrm>
            <a:off x="1662197" y="4561147"/>
            <a:ext cx="1378814" cy="1378814"/>
          </a:xfrm>
          <a:prstGeom prst="ellipse">
            <a:avLst/>
          </a:prstGeom>
        </p:spPr>
        <p:txBody>
          <a:bodyPr/>
          <a:lstStyle>
            <a:lvl1pPr>
              <a:defRPr sz="1200">
                <a:solidFill>
                  <a:schemeClr val="bg1"/>
                </a:solidFill>
              </a:defRPr>
            </a:lvl1pPr>
          </a:lstStyle>
          <a:p>
            <a:endParaRPr lang="id-ID" dirty="0"/>
          </a:p>
        </p:txBody>
      </p:sp>
      <p:sp>
        <p:nvSpPr>
          <p:cNvPr id="27" name="Oval 26"/>
          <p:cNvSpPr/>
          <p:nvPr userDrawn="1"/>
        </p:nvSpPr>
        <p:spPr>
          <a:xfrm>
            <a:off x="5186087" y="4405387"/>
            <a:ext cx="1666608" cy="16666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299" b="0" i="0" u="none" strike="noStrike" kern="1200" cap="none" spc="0" normalizeH="0" baseline="0" noProof="0">
              <a:ln>
                <a:noFill/>
              </a:ln>
              <a:solidFill>
                <a:prstClr val="white"/>
              </a:solidFill>
              <a:effectLst/>
              <a:uLnTx/>
              <a:uFillTx/>
              <a:latin typeface="Cambria"/>
              <a:ea typeface="+mn-ea"/>
              <a:cs typeface="+mn-cs"/>
            </a:endParaRPr>
          </a:p>
        </p:txBody>
      </p:sp>
      <p:sp>
        <p:nvSpPr>
          <p:cNvPr id="29" name="Oval 28"/>
          <p:cNvSpPr/>
          <p:nvPr userDrawn="1"/>
        </p:nvSpPr>
        <p:spPr>
          <a:xfrm>
            <a:off x="5268823" y="4478599"/>
            <a:ext cx="1522962" cy="15229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299" b="0" i="0" u="none" strike="noStrike" kern="1200" cap="none" spc="0" normalizeH="0" baseline="0" noProof="0">
              <a:ln>
                <a:noFill/>
              </a:ln>
              <a:solidFill>
                <a:prstClr val="white"/>
              </a:solidFill>
              <a:effectLst/>
              <a:uLnTx/>
              <a:uFillTx/>
              <a:latin typeface="Cambria"/>
              <a:ea typeface="+mn-ea"/>
              <a:cs typeface="+mn-cs"/>
            </a:endParaRPr>
          </a:p>
        </p:txBody>
      </p:sp>
      <p:sp>
        <p:nvSpPr>
          <p:cNvPr id="30" name="Picture Placeholder 8"/>
          <p:cNvSpPr>
            <a:spLocks noGrp="1"/>
          </p:cNvSpPr>
          <p:nvPr userDrawn="1">
            <p:ph type="pic" sz="quarter" idx="33"/>
          </p:nvPr>
        </p:nvSpPr>
        <p:spPr>
          <a:xfrm>
            <a:off x="5341569" y="4561147"/>
            <a:ext cx="1378814" cy="1378814"/>
          </a:xfrm>
          <a:prstGeom prst="ellipse">
            <a:avLst/>
          </a:prstGeom>
        </p:spPr>
        <p:txBody>
          <a:bodyPr/>
          <a:lstStyle>
            <a:lvl1pPr>
              <a:defRPr sz="1200">
                <a:solidFill>
                  <a:schemeClr val="bg1"/>
                </a:solidFill>
              </a:defRPr>
            </a:lvl1pPr>
          </a:lstStyle>
          <a:p>
            <a:endParaRPr lang="id-ID" dirty="0"/>
          </a:p>
        </p:txBody>
      </p:sp>
    </p:spTree>
    <p:extLst>
      <p:ext uri="{BB962C8B-B14F-4D97-AF65-F5344CB8AC3E}">
        <p14:creationId xmlns:p14="http://schemas.microsoft.com/office/powerpoint/2010/main" val="1456871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5" grpId="0"/>
      <p:bldP spid="30"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5519937" y="740701"/>
            <a:ext cx="2200396" cy="539789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0" hasCustomPrompt="1"/>
          </p:nvPr>
        </p:nvSpPr>
        <p:spPr>
          <a:xfrm>
            <a:off x="3119670" y="740701"/>
            <a:ext cx="2200396" cy="539789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Picture Placeholder 2"/>
          <p:cNvSpPr>
            <a:spLocks noGrp="1"/>
          </p:cNvSpPr>
          <p:nvPr>
            <p:ph type="pic" idx="11" hasCustomPrompt="1"/>
          </p:nvPr>
        </p:nvSpPr>
        <p:spPr>
          <a:xfrm>
            <a:off x="719403" y="740701"/>
            <a:ext cx="2200396" cy="539789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088380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34314"/>
            <a:ext cx="12192000" cy="1035373"/>
          </a:xfrm>
          <a:prstGeom prst="rect">
            <a:avLst/>
          </a:prstGeom>
        </p:spPr>
        <p:txBody>
          <a:bodyPr anchor="ctr"/>
          <a:lstStyle>
            <a:lvl1pPr algn="ctr">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73179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6B9868-637E-42AE-8703-33590BA6C074}" type="datetimeFigureOut">
              <a:rPr lang="en-US" smtClean="0"/>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64128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B9868-637E-42AE-8703-33590BA6C074}" type="datetimeFigureOut">
              <a:rPr lang="en-US" smtClean="0"/>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91948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B9868-637E-42AE-8703-33590BA6C074}"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334566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B9868-637E-42AE-8703-33590BA6C074}"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F183-D191-4E46-AF68-A95862E7AD86}" type="slidenum">
              <a:rPr lang="en-US" smtClean="0"/>
              <a:t>‹#›</a:t>
            </a:fld>
            <a:endParaRPr lang="en-US"/>
          </a:p>
        </p:txBody>
      </p:sp>
    </p:spTree>
    <p:extLst>
      <p:ext uri="{BB962C8B-B14F-4D97-AF65-F5344CB8AC3E}">
        <p14:creationId xmlns:p14="http://schemas.microsoft.com/office/powerpoint/2010/main" val="247410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B9868-637E-42AE-8703-33590BA6C074}" type="datetimeFigureOut">
              <a:rPr lang="en-US" smtClean="0"/>
              <a:t>10/22/2020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5F183-D191-4E46-AF68-A95862E7AD86}" type="slidenum">
              <a:rPr lang="en-US" smtClean="0"/>
              <a:t>‹#›</a:t>
            </a:fld>
            <a:endParaRPr lang="en-US"/>
          </a:p>
        </p:txBody>
      </p:sp>
    </p:spTree>
    <p:extLst>
      <p:ext uri="{BB962C8B-B14F-4D97-AF65-F5344CB8AC3E}">
        <p14:creationId xmlns:p14="http://schemas.microsoft.com/office/powerpoint/2010/main" val="2625744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6B9868-637E-42AE-8703-33590BA6C074}" type="datetimeFigureOut">
              <a:rPr lang="en-US" smtClean="0"/>
              <a:t>10/22/2020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065F183-D191-4E46-AF68-A95862E7AD86}" type="slidenum">
              <a:rPr lang="en-US" smtClean="0"/>
              <a:t>‹#›</a:t>
            </a:fld>
            <a:endParaRPr lang="en-US"/>
          </a:p>
        </p:txBody>
      </p:sp>
    </p:spTree>
    <p:extLst>
      <p:ext uri="{BB962C8B-B14F-4D97-AF65-F5344CB8AC3E}">
        <p14:creationId xmlns:p14="http://schemas.microsoft.com/office/powerpoint/2010/main" val="1476294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E9646F8-AE86-43B6-9ECA-47CE7981BFE1}" type="datetimeFigureOut">
              <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10/22/2020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03E4DA-E13F-4468-8FD9-5BC953818882}" type="slidenum">
              <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9554666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mn-cs"/>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100" cap="none" baseline="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a:ea typeface="+mn-ea"/>
              <a:cs typeface="+mn-cs"/>
            </a:endParaRP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11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10/22/2020</a:t>
            </a:fld>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1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904204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hyperlink" Target="STEM/CHU%20DE%20BINH%20TUOI%20NUOC%20TU%20VAT%20LIEU%20TAI%20CHE.docx"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video" Target="file:///E:\B&#193;O%20C&#193;O%20STEM%20-&#272;&#192;L&#7840;T\VIDEO-%20HS%207A4%20Thuy&#7871;t%20tr&#236;nh.mp4" TargetMode="Externa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E:\hinh nen dep\images (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Rectangle 11"/>
          <p:cNvSpPr>
            <a:spLocks noChangeArrowheads="1"/>
          </p:cNvSpPr>
          <p:nvPr>
            <p:custDataLst>
              <p:tags r:id="rId2"/>
            </p:custDataLst>
          </p:nvPr>
        </p:nvSpPr>
        <p:spPr bwMode="auto">
          <a:xfrm>
            <a:off x="3009899" y="609814"/>
            <a:ext cx="617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solidFill>
                  <a:schemeClr val="accent5">
                    <a:lumMod val="50000"/>
                  </a:schemeClr>
                </a:solidFill>
                <a:latin typeface="Times New Roman" panose="02020603050405020304" pitchFamily="18" charset="0"/>
                <a:cs typeface="Times New Roman" panose="02020603050405020304" pitchFamily="18" charset="0"/>
              </a:rPr>
              <a:t>SỞ GIÁO DỤC VÀ ĐÀO TẠO LÂM ĐỒNG </a:t>
            </a:r>
          </a:p>
        </p:txBody>
      </p:sp>
      <p:sp>
        <p:nvSpPr>
          <p:cNvPr id="92166" name="Text Box 3"/>
          <p:cNvSpPr txBox="1">
            <a:spLocks noChangeArrowheads="1"/>
          </p:cNvSpPr>
          <p:nvPr/>
        </p:nvSpPr>
        <p:spPr bwMode="auto">
          <a:xfrm>
            <a:off x="3215962" y="5488782"/>
            <a:ext cx="79878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2800" b="1" i="1" dirty="0" err="1">
                <a:latin typeface="Times New Roman" panose="02020603050405020304" pitchFamily="18" charset="0"/>
                <a:cs typeface="Times New Roman" panose="02020603050405020304" pitchFamily="18" charset="0"/>
              </a:rPr>
              <a:t>Đà</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Lạt</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ngày</a:t>
            </a:r>
            <a:r>
              <a:rPr lang="en-US" altLang="en-US" sz="2800" b="1" i="1" dirty="0">
                <a:latin typeface="Times New Roman" panose="02020603050405020304" pitchFamily="18" charset="0"/>
                <a:cs typeface="Times New Roman" panose="02020603050405020304" pitchFamily="18" charset="0"/>
              </a:rPr>
              <a:t> 23, 24 </a:t>
            </a:r>
            <a:r>
              <a:rPr lang="en-US" altLang="en-US" sz="2800" b="1" i="1" dirty="0" err="1">
                <a:latin typeface="Times New Roman" panose="02020603050405020304" pitchFamily="18" charset="0"/>
                <a:cs typeface="Times New Roman" panose="02020603050405020304" pitchFamily="18" charset="0"/>
              </a:rPr>
              <a:t>tháng</a:t>
            </a:r>
            <a:r>
              <a:rPr lang="en-US" altLang="en-US" sz="2800" b="1" i="1" dirty="0">
                <a:latin typeface="Times New Roman" panose="02020603050405020304" pitchFamily="18" charset="0"/>
                <a:cs typeface="Times New Roman" panose="02020603050405020304" pitchFamily="18" charset="0"/>
              </a:rPr>
              <a:t> 10 </a:t>
            </a:r>
            <a:r>
              <a:rPr lang="en-US" altLang="en-US" sz="2800" b="1" i="1" dirty="0" err="1">
                <a:latin typeface="Times New Roman" panose="02020603050405020304" pitchFamily="18" charset="0"/>
                <a:cs typeface="Times New Roman" panose="02020603050405020304" pitchFamily="18" charset="0"/>
              </a:rPr>
              <a:t>năm</a:t>
            </a:r>
            <a:r>
              <a:rPr lang="en-US" altLang="en-US" sz="2800" b="1" i="1" dirty="0">
                <a:latin typeface="Times New Roman" panose="02020603050405020304" pitchFamily="18" charset="0"/>
                <a:cs typeface="Times New Roman" panose="02020603050405020304" pitchFamily="18" charset="0"/>
              </a:rPr>
              <a:t> 2020                           </a:t>
            </a:r>
          </a:p>
        </p:txBody>
      </p:sp>
      <p:cxnSp>
        <p:nvCxnSpPr>
          <p:cNvPr id="4" name="Straight Connector 3"/>
          <p:cNvCxnSpPr/>
          <p:nvPr/>
        </p:nvCxnSpPr>
        <p:spPr>
          <a:xfrm>
            <a:off x="3909218" y="1009924"/>
            <a:ext cx="43735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87142" y="2341411"/>
            <a:ext cx="11011300" cy="243143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kern="10" dirty="0">
                <a:solidFill>
                  <a:srgbClr val="FF0000"/>
                </a:solidFill>
                <a:latin typeface="Times New Roman" panose="02020603050405020304" pitchFamily="18" charset="0"/>
                <a:ea typeface="+mj-lt"/>
                <a:cs typeface="Times New Roman" panose="02020603050405020304" pitchFamily="18" charset="0"/>
              </a:rPr>
              <a:t>TẬP HUẤN</a:t>
            </a:r>
          </a:p>
          <a:p>
            <a:pPr algn="ctr">
              <a:defRPr/>
            </a:pPr>
            <a:r>
              <a:rPr lang="en-US" sz="3600" b="1" kern="10" dirty="0">
                <a:solidFill>
                  <a:srgbClr val="FF0000"/>
                </a:solidFill>
                <a:latin typeface="Times New Roman" panose="02020603050405020304" pitchFamily="18" charset="0"/>
                <a:ea typeface="+mj-lt"/>
                <a:cs typeface="Times New Roman" panose="02020603050405020304" pitchFamily="18" charset="0"/>
              </a:rPr>
              <a:t>TRIỂN KHAI GIÁO DỤC STEM CHO </a:t>
            </a:r>
          </a:p>
          <a:p>
            <a:pPr algn="ctr">
              <a:defRPr/>
            </a:pPr>
            <a:r>
              <a:rPr lang="en-US" sz="3600" b="1" kern="10" dirty="0">
                <a:solidFill>
                  <a:srgbClr val="FF0000"/>
                </a:solidFill>
                <a:latin typeface="Times New Roman" panose="02020603050405020304" pitchFamily="18" charset="0"/>
                <a:ea typeface="+mj-lt"/>
                <a:cs typeface="Times New Roman" panose="02020603050405020304" pitchFamily="18" charset="0"/>
              </a:rPr>
              <a:t>CÁN BỘ QUẢN LÝ VÀ GIÁO VIÊN CỐT CÁN</a:t>
            </a:r>
          </a:p>
          <a:p>
            <a:pPr algn="ctr">
              <a:defRPr/>
            </a:pPr>
            <a:r>
              <a:rPr lang="en-US" sz="3600" b="1" kern="10" spc="50" dirty="0">
                <a:ln w="11430"/>
                <a:solidFill>
                  <a:srgbClr val="FF0000"/>
                </a:solidFill>
                <a:latin typeface="Times New Roman" panose="02020603050405020304" pitchFamily="18" charset="0"/>
                <a:ea typeface="+mj-lt"/>
                <a:cs typeface="Times New Roman" panose="02020603050405020304" pitchFamily="18" charset="0"/>
              </a:rPr>
              <a:t>NĂM HỌC 2020 - 2021</a:t>
            </a:r>
            <a:endParaRPr lang="en-US" sz="3600" b="1" spc="50" dirty="0">
              <a:ln w="1143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045" y="1122785"/>
            <a:ext cx="993905" cy="993905"/>
          </a:xfrm>
          <a:prstGeom prst="rect">
            <a:avLst/>
          </a:prstGeom>
        </p:spPr>
      </p:pic>
    </p:spTree>
    <p:custDataLst>
      <p:tags r:id="rId1"/>
    </p:custDataLst>
    <p:extLst>
      <p:ext uri="{BB962C8B-B14F-4D97-AF65-F5344CB8AC3E}">
        <p14:creationId xmlns:p14="http://schemas.microsoft.com/office/powerpoint/2010/main" val="1274852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hlinkClick r:id="rId2" action="ppaction://hlinksldjump"/>
          </p:cNvPr>
          <p:cNvSpPr txBox="1">
            <a:spLocks noChangeArrowheads="1"/>
          </p:cNvSpPr>
          <p:nvPr/>
        </p:nvSpPr>
        <p:spPr bwMode="auto">
          <a:xfrm>
            <a:off x="-1" y="44450"/>
            <a:ext cx="11746523" cy="738664"/>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III. TIÊU CHÍ XÂY DỰNG CHỦ ĐỀ/ BÀI HỌC STEM</a:t>
            </a:r>
          </a:p>
        </p:txBody>
      </p:sp>
      <p:sp>
        <p:nvSpPr>
          <p:cNvPr id="3" name="Rounded Rectangle 2"/>
          <p:cNvSpPr/>
          <p:nvPr/>
        </p:nvSpPr>
        <p:spPr>
          <a:xfrm>
            <a:off x="131394" y="922814"/>
            <a:ext cx="9602179" cy="828675"/>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TC1:</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tiễn</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131395" y="1930665"/>
            <a:ext cx="9602178" cy="808547"/>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TC2</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trúc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kỹ</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131394" y="2931639"/>
            <a:ext cx="9602178" cy="808547"/>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TC3:</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Phương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tòi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khám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phá</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hướng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trải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131394" y="3912485"/>
            <a:ext cx="9602179" cy="828675"/>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TC4:</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lôi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kiến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131395" y="4920336"/>
            <a:ext cx="9602178" cy="808547"/>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TC5:</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áp</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khoa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toán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131394" y="5921310"/>
            <a:ext cx="9602178" cy="808547"/>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TC6:</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Tiến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đáp</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án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coi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thất</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bại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cần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thiết</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885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hlinkClick r:id="rId2" action="ppaction://hlinksldjump"/>
          </p:cNvPr>
          <p:cNvSpPr txBox="1">
            <a:spLocks noChangeArrowheads="1"/>
          </p:cNvSpPr>
          <p:nvPr/>
        </p:nvSpPr>
        <p:spPr bwMode="auto">
          <a:xfrm>
            <a:off x="-1" y="44450"/>
            <a:ext cx="11746523" cy="738664"/>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IV. QUY TRÌNH TỔ CHỨC BÀI HỌC STEM</a:t>
            </a:r>
            <a:r>
              <a:rPr kumimoji="0" lang="en-US" sz="2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nl-NL"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(dựa theo quy trình thiết kế kỹ thuật</a:t>
            </a:r>
            <a:r>
              <a:rPr kumimoji="0" lang="nl-NL" altLang="en-US" sz="2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1"/>
          <p:cNvGrpSpPr>
            <a:grpSpLocks/>
          </p:cNvGrpSpPr>
          <p:nvPr/>
        </p:nvGrpSpPr>
        <p:grpSpPr bwMode="auto">
          <a:xfrm>
            <a:off x="726830" y="880428"/>
            <a:ext cx="9128124" cy="5764744"/>
            <a:chOff x="0" y="-65857"/>
            <a:chExt cx="6221095" cy="5357856"/>
          </a:xfrm>
        </p:grpSpPr>
        <p:grpSp>
          <p:nvGrpSpPr>
            <p:cNvPr id="4" name="Group 2"/>
            <p:cNvGrpSpPr>
              <a:grpSpLocks/>
            </p:cNvGrpSpPr>
            <p:nvPr/>
          </p:nvGrpSpPr>
          <p:grpSpPr bwMode="auto">
            <a:xfrm>
              <a:off x="571401" y="-65857"/>
              <a:ext cx="4557395" cy="590249"/>
              <a:chOff x="-117916" y="-65857"/>
              <a:chExt cx="4557395" cy="590249"/>
            </a:xfrm>
          </p:grpSpPr>
          <p:sp>
            <p:nvSpPr>
              <p:cNvPr id="32" name="Text Box 2"/>
              <p:cNvSpPr txBox="1">
                <a:spLocks noChangeArrowheads="1"/>
              </p:cNvSpPr>
              <p:nvPr/>
            </p:nvSpPr>
            <p:spPr bwMode="auto">
              <a:xfrm>
                <a:off x="-117916" y="-65857"/>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vấn đề</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3" name="Straight Arrow Connector 31"/>
              <p:cNvCxnSpPr>
                <a:cxnSpLocks noChangeShapeType="1"/>
              </p:cNvCxnSpPr>
              <p:nvPr/>
            </p:nvCxnSpPr>
            <p:spPr bwMode="auto">
              <a:xfrm>
                <a:off x="2317897" y="340242"/>
                <a:ext cx="0" cy="184150"/>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5" name="Group 3"/>
            <p:cNvGrpSpPr>
              <a:grpSpLocks/>
            </p:cNvGrpSpPr>
            <p:nvPr/>
          </p:nvGrpSpPr>
          <p:grpSpPr bwMode="auto">
            <a:xfrm>
              <a:off x="0" y="168812"/>
              <a:ext cx="6221095" cy="5123187"/>
              <a:chOff x="0" y="0"/>
              <a:chExt cx="6221095" cy="5123187"/>
            </a:xfrm>
          </p:grpSpPr>
          <p:grpSp>
            <p:nvGrpSpPr>
              <p:cNvPr id="6" name="Group 4"/>
              <p:cNvGrpSpPr>
                <a:grpSpLocks/>
              </p:cNvGrpSpPr>
              <p:nvPr/>
            </p:nvGrpSpPr>
            <p:grpSpPr bwMode="auto">
              <a:xfrm>
                <a:off x="0" y="0"/>
                <a:ext cx="6221095" cy="5123187"/>
                <a:chOff x="0" y="0"/>
                <a:chExt cx="6221521" cy="5123187"/>
              </a:xfrm>
            </p:grpSpPr>
            <p:cxnSp>
              <p:nvCxnSpPr>
                <p:cNvPr id="8" name="Straight Arrow Connector 6"/>
                <p:cNvCxnSpPr>
                  <a:cxnSpLocks noChangeShapeType="1"/>
                </p:cNvCxnSpPr>
                <p:nvPr/>
              </p:nvCxnSpPr>
              <p:spPr bwMode="auto">
                <a:xfrm flipH="1">
                  <a:off x="5129148" y="0"/>
                  <a:ext cx="1046259" cy="0"/>
                </a:xfrm>
                <a:prstGeom prst="straightConnector1">
                  <a:avLst/>
                </a:prstGeom>
                <a:noFill/>
                <a:ln w="15875"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9" name="Group 7"/>
                <p:cNvGrpSpPr>
                  <a:grpSpLocks/>
                </p:cNvGrpSpPr>
                <p:nvPr/>
              </p:nvGrpSpPr>
              <p:grpSpPr bwMode="auto">
                <a:xfrm>
                  <a:off x="0" y="8579"/>
                  <a:ext cx="6221521" cy="5114608"/>
                  <a:chOff x="0" y="8579"/>
                  <a:chExt cx="6221521" cy="5114608"/>
                </a:xfrm>
              </p:grpSpPr>
              <p:grpSp>
                <p:nvGrpSpPr>
                  <p:cNvPr id="10" name="Group 8"/>
                  <p:cNvGrpSpPr>
                    <a:grpSpLocks/>
                  </p:cNvGrpSpPr>
                  <p:nvPr/>
                </p:nvGrpSpPr>
                <p:grpSpPr bwMode="auto">
                  <a:xfrm>
                    <a:off x="0" y="2078068"/>
                    <a:ext cx="704850" cy="2929867"/>
                    <a:chOff x="0" y="-207932"/>
                    <a:chExt cx="704850" cy="2929867"/>
                  </a:xfrm>
                </p:grpSpPr>
                <p:cxnSp>
                  <p:nvCxnSpPr>
                    <p:cNvPr id="30" name="Straight Arrow Connector 28"/>
                    <p:cNvCxnSpPr>
                      <a:cxnSpLocks noChangeShapeType="1"/>
                    </p:cNvCxnSpPr>
                    <p:nvPr/>
                  </p:nvCxnSpPr>
                  <p:spPr bwMode="auto">
                    <a:xfrm>
                      <a:off x="0" y="-207932"/>
                      <a:ext cx="698500" cy="0"/>
                    </a:xfrm>
                    <a:prstGeom prst="straightConnector1">
                      <a:avLst/>
                    </a:prstGeom>
                    <a:noFill/>
                    <a:ln w="1587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Straight Connector 29"/>
                    <p:cNvCxnSpPr>
                      <a:cxnSpLocks noChangeShapeType="1"/>
                    </p:cNvCxnSpPr>
                    <p:nvPr/>
                  </p:nvCxnSpPr>
                  <p:spPr bwMode="auto">
                    <a:xfrm>
                      <a:off x="0" y="2721935"/>
                      <a:ext cx="704850"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grpSp>
                <p:nvGrpSpPr>
                  <p:cNvPr id="11" name="Group 9"/>
                  <p:cNvGrpSpPr>
                    <a:grpSpLocks/>
                  </p:cNvGrpSpPr>
                  <p:nvPr/>
                </p:nvGrpSpPr>
                <p:grpSpPr bwMode="auto">
                  <a:xfrm>
                    <a:off x="11574" y="8579"/>
                    <a:ext cx="6209947" cy="5114608"/>
                    <a:chOff x="0" y="8579"/>
                    <a:chExt cx="6209947" cy="5114608"/>
                  </a:xfrm>
                </p:grpSpPr>
                <p:grpSp>
                  <p:nvGrpSpPr>
                    <p:cNvPr id="12" name="Group 10"/>
                    <p:cNvGrpSpPr>
                      <a:grpSpLocks/>
                    </p:cNvGrpSpPr>
                    <p:nvPr/>
                  </p:nvGrpSpPr>
                  <p:grpSpPr bwMode="auto">
                    <a:xfrm>
                      <a:off x="0" y="8579"/>
                      <a:ext cx="6209947" cy="5114608"/>
                      <a:chOff x="0" y="8579"/>
                      <a:chExt cx="6209947" cy="5114608"/>
                    </a:xfrm>
                  </p:grpSpPr>
                  <p:grpSp>
                    <p:nvGrpSpPr>
                      <p:cNvPr id="14" name="Group 12"/>
                      <p:cNvGrpSpPr>
                        <a:grpSpLocks/>
                      </p:cNvGrpSpPr>
                      <p:nvPr/>
                    </p:nvGrpSpPr>
                    <p:grpSpPr bwMode="auto">
                      <a:xfrm>
                        <a:off x="0" y="1662531"/>
                        <a:ext cx="5259144" cy="3460656"/>
                        <a:chOff x="0" y="-240697"/>
                        <a:chExt cx="5259144" cy="3460656"/>
                      </a:xfrm>
                    </p:grpSpPr>
                    <p:grpSp>
                      <p:nvGrpSpPr>
                        <p:cNvPr id="16" name="Group 14"/>
                        <p:cNvGrpSpPr>
                          <a:grpSpLocks/>
                        </p:cNvGrpSpPr>
                        <p:nvPr/>
                      </p:nvGrpSpPr>
                      <p:grpSpPr bwMode="auto">
                        <a:xfrm>
                          <a:off x="691117" y="-240697"/>
                          <a:ext cx="4568027" cy="3460656"/>
                          <a:chOff x="0" y="-240697"/>
                          <a:chExt cx="4568027" cy="3460656"/>
                        </a:xfrm>
                      </p:grpSpPr>
                      <p:sp>
                        <p:nvSpPr>
                          <p:cNvPr id="18" name="Text Box 2"/>
                          <p:cNvSpPr txBox="1">
                            <a:spLocks noChangeArrowheads="1"/>
                          </p:cNvSpPr>
                          <p:nvPr/>
                        </p:nvSpPr>
                        <p:spPr bwMode="auto">
                          <a:xfrm>
                            <a:off x="0" y="1730336"/>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Thử nghiệm và đánh giá</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 Box 2"/>
                          <p:cNvSpPr txBox="1">
                            <a:spLocks noChangeArrowheads="1"/>
                          </p:cNvSpPr>
                          <p:nvPr/>
                        </p:nvSpPr>
                        <p:spPr bwMode="auto">
                          <a:xfrm>
                            <a:off x="10632" y="1140524"/>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Chế tạo mô hình (nguyên mẫu)</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 Box 2"/>
                          <p:cNvSpPr txBox="1">
                            <a:spLocks noChangeArrowheads="1"/>
                          </p:cNvSpPr>
                          <p:nvPr/>
                        </p:nvSpPr>
                        <p:spPr bwMode="auto">
                          <a:xfrm>
                            <a:off x="10632" y="-16097"/>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Đề xuất các giải pháp/bản thiết kế</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 Box 2"/>
                          <p:cNvSpPr txBox="1">
                            <a:spLocks noChangeArrowheads="1"/>
                          </p:cNvSpPr>
                          <p:nvPr/>
                        </p:nvSpPr>
                        <p:spPr bwMode="auto">
                          <a:xfrm>
                            <a:off x="10632" y="560658"/>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giải pháp/bản thiết kế</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 Box 13"/>
                          <p:cNvSpPr txBox="1">
                            <a:spLocks noChangeArrowheads="1"/>
                          </p:cNvSpPr>
                          <p:nvPr/>
                        </p:nvSpPr>
                        <p:spPr bwMode="auto">
                          <a:xfrm>
                            <a:off x="10632" y="2295765"/>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Chia sẻ và thảo luận</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 Box 14"/>
                          <p:cNvSpPr txBox="1">
                            <a:spLocks noChangeArrowheads="1"/>
                          </p:cNvSpPr>
                          <p:nvPr/>
                        </p:nvSpPr>
                        <p:spPr bwMode="auto">
                          <a:xfrm>
                            <a:off x="10632" y="2883409"/>
                            <a:ext cx="4557395" cy="336550"/>
                          </a:xfrm>
                          <a:prstGeom prst="rect">
                            <a:avLst/>
                          </a:prstGeom>
                          <a:solidFill>
                            <a:schemeClr val="bg2"/>
                          </a:solidFill>
                          <a:ln w="9525">
                            <a:solidFill>
                              <a:srgbClr val="00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Điều chỉnh và thiết kế</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2"/>
                          <p:cNvCxnSpPr>
                            <a:cxnSpLocks noChangeShapeType="1"/>
                            <a:endCxn id="20" idx="0"/>
                          </p:cNvCxnSpPr>
                          <p:nvPr/>
                        </p:nvCxnSpPr>
                        <p:spPr bwMode="auto">
                          <a:xfrm flipH="1">
                            <a:off x="2289330" y="-240697"/>
                            <a:ext cx="7302" cy="224600"/>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5" name="Straight Arrow Connector 23"/>
                          <p:cNvCxnSpPr>
                            <a:cxnSpLocks noChangeShapeType="1"/>
                            <a:stCxn id="20" idx="2"/>
                            <a:endCxn id="21" idx="0"/>
                          </p:cNvCxnSpPr>
                          <p:nvPr/>
                        </p:nvCxnSpPr>
                        <p:spPr bwMode="auto">
                          <a:xfrm>
                            <a:off x="2289330" y="320453"/>
                            <a:ext cx="0" cy="240205"/>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Straight Arrow Connector 24"/>
                          <p:cNvCxnSpPr>
                            <a:cxnSpLocks noChangeShapeType="1"/>
                          </p:cNvCxnSpPr>
                          <p:nvPr/>
                        </p:nvCxnSpPr>
                        <p:spPr bwMode="auto">
                          <a:xfrm>
                            <a:off x="2296632" y="898833"/>
                            <a:ext cx="0" cy="246386"/>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Straight Arrow Connector 25"/>
                          <p:cNvCxnSpPr>
                            <a:cxnSpLocks noChangeShapeType="1"/>
                          </p:cNvCxnSpPr>
                          <p:nvPr/>
                        </p:nvCxnSpPr>
                        <p:spPr bwMode="auto">
                          <a:xfrm>
                            <a:off x="2296632" y="1481427"/>
                            <a:ext cx="0" cy="240116"/>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8" name="Straight Arrow Connector 26"/>
                          <p:cNvCxnSpPr>
                            <a:cxnSpLocks noChangeShapeType="1"/>
                            <a:stCxn id="18" idx="2"/>
                            <a:endCxn id="22" idx="0"/>
                          </p:cNvCxnSpPr>
                          <p:nvPr/>
                        </p:nvCxnSpPr>
                        <p:spPr bwMode="auto">
                          <a:xfrm>
                            <a:off x="2278698" y="2066886"/>
                            <a:ext cx="10632" cy="228879"/>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Straight Arrow Connector 27"/>
                          <p:cNvCxnSpPr>
                            <a:cxnSpLocks noChangeShapeType="1"/>
                            <a:stCxn id="22" idx="2"/>
                          </p:cNvCxnSpPr>
                          <p:nvPr/>
                        </p:nvCxnSpPr>
                        <p:spPr bwMode="auto">
                          <a:xfrm>
                            <a:off x="2289330" y="2632316"/>
                            <a:ext cx="2321" cy="238409"/>
                          </a:xfrm>
                          <a:prstGeom prst="straightConnector1">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grpSp>
                    <p:cxnSp>
                      <p:nvCxnSpPr>
                        <p:cNvPr id="17" name="Straight Connector 15"/>
                        <p:cNvCxnSpPr>
                          <a:cxnSpLocks noChangeShapeType="1"/>
                        </p:cNvCxnSpPr>
                        <p:nvPr/>
                      </p:nvCxnSpPr>
                      <p:spPr bwMode="auto">
                        <a:xfrm>
                          <a:off x="0" y="174811"/>
                          <a:ext cx="0" cy="2929974"/>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cxnSp>
                    <p:nvCxnSpPr>
                      <p:cNvPr id="15" name="Straight Connector 13"/>
                      <p:cNvCxnSpPr>
                        <a:cxnSpLocks noChangeShapeType="1"/>
                      </p:cNvCxnSpPr>
                      <p:nvPr/>
                    </p:nvCxnSpPr>
                    <p:spPr bwMode="auto">
                      <a:xfrm>
                        <a:off x="6175657" y="8579"/>
                        <a:ext cx="34290" cy="4999355"/>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cxnSp>
                  <p:nvCxnSpPr>
                    <p:cNvPr id="13" name="Straight Connector 11"/>
                    <p:cNvCxnSpPr>
                      <a:cxnSpLocks noChangeShapeType="1"/>
                    </p:cNvCxnSpPr>
                    <p:nvPr/>
                  </p:nvCxnSpPr>
                  <p:spPr bwMode="auto">
                    <a:xfrm>
                      <a:off x="5254907" y="4988688"/>
                      <a:ext cx="93789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grpSp>
          </p:grpSp>
          <p:sp>
            <p:nvSpPr>
              <p:cNvPr id="7" name="Text Box 2"/>
              <p:cNvSpPr txBox="1">
                <a:spLocks noChangeArrowheads="1"/>
              </p:cNvSpPr>
              <p:nvPr/>
            </p:nvSpPr>
            <p:spPr bwMode="auto">
              <a:xfrm>
                <a:off x="97444" y="355274"/>
                <a:ext cx="5903452" cy="1303382"/>
              </a:xfrm>
              <a:prstGeom prst="rect">
                <a:avLst/>
              </a:prstGeom>
              <a:solidFill>
                <a:schemeClr val="bg2"/>
              </a:solidFill>
              <a:ln w="12700">
                <a:solidFill>
                  <a:srgbClr val="000000"/>
                </a:solidFill>
                <a:prstDash val="dash"/>
                <a:miter lim="800000"/>
                <a:headEnd/>
                <a:tailEnd/>
              </a:ln>
            </p:spPr>
            <p:txBody>
              <a:bodyPr/>
              <a:lstStyle>
                <a:lvl1pPr>
                  <a:tabLst>
                    <a:tab pos="2362200" algn="l"/>
                  </a:tabLst>
                  <a:defRPr>
                    <a:solidFill>
                      <a:schemeClr val="tx1"/>
                    </a:solidFill>
                    <a:latin typeface="Arial" panose="020B0604020202020204" pitchFamily="34" charset="0"/>
                    <a:cs typeface="Arial" panose="020B0604020202020204" pitchFamily="34" charset="0"/>
                  </a:defRPr>
                </a:lvl1pPr>
                <a:lvl2pPr marL="742950" indent="-285750">
                  <a:tabLst>
                    <a:tab pos="2362200" algn="l"/>
                  </a:tabLst>
                  <a:defRPr>
                    <a:solidFill>
                      <a:schemeClr val="tx1"/>
                    </a:solidFill>
                    <a:latin typeface="Arial" panose="020B0604020202020204" pitchFamily="34" charset="0"/>
                    <a:cs typeface="Arial" panose="020B0604020202020204" pitchFamily="34" charset="0"/>
                  </a:defRPr>
                </a:lvl2pPr>
                <a:lvl3pPr marL="1143000" indent="-228600">
                  <a:tabLst>
                    <a:tab pos="2362200" algn="l"/>
                  </a:tabLst>
                  <a:defRPr>
                    <a:solidFill>
                      <a:schemeClr val="tx1"/>
                    </a:solidFill>
                    <a:latin typeface="Arial" panose="020B0604020202020204" pitchFamily="34" charset="0"/>
                    <a:cs typeface="Arial" panose="020B0604020202020204" pitchFamily="34" charset="0"/>
                  </a:defRPr>
                </a:lvl3pPr>
                <a:lvl4pPr marL="1600200" indent="-228600">
                  <a:tabLst>
                    <a:tab pos="2362200" algn="l"/>
                  </a:tabLst>
                  <a:defRPr>
                    <a:solidFill>
                      <a:schemeClr val="tx1"/>
                    </a:solidFill>
                    <a:latin typeface="Arial" panose="020B0604020202020204" pitchFamily="34" charset="0"/>
                    <a:cs typeface="Arial" panose="020B0604020202020204" pitchFamily="34" charset="0"/>
                  </a:defRPr>
                </a:lvl4pPr>
                <a:lvl5pPr marL="2057400" indent="-228600">
                  <a:tabLst>
                    <a:tab pos="2362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362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362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362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362200" algn="l"/>
                  </a:tabLs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endPar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nền</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2362200" algn="l"/>
                  </a:tabLst>
                  <a:defRPr/>
                </a:pPr>
                <a:r>
                  <a:rPr kumimoji="0" lang="vi-V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2362200" algn="l"/>
                  </a:tabLst>
                  <a:defRPr/>
                </a:pPr>
                <a:r>
                  <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2362200" algn="l"/>
                  </a:tabLst>
                  <a:defRPr/>
                </a:pPr>
                <a:r>
                  <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2362200" algn="l"/>
                  </a:tabLst>
                  <a:defRPr/>
                </a:pPr>
                <a:r>
                  <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grpSp>
      <p:sp>
        <p:nvSpPr>
          <p:cNvPr id="35" name="TextBox 34"/>
          <p:cNvSpPr txBox="1"/>
          <p:nvPr/>
        </p:nvSpPr>
        <p:spPr>
          <a:xfrm>
            <a:off x="1808576" y="880428"/>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1773424" y="1886361"/>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1797964" y="3100697"/>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1808576" y="3734412"/>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p:cNvSpPr txBox="1"/>
          <p:nvPr/>
        </p:nvSpPr>
        <p:spPr>
          <a:xfrm>
            <a:off x="1773407" y="4351012"/>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5</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1822414" y="4985858"/>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1822414" y="5616800"/>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7</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1822414" y="6248863"/>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1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8</a:t>
            </a:r>
            <a:endParaRPr kumimoji="0" 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1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40038" y="1419225"/>
            <a:ext cx="8626475" cy="461963"/>
          </a:xfrm>
          <a:prstGeom prst="rect">
            <a:avLst/>
          </a:prstGeom>
          <a:solidFill>
            <a:schemeClr val="bg2"/>
          </a:solidFill>
          <a:ln>
            <a:noFill/>
          </a:ln>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1: </a:t>
            </a: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vấn đề.</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1"/>
          <p:cNvSpPr>
            <a:spLocks noChangeArrowheads="1"/>
          </p:cNvSpPr>
          <p:nvPr/>
        </p:nvSpPr>
        <p:spPr bwMode="auto">
          <a:xfrm>
            <a:off x="2808288" y="2281238"/>
            <a:ext cx="8658225" cy="460375"/>
          </a:xfrm>
          <a:prstGeom prst="rect">
            <a:avLst/>
          </a:prstGeom>
          <a:solidFill>
            <a:schemeClr val="bg2"/>
          </a:solidFill>
          <a:ln>
            <a:noFill/>
          </a:ln>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2: </a:t>
            </a: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Nghiên cứu kiến thức nền và đề xuất giải pháp.</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1"/>
          <p:cNvSpPr>
            <a:spLocks noChangeArrowheads="1"/>
          </p:cNvSpPr>
          <p:nvPr/>
        </p:nvSpPr>
        <p:spPr bwMode="auto">
          <a:xfrm>
            <a:off x="2771775" y="3159125"/>
            <a:ext cx="8694738" cy="461963"/>
          </a:xfrm>
          <a:prstGeom prst="rect">
            <a:avLst/>
          </a:prstGeom>
          <a:solidFill>
            <a:schemeClr val="bg2"/>
          </a:solidFill>
          <a:ln>
            <a:noFill/>
          </a:ln>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a:t>
            </a:r>
            <a:r>
              <a:rPr kumimoji="0" lang="nl-NL" altLang="en-US" sz="24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nl-NL"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giải pháp.</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1"/>
          <p:cNvSpPr>
            <a:spLocks noChangeArrowheads="1"/>
          </p:cNvSpPr>
          <p:nvPr/>
        </p:nvSpPr>
        <p:spPr bwMode="auto">
          <a:xfrm>
            <a:off x="2738437" y="3875088"/>
            <a:ext cx="8728075" cy="461962"/>
          </a:xfrm>
          <a:prstGeom prst="rect">
            <a:avLst/>
          </a:prstGeom>
          <a:solidFill>
            <a:schemeClr val="bg2"/>
          </a:solidFill>
          <a:ln>
            <a:noFill/>
          </a:ln>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4: </a:t>
            </a: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Chế tạo mẫu, thử nghiệm và đánh giá.</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1"/>
          <p:cNvSpPr>
            <a:spLocks noChangeArrowheads="1"/>
          </p:cNvSpPr>
          <p:nvPr/>
        </p:nvSpPr>
        <p:spPr bwMode="auto">
          <a:xfrm>
            <a:off x="2738438" y="5092700"/>
            <a:ext cx="8728074" cy="461963"/>
          </a:xfrm>
          <a:prstGeom prst="rect">
            <a:avLst/>
          </a:prstGeom>
          <a:solidFill>
            <a:schemeClr val="bg2"/>
          </a:solidFill>
          <a:ln>
            <a:noFill/>
          </a:ln>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5: </a:t>
            </a: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sẻ, thảo luận và điều chỉnh.</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1"/>
          <p:cNvSpPr>
            <a:spLocks noChangeArrowheads="1"/>
          </p:cNvSpPr>
          <p:nvPr/>
        </p:nvSpPr>
        <p:spPr bwMode="auto">
          <a:xfrm>
            <a:off x="682625" y="1406525"/>
            <a:ext cx="134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Bước 1</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1"/>
          <p:cNvSpPr>
            <a:spLocks noChangeArrowheads="1"/>
          </p:cNvSpPr>
          <p:nvPr/>
        </p:nvSpPr>
        <p:spPr bwMode="auto">
          <a:xfrm>
            <a:off x="704850" y="2024063"/>
            <a:ext cx="171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Bước 2</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
          <p:cNvSpPr>
            <a:spLocks noChangeArrowheads="1"/>
          </p:cNvSpPr>
          <p:nvPr/>
        </p:nvSpPr>
        <p:spPr bwMode="auto">
          <a:xfrm>
            <a:off x="708025" y="2616200"/>
            <a:ext cx="1712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Bước 3</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flipV="1">
            <a:off x="1893888" y="1724026"/>
            <a:ext cx="844550" cy="1428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Rectangle 1"/>
          <p:cNvSpPr>
            <a:spLocks noChangeArrowheads="1"/>
          </p:cNvSpPr>
          <p:nvPr/>
        </p:nvSpPr>
        <p:spPr bwMode="auto">
          <a:xfrm>
            <a:off x="741363" y="3159125"/>
            <a:ext cx="134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Bước 4</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
          <p:cNvSpPr>
            <a:spLocks noChangeArrowheads="1"/>
          </p:cNvSpPr>
          <p:nvPr/>
        </p:nvSpPr>
        <p:spPr bwMode="auto">
          <a:xfrm>
            <a:off x="733425" y="3663950"/>
            <a:ext cx="134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Bước 5</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
          <p:cNvSpPr>
            <a:spLocks noChangeArrowheads="1"/>
          </p:cNvSpPr>
          <p:nvPr/>
        </p:nvSpPr>
        <p:spPr bwMode="auto">
          <a:xfrm>
            <a:off x="755650" y="4279900"/>
            <a:ext cx="171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Bước 6</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
          <p:cNvSpPr>
            <a:spLocks noChangeArrowheads="1"/>
          </p:cNvSpPr>
          <p:nvPr/>
        </p:nvSpPr>
        <p:spPr bwMode="auto">
          <a:xfrm>
            <a:off x="758825" y="4872038"/>
            <a:ext cx="1712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Bước 7</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
          <p:cNvSpPr>
            <a:spLocks noChangeArrowheads="1"/>
          </p:cNvSpPr>
          <p:nvPr/>
        </p:nvSpPr>
        <p:spPr bwMode="auto">
          <a:xfrm>
            <a:off x="733425" y="5416550"/>
            <a:ext cx="134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Bước 8</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8" name="Group 17"/>
          <p:cNvGrpSpPr>
            <a:grpSpLocks/>
          </p:cNvGrpSpPr>
          <p:nvPr/>
        </p:nvGrpSpPr>
        <p:grpSpPr bwMode="auto">
          <a:xfrm>
            <a:off x="1919288" y="2162175"/>
            <a:ext cx="741363" cy="822325"/>
            <a:chOff x="1814286" y="2124975"/>
            <a:chExt cx="742355" cy="823464"/>
          </a:xfrm>
        </p:grpSpPr>
        <p:sp>
          <p:nvSpPr>
            <p:cNvPr id="19" name="Right Brace 18"/>
            <p:cNvSpPr/>
            <p:nvPr/>
          </p:nvSpPr>
          <p:spPr>
            <a:xfrm>
              <a:off x="1814286" y="2124975"/>
              <a:ext cx="217779" cy="823464"/>
            </a:xfrm>
            <a:prstGeom prst="rightBrace">
              <a:avLst/>
            </a:prstGeom>
          </p:spPr>
          <p:style>
            <a:lnRef idx="3">
              <a:schemeClr val="accent5"/>
            </a:lnRef>
            <a:fillRef idx="0">
              <a:schemeClr val="accent5"/>
            </a:fillRef>
            <a:effectRef idx="2">
              <a:schemeClr val="accent5"/>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20" name="Straight Arrow Connector 19"/>
            <p:cNvCxnSpPr/>
            <p:nvPr/>
          </p:nvCxnSpPr>
          <p:spPr>
            <a:xfrm>
              <a:off x="2052730" y="2522400"/>
              <a:ext cx="503911"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cxnSp>
        <p:nvCxnSpPr>
          <p:cNvPr id="21" name="Straight Arrow Connector 20"/>
          <p:cNvCxnSpPr/>
          <p:nvPr/>
        </p:nvCxnSpPr>
        <p:spPr>
          <a:xfrm flipV="1">
            <a:off x="1919288" y="3386138"/>
            <a:ext cx="846137" cy="127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22" name="Group 21"/>
          <p:cNvGrpSpPr>
            <a:grpSpLocks/>
          </p:cNvGrpSpPr>
          <p:nvPr/>
        </p:nvGrpSpPr>
        <p:grpSpPr bwMode="auto">
          <a:xfrm>
            <a:off x="1908175" y="3743325"/>
            <a:ext cx="742950" cy="823913"/>
            <a:chOff x="1814286" y="2124975"/>
            <a:chExt cx="742355" cy="823464"/>
          </a:xfrm>
        </p:grpSpPr>
        <p:sp>
          <p:nvSpPr>
            <p:cNvPr id="23" name="Right Brace 22"/>
            <p:cNvSpPr/>
            <p:nvPr/>
          </p:nvSpPr>
          <p:spPr>
            <a:xfrm>
              <a:off x="1814286" y="2124975"/>
              <a:ext cx="217314" cy="823464"/>
            </a:xfrm>
            <a:prstGeom prst="rightBrace">
              <a:avLst/>
            </a:prstGeom>
          </p:spPr>
          <p:style>
            <a:lnRef idx="3">
              <a:schemeClr val="accent5"/>
            </a:lnRef>
            <a:fillRef idx="0">
              <a:schemeClr val="accent5"/>
            </a:fillRef>
            <a:effectRef idx="2">
              <a:schemeClr val="accent5"/>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24" name="Straight Arrow Connector 23"/>
            <p:cNvCxnSpPr/>
            <p:nvPr/>
          </p:nvCxnSpPr>
          <p:spPr>
            <a:xfrm>
              <a:off x="2052220" y="2521634"/>
              <a:ext cx="504421"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grpSp>
        <p:nvGrpSpPr>
          <p:cNvPr id="25" name="Group 24"/>
          <p:cNvGrpSpPr>
            <a:grpSpLocks/>
          </p:cNvGrpSpPr>
          <p:nvPr/>
        </p:nvGrpSpPr>
        <p:grpSpPr bwMode="auto">
          <a:xfrm>
            <a:off x="1901825" y="4970463"/>
            <a:ext cx="741363" cy="822325"/>
            <a:chOff x="1814286" y="2124975"/>
            <a:chExt cx="742355" cy="823464"/>
          </a:xfrm>
        </p:grpSpPr>
        <p:sp>
          <p:nvSpPr>
            <p:cNvPr id="26" name="Right Brace 25"/>
            <p:cNvSpPr/>
            <p:nvPr/>
          </p:nvSpPr>
          <p:spPr>
            <a:xfrm>
              <a:off x="1814286" y="2124975"/>
              <a:ext cx="217779" cy="823464"/>
            </a:xfrm>
            <a:prstGeom prst="rightBrace">
              <a:avLst/>
            </a:prstGeom>
          </p:spPr>
          <p:style>
            <a:lnRef idx="3">
              <a:schemeClr val="accent5"/>
            </a:lnRef>
            <a:fillRef idx="0">
              <a:schemeClr val="accent5"/>
            </a:fillRef>
            <a:effectRef idx="2">
              <a:schemeClr val="accent5"/>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27" name="Straight Arrow Connector 26"/>
            <p:cNvCxnSpPr/>
            <p:nvPr/>
          </p:nvCxnSpPr>
          <p:spPr>
            <a:xfrm>
              <a:off x="2052730" y="2522400"/>
              <a:ext cx="503911"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sp>
        <p:nvSpPr>
          <p:cNvPr id="28" name="TextBox 6">
            <a:hlinkClick r:id="rId2" action="ppaction://hlinksldjump"/>
          </p:cNvPr>
          <p:cNvSpPr txBox="1">
            <a:spLocks noChangeArrowheads="1"/>
          </p:cNvSpPr>
          <p:nvPr/>
        </p:nvSpPr>
        <p:spPr bwMode="auto">
          <a:xfrm>
            <a:off x="-1" y="44450"/>
            <a:ext cx="11746523" cy="738664"/>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TIẾN TRÌNH TỔ CHỨC BÀI HỌC STEM</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8243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heckerboard(across)">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heckerboard(across)">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heckerboard(across)">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checkerboard(across)">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checkerboard(across)">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checkerboard(across)">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765" y="1981200"/>
            <a:ext cx="11020926" cy="33239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defRPr/>
            </a:pPr>
            <a:r>
              <a:rPr lang="en-US" altLang="en-US" sz="3000" b="1" dirty="0">
                <a:solidFill>
                  <a:srgbClr val="000000"/>
                </a:solidFill>
                <a:latin typeface="Times New Roman" panose="02020603050405020304" pitchFamily="18" charset="0"/>
                <a:cs typeface="Times New Roman" panose="02020603050405020304" pitchFamily="18" charset="0"/>
              </a:rPr>
              <a:t>- HĐ1: </a:t>
            </a:r>
            <a:r>
              <a:rPr lang="en-US" altLang="en-US" sz="3000" b="1" dirty="0" err="1">
                <a:solidFill>
                  <a:srgbClr val="000000"/>
                </a:solidFill>
                <a:latin typeface="Times New Roman" panose="02020603050405020304" pitchFamily="18" charset="0"/>
                <a:cs typeface="Times New Roman" panose="02020603050405020304" pitchFamily="18" charset="0"/>
              </a:rPr>
              <a:t>Xác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định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vấn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đề</a:t>
            </a:r>
            <a:r>
              <a:rPr lang="en-US" altLang="en-US" sz="3000" b="1" dirty="0">
                <a:solidFill>
                  <a:srgbClr val="000000"/>
                </a:solidFill>
                <a:latin typeface="Times New Roman" panose="02020603050405020304" pitchFamily="18" charset="0"/>
                <a:cs typeface="Times New Roman" panose="02020603050405020304" pitchFamily="18" charset="0"/>
              </a:rPr>
              <a:t>.</a:t>
            </a:r>
          </a:p>
          <a:p>
            <a:pPr defTabSz="914400" eaLnBrk="0" fontAlgn="base" hangingPunct="0">
              <a:spcBef>
                <a:spcPct val="0"/>
              </a:spcBef>
              <a:spcAft>
                <a:spcPct val="0"/>
              </a:spcAft>
              <a:defRPr/>
            </a:pPr>
            <a:r>
              <a:rPr lang="en-US" altLang="en-US" sz="3000" b="1" dirty="0">
                <a:solidFill>
                  <a:srgbClr val="000000"/>
                </a:solidFill>
                <a:latin typeface="Times New Roman" panose="02020603050405020304" pitchFamily="18" charset="0"/>
                <a:cs typeface="Times New Roman" panose="02020603050405020304" pitchFamily="18" charset="0"/>
              </a:rPr>
              <a:t>- HĐ2: </a:t>
            </a:r>
            <a:r>
              <a:rPr lang="en-US" altLang="en-US" sz="3000" b="1" dirty="0" err="1">
                <a:solidFill>
                  <a:srgbClr val="000000"/>
                </a:solidFill>
                <a:latin typeface="Times New Roman" panose="02020603050405020304" pitchFamily="18" charset="0"/>
                <a:cs typeface="Times New Roman" panose="02020603050405020304" pitchFamily="18" charset="0"/>
              </a:rPr>
              <a:t>Nghiên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cứu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kiến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thức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đề</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xuất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các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giải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pháp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thiết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0" fontAlgn="base" hangingPunct="0">
              <a:spcBef>
                <a:spcPct val="0"/>
              </a:spcBef>
              <a:spcAft>
                <a:spcPct val="0"/>
              </a:spcAft>
              <a:defRPr/>
            </a:pPr>
            <a:r>
              <a:rPr lang="en-US" altLang="en-US" sz="3000" b="1" dirty="0">
                <a:solidFill>
                  <a:srgbClr val="000000"/>
                </a:solidFill>
                <a:latin typeface="Times New Roman" panose="02020603050405020304" pitchFamily="18" charset="0"/>
                <a:cs typeface="Times New Roman" panose="02020603050405020304" pitchFamily="18" charset="0"/>
              </a:rPr>
              <a:t>- HĐ3: </a:t>
            </a:r>
            <a:r>
              <a:rPr lang="en-US" altLang="en-US" sz="3000" b="1" dirty="0" err="1">
                <a:solidFill>
                  <a:srgbClr val="000000"/>
                </a:solidFill>
                <a:latin typeface="Times New Roman" panose="02020603050405020304" pitchFamily="18" charset="0"/>
                <a:cs typeface="Times New Roman" panose="02020603050405020304" pitchFamily="18" charset="0"/>
              </a:rPr>
              <a:t>Trình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bày</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thảo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luận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phương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án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thiết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0" fontAlgn="base" hangingPunct="0">
              <a:spcBef>
                <a:spcPct val="0"/>
              </a:spcBef>
              <a:spcAft>
                <a:spcPct val="0"/>
              </a:spcAft>
              <a:defRPr/>
            </a:pPr>
            <a:r>
              <a:rPr lang="en-US" altLang="en-US" sz="3000" b="1" dirty="0">
                <a:solidFill>
                  <a:srgbClr val="000000"/>
                </a:solidFill>
                <a:latin typeface="Times New Roman" panose="02020603050405020304" pitchFamily="18" charset="0"/>
                <a:cs typeface="Times New Roman" panose="02020603050405020304" pitchFamily="18" charset="0"/>
              </a:rPr>
              <a:t>- HĐ4: </a:t>
            </a:r>
            <a:r>
              <a:rPr lang="en-US" altLang="en-US" sz="3000" b="1" dirty="0" err="1">
                <a:solidFill>
                  <a:srgbClr val="000000"/>
                </a:solidFill>
                <a:latin typeface="Times New Roman" panose="02020603050405020304" pitchFamily="18" charset="0"/>
                <a:cs typeface="Times New Roman" panose="02020603050405020304" pitchFamily="18" charset="0"/>
              </a:rPr>
              <a:t>Chế</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tạo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mô</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hình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thiết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smtClean="0">
                <a:solidFill>
                  <a:srgbClr val="000000"/>
                </a:solidFill>
                <a:latin typeface="Times New Roman" panose="02020603050405020304" pitchFamily="18" charset="0"/>
                <a:cs typeface="Times New Roman" panose="02020603050405020304" pitchFamily="18" charset="0"/>
              </a:rPr>
              <a:t>bị</a:t>
            </a:r>
            <a:r>
              <a:rPr lang="en-150" altLang="en-US" sz="3000" b="1" dirty="0" smtClean="0">
                <a:solidFill>
                  <a:srgbClr val="000000"/>
                </a:solidFill>
                <a:latin typeface="Times New Roman" panose="02020603050405020304" pitchFamily="18" charset="0"/>
                <a:cs typeface="Times New Roman" panose="02020603050405020304" pitchFamily="18" charset="0"/>
              </a:rPr>
              <a:t>…</a:t>
            </a:r>
            <a:r>
              <a:rPr lang="en-US" altLang="en-US" sz="3000" b="1" dirty="0" smtClean="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theo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phương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án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thiết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thử</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nghiệm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giá</a:t>
            </a:r>
            <a:r>
              <a:rPr lang="en-US" altLang="en-US" sz="3000" b="1" dirty="0">
                <a:solidFill>
                  <a:srgbClr val="000000"/>
                </a:solidFill>
                <a:latin typeface="Times New Roman" panose="02020603050405020304" pitchFamily="18" charset="0"/>
                <a:cs typeface="Times New Roman" panose="02020603050405020304" pitchFamily="18" charset="0"/>
              </a:rPr>
              <a:t>.</a:t>
            </a:r>
          </a:p>
          <a:p>
            <a:pPr defTabSz="914400" eaLnBrk="0" fontAlgn="base" hangingPunct="0">
              <a:spcBef>
                <a:spcPct val="0"/>
              </a:spcBef>
              <a:spcAft>
                <a:spcPct val="0"/>
              </a:spcAft>
              <a:defRPr/>
            </a:pPr>
            <a:r>
              <a:rPr lang="en-US" altLang="en-US" sz="3000" b="1" dirty="0">
                <a:solidFill>
                  <a:srgbClr val="000000"/>
                </a:solidFill>
                <a:latin typeface="Times New Roman" panose="02020603050405020304" pitchFamily="18" charset="0"/>
                <a:cs typeface="Times New Roman" panose="02020603050405020304" pitchFamily="18" charset="0"/>
              </a:rPr>
              <a:t>- HĐ5: </a:t>
            </a:r>
            <a:r>
              <a:rPr lang="en-US" altLang="en-US" sz="3000" b="1" dirty="0" err="1">
                <a:solidFill>
                  <a:srgbClr val="000000"/>
                </a:solidFill>
                <a:latin typeface="Times New Roman" panose="02020603050405020304" pitchFamily="18" charset="0"/>
                <a:cs typeface="Times New Roman" panose="02020603050405020304" pitchFamily="18" charset="0"/>
              </a:rPr>
              <a:t>Trình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bày</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thảo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luận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sản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phẩm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được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chế</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tạo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điều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chỉnh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thiết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a:t>
            </a:r>
            <a:r>
              <a:rPr lang="en-US" altLang="en-US" sz="3000" b="1" dirty="0">
                <a:solidFill>
                  <a:srgbClr val="000000"/>
                </a:solidFill>
                <a:latin typeface="Times New Roman" panose="02020603050405020304" pitchFamily="18" charset="0"/>
                <a:cs typeface="Times New Roman" panose="02020603050405020304" pitchFamily="18" charset="0"/>
              </a:rPr>
              <a:t> ban </a:t>
            </a:r>
            <a:r>
              <a:rPr lang="en-US" altLang="en-US" sz="3000" b="1" dirty="0" err="1">
                <a:solidFill>
                  <a:srgbClr val="000000"/>
                </a:solidFill>
                <a:latin typeface="Times New Roman" panose="02020603050405020304" pitchFamily="18" charset="0"/>
                <a:cs typeface="Times New Roman" panose="02020603050405020304" pitchFamily="18" charset="0"/>
              </a:rPr>
              <a:t>đầu</a:t>
            </a:r>
            <a:r>
              <a:rPr lang="en-US" altLang="en-US" sz="3000" b="1" dirty="0">
                <a:solidFill>
                  <a:srgbClr val="000000"/>
                </a:solidFill>
                <a:latin typeface="Times New Roman" panose="02020603050405020304" pitchFamily="18" charset="0"/>
                <a:cs typeface="Times New Roman" panose="02020603050405020304" pitchFamily="18" charset="0"/>
              </a:rPr>
              <a:t>. </a:t>
            </a:r>
            <a:endParaRPr lang="en-US" altLang="en-US" sz="3000" b="1" dirty="0">
              <a:solidFill>
                <a:srgbClr val="000000"/>
              </a:solidFill>
            </a:endParaRPr>
          </a:p>
        </p:txBody>
      </p:sp>
      <p:sp>
        <p:nvSpPr>
          <p:cNvPr id="3" name="Rounded Rectangle 2"/>
          <p:cNvSpPr/>
          <p:nvPr/>
        </p:nvSpPr>
        <p:spPr>
          <a:xfrm>
            <a:off x="1943100" y="533400"/>
            <a:ext cx="8458200" cy="8382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4400" eaLnBrk="0" fontAlgn="base" hangingPunct="0">
              <a:spcBef>
                <a:spcPct val="0"/>
              </a:spcBef>
              <a:spcAft>
                <a:spcPct val="0"/>
              </a:spcAft>
              <a:defRPr/>
            </a:pPr>
            <a:r>
              <a:rPr lang="en-US" sz="2400" b="1" dirty="0" smtClean="0">
                <a:solidFill>
                  <a:srgbClr val="FFFFFF"/>
                </a:solidFill>
                <a:latin typeface="Times New Roman" panose="02020603050405020304" pitchFamily="18" charset="0"/>
                <a:cs typeface="Times New Roman" panose="02020603050405020304" pitchFamily="18" charset="0"/>
              </a:rPr>
              <a:t>TRONG THỰC TẾ DẠY HỌC ĐƯỢC THỂ HIỆN QUA </a:t>
            </a:r>
          </a:p>
          <a:p>
            <a:pPr algn="ctr" defTabSz="914400" eaLnBrk="0" fontAlgn="base" hangingPunct="0">
              <a:spcBef>
                <a:spcPct val="0"/>
              </a:spcBef>
              <a:spcAft>
                <a:spcPct val="0"/>
              </a:spcAft>
              <a:defRPr/>
            </a:pPr>
            <a:r>
              <a:rPr lang="en-US" sz="2400" b="1" dirty="0" smtClean="0">
                <a:solidFill>
                  <a:srgbClr val="FFFFFF"/>
                </a:solidFill>
                <a:latin typeface="Times New Roman" panose="02020603050405020304" pitchFamily="18" charset="0"/>
                <a:cs typeface="Times New Roman" panose="02020603050405020304" pitchFamily="18" charset="0"/>
              </a:rPr>
              <a:t>5 HOẠT ĐỘNG CHÍNH: </a:t>
            </a:r>
            <a:endParaRPr lang="en-US" sz="24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480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0409476"/>
              </p:ext>
            </p:extLst>
          </p:nvPr>
        </p:nvGraphicFramePr>
        <p:xfrm>
          <a:off x="472965" y="1313793"/>
          <a:ext cx="11330151" cy="5161788"/>
        </p:xfrm>
        <a:graphic>
          <a:graphicData uri="http://schemas.openxmlformats.org/drawingml/2006/table">
            <a:tbl>
              <a:tblPr firstRow="1" firstCol="1" bandRow="1"/>
              <a:tblGrid>
                <a:gridCol w="913073">
                  <a:extLst>
                    <a:ext uri="{9D8B030D-6E8A-4147-A177-3AD203B41FA5}">
                      <a16:colId xmlns:a16="http://schemas.microsoft.com/office/drawing/2014/main" val="3881614984"/>
                    </a:ext>
                  </a:extLst>
                </a:gridCol>
                <a:gridCol w="5861771">
                  <a:extLst>
                    <a:ext uri="{9D8B030D-6E8A-4147-A177-3AD203B41FA5}">
                      <a16:colId xmlns:a16="http://schemas.microsoft.com/office/drawing/2014/main" val="3295502213"/>
                    </a:ext>
                  </a:extLst>
                </a:gridCol>
                <a:gridCol w="1722210">
                  <a:extLst>
                    <a:ext uri="{9D8B030D-6E8A-4147-A177-3AD203B41FA5}">
                      <a16:colId xmlns:a16="http://schemas.microsoft.com/office/drawing/2014/main" val="564465481"/>
                    </a:ext>
                  </a:extLst>
                </a:gridCol>
                <a:gridCol w="2833097">
                  <a:extLst>
                    <a:ext uri="{9D8B030D-6E8A-4147-A177-3AD203B41FA5}">
                      <a16:colId xmlns:a16="http://schemas.microsoft.com/office/drawing/2014/main" val="4046940019"/>
                    </a:ext>
                  </a:extLst>
                </a:gridCol>
              </a:tblGrid>
              <a:tr h="304383">
                <a:tc>
                  <a:txBody>
                    <a:bodyPr/>
                    <a:lstStyle/>
                    <a:p>
                      <a:pPr algn="ctr">
                        <a:lnSpc>
                          <a:spcPct val="115000"/>
                        </a:lnSpc>
                        <a:spcAft>
                          <a:spcPts val="0"/>
                        </a:spcAft>
                      </a:pP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HĐ</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chú</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1014362"/>
                  </a:ext>
                </a:extLst>
              </a:tr>
              <a:tr h="608767">
                <a:tc>
                  <a:txBody>
                    <a:bodyPr/>
                    <a:lstStyle/>
                    <a:p>
                      <a:pPr algn="ctr">
                        <a:lnSpc>
                          <a:spcPct val="115000"/>
                        </a:lnSpc>
                        <a:spcAft>
                          <a:spcPts val="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phun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àm</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Hoạt động tại lớp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83144089"/>
                  </a:ext>
                </a:extLst>
              </a:tr>
              <a:tr h="608767">
                <a:tc>
                  <a:txBody>
                    <a:bodyPr/>
                    <a:lstStyle/>
                    <a:p>
                      <a:pPr algn="ctr">
                        <a:lnSpc>
                          <a:spcPct val="115000"/>
                        </a:lnSpc>
                        <a:spcAft>
                          <a:spcPts val="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3216245"/>
                  </a:ext>
                </a:extLst>
              </a:tr>
              <a:tr h="304383">
                <a:tc>
                  <a:txBody>
                    <a:bodyPr/>
                    <a:lstStyle/>
                    <a:p>
                      <a:pPr algn="ctr">
                        <a:lnSpc>
                          <a:spcPct val="115000"/>
                        </a:lnSpc>
                        <a:spcAft>
                          <a:spcPts val="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7152250"/>
                  </a:ext>
                </a:extLst>
              </a:tr>
              <a:tr h="608767">
                <a:tc>
                  <a:txBody>
                    <a:bodyPr/>
                    <a:lstStyle/>
                    <a:p>
                      <a:pPr algn="ctr">
                        <a:lnSpc>
                          <a:spcPct val="115000"/>
                        </a:lnSpc>
                        <a:spcAft>
                          <a:spcPts val="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phun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 ngày</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1857696"/>
                  </a:ext>
                </a:extLst>
              </a:tr>
              <a:tr h="608767">
                <a:tc>
                  <a:txBody>
                    <a:bodyPr/>
                    <a:lstStyle/>
                    <a:p>
                      <a:pPr algn="ctr">
                        <a:lnSpc>
                          <a:spcPct val="115000"/>
                        </a:lnSpc>
                        <a:spcAft>
                          <a:spcPts val="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200932"/>
                  </a:ext>
                </a:extLst>
              </a:tr>
            </a:tbl>
          </a:graphicData>
        </a:graphic>
      </p:graphicFrame>
      <p:sp>
        <p:nvSpPr>
          <p:cNvPr id="3" name="Rectangle 2"/>
          <p:cNvSpPr/>
          <p:nvPr/>
        </p:nvSpPr>
        <p:spPr>
          <a:xfrm>
            <a:off x="472965" y="147145"/>
            <a:ext cx="11330151" cy="1040524"/>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smtClean="0">
                <a:solidFill>
                  <a:srgbClr val="FF0000"/>
                </a:solidFill>
                <a:latin typeface="Times New Roman" panose="02020603050405020304" pitchFamily="18" charset="0"/>
                <a:cs typeface="Times New Roman" panose="02020603050405020304" pitchFamily="18" charset="0"/>
              </a:rPr>
              <a:t>CHỦ ĐỀ: </a:t>
            </a:r>
          </a:p>
          <a:p>
            <a:pPr algn="ctr">
              <a:defRPr/>
            </a:pPr>
            <a:r>
              <a:rPr lang="en-US" sz="2800" b="1" dirty="0" smtClean="0">
                <a:solidFill>
                  <a:srgbClr val="7030A0"/>
                </a:solidFill>
                <a:latin typeface="Times New Roman" panose="02020603050405020304" pitchFamily="18" charset="0"/>
                <a:cs typeface="Times New Roman" panose="02020603050405020304" pitchFamily="18" charset="0"/>
                <a:hlinkClick r:id="rId2" action="ppaction://hlinkfile"/>
              </a:rPr>
              <a:t>BÌNH </a:t>
            </a:r>
            <a:r>
              <a:rPr lang="en-US" sz="2800" b="1" dirty="0">
                <a:solidFill>
                  <a:srgbClr val="7030A0"/>
                </a:solidFill>
                <a:latin typeface="Times New Roman" panose="02020603050405020304" pitchFamily="18" charset="0"/>
                <a:cs typeface="Times New Roman" panose="02020603050405020304" pitchFamily="18" charset="0"/>
                <a:hlinkClick r:id="rId2" action="ppaction://hlinkfile"/>
              </a:rPr>
              <a:t>TƯỚI NƯỚC PHUN SƯƠNG TỪ VẬT LIỆU TÁI CHẾ</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827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20803037"/>
              </p:ext>
            </p:extLst>
          </p:nvPr>
        </p:nvGraphicFramePr>
        <p:xfrm>
          <a:off x="935421" y="956442"/>
          <a:ext cx="10489324" cy="5841802"/>
        </p:xfrm>
        <a:graphic>
          <a:graphicData uri="http://schemas.openxmlformats.org/drawingml/2006/table">
            <a:tbl>
              <a:tblPr firstRow="1" firstCol="1" bandRow="1">
                <a:tableStyleId>{5C22544A-7EE6-4342-B048-85BDC9FD1C3A}</a:tableStyleId>
              </a:tblPr>
              <a:tblGrid>
                <a:gridCol w="1285040">
                  <a:extLst>
                    <a:ext uri="{9D8B030D-6E8A-4147-A177-3AD203B41FA5}">
                      <a16:colId xmlns:a16="http://schemas.microsoft.com/office/drawing/2014/main" val="2013436871"/>
                    </a:ext>
                  </a:extLst>
                </a:gridCol>
                <a:gridCol w="8248263">
                  <a:extLst>
                    <a:ext uri="{9D8B030D-6E8A-4147-A177-3AD203B41FA5}">
                      <a16:colId xmlns:a16="http://schemas.microsoft.com/office/drawing/2014/main" val="3920623079"/>
                    </a:ext>
                  </a:extLst>
                </a:gridCol>
                <a:gridCol w="956021">
                  <a:extLst>
                    <a:ext uri="{9D8B030D-6E8A-4147-A177-3AD203B41FA5}">
                      <a16:colId xmlns:a16="http://schemas.microsoft.com/office/drawing/2014/main" val="357447107"/>
                    </a:ext>
                  </a:extLst>
                </a:gridCol>
              </a:tblGrid>
              <a:tr h="846505">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Nội dung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Điểm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9200960"/>
                  </a:ext>
                </a:extLst>
              </a:tr>
              <a:tr h="1103677">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vi-VN" sz="2800" kern="1200" dirty="0">
                          <a:effectLst/>
                          <a:latin typeface="Times New Roman" panose="02020603050405020304" pitchFamily="18" charset="0"/>
                          <a:cs typeface="Times New Roman" panose="02020603050405020304" pitchFamily="18" charset="0"/>
                        </a:rPr>
                        <a:t>Hoạt động theo định luật Bec-nu-li hoặc theo nguyên lý Pa-xcan. Thêm tính năng đặc biệt (nếu có)</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3631003"/>
                  </a:ext>
                </a:extLst>
              </a:tr>
              <a:tr h="528675">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vi-VN" sz="2800" kern="1200">
                          <a:effectLst/>
                          <a:latin typeface="Times New Roman" panose="02020603050405020304" pitchFamily="18" charset="0"/>
                          <a:cs typeface="Times New Roman" panose="02020603050405020304" pitchFamily="18" charset="0"/>
                        </a:rPr>
                        <a:t>Sản phẩm có hình thức đẹp, bền chắc.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9817822"/>
                  </a:ext>
                </a:extLst>
              </a:tr>
              <a:tr h="528675">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vi-VN" sz="2800" kern="1200">
                          <a:effectLst/>
                          <a:latin typeface="Times New Roman" panose="02020603050405020304" pitchFamily="18" charset="0"/>
                          <a:cs typeface="Times New Roman" panose="02020603050405020304" pitchFamily="18" charset="0"/>
                        </a:rPr>
                        <a:t>Vật liệu tái chế </a:t>
                      </a:r>
                      <a:r>
                        <a:rPr lang="vi-VN" sz="2800" kern="1200">
                          <a:effectLst/>
                          <a:latin typeface="Times New Roman" panose="02020603050405020304" pitchFamily="18" charset="0"/>
                          <a:cs typeface="Times New Roman" panose="02020603050405020304" pitchFamily="18" charset="0"/>
                          <a:sym typeface="Symbol" panose="05050102010706020507" pitchFamily="18" charset="2"/>
                        </a:rPr>
                        <a:t></a:t>
                      </a:r>
                      <a:r>
                        <a:rPr lang="vi-VN" sz="2800" kern="1200">
                          <a:effectLst/>
                          <a:latin typeface="Times New Roman" panose="02020603050405020304" pitchFamily="18" charset="0"/>
                          <a:cs typeface="Times New Roman" panose="02020603050405020304" pitchFamily="18" charset="0"/>
                        </a:rPr>
                        <a:t> 70%</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9703346"/>
                  </a:ext>
                </a:extLst>
              </a:tr>
              <a:tr h="528675">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vi-VN" sz="2800" kern="1200">
                          <a:effectLst/>
                          <a:latin typeface="Times New Roman" panose="02020603050405020304" pitchFamily="18" charset="0"/>
                          <a:cs typeface="Times New Roman" panose="02020603050405020304" pitchFamily="18" charset="0"/>
                        </a:rPr>
                        <a:t>Bình chịu được áp suất cao, phun sương mạnh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7349641"/>
                  </a:ext>
                </a:extLst>
              </a:tr>
              <a:tr h="528675">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vi-VN" sz="2800" kern="1200">
                          <a:effectLst/>
                          <a:latin typeface="Times New Roman" panose="02020603050405020304" pitchFamily="18" charset="0"/>
                          <a:cs typeface="Times New Roman" panose="02020603050405020304" pitchFamily="18" charset="0"/>
                        </a:rPr>
                        <a:t>Dung tích nước &gt; 1 lít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1459058"/>
                  </a:ext>
                </a:extLst>
              </a:tr>
              <a:tr h="1103677">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vi-VN" sz="2800">
                          <a:effectLst/>
                          <a:latin typeface="Times New Roman" panose="02020603050405020304" pitchFamily="18" charset="0"/>
                          <a:cs typeface="Times New Roman" panose="02020603050405020304" pitchFamily="18" charset="0"/>
                        </a:rPr>
                        <a:t>Trình bày, trả lời được các câu hỏi của các nhóm khác và đặt câu hỏi phản biện cho các nhóm khác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845336"/>
                  </a:ext>
                </a:extLst>
              </a:tr>
              <a:tr h="538292">
                <a:tc gridSpan="2">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Tổng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30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1563343"/>
                  </a:ext>
                </a:extLst>
              </a:tr>
            </a:tbl>
          </a:graphicData>
        </a:graphic>
      </p:graphicFrame>
      <p:sp>
        <p:nvSpPr>
          <p:cNvPr id="6" name="Rectangle 2"/>
          <p:cNvSpPr>
            <a:spLocks noChangeArrowheads="1"/>
          </p:cNvSpPr>
          <p:nvPr/>
        </p:nvSpPr>
        <p:spPr bwMode="auto">
          <a:xfrm>
            <a:off x="935422" y="286407"/>
            <a:ext cx="860797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873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lnSpc>
                <a:spcPct val="125000"/>
              </a:lnSpc>
              <a:spcBef>
                <a:spcPts val="100"/>
              </a:spcBef>
              <a:spcAft>
                <a:spcPts val="300"/>
              </a:spcAft>
            </a:pPr>
            <a:r>
              <a:rPr lang="en-US" altLang="en-US" sz="2800" b="1" dirty="0" smtClean="0">
                <a:solidFill>
                  <a:srgbClr val="000000"/>
                </a:solidFill>
                <a:latin typeface="Times New Roman" panose="02020603050405020304" pitchFamily="18" charset="0"/>
                <a:cs typeface="Times New Roman" panose="02020603050405020304" pitchFamily="18" charset="0"/>
              </a:rPr>
              <a:t>TIÊU CHÍ ĐÁNH GIÁ: SẢN PHẨM</a:t>
            </a:r>
            <a:endParaRPr lang="en-US" altLang="en-US" sz="2800" dirty="0">
              <a:solidFill>
                <a:srgbClr val="0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01933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1405092"/>
              </p:ext>
            </p:extLst>
          </p:nvPr>
        </p:nvGraphicFramePr>
        <p:xfrm>
          <a:off x="557048" y="777766"/>
          <a:ext cx="10752083" cy="6026626"/>
        </p:xfrm>
        <a:graphic>
          <a:graphicData uri="http://schemas.openxmlformats.org/drawingml/2006/table">
            <a:tbl>
              <a:tblPr firstRow="1" firstCol="1" bandRow="1">
                <a:tableStyleId>{5C22544A-7EE6-4342-B048-85BDC9FD1C3A}</a:tableStyleId>
              </a:tblPr>
              <a:tblGrid>
                <a:gridCol w="1316972">
                  <a:extLst>
                    <a:ext uri="{9D8B030D-6E8A-4147-A177-3AD203B41FA5}">
                      <a16:colId xmlns:a16="http://schemas.microsoft.com/office/drawing/2014/main" val="3814392561"/>
                    </a:ext>
                  </a:extLst>
                </a:gridCol>
                <a:gridCol w="8419282">
                  <a:extLst>
                    <a:ext uri="{9D8B030D-6E8A-4147-A177-3AD203B41FA5}">
                      <a16:colId xmlns:a16="http://schemas.microsoft.com/office/drawing/2014/main" val="1646469068"/>
                    </a:ext>
                  </a:extLst>
                </a:gridCol>
                <a:gridCol w="1015829">
                  <a:extLst>
                    <a:ext uri="{9D8B030D-6E8A-4147-A177-3AD203B41FA5}">
                      <a16:colId xmlns:a16="http://schemas.microsoft.com/office/drawing/2014/main" val="816752825"/>
                    </a:ext>
                  </a:extLst>
                </a:gridCol>
              </a:tblGrid>
              <a:tr h="895685">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Điểm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4743644"/>
                  </a:ext>
                </a:extLst>
              </a:tr>
              <a:tr h="547821">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vi-VN" sz="2800" kern="1200">
                          <a:effectLst/>
                          <a:latin typeface="Times New Roman" panose="02020603050405020304" pitchFamily="18" charset="0"/>
                          <a:cs typeface="Times New Roman" panose="02020603050405020304" pitchFamily="18" charset="0"/>
                        </a:rPr>
                        <a:t>Có bản vẽ mô tả (rõ ràng, khoa học, đẹp)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kern="1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0005129"/>
                  </a:ext>
                </a:extLst>
              </a:tr>
              <a:tr h="547821">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vi-VN" sz="2800" kern="1200" dirty="0">
                          <a:effectLst/>
                          <a:latin typeface="Times New Roman" panose="02020603050405020304" pitchFamily="18" charset="0"/>
                          <a:cs typeface="Times New Roman" panose="02020603050405020304" pitchFamily="18" charset="0"/>
                        </a:rPr>
                        <a:t>Có bản vẽ kĩ thuật (Có các thông số kĩ thuật)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kern="1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1784211"/>
                  </a:ext>
                </a:extLst>
              </a:tr>
              <a:tr h="1739641">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vi-VN" sz="2800" kern="1200" dirty="0">
                          <a:effectLst/>
                          <a:latin typeface="Times New Roman" panose="02020603050405020304" pitchFamily="18" charset="0"/>
                          <a:cs typeface="Times New Roman" panose="02020603050405020304" pitchFamily="18" charset="0"/>
                        </a:rPr>
                        <a:t>Trình bày được cấu tạo, mô tả được vai trò và hoạt động của các bộ phận (có áp dụng định luật Béc-nu-li hoặc nguyên lí Pa –xcan và các kiến thức liên quan)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5405700"/>
                  </a:ext>
                </a:extLst>
              </a:tr>
              <a:tr h="547821">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vi-VN" sz="2800" kern="1200">
                          <a:effectLst/>
                          <a:latin typeface="Times New Roman" panose="02020603050405020304" pitchFamily="18" charset="0"/>
                          <a:cs typeface="Times New Roman" panose="02020603050405020304" pitchFamily="18" charset="0"/>
                        </a:rPr>
                        <a:t>Trình bày báo cáo sinh động, hấp dẫn.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kern="1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5232794"/>
                  </a:ext>
                </a:extLst>
              </a:tr>
              <a:tr h="1143649">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vi-VN" sz="2800" kern="1200">
                          <a:effectLst/>
                          <a:latin typeface="Times New Roman" panose="02020603050405020304" pitchFamily="18" charset="0"/>
                          <a:cs typeface="Times New Roman" panose="02020603050405020304" pitchFamily="18" charset="0"/>
                        </a:rPr>
                        <a:t>Trả lời được các câu hỏi phản biện và tham gia đóng góp </a:t>
                      </a:r>
                      <a:r>
                        <a:rPr lang="en-US" sz="2800" kern="1200">
                          <a:effectLst/>
                          <a:latin typeface="Times New Roman" panose="02020603050405020304" pitchFamily="18" charset="0"/>
                          <a:cs typeface="Times New Roman" panose="02020603050405020304" pitchFamily="18" charset="0"/>
                        </a:rPr>
                        <a:t>ý</a:t>
                      </a:r>
                      <a:r>
                        <a:rPr lang="vi-VN" sz="2800" kern="1200">
                          <a:effectLst/>
                          <a:latin typeface="Times New Roman" panose="02020603050405020304" pitchFamily="18" charset="0"/>
                          <a:cs typeface="Times New Roman" panose="02020603050405020304" pitchFamily="18" charset="0"/>
                        </a:rPr>
                        <a:t> kiến, đặt câu hỏi phản biện cho các nhóm báo cáo</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kern="1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4733360"/>
                  </a:ext>
                </a:extLst>
              </a:tr>
              <a:tr h="557787">
                <a:tc gridSpan="2">
                  <a:txBody>
                    <a:bodyPr/>
                    <a:lstStyle/>
                    <a:p>
                      <a:pPr algn="ctr">
                        <a:lnSpc>
                          <a:spcPct val="115000"/>
                        </a:lnSpc>
                        <a:spcAft>
                          <a:spcPts val="0"/>
                        </a:spcAft>
                      </a:pPr>
                      <a:r>
                        <a:rPr lang="en-US" sz="2800" kern="1200">
                          <a:effectLst/>
                          <a:latin typeface="Times New Roman" panose="02020603050405020304" pitchFamily="18" charset="0"/>
                          <a:cs typeface="Times New Roman" panose="02020603050405020304" pitchFamily="18" charset="0"/>
                        </a:rPr>
                        <a:t>Tổng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gn="ctr">
                        <a:lnSpc>
                          <a:spcPct val="115000"/>
                        </a:lnSpc>
                        <a:spcAft>
                          <a:spcPts val="0"/>
                        </a:spcAft>
                      </a:pPr>
                      <a:r>
                        <a:rPr lang="en-US" sz="2800" b="1" kern="1200" dirty="0">
                          <a:effectLst/>
                          <a:latin typeface="Times New Roman" panose="02020603050405020304" pitchFamily="18" charset="0"/>
                          <a:cs typeface="Times New Roman" panose="02020603050405020304" pitchFamily="18" charset="0"/>
                        </a:rPr>
                        <a:t>30</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7222828"/>
                  </a:ext>
                </a:extLst>
              </a:tr>
            </a:tbl>
          </a:graphicData>
        </a:graphic>
      </p:graphicFrame>
      <p:sp>
        <p:nvSpPr>
          <p:cNvPr id="3" name="Rectangle 2"/>
          <p:cNvSpPr>
            <a:spLocks noChangeArrowheads="1"/>
          </p:cNvSpPr>
          <p:nvPr/>
        </p:nvSpPr>
        <p:spPr bwMode="auto">
          <a:xfrm>
            <a:off x="557047" y="76200"/>
            <a:ext cx="106469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873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lnSpc>
                <a:spcPct val="125000"/>
              </a:lnSpc>
              <a:spcBef>
                <a:spcPts val="100"/>
              </a:spcBef>
              <a:spcAft>
                <a:spcPts val="300"/>
              </a:spcAft>
            </a:pPr>
            <a:r>
              <a:rPr lang="en-US" altLang="en-US" sz="2400" b="1" dirty="0" smtClean="0">
                <a:solidFill>
                  <a:srgbClr val="000000"/>
                </a:solidFill>
                <a:latin typeface="Times New Roman" panose="02020603050405020304" pitchFamily="18" charset="0"/>
                <a:cs typeface="Times New Roman" panose="02020603050405020304" pitchFamily="18" charset="0"/>
              </a:rPr>
              <a:t>TIÊU CHÍ ĐÁNH GIÁ: BÀI BÁO CÁO VÀ BẢN THIẾT KẾ SẢN PHẨM</a:t>
            </a:r>
            <a:endParaRPr lang="en-US" altLang="en-US" sz="2400" dirty="0">
              <a:solidFill>
                <a:srgbClr val="0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18107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421" y="176539"/>
            <a:ext cx="8472269" cy="847725"/>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defTabSz="914400">
              <a:defRPr/>
            </a:pPr>
            <a:r>
              <a:rPr lang="en-US" sz="3200" b="1" dirty="0">
                <a:solidFill>
                  <a:srgbClr val="FFFFFF"/>
                </a:solidFill>
                <a:latin typeface="Times New Roman" panose="02020603050405020304" pitchFamily="18" charset="0"/>
                <a:cs typeface="Times New Roman" panose="02020603050405020304" pitchFamily="18" charset="0"/>
              </a:rPr>
              <a:t>VI.  TIẾN TRÌNH BÀI HỌC BÀI HỌC STEM</a:t>
            </a:r>
          </a:p>
        </p:txBody>
      </p:sp>
      <p:sp>
        <p:nvSpPr>
          <p:cNvPr id="4" name="Rounded Rectangle 3"/>
          <p:cNvSpPr/>
          <p:nvPr/>
        </p:nvSpPr>
        <p:spPr>
          <a:xfrm>
            <a:off x="1261242" y="2743200"/>
            <a:ext cx="1996966" cy="2020888"/>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algn="ctr" defTabSz="914400" eaLnBrk="0" fontAlgn="base" hangingPunct="0">
              <a:spcBef>
                <a:spcPct val="0"/>
              </a:spcBef>
              <a:spcAft>
                <a:spcPct val="0"/>
              </a:spcAft>
              <a:defRPr/>
            </a:pPr>
            <a:r>
              <a:rPr lang="en-US" sz="3200" b="1" dirty="0" err="1">
                <a:solidFill>
                  <a:srgbClr val="000000"/>
                </a:solidFill>
                <a:latin typeface="Times New Roman" panose="02020603050405020304" pitchFamily="18" charset="0"/>
                <a:cs typeface="Times New Roman" panose="02020603050405020304" pitchFamily="18" charset="0"/>
              </a:rPr>
              <a:t>Gồm</a:t>
            </a:r>
            <a:r>
              <a:rPr lang="en-US" sz="3200" b="1" dirty="0">
                <a:solidFill>
                  <a:srgbClr val="000000"/>
                </a:solidFill>
                <a:latin typeface="Times New Roman" panose="02020603050405020304" pitchFamily="18" charset="0"/>
                <a:cs typeface="Times New Roman" panose="02020603050405020304" pitchFamily="18" charset="0"/>
              </a:rPr>
              <a:t> 5 </a:t>
            </a:r>
            <a:r>
              <a:rPr lang="en-US" sz="3200" b="1" dirty="0" err="1">
                <a:solidFill>
                  <a:srgbClr val="000000"/>
                </a:solidFill>
                <a:latin typeface="Times New Roman" panose="02020603050405020304" pitchFamily="18" charset="0"/>
                <a:cs typeface="Times New Roman" panose="02020603050405020304" pitchFamily="18" charset="0"/>
              </a:rPr>
              <a:t>hoạt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động</a:t>
            </a:r>
            <a:r>
              <a:rPr lang="en-US" sz="3200" b="1" dirty="0">
                <a:solidFill>
                  <a:srgbClr val="000000"/>
                </a:solidFill>
                <a:latin typeface="Times New Roman" panose="02020603050405020304" pitchFamily="18" charset="0"/>
                <a:cs typeface="Times New Roman" panose="02020603050405020304" pitchFamily="18" charset="0"/>
              </a:rPr>
              <a:t> </a:t>
            </a:r>
          </a:p>
        </p:txBody>
      </p:sp>
      <p:sp>
        <p:nvSpPr>
          <p:cNvPr id="5" name="Rounded Rectangle 4"/>
          <p:cNvSpPr/>
          <p:nvPr/>
        </p:nvSpPr>
        <p:spPr>
          <a:xfrm>
            <a:off x="4106753" y="1378472"/>
            <a:ext cx="5300937" cy="76676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1. </a:t>
            </a:r>
            <a:r>
              <a:rPr lang="en-US" sz="3200" dirty="0" err="1">
                <a:solidFill>
                  <a:srgbClr val="000000"/>
                </a:solidFill>
                <a:latin typeface="Times New Roman" panose="02020603050405020304" pitchFamily="18" charset="0"/>
                <a:cs typeface="Times New Roman" panose="02020603050405020304" pitchFamily="18" charset="0"/>
              </a:rPr>
              <a:t>Xác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4078014" y="2200276"/>
            <a:ext cx="5300937" cy="91122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Nghiên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cứu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xuất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pháp</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4078014" y="3270250"/>
            <a:ext cx="5300936" cy="76358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3. </a:t>
            </a:r>
            <a:r>
              <a:rPr lang="en-US" sz="3200" dirty="0" err="1">
                <a:solidFill>
                  <a:srgbClr val="000000"/>
                </a:solidFill>
                <a:latin typeface="Times New Roman" panose="02020603050405020304" pitchFamily="18" charset="0"/>
                <a:cs typeface="Times New Roman" panose="02020603050405020304" pitchFamily="18" charset="0"/>
              </a:rPr>
              <a:t>Lựa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chọn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pháp</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078014" y="4192588"/>
            <a:ext cx="5300936" cy="114141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4. </a:t>
            </a:r>
            <a:r>
              <a:rPr lang="en-US" sz="3200" dirty="0" err="1">
                <a:solidFill>
                  <a:srgbClr val="000000"/>
                </a:solidFill>
                <a:latin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mẫu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9" name="Rounded Rectangle 8"/>
          <p:cNvSpPr/>
          <p:nvPr/>
        </p:nvSpPr>
        <p:spPr>
          <a:xfrm>
            <a:off x="4078014" y="5492750"/>
            <a:ext cx="5300936"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5. Chia </a:t>
            </a:r>
            <a:r>
              <a:rPr lang="en-US" sz="3200" dirty="0" err="1">
                <a:solidFill>
                  <a:srgbClr val="000000"/>
                </a:solidFill>
                <a:latin typeface="Times New Roman" panose="02020603050405020304" pitchFamily="18" charset="0"/>
                <a:cs typeface="Times New Roman" panose="02020603050405020304" pitchFamily="18" charset="0"/>
              </a:rPr>
              <a:t>sẻ</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thảo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luận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chỉnh</a:t>
            </a:r>
            <a:r>
              <a:rPr lang="en-US" sz="3200" dirty="0">
                <a:solidFill>
                  <a:srgbClr val="000000"/>
                </a:solidFill>
                <a:latin typeface="Times New Roman" panose="02020603050405020304" pitchFamily="18" charset="0"/>
                <a:cs typeface="Times New Roman" panose="02020603050405020304" pitchFamily="18" charset="0"/>
              </a:rPr>
              <a:t>.</a:t>
            </a:r>
          </a:p>
        </p:txBody>
      </p:sp>
      <p:cxnSp>
        <p:nvCxnSpPr>
          <p:cNvPr id="11" name="Straight Arrow Connector 10"/>
          <p:cNvCxnSpPr>
            <a:stCxn id="4" idx="3"/>
            <a:endCxn id="5" idx="1"/>
          </p:cNvCxnSpPr>
          <p:nvPr/>
        </p:nvCxnSpPr>
        <p:spPr>
          <a:xfrm flipV="1">
            <a:off x="3258208" y="1761853"/>
            <a:ext cx="848545" cy="199179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a:stCxn id="4" idx="3"/>
            <a:endCxn id="6" idx="1"/>
          </p:cNvCxnSpPr>
          <p:nvPr/>
        </p:nvCxnSpPr>
        <p:spPr>
          <a:xfrm flipV="1">
            <a:off x="3258208" y="2655889"/>
            <a:ext cx="819806" cy="109775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4" idx="3"/>
            <a:endCxn id="7" idx="1"/>
          </p:cNvCxnSpPr>
          <p:nvPr/>
        </p:nvCxnSpPr>
        <p:spPr>
          <a:xfrm flipV="1">
            <a:off x="3258208" y="3652044"/>
            <a:ext cx="819806" cy="10160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stCxn id="4" idx="3"/>
            <a:endCxn id="8" idx="1"/>
          </p:cNvCxnSpPr>
          <p:nvPr/>
        </p:nvCxnSpPr>
        <p:spPr>
          <a:xfrm>
            <a:off x="3258208" y="3753644"/>
            <a:ext cx="819806" cy="100965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a:stCxn id="4" idx="3"/>
            <a:endCxn id="9" idx="1"/>
          </p:cNvCxnSpPr>
          <p:nvPr/>
        </p:nvCxnSpPr>
        <p:spPr>
          <a:xfrm>
            <a:off x="3258208" y="3753644"/>
            <a:ext cx="819806" cy="231060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53821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4073578" y="798513"/>
            <a:ext cx="2347912" cy="2087562"/>
          </a:xfrm>
          <a:prstGeom prst="ellipse">
            <a:avLst/>
          </a:prstGeom>
          <a:gradFill>
            <a:gsLst>
              <a:gs pos="0">
                <a:schemeClr val="dk1">
                  <a:tint val="65000"/>
                  <a:lumMod val="110000"/>
                </a:schemeClr>
              </a:gs>
              <a:gs pos="100000">
                <a:schemeClr val="bg1">
                  <a:lumMod val="95000"/>
                </a:schemeClr>
              </a:gs>
            </a:gsLst>
          </a:gradFill>
        </p:spPr>
        <p:style>
          <a:lnRef idx="1">
            <a:schemeClr val="dk1"/>
          </a:lnRef>
          <a:fillRef idx="2">
            <a:schemeClr val="dk1"/>
          </a:fillRef>
          <a:effectRef idx="1">
            <a:schemeClr val="dk1"/>
          </a:effectRef>
          <a:fontRef idx="minor">
            <a:schemeClr val="dk1"/>
          </a:fontRef>
        </p:style>
        <p:txBody>
          <a:bodyPr anchor="ctr"/>
          <a:lstStyle/>
          <a:p>
            <a:pPr algn="ctr" defTabSz="914400" eaLnBrk="0" fontAlgn="base" hangingPunct="0">
              <a:spcBef>
                <a:spcPct val="0"/>
              </a:spcBef>
              <a:spcAft>
                <a:spcPct val="0"/>
              </a:spcAft>
              <a:defRPr/>
            </a:pPr>
            <a:r>
              <a:rPr lang="en-US" sz="2800" b="1" dirty="0" err="1">
                <a:solidFill>
                  <a:srgbClr val="000000"/>
                </a:solidFill>
                <a:latin typeface="Times New Roman" panose="02020603050405020304" pitchFamily="18" charset="0"/>
                <a:cs typeface="Times New Roman" panose="02020603050405020304" pitchFamily="18" charset="0"/>
              </a:rPr>
              <a:t>Mang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tính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kĩ</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thuật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gắn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thực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tiễn</a:t>
            </a:r>
            <a:endParaRPr lang="en-US" sz="2800" b="1" dirty="0">
              <a:solidFill>
                <a:srgbClr val="000000"/>
              </a:solidFill>
              <a:latin typeface="Times New Roman" panose="02020603050405020304" pitchFamily="18" charset="0"/>
              <a:cs typeface="Times New Roman" panose="02020603050405020304" pitchFamily="18" charset="0"/>
            </a:endParaRPr>
          </a:p>
        </p:txBody>
      </p:sp>
      <p:cxnSp>
        <p:nvCxnSpPr>
          <p:cNvPr id="5" name="Straight Arrow Connector 4"/>
          <p:cNvCxnSpPr>
            <a:stCxn id="3" idx="2"/>
            <a:endCxn id="16" idx="0"/>
          </p:cNvCxnSpPr>
          <p:nvPr/>
        </p:nvCxnSpPr>
        <p:spPr>
          <a:xfrm flipH="1">
            <a:off x="9392635" y="1019175"/>
            <a:ext cx="1" cy="581026"/>
          </a:xfrm>
          <a:prstGeom prst="straightConnector1">
            <a:avLst/>
          </a:prstGeom>
          <a:ln w="381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p:cNvCxnSpPr>
            <a:stCxn id="16" idx="2"/>
            <a:endCxn id="17" idx="0"/>
          </p:cNvCxnSpPr>
          <p:nvPr/>
        </p:nvCxnSpPr>
        <p:spPr>
          <a:xfrm>
            <a:off x="9392635" y="2513014"/>
            <a:ext cx="0" cy="841374"/>
          </a:xfrm>
          <a:prstGeom prst="straightConnector1">
            <a:avLst/>
          </a:prstGeom>
          <a:ln w="381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 name="Rounded Rectangle 1"/>
          <p:cNvSpPr/>
          <p:nvPr/>
        </p:nvSpPr>
        <p:spPr>
          <a:xfrm>
            <a:off x="840828" y="1009104"/>
            <a:ext cx="2660762" cy="1660525"/>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1. </a:t>
            </a:r>
            <a:r>
              <a:rPr lang="en-US" sz="2800" b="1" u="sng" dirty="0" smtClean="0">
                <a:solidFill>
                  <a:srgbClr val="000000"/>
                </a:solidFill>
                <a:latin typeface="Times New Roman" panose="02020603050405020304" pitchFamily="18" charset="0"/>
                <a:cs typeface="Times New Roman" panose="02020603050405020304" pitchFamily="18" charset="0"/>
              </a:rPr>
              <a:t>HĐ1</a:t>
            </a:r>
            <a:r>
              <a:rPr lang="en-US" sz="2800" b="1" dirty="0" smtClean="0">
                <a:solidFill>
                  <a:srgbClr val="000000"/>
                </a:solidFill>
                <a:latin typeface="Times New Roman" panose="02020603050405020304" pitchFamily="18" charset="0"/>
                <a:cs typeface="Times New Roman" panose="02020603050405020304" pitchFamily="18" charset="0"/>
              </a:rPr>
              <a:t>: </a:t>
            </a:r>
          </a:p>
          <a:p>
            <a:pPr algn="ct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XÁC ĐỊNH VẤN ĐỀ </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7486650" y="106363"/>
            <a:ext cx="3811972" cy="91281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Thú</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vị</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hấp</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dẫn</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486650" y="1600201"/>
            <a:ext cx="3811970" cy="91281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cầu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giải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quyết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vấn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đề</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86650" y="3354388"/>
            <a:ext cx="3811970" cy="118745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Sản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phẩm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ứng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dụng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cuộc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sống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Left Brace 3"/>
          <p:cNvSpPr/>
          <p:nvPr/>
        </p:nvSpPr>
        <p:spPr>
          <a:xfrm>
            <a:off x="6421225" y="258763"/>
            <a:ext cx="893975" cy="3389312"/>
          </a:xfrm>
          <a:prstGeom prst="leftBrace">
            <a:avLst/>
          </a:prstGeom>
          <a:ln w="38100">
            <a:solidFill>
              <a:srgbClr val="FF0000"/>
            </a:solidFill>
          </a:ln>
        </p:spPr>
        <p:style>
          <a:lnRef idx="3">
            <a:schemeClr val="accent2"/>
          </a:lnRef>
          <a:fillRef idx="0">
            <a:schemeClr val="accent2"/>
          </a:fillRef>
          <a:effectRef idx="2">
            <a:schemeClr val="accent2"/>
          </a:effectRef>
          <a:fontRef idx="minor">
            <a:schemeClr val="tx1"/>
          </a:fontRef>
        </p:style>
        <p:txBody>
          <a:bodyPr anchor="ctr"/>
          <a:lstStyle/>
          <a:p>
            <a:pPr algn="ctr" defTabSz="914400" eaLnBrk="0" fontAlgn="base" hangingPunct="0">
              <a:spcBef>
                <a:spcPct val="0"/>
              </a:spcBef>
              <a:spcAft>
                <a:spcPct val="0"/>
              </a:spcAft>
              <a:defRPr/>
            </a:pPr>
            <a:endParaRPr lang="en-US" sz="2000" b="1">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060701" y="5935664"/>
            <a:ext cx="4003675" cy="922337"/>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4400" eaLnBrk="0" fontAlgn="base" hangingPunct="0">
              <a:spcBef>
                <a:spcPct val="0"/>
              </a:spcBef>
              <a:spcAft>
                <a:spcPct val="0"/>
              </a:spcAft>
              <a:defRPr/>
            </a:pPr>
            <a:r>
              <a:rPr lang="en-US" sz="20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Sử</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dụng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kiến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thức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mới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để</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đề</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xuất</a:t>
            </a:r>
            <a:endParaRPr lang="en-US" sz="2800" b="1"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3119439" y="4068763"/>
            <a:ext cx="3944937" cy="893762"/>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4400" eaLnBrk="0" fontAlgn="base" hangingPunct="0">
              <a:spcBef>
                <a:spcPct val="0"/>
              </a:spcBef>
              <a:spcAft>
                <a:spcPct val="0"/>
              </a:spcAft>
              <a:defRPr/>
            </a:pP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Xác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định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tiêu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chí</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của</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sản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phẩm</a:t>
            </a:r>
            <a:endParaRPr lang="en-US" sz="2800" b="1" dirty="0">
              <a:solidFill>
                <a:srgbClr val="FFFFFF"/>
              </a:solidFill>
              <a:latin typeface="Times New Roman" panose="02020603050405020304" pitchFamily="18" charset="0"/>
              <a:cs typeface="Times New Roman" panose="02020603050405020304" pitchFamily="18" charset="0"/>
            </a:endParaRPr>
          </a:p>
        </p:txBody>
      </p:sp>
      <p:sp>
        <p:nvSpPr>
          <p:cNvPr id="10" name="Left-Up Arrow 9"/>
          <p:cNvSpPr/>
          <p:nvPr/>
        </p:nvSpPr>
        <p:spPr>
          <a:xfrm>
            <a:off x="7231117" y="4677103"/>
            <a:ext cx="2335158" cy="1225222"/>
          </a:xfrm>
          <a:prstGeom prst="leftUpArrow">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000" b="1">
              <a:solidFill>
                <a:srgbClr val="FFFFFF"/>
              </a:solidFill>
              <a:latin typeface="Times New Roman" panose="02020603050405020304" pitchFamily="18" charset="0"/>
              <a:cs typeface="Times New Roman" panose="02020603050405020304" pitchFamily="18" charset="0"/>
            </a:endParaRPr>
          </a:p>
        </p:txBody>
      </p:sp>
      <p:sp>
        <p:nvSpPr>
          <p:cNvPr id="11" name="Left Brace 10"/>
          <p:cNvSpPr/>
          <p:nvPr/>
        </p:nvSpPr>
        <p:spPr>
          <a:xfrm>
            <a:off x="2578101" y="4489450"/>
            <a:ext cx="474663" cy="2147888"/>
          </a:xfrm>
          <a:prstGeom prst="leftBrace">
            <a:avLst/>
          </a:prstGeom>
          <a:ln w="38100">
            <a:solidFill>
              <a:srgbClr val="FF0000"/>
            </a:solidFill>
          </a:ln>
        </p:spPr>
        <p:style>
          <a:lnRef idx="3">
            <a:schemeClr val="accent2"/>
          </a:lnRef>
          <a:fillRef idx="0">
            <a:schemeClr val="accent2"/>
          </a:fillRef>
          <a:effectRef idx="2">
            <a:schemeClr val="accent2"/>
          </a:effectRef>
          <a:fontRef idx="minor">
            <a:schemeClr val="tx1"/>
          </a:fontRef>
        </p:style>
        <p:txBody>
          <a:bodyPr anchor="ctr"/>
          <a:lstStyle/>
          <a:p>
            <a:pPr algn="ctr" defTabSz="914400" eaLnBrk="0" fontAlgn="base" hangingPunct="0">
              <a:spcBef>
                <a:spcPct val="0"/>
              </a:spcBef>
              <a:spcAft>
                <a:spcPct val="0"/>
              </a:spcAft>
              <a:defRPr/>
            </a:pPr>
            <a:endParaRPr lang="en-US" sz="2000" b="1">
              <a:solidFill>
                <a:srgbClr val="000000"/>
              </a:solidFill>
              <a:latin typeface="Times New Roman" panose="02020603050405020304" pitchFamily="18" charset="0"/>
              <a:cs typeface="Times New Roman" panose="02020603050405020304" pitchFamily="18" charset="0"/>
            </a:endParaRPr>
          </a:p>
        </p:txBody>
      </p:sp>
      <p:sp>
        <p:nvSpPr>
          <p:cNvPr id="12" name="Oval 11"/>
          <p:cNvSpPr/>
          <p:nvPr/>
        </p:nvSpPr>
        <p:spPr>
          <a:xfrm>
            <a:off x="1524000" y="5171941"/>
            <a:ext cx="1004766" cy="76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400" eaLnBrk="0" fontAlgn="base" hangingPunct="0">
              <a:spcBef>
                <a:spcPct val="0"/>
              </a:spcBef>
              <a:spcAft>
                <a:spcPct val="0"/>
              </a:spcAft>
              <a:defRPr/>
            </a:pPr>
            <a:r>
              <a:rPr lang="en-US" sz="2800" b="1" dirty="0">
                <a:solidFill>
                  <a:srgbClr val="FFFFFF"/>
                </a:solidFill>
                <a:latin typeface="Times New Roman" panose="02020603050405020304" pitchFamily="18" charset="0"/>
                <a:cs typeface="Times New Roman" panose="02020603050405020304" pitchFamily="18" charset="0"/>
              </a:rPr>
              <a:t>HS</a:t>
            </a:r>
          </a:p>
        </p:txBody>
      </p:sp>
      <p:sp>
        <p:nvSpPr>
          <p:cNvPr id="26" name="Rounded Rectangle 25"/>
          <p:cNvSpPr/>
          <p:nvPr/>
        </p:nvSpPr>
        <p:spPr>
          <a:xfrm>
            <a:off x="3060701" y="5038725"/>
            <a:ext cx="4003675" cy="8636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4400" eaLnBrk="0" fontAlgn="base" hangingPunct="0">
              <a:spcBef>
                <a:spcPct val="0"/>
              </a:spcBef>
              <a:spcAft>
                <a:spcPct val="0"/>
              </a:spcAft>
              <a:defRPr/>
            </a:pP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Xác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định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kiến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thức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liên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môn</a:t>
            </a:r>
            <a:endParaRPr lang="en-US" sz="2800" b="1" dirty="0">
              <a:solidFill>
                <a:srgbClr val="FFFFFF"/>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3486811" y="1843088"/>
            <a:ext cx="576263" cy="0"/>
          </a:xfrm>
          <a:prstGeom prst="straightConnector1">
            <a:avLst/>
          </a:prstGeom>
          <a:ln w="381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0813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par>
                                <p:cTn id="25" presetID="6"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par>
                                <p:cTn id="48" presetID="6"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6" grpId="0" animBg="1"/>
      <p:bldP spid="17" grpId="0" animBg="1"/>
      <p:bldP spid="4" grpId="0" animBg="1"/>
      <p:bldP spid="6" grpId="0" animBg="1"/>
      <p:bldP spid="19" grpId="0" animBg="1"/>
      <p:bldP spid="11"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600812" y="598104"/>
            <a:ext cx="5508623" cy="9921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eaLnBrk="0" fontAlgn="base" hangingPunct="0">
              <a:spcBef>
                <a:spcPct val="0"/>
              </a:spcBef>
              <a:spcAft>
                <a:spcPct val="0"/>
              </a:spcAft>
              <a:defRPr/>
            </a:pPr>
            <a:r>
              <a:rPr lang="en-US" sz="2800" b="1" dirty="0" err="1">
                <a:solidFill>
                  <a:srgbClr val="000000"/>
                </a:solidFill>
                <a:latin typeface="Times New Roman" panose="02020603050405020304" pitchFamily="18" charset="0"/>
                <a:cs typeface="Times New Roman" panose="02020603050405020304" pitchFamily="18" charset="0"/>
              </a:rPr>
              <a:t>Vấn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giải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quyết</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hoặc</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mang</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tính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cấp</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bách</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600813" y="2406267"/>
            <a:ext cx="5508622" cy="6667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eaLnBrk="0" fontAlgn="base" hangingPunct="0">
              <a:spcBef>
                <a:spcPct val="0"/>
              </a:spcBef>
              <a:spcAft>
                <a:spcPct val="0"/>
              </a:spcAft>
              <a:defRPr/>
            </a:pPr>
            <a:r>
              <a:rPr lang="en-US" sz="2800" b="1" dirty="0" err="1">
                <a:solidFill>
                  <a:srgbClr val="000000"/>
                </a:solidFill>
                <a:latin typeface="Times New Roman" panose="02020603050405020304" pitchFamily="18" charset="0"/>
                <a:cs typeface="Times New Roman" panose="02020603050405020304" pitchFamily="18" charset="0"/>
              </a:rPr>
              <a:t>Sản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phẩm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phải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vừa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cs typeface="Times New Roman" panose="02020603050405020304" pitchFamily="18" charset="0"/>
              </a:rPr>
              <a:t> HS.</a:t>
            </a:r>
          </a:p>
        </p:txBody>
      </p:sp>
      <p:sp>
        <p:nvSpPr>
          <p:cNvPr id="6" name="Rounded Rectangle 5"/>
          <p:cNvSpPr/>
          <p:nvPr/>
        </p:nvSpPr>
        <p:spPr>
          <a:xfrm>
            <a:off x="5600812" y="1676017"/>
            <a:ext cx="5508623" cy="6080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eaLnBrk="0" fontAlgn="base" hangingPunct="0">
              <a:spcBef>
                <a:spcPct val="0"/>
              </a:spcBef>
              <a:spcAft>
                <a:spcPct val="0"/>
              </a:spcAft>
              <a:defRPr/>
            </a:pPr>
            <a:r>
              <a:rPr lang="en-US" sz="2800" b="1" dirty="0" err="1">
                <a:solidFill>
                  <a:srgbClr val="000000"/>
                </a:solidFill>
                <a:latin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kiến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liên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môn</a:t>
            </a:r>
            <a:endParaRPr lang="en-US" sz="2800" b="1" dirty="0">
              <a:solidFill>
                <a:srgbClr val="00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22" idx="3"/>
            <a:endCxn id="6" idx="1"/>
          </p:cNvCxnSpPr>
          <p:nvPr/>
        </p:nvCxnSpPr>
        <p:spPr>
          <a:xfrm flipV="1">
            <a:off x="4569044" y="1980023"/>
            <a:ext cx="1031768" cy="108426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a:stCxn id="22" idx="3"/>
            <a:endCxn id="16" idx="1"/>
          </p:cNvCxnSpPr>
          <p:nvPr/>
        </p:nvCxnSpPr>
        <p:spPr>
          <a:xfrm>
            <a:off x="4569044" y="3064285"/>
            <a:ext cx="1031769" cy="53578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endCxn id="17" idx="1"/>
          </p:cNvCxnSpPr>
          <p:nvPr/>
        </p:nvCxnSpPr>
        <p:spPr>
          <a:xfrm>
            <a:off x="4569043" y="3073017"/>
            <a:ext cx="1031770" cy="156609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6" name="Rounded Rectangle 15"/>
          <p:cNvSpPr/>
          <p:nvPr/>
        </p:nvSpPr>
        <p:spPr>
          <a:xfrm>
            <a:off x="5600813" y="3130167"/>
            <a:ext cx="5508622" cy="9398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a:defRPr/>
            </a:pP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Sử</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dụng</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các</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vật</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liệu</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có</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sẵn</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trong</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đời</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sống</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hàng</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ngày</a:t>
            </a:r>
            <a:endPar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7" name="Rounded Rectangle 16"/>
          <p:cNvSpPr/>
          <p:nvPr/>
        </p:nvSpPr>
        <p:spPr>
          <a:xfrm>
            <a:off x="5600813" y="4201729"/>
            <a:ext cx="5508622" cy="87476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a:defRPr/>
            </a:pP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Sản</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phẩm</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dự</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kiến</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HS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phải</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làm</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được</a:t>
            </a:r>
            <a:r>
              <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a:t>
            </a:r>
          </a:p>
        </p:txBody>
      </p:sp>
      <p:sp>
        <p:nvSpPr>
          <p:cNvPr id="18" name="Rounded Rectangle 17"/>
          <p:cNvSpPr/>
          <p:nvPr/>
        </p:nvSpPr>
        <p:spPr>
          <a:xfrm>
            <a:off x="5600813" y="5204315"/>
            <a:ext cx="5508622" cy="123852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a:defRPr/>
            </a:pP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Sản</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phẩm</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có</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thể</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có</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rồi</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trong</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thực</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tế</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HS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tự</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tay</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làm</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lại</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cải</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tiến</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hơn</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sáng</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tạo</a:t>
            </a:r>
            <a:r>
              <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cxnSp>
        <p:nvCxnSpPr>
          <p:cNvPr id="19" name="Straight Arrow Connector 18"/>
          <p:cNvCxnSpPr>
            <a:stCxn id="22" idx="3"/>
          </p:cNvCxnSpPr>
          <p:nvPr/>
        </p:nvCxnSpPr>
        <p:spPr>
          <a:xfrm flipV="1">
            <a:off x="4569044" y="2739642"/>
            <a:ext cx="1031768" cy="32464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stCxn id="22" idx="3"/>
            <a:endCxn id="18" idx="1"/>
          </p:cNvCxnSpPr>
          <p:nvPr/>
        </p:nvCxnSpPr>
        <p:spPr>
          <a:xfrm>
            <a:off x="4569044" y="3064285"/>
            <a:ext cx="1031769" cy="275929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a:stCxn id="22" idx="3"/>
            <a:endCxn id="4" idx="1"/>
          </p:cNvCxnSpPr>
          <p:nvPr/>
        </p:nvCxnSpPr>
        <p:spPr>
          <a:xfrm flipV="1">
            <a:off x="4569044" y="1094198"/>
            <a:ext cx="1031768" cy="197008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2" name="Rounded Rectangle 21"/>
          <p:cNvSpPr/>
          <p:nvPr/>
        </p:nvSpPr>
        <p:spPr>
          <a:xfrm>
            <a:off x="389156" y="1710941"/>
            <a:ext cx="4179888" cy="270668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just" defTabSz="914400" eaLnBrk="0" fontAlgn="base" hangingPunct="0">
              <a:spcBef>
                <a:spcPct val="0"/>
              </a:spcBef>
              <a:spcAft>
                <a:spcPct val="0"/>
              </a:spcAft>
              <a:defRPr/>
            </a:pPr>
            <a:r>
              <a:rPr lang="en-US" sz="2800" b="1" dirty="0" err="1">
                <a:solidFill>
                  <a:srgbClr val="000000"/>
                </a:solidFill>
                <a:latin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giao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nhiệm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vụ</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cs typeface="Times New Roman" panose="02020603050405020304" pitchFamily="18" charset="0"/>
              </a:rPr>
              <a:t> HS, </a:t>
            </a:r>
            <a:r>
              <a:rPr lang="en-US" sz="2800" b="1" dirty="0" err="1">
                <a:solidFill>
                  <a:srgbClr val="000000"/>
                </a:solidFill>
                <a:latin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cs typeface="Times New Roman" panose="02020603050405020304" pitchFamily="18" charset="0"/>
              </a:rPr>
              <a:t> HS </a:t>
            </a:r>
            <a:r>
              <a:rPr lang="en-US" sz="2800" b="1" dirty="0" err="1">
                <a:solidFill>
                  <a:srgbClr val="000000"/>
                </a:solidFill>
                <a:latin typeface="Times New Roman" panose="02020603050405020304" pitchFamily="18" charset="0"/>
                <a:cs typeface="Times New Roman" panose="02020603050405020304" pitchFamily="18" charset="0"/>
              </a:rPr>
              <a:t>tự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cs typeface="Times New Roman" panose="02020603050405020304" pitchFamily="18" charset="0"/>
              </a:rPr>
              <a:t> , </a:t>
            </a:r>
            <a:r>
              <a:rPr lang="en-US" sz="2800" b="1" dirty="0" err="1">
                <a:solidFill>
                  <a:srgbClr val="000000"/>
                </a:solidFill>
                <a:latin typeface="Times New Roman" panose="02020603050405020304" pitchFamily="18" charset="0"/>
                <a:cs typeface="Times New Roman" panose="02020603050405020304" pitchFamily="18" charset="0"/>
              </a:rPr>
              <a:t>tự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nghiên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cứu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cs typeface="Times New Roman" panose="02020603050405020304" pitchFamily="18" charset="0"/>
              </a:rPr>
              <a:t> STEM </a:t>
            </a:r>
            <a:r>
              <a:rPr lang="en-US" sz="2800" b="1" dirty="0" err="1">
                <a:solidFill>
                  <a:srgbClr val="000000"/>
                </a:solidFill>
                <a:latin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việc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xác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định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vấn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đề</a:t>
            </a:r>
            <a:endParaRPr 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03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7937" y="0"/>
            <a:ext cx="25257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a:spLocks noChangeArrowheads="1"/>
          </p:cNvSpPr>
          <p:nvPr/>
        </p:nvSpPr>
        <p:spPr bwMode="auto">
          <a:xfrm>
            <a:off x="4810125" y="876300"/>
            <a:ext cx="106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4.0</a:t>
            </a:r>
          </a:p>
        </p:txBody>
      </p:sp>
      <p:sp>
        <p:nvSpPr>
          <p:cNvPr id="5" name="Oval 4"/>
          <p:cNvSpPr/>
          <p:nvPr/>
        </p:nvSpPr>
        <p:spPr>
          <a:xfrm>
            <a:off x="3698081" y="5086022"/>
            <a:ext cx="2746375" cy="690562"/>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NGƯỜI</a:t>
            </a:r>
          </a:p>
        </p:txBody>
      </p:sp>
      <p:sp>
        <p:nvSpPr>
          <p:cNvPr id="6" name="Rounded Rectangle 5"/>
          <p:cNvSpPr/>
          <p:nvPr/>
        </p:nvSpPr>
        <p:spPr>
          <a:xfrm>
            <a:off x="3829844" y="2513151"/>
            <a:ext cx="2514600" cy="9906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NGUỒN </a:t>
            </a:r>
            <a:endPar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LỰC</a:t>
            </a:r>
          </a:p>
        </p:txBody>
      </p:sp>
      <p:sp>
        <p:nvSpPr>
          <p:cNvPr id="7" name="Rounded Rectangle 6"/>
          <p:cNvSpPr/>
          <p:nvPr/>
        </p:nvSpPr>
        <p:spPr>
          <a:xfrm>
            <a:off x="5992812" y="3999051"/>
            <a:ext cx="2971800" cy="6223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SÁNG TẠO</a:t>
            </a:r>
          </a:p>
        </p:txBody>
      </p:sp>
      <p:sp>
        <p:nvSpPr>
          <p:cNvPr id="8" name="Rectangle 7"/>
          <p:cNvSpPr/>
          <p:nvPr/>
        </p:nvSpPr>
        <p:spPr>
          <a:xfrm>
            <a:off x="3829844" y="6434137"/>
            <a:ext cx="2482850" cy="423863"/>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HỌC SINH </a:t>
            </a:r>
          </a:p>
        </p:txBody>
      </p:sp>
      <p:cxnSp>
        <p:nvCxnSpPr>
          <p:cNvPr id="9" name="Straight Arrow Connector 8"/>
          <p:cNvCxnSpPr/>
          <p:nvPr/>
        </p:nvCxnSpPr>
        <p:spPr>
          <a:xfrm flipH="1" flipV="1">
            <a:off x="6343650" y="3254514"/>
            <a:ext cx="1135062" cy="6318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2563812" y="3067189"/>
            <a:ext cx="1266825" cy="976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6343650" y="4616101"/>
            <a:ext cx="1182688" cy="6969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2563812" y="4670725"/>
            <a:ext cx="1266826" cy="6078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Up-Down Arrow 12"/>
          <p:cNvSpPr/>
          <p:nvPr/>
        </p:nvSpPr>
        <p:spPr>
          <a:xfrm>
            <a:off x="4876799" y="5789121"/>
            <a:ext cx="388937" cy="645016"/>
          </a:xfrm>
          <a:prstGeom prst="upDown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1277937" y="4043500"/>
            <a:ext cx="2971800" cy="6223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SÁNG TẠO</a:t>
            </a:r>
          </a:p>
        </p:txBody>
      </p:sp>
    </p:spTree>
    <p:extLst>
      <p:ext uri="{BB962C8B-B14F-4D97-AF65-F5344CB8AC3E}">
        <p14:creationId xmlns:p14="http://schemas.microsoft.com/office/powerpoint/2010/main" val="1165049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72663" y="1282263"/>
            <a:ext cx="3128306" cy="2780152"/>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2. </a:t>
            </a:r>
            <a:r>
              <a:rPr lang="en-US" sz="2800" b="1" u="sng" dirty="0" smtClean="0">
                <a:solidFill>
                  <a:srgbClr val="000000"/>
                </a:solidFill>
                <a:latin typeface="Times New Roman" panose="02020603050405020304" pitchFamily="18" charset="0"/>
                <a:cs typeface="Times New Roman" panose="02020603050405020304" pitchFamily="18" charset="0"/>
              </a:rPr>
              <a:t>HĐ2: </a:t>
            </a:r>
          </a:p>
          <a:p>
            <a:pPr algn="ct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NGHIÊN CỨU KIẾN THỨC NỀN VÀ ĐỀ XUẤT GIẢI PHÁP</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401170" y="969628"/>
            <a:ext cx="5027119" cy="137828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HS </a:t>
            </a:r>
            <a:r>
              <a:rPr lang="en-US" sz="2800" dirty="0" err="1">
                <a:solidFill>
                  <a:srgbClr val="000000"/>
                </a:solidFill>
                <a:latin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tòi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chiếm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lĩnh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sgk</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5401170" y="2897766"/>
            <a:ext cx="5027119" cy="139007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xuất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phương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án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hoàn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thành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thiết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kế</a:t>
            </a:r>
            <a:r>
              <a:rPr lang="en-US" sz="2800" dirty="0" smtClean="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p:txBody>
      </p:sp>
      <p:cxnSp>
        <p:nvCxnSpPr>
          <p:cNvPr id="7" name="Straight Arrow Connector 6"/>
          <p:cNvCxnSpPr>
            <a:stCxn id="4" idx="2"/>
            <a:endCxn id="5" idx="0"/>
          </p:cNvCxnSpPr>
          <p:nvPr/>
        </p:nvCxnSpPr>
        <p:spPr>
          <a:xfrm>
            <a:off x="7914730" y="2347914"/>
            <a:ext cx="0" cy="54985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1" name="Rounded Rectangle 10"/>
          <p:cNvSpPr/>
          <p:nvPr/>
        </p:nvSpPr>
        <p:spPr>
          <a:xfrm>
            <a:off x="1109767" y="4751558"/>
            <a:ext cx="4291403" cy="119851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HS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cs typeface="Times New Roman" panose="02020603050405020304" pitchFamily="18" charset="0"/>
              </a:rPr>
              <a:t> CT </a:t>
            </a:r>
            <a:r>
              <a:rPr lang="en-US" sz="2800" dirty="0" err="1">
                <a:solidFill>
                  <a:srgbClr val="000000"/>
                </a:solidFill>
                <a:latin typeface="Times New Roman" panose="02020603050405020304" pitchFamily="18" charset="0"/>
                <a:cs typeface="Times New Roman" panose="02020603050405020304" pitchFamily="18" charset="0"/>
              </a:rPr>
              <a:t>môn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7" name="Left-Up Arrow 16"/>
          <p:cNvSpPr/>
          <p:nvPr/>
        </p:nvSpPr>
        <p:spPr>
          <a:xfrm>
            <a:off x="5629770" y="4287844"/>
            <a:ext cx="2284960" cy="1303118"/>
          </a:xfrm>
          <a:prstGeom prst="leftUpArrow">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000">
              <a:solidFill>
                <a:srgbClr val="FFFFFF"/>
              </a:solidFill>
              <a:latin typeface="Times New Roman" panose="02020603050405020304" pitchFamily="18" charset="0"/>
              <a:cs typeface="Times New Roman" panose="02020603050405020304" pitchFamily="18" charset="0"/>
            </a:endParaRPr>
          </a:p>
        </p:txBody>
      </p:sp>
      <p:cxnSp>
        <p:nvCxnSpPr>
          <p:cNvPr id="23" name="Straight Arrow Connector 22"/>
          <p:cNvCxnSpPr>
            <a:stCxn id="3" idx="3"/>
            <a:endCxn id="4" idx="1"/>
          </p:cNvCxnSpPr>
          <p:nvPr/>
        </p:nvCxnSpPr>
        <p:spPr>
          <a:xfrm flipV="1">
            <a:off x="3800969" y="1658771"/>
            <a:ext cx="1600201" cy="101356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3" idx="3"/>
            <a:endCxn id="5" idx="1"/>
          </p:cNvCxnSpPr>
          <p:nvPr/>
        </p:nvCxnSpPr>
        <p:spPr>
          <a:xfrm>
            <a:off x="3800969" y="2672339"/>
            <a:ext cx="1600201" cy="92046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29390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51034" y="241739"/>
            <a:ext cx="10058400" cy="18871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b="1" dirty="0" smtClean="0">
                <a:solidFill>
                  <a:srgbClr val="000000"/>
                </a:solidFill>
                <a:latin typeface="Times New Roman" panose="02020603050405020304" pitchFamily="18" charset="0"/>
                <a:cs typeface="Times New Roman" panose="02020603050405020304" pitchFamily="18" charset="0"/>
              </a:rPr>
              <a:t>2.1. CHUYỂN GIAO NHIỆM VỤ TRONG VIỆC GIÚP HS NGHIÊN CỨU KIẾN THỨC NỀN KHI THỰC HIỆN SẢN PHẨM STEM</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5931" y="2522483"/>
            <a:ext cx="5040534" cy="20556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ít</a:t>
            </a:r>
            <a:r>
              <a:rPr lang="en-US" sz="3200" dirty="0">
                <a:solidFill>
                  <a:srgbClr val="000000"/>
                </a:solidFill>
                <a:latin typeface="Times New Roman" panose="02020603050405020304" pitchFamily="18" charset="0"/>
                <a:cs typeface="Times New Roman" panose="02020603050405020304" pitchFamily="18" charset="0"/>
              </a:rPr>
              <a:t>: GV </a:t>
            </a:r>
            <a:r>
              <a:rPr lang="en-US" sz="3200" dirty="0" err="1">
                <a:solidFill>
                  <a:srgbClr val="000000"/>
                </a:solidFill>
                <a:latin typeface="Times New Roman" panose="02020603050405020304" pitchFamily="18" charset="0"/>
                <a:cs typeface="Times New Roman" panose="02020603050405020304" pitchFamily="18" charset="0"/>
              </a:rPr>
              <a:t>chuyển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nhiệm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vụ</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qua </a:t>
            </a: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669625" y="5084110"/>
            <a:ext cx="6981004" cy="164689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chuyển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rõ</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ràng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324601" y="2522483"/>
            <a:ext cx="4784834" cy="20556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defTabSz="914400"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cs typeface="Times New Roman" panose="02020603050405020304" pitchFamily="18" charset="0"/>
              </a:rPr>
              <a:t>: GV </a:t>
            </a:r>
            <a:r>
              <a:rPr lang="en-US" sz="3200" dirty="0" err="1">
                <a:solidFill>
                  <a:srgbClr val="000000"/>
                </a:solidFill>
                <a:latin typeface="Times New Roman" panose="02020603050405020304" pitchFamily="18" charset="0"/>
                <a:cs typeface="Times New Roman" panose="02020603050405020304" pitchFamily="18" charset="0"/>
              </a:rPr>
              <a:t>chuyển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HS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cứu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kiến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thức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cs typeface="Times New Roman" panose="02020603050405020304" pitchFamily="18" charset="0"/>
              </a:rPr>
              <a:t>.</a:t>
            </a:r>
          </a:p>
        </p:txBody>
      </p:sp>
      <p:cxnSp>
        <p:nvCxnSpPr>
          <p:cNvPr id="8" name="Straight Arrow Connector 7"/>
          <p:cNvCxnSpPr>
            <a:stCxn id="3" idx="2"/>
            <a:endCxn id="6" idx="0"/>
          </p:cNvCxnSpPr>
          <p:nvPr/>
        </p:nvCxnSpPr>
        <p:spPr>
          <a:xfrm>
            <a:off x="6080234" y="2128839"/>
            <a:ext cx="2636784" cy="39364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3" idx="2"/>
            <a:endCxn id="4" idx="0"/>
          </p:cNvCxnSpPr>
          <p:nvPr/>
        </p:nvCxnSpPr>
        <p:spPr>
          <a:xfrm flipH="1">
            <a:off x="3466198" y="2128839"/>
            <a:ext cx="2614036" cy="39364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5" name="Left-Right Arrow 14"/>
          <p:cNvSpPr/>
          <p:nvPr/>
        </p:nvSpPr>
        <p:spPr>
          <a:xfrm rot="5400000">
            <a:off x="5821504" y="4459321"/>
            <a:ext cx="716180" cy="533398"/>
          </a:xfrm>
          <a:prstGeom prst="leftRightArrow">
            <a:avLst>
              <a:gd name="adj1" fmla="val 50000"/>
              <a:gd name="adj2" fmla="val 48030"/>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0" fontAlgn="base" hangingPunct="0">
              <a:spcBef>
                <a:spcPct val="0"/>
              </a:spcBef>
              <a:spcAft>
                <a:spcPct val="0"/>
              </a:spcAft>
              <a:defRPr/>
            </a:pPr>
            <a:endParaRPr 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251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55834" y="152400"/>
            <a:ext cx="9083566" cy="10668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2.2. ĐỀ XUẤT GIẢI PHÁP</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355834" y="1358407"/>
            <a:ext cx="9083566" cy="2194089"/>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anchor="ctr"/>
          <a:lstStyle/>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HS </a:t>
            </a:r>
            <a:r>
              <a:rPr lang="en-US" sz="2800" dirty="0" err="1">
                <a:solidFill>
                  <a:srgbClr val="000000"/>
                </a:solidFill>
                <a:latin typeface="Times New Roman" panose="02020603050405020304" pitchFamily="18" charset="0"/>
                <a:cs typeface="Times New Roman" panose="02020603050405020304" pitchFamily="18" charset="0"/>
              </a:rPr>
              <a:t>thảo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qua:</a:t>
            </a:r>
          </a:p>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vẽ</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kế</a:t>
            </a:r>
            <a:endParaRPr lang="en-US" sz="2800" dirty="0">
              <a:solidFill>
                <a:srgbClr val="000000"/>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ở HĐ </a:t>
            </a:r>
            <a:r>
              <a:rPr lang="en-US" sz="2800" dirty="0" err="1">
                <a:solidFill>
                  <a:srgbClr val="000000"/>
                </a:solidFill>
                <a:latin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a:t>
            </a:r>
          </a:p>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thay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1355834" y="3691704"/>
            <a:ext cx="9083566" cy="286149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defTabSz="914400" eaLnBrk="0" fontAlgn="base" hangingPunct="0">
              <a:spcBef>
                <a:spcPct val="0"/>
              </a:spcBef>
              <a:spcAft>
                <a:spcPct val="0"/>
              </a:spcAft>
              <a:defRPr/>
            </a:pPr>
            <a:r>
              <a:rPr lang="en-US" sz="2800" i="1" u="sng" dirty="0" err="1">
                <a:solidFill>
                  <a:srgbClr val="FF0000"/>
                </a:solidFill>
                <a:latin typeface="Times New Roman" panose="02020603050405020304" pitchFamily="18" charset="0"/>
                <a:cs typeface="Times New Roman" panose="02020603050405020304" pitchFamily="18" charset="0"/>
              </a:rPr>
              <a:t>Lưu</a:t>
            </a:r>
            <a:r>
              <a:rPr lang="en-US" sz="2800" i="1" u="sng" dirty="0">
                <a:solidFill>
                  <a:srgbClr val="FF0000"/>
                </a:solidFill>
                <a:latin typeface="Times New Roman" panose="02020603050405020304" pitchFamily="18" charset="0"/>
                <a:cs typeface="Times New Roman" panose="02020603050405020304" pitchFamily="18" charset="0"/>
              </a:rPr>
              <a:t> ý:</a:t>
            </a:r>
          </a:p>
          <a:p>
            <a:pPr defTabSz="914400" eaLnBrk="0" fontAlgn="base" hangingPunct="0">
              <a:spcBef>
                <a:spcPct val="0"/>
              </a:spcBef>
              <a:spcAft>
                <a:spcPct val="0"/>
              </a:spcAft>
              <a:defRPr/>
            </a:pPr>
            <a:r>
              <a:rPr lang="en-US" sz="2800" dirty="0">
                <a:solidFill>
                  <a:srgbClr val="000000"/>
                </a:solidFill>
                <a:latin typeface="Times New Roman" panose="02020603050405020304" pitchFamily="18" charset="0"/>
                <a:cs typeface="Times New Roman" panose="02020603050405020304" pitchFamily="18" charset="0"/>
              </a:rPr>
              <a:t>+ G</a:t>
            </a:r>
            <a:r>
              <a:rPr lang="vi-VN" sz="2800" dirty="0">
                <a:solidFill>
                  <a:srgbClr val="000000"/>
                </a:solidFill>
                <a:latin typeface="Times New Roman" panose="02020603050405020304" pitchFamily="18" charset="0"/>
                <a:cs typeface="Times New Roman" panose="02020603050405020304" pitchFamily="18" charset="0"/>
              </a:rPr>
              <a:t>iáo viên không can thiệp vào bản vẽ thiết kế của các nhóm.</a:t>
            </a:r>
          </a:p>
          <a:p>
            <a:pPr defTabSz="914400" eaLnBrk="0" fontAlgn="base" hangingPunct="0">
              <a:spcBef>
                <a:spcPct val="0"/>
              </a:spcBef>
              <a:spcAft>
                <a:spcPct val="0"/>
              </a:spcAft>
              <a:defRPr/>
            </a:pPr>
            <a:r>
              <a:rPr lang="vi-VN" sz="2800" dirty="0">
                <a:solidFill>
                  <a:srgbClr val="000000"/>
                </a:solidFill>
                <a:latin typeface="Times New Roman" panose="02020603050405020304" pitchFamily="18" charset="0"/>
                <a:cs typeface="Times New Roman" panose="02020603050405020304" pitchFamily="18" charset="0"/>
              </a:rPr>
              <a:t>+ Sản phẩm các nhóm có thể khác nhau nhưng đảm bảo tiêu chí đưa ra</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cơ sở để HS tranh luận, phản biện khi trình bày sản phẩm.</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404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Brace 6"/>
          <p:cNvSpPr/>
          <p:nvPr/>
        </p:nvSpPr>
        <p:spPr>
          <a:xfrm>
            <a:off x="3042391" y="2321720"/>
            <a:ext cx="284163" cy="2112962"/>
          </a:xfrm>
          <a:prstGeom prst="leftBrace">
            <a:avLst>
              <a:gd name="adj1" fmla="val 8333"/>
              <a:gd name="adj2" fmla="val 42539"/>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defTabSz="914400">
              <a:defRPr/>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326554" y="1514474"/>
            <a:ext cx="2502252" cy="153352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rõ</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cấu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phẩm</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2" name="Oval 11"/>
          <p:cNvSpPr/>
          <p:nvPr/>
        </p:nvSpPr>
        <p:spPr>
          <a:xfrm>
            <a:off x="540139" y="1873253"/>
            <a:ext cx="2565398" cy="261937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b="1" dirty="0">
                <a:solidFill>
                  <a:srgbClr val="FF0000"/>
                </a:solidFill>
                <a:latin typeface="Times New Roman" panose="02020603050405020304" pitchFamily="18" charset="0"/>
                <a:cs typeface="Times New Roman" panose="02020603050405020304" pitchFamily="18" charset="0"/>
              </a:rPr>
              <a:t>HS </a:t>
            </a:r>
            <a:r>
              <a:rPr lang="en-US" sz="3200" b="1" dirty="0" err="1">
                <a:solidFill>
                  <a:srgbClr val="FF0000"/>
                </a:solidFill>
                <a:latin typeface="Times New Roman" panose="02020603050405020304" pitchFamily="18" charset="0"/>
                <a:cs typeface="Times New Roman" panose="02020603050405020304" pitchFamily="18" charset="0"/>
              </a:rPr>
              <a:t>thuyết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420218" y="3259140"/>
            <a:ext cx="2408588" cy="19050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dirty="0" err="1">
                <a:solidFill>
                  <a:srgbClr val="000000"/>
                </a:solidFill>
                <a:latin typeface="Times New Roman" panose="02020603050405020304" pitchFamily="18" charset="0"/>
                <a:cs typeface="Times New Roman" panose="02020603050405020304" pitchFamily="18" charset="0"/>
              </a:rPr>
              <a:t>Dự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phẩm</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6" name="Oval 15"/>
          <p:cNvSpPr/>
          <p:nvPr/>
        </p:nvSpPr>
        <p:spPr>
          <a:xfrm>
            <a:off x="8565931" y="5342815"/>
            <a:ext cx="2112579" cy="144303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b="1" dirty="0">
                <a:solidFill>
                  <a:srgbClr val="FF0000"/>
                </a:solidFill>
                <a:latin typeface="Times New Roman" panose="02020603050405020304" pitchFamily="18" charset="0"/>
                <a:cs typeface="Times New Roman" panose="02020603050405020304" pitchFamily="18" charset="0"/>
              </a:rPr>
              <a:t>HS </a:t>
            </a:r>
            <a:r>
              <a:rPr lang="en-US" sz="3200" b="1" dirty="0" err="1">
                <a:solidFill>
                  <a:srgbClr val="FF0000"/>
                </a:solidFill>
                <a:latin typeface="Times New Roman" panose="02020603050405020304" pitchFamily="18" charset="0"/>
                <a:cs typeface="Times New Roman" panose="02020603050405020304" pitchFamily="18" charset="0"/>
              </a:rPr>
              <a:t>Phản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biện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618593" y="5342816"/>
            <a:ext cx="2656545" cy="1443036"/>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triển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tiếp</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8" name="Right Brace 17"/>
          <p:cNvSpPr/>
          <p:nvPr/>
        </p:nvSpPr>
        <p:spPr>
          <a:xfrm>
            <a:off x="5828807" y="2514600"/>
            <a:ext cx="405308" cy="1649414"/>
          </a:xfrm>
          <a:prstGeom prst="rightBrace">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defTabSz="914400">
              <a:defRPr/>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960882" y="5342816"/>
            <a:ext cx="2614199" cy="144303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dirty="0" err="1">
                <a:solidFill>
                  <a:srgbClr val="000000"/>
                </a:solidFill>
                <a:latin typeface="Times New Roman" panose="02020603050405020304" pitchFamily="18" charset="0"/>
                <a:cs typeface="Times New Roman" panose="02020603050405020304" pitchFamily="18" charset="0"/>
              </a:rPr>
              <a:t>Thống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ưu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của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nhóm</a:t>
            </a:r>
            <a:endParaRPr lang="en-US" sz="3200" dirty="0">
              <a:solidFill>
                <a:srgbClr val="000000"/>
              </a:solidFill>
              <a:latin typeface="Times New Roman" panose="02020603050405020304" pitchFamily="18" charset="0"/>
              <a:cs typeface="Times New Roman" panose="02020603050405020304" pitchFamily="18" charset="0"/>
            </a:endParaRPr>
          </a:p>
        </p:txBody>
      </p:sp>
      <p:cxnSp>
        <p:nvCxnSpPr>
          <p:cNvPr id="21" name="Straight Arrow Connector 20"/>
          <p:cNvCxnSpPr>
            <a:stCxn id="16" idx="2"/>
            <a:endCxn id="19" idx="3"/>
          </p:cNvCxnSpPr>
          <p:nvPr/>
        </p:nvCxnSpPr>
        <p:spPr>
          <a:xfrm flipH="1">
            <a:off x="7575081" y="6064333"/>
            <a:ext cx="990850" cy="1"/>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22" name="Straight Arrow Connector 21"/>
          <p:cNvCxnSpPr>
            <a:stCxn id="19" idx="1"/>
            <a:endCxn id="17" idx="3"/>
          </p:cNvCxnSpPr>
          <p:nvPr/>
        </p:nvCxnSpPr>
        <p:spPr>
          <a:xfrm flipH="1">
            <a:off x="4275138" y="6064334"/>
            <a:ext cx="685744" cy="0"/>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
        <p:nvSpPr>
          <p:cNvPr id="23" name="Rounded Rectangle 22"/>
          <p:cNvSpPr/>
          <p:nvPr/>
        </p:nvSpPr>
        <p:spPr>
          <a:xfrm>
            <a:off x="540140" y="58739"/>
            <a:ext cx="9823062" cy="1244597"/>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just" defTabSz="914400" eaLnBrk="0" fontAlgn="base" hangingPunct="0">
              <a:spcBef>
                <a:spcPct val="0"/>
              </a:spcBef>
              <a:spcAft>
                <a:spcPct val="0"/>
              </a:spcAft>
              <a:defRPr/>
            </a:pPr>
            <a:r>
              <a:rPr lang="en-US" sz="3600" b="1" dirty="0" smtClean="0">
                <a:solidFill>
                  <a:srgbClr val="000000"/>
                </a:solidFill>
                <a:latin typeface="Times New Roman" panose="02020603050405020304" pitchFamily="18" charset="0"/>
                <a:cs typeface="Times New Roman" panose="02020603050405020304" pitchFamily="18" charset="0"/>
              </a:rPr>
              <a:t>3. </a:t>
            </a:r>
            <a:r>
              <a:rPr lang="en-US" sz="3600" b="1" u="sng" dirty="0" smtClean="0">
                <a:solidFill>
                  <a:srgbClr val="000000"/>
                </a:solidFill>
                <a:latin typeface="Times New Roman" panose="02020603050405020304" pitchFamily="18" charset="0"/>
                <a:cs typeface="Times New Roman" panose="02020603050405020304" pitchFamily="18" charset="0"/>
              </a:rPr>
              <a:t>HOẠT ĐỘNG 3:</a:t>
            </a:r>
            <a:r>
              <a:rPr lang="en-US" sz="3600" b="1" dirty="0" smtClean="0">
                <a:solidFill>
                  <a:srgbClr val="000000"/>
                </a:solidFill>
                <a:latin typeface="Times New Roman" panose="02020603050405020304" pitchFamily="18" charset="0"/>
                <a:cs typeface="Times New Roman" panose="02020603050405020304" pitchFamily="18" charset="0"/>
              </a:rPr>
              <a:t> LỰA CHỌN GIẢI PHÁP</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234115" y="2321720"/>
            <a:ext cx="1852610" cy="21129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dirty="0" err="1">
                <a:solidFill>
                  <a:srgbClr val="000000"/>
                </a:solidFill>
                <a:latin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KT </a:t>
            </a:r>
            <a:r>
              <a:rPr lang="en-US" sz="3200" dirty="0" err="1">
                <a:solidFill>
                  <a:srgbClr val="000000"/>
                </a:solidFill>
                <a:latin typeface="Times New Roman" panose="02020603050405020304" pitchFamily="18" charset="0"/>
                <a:cs typeface="Times New Roman" panose="02020603050405020304" pitchFamily="18" charset="0"/>
              </a:rPr>
              <a:t>mới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KT </a:t>
            </a:r>
            <a:r>
              <a:rPr lang="en-US" sz="3200" dirty="0" err="1">
                <a:solidFill>
                  <a:srgbClr val="000000"/>
                </a:solidFill>
                <a:latin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8650014" y="2321720"/>
            <a:ext cx="1941786" cy="2112961"/>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đề</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8" name="Left-Right Arrow 7"/>
          <p:cNvSpPr/>
          <p:nvPr/>
        </p:nvSpPr>
        <p:spPr>
          <a:xfrm>
            <a:off x="8077857" y="3426661"/>
            <a:ext cx="581025" cy="219075"/>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27" name="Left-Right Arrow 26"/>
          <p:cNvSpPr/>
          <p:nvPr/>
        </p:nvSpPr>
        <p:spPr>
          <a:xfrm rot="5400000">
            <a:off x="9200219" y="4757617"/>
            <a:ext cx="841374" cy="262263"/>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446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1131" y="878927"/>
            <a:ext cx="3247697" cy="13716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vi-VN" sz="3200" b="1" dirty="0">
                <a:solidFill>
                  <a:srgbClr val="000000"/>
                </a:solidFill>
                <a:latin typeface="Times New Roman" panose="02020603050405020304" pitchFamily="18" charset="0"/>
                <a:cs typeface="Times New Roman" panose="02020603050405020304" pitchFamily="18" charset="0"/>
              </a:rPr>
              <a:t>Các nhóm lần lượt thuyết trình</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571236" y="469681"/>
            <a:ext cx="7011163" cy="2190092"/>
          </a:xfrm>
          <a:prstGeom prst="roundRect">
            <a:avLst/>
          </a:prstGeom>
          <a:solidFill>
            <a:srgbClr val="009900"/>
          </a:solidFill>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eaLnBrk="0" fontAlgn="base" hangingPunct="0">
              <a:spcBef>
                <a:spcPct val="0"/>
              </a:spcBef>
              <a:spcAft>
                <a:spcPct val="0"/>
              </a:spcAft>
              <a:defRPr/>
            </a:pP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Thuyết</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trình</a:t>
            </a:r>
            <a:r>
              <a:rPr lang="vi-VN" altLang="en-US" sz="3200" dirty="0">
                <a:solidFill>
                  <a:srgbClr val="FFFFFF"/>
                </a:solidFill>
                <a:latin typeface="Times New Roman" panose="02020603050405020304" pitchFamily="18" charset="0"/>
                <a:cs typeface="Times New Roman" panose="02020603050405020304" pitchFamily="18" charset="0"/>
              </a:rPr>
              <a:t> bản vẽ thiết kế sản phẩm.</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defRPr/>
            </a:pP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Quy</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trình</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hoạt</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động</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của</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sản</a:t>
            </a:r>
            <a:r>
              <a:rPr lang="en-US" altLang="en-US" sz="3200" dirty="0">
                <a:solidFill>
                  <a:srgbClr val="FFFFFF"/>
                </a:solidFill>
                <a:latin typeface="Times New Roman" panose="02020603050405020304" pitchFamily="18" charset="0"/>
                <a:cs typeface="Times New Roman" panose="02020603050405020304" pitchFamily="18" charset="0"/>
              </a:rPr>
              <a:t> </a:t>
            </a:r>
            <a:r>
              <a:rPr lang="en-US" altLang="en-US" sz="3200" dirty="0" err="1">
                <a:solidFill>
                  <a:srgbClr val="FFFFFF"/>
                </a:solidFill>
                <a:latin typeface="Times New Roman" panose="02020603050405020304" pitchFamily="18" charset="0"/>
                <a:cs typeface="Times New Roman" panose="02020603050405020304" pitchFamily="18" charset="0"/>
              </a:rPr>
              <a:t>phẩm</a:t>
            </a:r>
            <a:r>
              <a:rPr lang="en-US" altLang="en-US" sz="3200" dirty="0">
                <a:solidFill>
                  <a:srgbClr val="FFFFFF"/>
                </a:solidFill>
                <a:latin typeface="Times New Roman" panose="02020603050405020304" pitchFamily="18" charset="0"/>
                <a:cs typeface="Times New Roman" panose="02020603050405020304" pitchFamily="18" charset="0"/>
              </a:rPr>
              <a:t>.</a:t>
            </a:r>
          </a:p>
          <a:p>
            <a:pPr algn="just" defTabSz="914400" eaLnBrk="0" fontAlgn="base" hangingPunct="0">
              <a:spcBef>
                <a:spcPct val="0"/>
              </a:spcBef>
              <a:spcAft>
                <a:spcPct val="0"/>
              </a:spcAft>
              <a:defRPr/>
            </a:pPr>
            <a:r>
              <a:rPr lang="en-US" altLang="en-US" sz="3200" dirty="0">
                <a:solidFill>
                  <a:srgbClr val="FFFFFF"/>
                </a:solidFill>
                <a:latin typeface="Times New Roman" panose="02020603050405020304" pitchFamily="18" charset="0"/>
                <a:cs typeface="Times New Roman" panose="02020603050405020304" pitchFamily="18" charset="0"/>
              </a:rPr>
              <a:t>- V</a:t>
            </a:r>
            <a:r>
              <a:rPr lang="vi-VN" altLang="en-US" sz="3200" dirty="0">
                <a:solidFill>
                  <a:srgbClr val="FFFFFF"/>
                </a:solidFill>
                <a:latin typeface="Times New Roman" panose="02020603050405020304" pitchFamily="18" charset="0"/>
                <a:cs typeface="Times New Roman" panose="02020603050405020304" pitchFamily="18" charset="0"/>
              </a:rPr>
              <a:t>ật liệu dự kiến sử dụng..</a:t>
            </a:r>
            <a:endParaRPr lang="en-US" altLang="en-US" sz="3200" dirty="0">
              <a:solidFill>
                <a:srgbClr val="FFFFFF"/>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41130" y="3733799"/>
            <a:ext cx="3247697" cy="13716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vi-VN" sz="3200" b="1" dirty="0">
                <a:solidFill>
                  <a:srgbClr val="000000"/>
                </a:solidFill>
                <a:latin typeface="Times New Roman" panose="02020603050405020304" pitchFamily="18" charset="0"/>
                <a:cs typeface="Times New Roman" panose="02020603050405020304" pitchFamily="18" charset="0"/>
              </a:rPr>
              <a:t>Các nhóm phản biện</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571236" y="3159672"/>
            <a:ext cx="7011163" cy="2519855"/>
          </a:xfrm>
          <a:prstGeom prst="roundRect">
            <a:avLst/>
          </a:prstGeom>
          <a:solidFill>
            <a:srgbClr val="009900"/>
          </a:solidFill>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eaLnBrk="0" fontAlgn="base" hangingPunct="0">
              <a:spcBef>
                <a:spcPct val="0"/>
              </a:spcBef>
              <a:spcAft>
                <a:spcPct val="0"/>
              </a:spcAft>
              <a:defRPr/>
            </a:pPr>
            <a:r>
              <a:rPr lang="en-US" altLang="en-US" sz="3200" dirty="0">
                <a:solidFill>
                  <a:srgbClr val="FFFFFF"/>
                </a:solidFill>
                <a:latin typeface="Times New Roman" panose="02020603050405020304" pitchFamily="18" charset="0"/>
                <a:cs typeface="Times New Roman" panose="02020603050405020304" pitchFamily="18" charset="0"/>
              </a:rPr>
              <a:t>- </a:t>
            </a:r>
            <a:r>
              <a:rPr lang="vi-VN" altLang="en-US" sz="3200" dirty="0">
                <a:solidFill>
                  <a:srgbClr val="FFFFFF"/>
                </a:solidFill>
                <a:latin typeface="Times New Roman" panose="02020603050405020304" pitchFamily="18" charset="0"/>
                <a:cs typeface="Times New Roman" panose="02020603050405020304" pitchFamily="18" charset="0"/>
              </a:rPr>
              <a:t>Chỉ ra ưu điểm, nhược điểm của từng bản </a:t>
            </a:r>
            <a:r>
              <a:rPr lang="vi-VN" altLang="en-US" sz="3200" dirty="0" smtClean="0">
                <a:solidFill>
                  <a:srgbClr val="FFFFFF"/>
                </a:solidFill>
                <a:latin typeface="Times New Roman" panose="02020603050405020304" pitchFamily="18" charset="0"/>
                <a:cs typeface="Times New Roman" panose="02020603050405020304" pitchFamily="18" charset="0"/>
              </a:rPr>
              <a:t>vẽ</a:t>
            </a:r>
            <a:r>
              <a:rPr lang="en-US" altLang="en-US" sz="3200" dirty="0" smtClean="0">
                <a:solidFill>
                  <a:srgbClr val="FFFFFF"/>
                </a:solidFill>
                <a:latin typeface="Times New Roman" panose="02020603050405020304" pitchFamily="18" charset="0"/>
                <a:cs typeface="Times New Roman" panose="02020603050405020304" pitchFamily="18" charset="0"/>
              </a:rPr>
              <a:t> </a:t>
            </a:r>
            <a:r>
              <a:rPr lang="vi-VN" altLang="en-US" sz="3200"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thống nhất  bản vẽ thiết kế tối ưu</a:t>
            </a:r>
            <a:r>
              <a:rPr lang="en-US" altLang="en-US" sz="32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3200" dirty="0">
              <a:solidFill>
                <a:srgbClr val="FFFFFF"/>
              </a:solidFill>
              <a:latin typeface="Times New Roman" panose="02020603050405020304" pitchFamily="18" charset="0"/>
              <a:cs typeface="Times New Roman" panose="02020603050405020304" pitchFamily="18" charset="0"/>
            </a:endParaRPr>
          </a:p>
        </p:txBody>
      </p:sp>
      <p:sp>
        <p:nvSpPr>
          <p:cNvPr id="7" name="Left-Right Arrow 6"/>
          <p:cNvSpPr/>
          <p:nvPr/>
        </p:nvSpPr>
        <p:spPr>
          <a:xfrm>
            <a:off x="3888827" y="1374226"/>
            <a:ext cx="682410" cy="391511"/>
          </a:xfrm>
          <a:prstGeom prst="lef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Times New Roman" panose="02020603050405020304" pitchFamily="18" charset="0"/>
              <a:cs typeface="Times New Roman" panose="02020603050405020304" pitchFamily="18" charset="0"/>
            </a:endParaRPr>
          </a:p>
        </p:txBody>
      </p:sp>
      <p:sp>
        <p:nvSpPr>
          <p:cNvPr id="10" name="Left-Right Arrow 9"/>
          <p:cNvSpPr/>
          <p:nvPr/>
        </p:nvSpPr>
        <p:spPr>
          <a:xfrm rot="5400000">
            <a:off x="1523341" y="2820467"/>
            <a:ext cx="1483273" cy="343393"/>
          </a:xfrm>
          <a:prstGeom prst="lef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Times New Roman" panose="02020603050405020304" pitchFamily="18" charset="0"/>
              <a:cs typeface="Times New Roman" panose="02020603050405020304" pitchFamily="18" charset="0"/>
            </a:endParaRPr>
          </a:p>
        </p:txBody>
      </p:sp>
      <p:sp>
        <p:nvSpPr>
          <p:cNvPr id="11" name="Right Arrow 10"/>
          <p:cNvSpPr/>
          <p:nvPr/>
        </p:nvSpPr>
        <p:spPr>
          <a:xfrm>
            <a:off x="3888827" y="4314495"/>
            <a:ext cx="682410" cy="210207"/>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46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0"/>
            <a:ext cx="15240000" cy="6858000"/>
          </a:xfrm>
          <a:prstGeom prst="rect">
            <a:avLst/>
          </a:prstGeom>
        </p:spPr>
      </p:pic>
    </p:spTree>
    <p:extLst>
      <p:ext uri="{BB962C8B-B14F-4D97-AF65-F5344CB8AC3E}">
        <p14:creationId xmlns:p14="http://schemas.microsoft.com/office/powerpoint/2010/main" val="475910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6048" y="141289"/>
            <a:ext cx="3018823" cy="2111375"/>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4. </a:t>
            </a:r>
            <a:r>
              <a:rPr lang="en-US" sz="2800" b="1" u="sng" dirty="0" smtClean="0">
                <a:solidFill>
                  <a:srgbClr val="000000"/>
                </a:solidFill>
                <a:latin typeface="Times New Roman" panose="02020603050405020304" pitchFamily="18" charset="0"/>
                <a:cs typeface="Times New Roman" panose="02020603050405020304" pitchFamily="18" charset="0"/>
              </a:rPr>
              <a:t>HĐ4: </a:t>
            </a:r>
          </a:p>
          <a:p>
            <a:pPr algn="ctr" defTabSz="914400" eaLnBrk="0" fontAlgn="base" hangingPunct="0">
              <a:spcBef>
                <a:spcPct val="0"/>
              </a:spcBef>
              <a:spcAft>
                <a:spcPct val="0"/>
              </a:spcAft>
              <a:defRPr/>
            </a:pPr>
            <a:r>
              <a:rPr lang="en-US" sz="2800" b="1" dirty="0" smtClean="0">
                <a:solidFill>
                  <a:srgbClr val="000000"/>
                </a:solidFill>
                <a:latin typeface="Times New Roman" panose="02020603050405020304" pitchFamily="18" charset="0"/>
                <a:cs typeface="Times New Roman" panose="02020603050405020304" pitchFamily="18" charset="0"/>
              </a:rPr>
              <a:t>CHẾ TẠO MẪU, THỬ NGHIỆM VÀ ĐÁNH GIÁ</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267201" y="144464"/>
            <a:ext cx="6272213" cy="113823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 HS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thống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nhất</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267201" y="1538289"/>
            <a:ext cx="6272214" cy="103981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267201" y="3063877"/>
            <a:ext cx="2477290" cy="102076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SP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đạt</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16048" y="3063876"/>
            <a:ext cx="3018823" cy="102076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chỉnh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kế</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81655" y="5090319"/>
            <a:ext cx="8166538" cy="1413861"/>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3200" b="1" dirty="0">
                <a:solidFill>
                  <a:srgbClr val="000000"/>
                </a:solidFill>
                <a:latin typeface="Times New Roman" panose="02020603050405020304" pitchFamily="18" charset="0"/>
                <a:cs typeface="Times New Roman" panose="02020603050405020304" pitchFamily="18" charset="0"/>
              </a:rPr>
              <a:t>HS </a:t>
            </a:r>
            <a:r>
              <a:rPr lang="en-US" sz="3200" b="1" dirty="0" err="1">
                <a:solidFill>
                  <a:srgbClr val="000000"/>
                </a:solidFill>
                <a:latin typeface="Times New Roman" panose="02020603050405020304" pitchFamily="18" charset="0"/>
                <a:cs typeface="Times New Roman" panose="02020603050405020304" pitchFamily="18" charset="0"/>
              </a:rPr>
              <a:t>phát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triển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tư</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duy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kỹ</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thuật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năng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lực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hành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phát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triển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kỹ</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năng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liệu</a:t>
            </a:r>
            <a:endParaRPr lang="en-US" sz="3200" b="1" dirty="0">
              <a:solidFill>
                <a:srgbClr val="00000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2" idx="3"/>
            <a:endCxn id="3" idx="1"/>
          </p:cNvCxnSpPr>
          <p:nvPr/>
        </p:nvCxnSpPr>
        <p:spPr>
          <a:xfrm flipV="1">
            <a:off x="3534871" y="713583"/>
            <a:ext cx="732330" cy="48339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stCxn id="2" idx="3"/>
            <a:endCxn id="4" idx="1"/>
          </p:cNvCxnSpPr>
          <p:nvPr/>
        </p:nvCxnSpPr>
        <p:spPr>
          <a:xfrm>
            <a:off x="3534871" y="1196977"/>
            <a:ext cx="732330" cy="86121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a:stCxn id="4" idx="2"/>
            <a:endCxn id="27" idx="0"/>
          </p:cNvCxnSpPr>
          <p:nvPr/>
        </p:nvCxnSpPr>
        <p:spPr>
          <a:xfrm>
            <a:off x="7403308" y="2578102"/>
            <a:ext cx="482600" cy="50958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4" idx="2"/>
            <a:endCxn id="5" idx="0"/>
          </p:cNvCxnSpPr>
          <p:nvPr/>
        </p:nvCxnSpPr>
        <p:spPr>
          <a:xfrm flipH="1">
            <a:off x="5505846" y="2578102"/>
            <a:ext cx="1897462" cy="48577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7" name="Rounded Rectangle 26"/>
          <p:cNvSpPr/>
          <p:nvPr/>
        </p:nvSpPr>
        <p:spPr>
          <a:xfrm>
            <a:off x="7073900" y="3087689"/>
            <a:ext cx="1624015" cy="996949"/>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a:solidFill>
                  <a:srgbClr val="000000"/>
                </a:solidFill>
                <a:latin typeface="Times New Roman" panose="02020603050405020304" pitchFamily="18" charset="0"/>
                <a:cs typeface="Times New Roman" panose="02020603050405020304" pitchFamily="18" charset="0"/>
              </a:rPr>
              <a:t>SP </a:t>
            </a:r>
            <a:r>
              <a:rPr lang="en-US" sz="3200" dirty="0" err="1">
                <a:solidFill>
                  <a:srgbClr val="000000"/>
                </a:solidFill>
                <a:latin typeface="Times New Roman" panose="02020603050405020304" pitchFamily="18" charset="0"/>
                <a:cs typeface="Times New Roman" panose="02020603050405020304" pitchFamily="18" charset="0"/>
              </a:rPr>
              <a:t>đạt</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9027324" y="3087690"/>
            <a:ext cx="2344870" cy="99695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defTabSz="914400"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cáo</a:t>
            </a:r>
            <a:endParaRPr lang="en-US" sz="3200" dirty="0">
              <a:solidFill>
                <a:srgbClr val="000000"/>
              </a:solidFill>
              <a:latin typeface="Times New Roman" panose="02020603050405020304" pitchFamily="18" charset="0"/>
              <a:cs typeface="Times New Roman" panose="02020603050405020304" pitchFamily="18" charset="0"/>
            </a:endParaRPr>
          </a:p>
        </p:txBody>
      </p:sp>
      <p:cxnSp>
        <p:nvCxnSpPr>
          <p:cNvPr id="31" name="Straight Arrow Connector 30"/>
          <p:cNvCxnSpPr>
            <a:stCxn id="27" idx="3"/>
            <a:endCxn id="30" idx="1"/>
          </p:cNvCxnSpPr>
          <p:nvPr/>
        </p:nvCxnSpPr>
        <p:spPr>
          <a:xfrm>
            <a:off x="8697915" y="3586164"/>
            <a:ext cx="329409" cy="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6" name="Straight Arrow Connector 35"/>
          <p:cNvCxnSpPr>
            <a:stCxn id="5" idx="1"/>
            <a:endCxn id="6" idx="3"/>
          </p:cNvCxnSpPr>
          <p:nvPr/>
        </p:nvCxnSpPr>
        <p:spPr>
          <a:xfrm flipH="1" flipV="1">
            <a:off x="3534871" y="3574257"/>
            <a:ext cx="732330" cy="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7" name="Down Arrow 6"/>
          <p:cNvSpPr/>
          <p:nvPr/>
        </p:nvSpPr>
        <p:spPr>
          <a:xfrm>
            <a:off x="5786382" y="4469305"/>
            <a:ext cx="172984" cy="611791"/>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0" fontAlgn="base" hangingPunct="0">
              <a:spcBef>
                <a:spcPct val="0"/>
              </a:spcBef>
              <a:spcAft>
                <a:spcPct val="0"/>
              </a:spcAft>
              <a:defRPr/>
            </a:pPr>
            <a:endParaRPr lang="en-US" sz="2400">
              <a:solidFill>
                <a:srgbClr val="00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3744037" y="4469306"/>
            <a:ext cx="6019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30168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ircle(in)">
                                      <p:cBhvr>
                                        <p:cTn id="48" dur="2000"/>
                                        <p:tgtEl>
                                          <p:spTgt spid="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2000"/>
                                        <p:tgtEl>
                                          <p:spTgt spid="7"/>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circle(in)">
                                      <p:cBhvr>
                                        <p:cTn id="5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27" grpId="0" animBg="1"/>
      <p:bldP spid="3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72359" y="147148"/>
            <a:ext cx="10436772" cy="3773214"/>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defRPr/>
            </a:pPr>
            <a:r>
              <a:rPr lang="vi-VN" altLang="en-US" sz="3200" dirty="0">
                <a:solidFill>
                  <a:srgbClr val="FFFFFF"/>
                </a:solidFill>
                <a:latin typeface="Times New Roman" panose="02020603050405020304" pitchFamily="18" charset="0"/>
                <a:cs typeface="Times New Roman" panose="02020603050405020304" pitchFamily="18" charset="0"/>
              </a:rPr>
              <a:t>Học sinh thực hiện theo quy trình:</a:t>
            </a:r>
          </a:p>
          <a:p>
            <a:pPr algn="just" defTabSz="914400" eaLnBrk="0" fontAlgn="base" hangingPunct="0">
              <a:spcBef>
                <a:spcPct val="0"/>
              </a:spcBef>
              <a:spcAft>
                <a:spcPct val="0"/>
              </a:spcAft>
              <a:defRPr/>
            </a:pPr>
            <a:r>
              <a:rPr lang="vi-VN" altLang="en-US" sz="3200" dirty="0">
                <a:solidFill>
                  <a:srgbClr val="FFFFFF"/>
                </a:solidFill>
                <a:latin typeface="Times New Roman" panose="02020603050405020304" pitchFamily="18" charset="0"/>
                <a:cs typeface="Times New Roman" panose="02020603050405020304" pitchFamily="18" charset="0"/>
              </a:rPr>
              <a:t>+ Các nhóm trưng bày vật liệu, dụng cụ đã chuẩn bị trên bàn.</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defRPr/>
            </a:pPr>
            <a:r>
              <a:rPr lang="vi-VN" altLang="en-US" sz="3200" dirty="0">
                <a:solidFill>
                  <a:srgbClr val="FFFFFF"/>
                </a:solidFill>
                <a:latin typeface="Times New Roman" panose="02020603050405020304" pitchFamily="18" charset="0"/>
                <a:cs typeface="Times New Roman" panose="02020603050405020304" pitchFamily="18" charset="0"/>
              </a:rPr>
              <a:t>+ Nhóm trưởng huy động và điều phối các thành viên gia công, chế tạo các chi tiết quan trọng của sản phẩm.</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defRPr/>
            </a:pPr>
            <a:r>
              <a:rPr lang="vi-VN" altLang="en-US" sz="3200" dirty="0">
                <a:solidFill>
                  <a:srgbClr val="FFFFFF"/>
                </a:solidFill>
                <a:latin typeface="Times New Roman" panose="02020603050405020304" pitchFamily="18" charset="0"/>
                <a:cs typeface="Times New Roman" panose="02020603050405020304" pitchFamily="18" charset="0"/>
              </a:rPr>
              <a:t>+ Các nhóm lắp ráp các chi tiết thành sản phẩm.</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defRPr/>
            </a:pPr>
            <a:r>
              <a:rPr lang="vi-VN" altLang="en-US" sz="3200" dirty="0">
                <a:solidFill>
                  <a:srgbClr val="FFFFFF"/>
                </a:solidFill>
                <a:latin typeface="Times New Roman" panose="02020603050405020304" pitchFamily="18" charset="0"/>
                <a:cs typeface="Times New Roman" panose="02020603050405020304" pitchFamily="18" charset="0"/>
              </a:rPr>
              <a:t>+ Vận hành sản phẩm.</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defRPr/>
            </a:pPr>
            <a:endParaRPr lang="en-US" altLang="en-US" sz="2400" dirty="0">
              <a:solidFill>
                <a:srgbClr val="FFFFFF"/>
              </a:solidFill>
              <a:latin typeface="Times New Roman" panose="02020603050405020304" pitchFamily="18" charset="0"/>
              <a:cs typeface="Times New Roman" panose="02020603050405020304" pitchFamily="18" charset="0"/>
            </a:endParaRPr>
          </a:p>
        </p:txBody>
      </p:sp>
      <p:sp>
        <p:nvSpPr>
          <p:cNvPr id="286724" name="TextBox 4"/>
          <p:cNvSpPr txBox="1">
            <a:spLocks noChangeArrowheads="1"/>
          </p:cNvSpPr>
          <p:nvPr/>
        </p:nvSpPr>
        <p:spPr bwMode="auto">
          <a:xfrm>
            <a:off x="872359" y="3836282"/>
            <a:ext cx="10604361" cy="3046988"/>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eaLnBrk="0" fontAlgn="base" hangingPunct="0">
              <a:spcBef>
                <a:spcPct val="0"/>
              </a:spcBef>
              <a:spcAft>
                <a:spcPct val="0"/>
              </a:spcAft>
            </a:pPr>
            <a:r>
              <a:rPr lang="vi-VN" altLang="en-US" sz="3200" b="1" dirty="0">
                <a:solidFill>
                  <a:srgbClr val="000000"/>
                </a:solidFill>
                <a:latin typeface="Times New Roman" panose="02020603050405020304" pitchFamily="18" charset="0"/>
                <a:cs typeface="Times New Roman" panose="02020603050405020304" pitchFamily="18" charset="0"/>
              </a:rPr>
              <a:t>Lưu ý: </a:t>
            </a:r>
            <a:endParaRPr lang="en-US" altLang="en-US" sz="3200" b="1" dirty="0">
              <a:solidFill>
                <a:srgbClr val="000000"/>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vi-VN" altLang="en-US" sz="3200" dirty="0">
                <a:solidFill>
                  <a:srgbClr val="000000"/>
                </a:solidFill>
                <a:latin typeface="Times New Roman" panose="02020603050405020304" pitchFamily="18" charset="0"/>
                <a:cs typeface="Times New Roman" panose="02020603050405020304" pitchFamily="18" charset="0"/>
              </a:rPr>
              <a:t>+ Giáo viên cần lưu ý cho các nhóm kiểm tra sản phẩm trước khi vận hành và cần xác định: Lắp ráp đúng bản vẽ thiết kế không? Các chi tiết được kết nối có chắc chắn chưa?</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vi-VN" altLang="en-US" sz="3200" dirty="0">
                <a:solidFill>
                  <a:srgbClr val="000000"/>
                </a:solidFill>
                <a:latin typeface="Times New Roman" panose="02020603050405020304" pitchFamily="18" charset="0"/>
                <a:cs typeface="Times New Roman" panose="02020603050405020304" pitchFamily="18" charset="0"/>
              </a:rPr>
              <a:t>+ Giáo viên cần quản lý, nhắc nhở các nhóm tuân thủ quy tắc an toàn.</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6587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6724"/>
                                        </p:tgtEl>
                                        <p:attrNameLst>
                                          <p:attrName>style.visibility</p:attrName>
                                        </p:attrNameLst>
                                      </p:cBhvr>
                                      <p:to>
                                        <p:strVal val="visible"/>
                                      </p:to>
                                    </p:set>
                                    <p:animEffect transition="in" filter="circle(in)">
                                      <p:cBhvr>
                                        <p:cTn id="12" dur="2000"/>
                                        <p:tgtEl>
                                          <p:spTgt spid="28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67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7936" y="1681655"/>
            <a:ext cx="3539359" cy="3069020"/>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spcBef>
                <a:spcPct val="0"/>
              </a:spcBef>
              <a:spcAft>
                <a:spcPct val="0"/>
              </a:spcAft>
              <a:defRPr/>
            </a:pPr>
            <a:r>
              <a:rPr lang="en-US" sz="3600" dirty="0" smtClean="0">
                <a:solidFill>
                  <a:srgbClr val="000000"/>
                </a:solidFill>
                <a:latin typeface="Times New Roman" panose="02020603050405020304" pitchFamily="18" charset="0"/>
                <a:cs typeface="Times New Roman" panose="02020603050405020304" pitchFamily="18" charset="0"/>
              </a:rPr>
              <a:t>5. </a:t>
            </a:r>
            <a:r>
              <a:rPr lang="en-US" sz="3600" u="sng" dirty="0" smtClean="0">
                <a:solidFill>
                  <a:srgbClr val="000000"/>
                </a:solidFill>
                <a:latin typeface="Times New Roman" panose="02020603050405020304" pitchFamily="18" charset="0"/>
                <a:cs typeface="Times New Roman" panose="02020603050405020304" pitchFamily="18" charset="0"/>
              </a:rPr>
              <a:t>HĐ5: </a:t>
            </a:r>
          </a:p>
          <a:p>
            <a:pPr algn="ctr" defTabSz="914400" eaLnBrk="0" fontAlgn="base" hangingPunct="0">
              <a:spcBef>
                <a:spcPct val="0"/>
              </a:spcBef>
              <a:spcAft>
                <a:spcPct val="0"/>
              </a:spcAft>
              <a:defRPr/>
            </a:pPr>
            <a:r>
              <a:rPr lang="en-US" sz="3600" dirty="0" smtClean="0">
                <a:solidFill>
                  <a:srgbClr val="000000"/>
                </a:solidFill>
                <a:latin typeface="Times New Roman" panose="02020603050405020304" pitchFamily="18" charset="0"/>
                <a:cs typeface="Times New Roman" panose="02020603050405020304" pitchFamily="18" charset="0"/>
              </a:rPr>
              <a:t>CHIA SẺ, THẢO LUẬN, ĐIỀU CHỈNH</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249079" y="834310"/>
            <a:ext cx="3284525" cy="114594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fontAlgn="base" hangingPunct="0">
              <a:spcBef>
                <a:spcPct val="0"/>
              </a:spcBef>
              <a:spcAft>
                <a:spcPct val="0"/>
              </a:spcAft>
              <a:defRPr/>
            </a:pPr>
            <a:r>
              <a:rPr lang="en-US" sz="3600" dirty="0" err="1">
                <a:solidFill>
                  <a:srgbClr val="000000"/>
                </a:solidFill>
                <a:latin typeface="Times New Roman" panose="02020603050405020304" pitchFamily="18" charset="0"/>
                <a:cs typeface="Times New Roman" panose="02020603050405020304" pitchFamily="18" charset="0"/>
              </a:rPr>
              <a:t>Bài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báo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cáo</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281420" y="2643193"/>
            <a:ext cx="3284525" cy="114594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fontAlgn="base" hangingPunct="0">
              <a:spcBef>
                <a:spcPct val="0"/>
              </a:spcBef>
              <a:spcAft>
                <a:spcPct val="0"/>
              </a:spcAft>
              <a:defRPr/>
            </a:pPr>
            <a:r>
              <a:rPr lang="en-US" sz="3600" dirty="0" err="1">
                <a:solidFill>
                  <a:srgbClr val="000000"/>
                </a:solidFill>
                <a:latin typeface="Times New Roman" panose="02020603050405020304" pitchFamily="18" charset="0"/>
                <a:cs typeface="Times New Roman" panose="02020603050405020304" pitchFamily="18" charset="0"/>
              </a:rPr>
              <a:t>Trình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chiếu</a:t>
            </a:r>
            <a:r>
              <a:rPr lang="en-US" sz="3600" dirty="0">
                <a:solidFill>
                  <a:srgbClr val="000000"/>
                </a:solidFill>
                <a:latin typeface="Times New Roman" panose="02020603050405020304" pitchFamily="18" charset="0"/>
                <a:cs typeface="Times New Roman" panose="02020603050405020304" pitchFamily="18" charset="0"/>
              </a:rPr>
              <a:t>, video…</a:t>
            </a:r>
          </a:p>
        </p:txBody>
      </p:sp>
      <p:sp>
        <p:nvSpPr>
          <p:cNvPr id="5" name="Rounded Rectangle 4"/>
          <p:cNvSpPr/>
          <p:nvPr/>
        </p:nvSpPr>
        <p:spPr>
          <a:xfrm>
            <a:off x="4249078" y="4360531"/>
            <a:ext cx="3284525" cy="114594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fontAlgn="base" hangingPunct="0">
              <a:spcBef>
                <a:spcPct val="0"/>
              </a:spcBef>
              <a:spcAft>
                <a:spcPct val="0"/>
              </a:spcAft>
              <a:defRPr/>
            </a:pPr>
            <a:r>
              <a:rPr lang="en-US" sz="3600" dirty="0" err="1">
                <a:solidFill>
                  <a:srgbClr val="000000"/>
                </a:solidFill>
                <a:latin typeface="Times New Roman" panose="02020603050405020304" pitchFamily="18" charset="0"/>
                <a:cs typeface="Times New Roman" panose="02020603050405020304" pitchFamily="18" charset="0"/>
              </a:rPr>
              <a:t>Trưng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bày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triển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lãm</a:t>
            </a:r>
            <a:r>
              <a:rPr lang="en-US" sz="3600" dirty="0">
                <a:solidFill>
                  <a:srgbClr val="00000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8043214" y="546322"/>
            <a:ext cx="3284525" cy="114594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fontAlgn="base" hangingPunct="0">
              <a:spcBef>
                <a:spcPct val="0"/>
              </a:spcBef>
              <a:spcAft>
                <a:spcPct val="0"/>
              </a:spcAft>
              <a:defRPr/>
            </a:pPr>
            <a:r>
              <a:rPr lang="en-US" sz="3600" dirty="0">
                <a:solidFill>
                  <a:srgbClr val="000000"/>
                </a:solidFill>
                <a:latin typeface="Times New Roman" panose="02020603050405020304" pitchFamily="18" charset="0"/>
                <a:cs typeface="Times New Roman" panose="02020603050405020304" pitchFamily="18" charset="0"/>
              </a:rPr>
              <a:t>HS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nhóm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thảo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luận</a:t>
            </a:r>
            <a:r>
              <a:rPr lang="en-US" sz="3600" dirty="0">
                <a:solidFill>
                  <a:srgbClr val="000000"/>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8043214" y="4343081"/>
            <a:ext cx="3284525" cy="1990209"/>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fontAlgn="base" hangingPunct="0">
              <a:spcBef>
                <a:spcPct val="0"/>
              </a:spcBef>
              <a:spcAft>
                <a:spcPct val="0"/>
              </a:spcAft>
              <a:defRPr/>
            </a:pPr>
            <a:r>
              <a:rPr lang="en-US" sz="3600" dirty="0" err="1">
                <a:solidFill>
                  <a:srgbClr val="000000"/>
                </a:solidFill>
                <a:latin typeface="Times New Roman" panose="02020603050405020304" pitchFamily="18" charset="0"/>
                <a:cs typeface="Times New Roman" panose="02020603050405020304" pitchFamily="18" charset="0"/>
              </a:rPr>
              <a:t>Hướng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phát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triển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sản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8043214" y="2434838"/>
            <a:ext cx="3284525" cy="156265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fontAlgn="base" hangingPunct="0">
              <a:spcBef>
                <a:spcPct val="0"/>
              </a:spcBef>
              <a:spcAft>
                <a:spcPct val="0"/>
              </a:spcAft>
              <a:defRPr/>
            </a:pPr>
            <a:r>
              <a:rPr lang="en-US" sz="3600" dirty="0" err="1">
                <a:solidFill>
                  <a:srgbClr val="000000"/>
                </a:solidFill>
                <a:latin typeface="Times New Roman" panose="02020603050405020304" pitchFamily="18" charset="0"/>
                <a:cs typeface="Times New Roman" panose="02020603050405020304" pitchFamily="18" charset="0"/>
              </a:rPr>
              <a:t>Đánh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sản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theo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tiêu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chí</a:t>
            </a:r>
            <a:r>
              <a:rPr lang="en-US" sz="3600" dirty="0">
                <a:solidFill>
                  <a:srgbClr val="000000"/>
                </a:solidFill>
                <a:latin typeface="Times New Roman" panose="02020603050405020304" pitchFamily="18" charset="0"/>
                <a:cs typeface="Times New Roman" panose="02020603050405020304" pitchFamily="18" charset="0"/>
              </a:rPr>
              <a:t>…</a:t>
            </a:r>
          </a:p>
        </p:txBody>
      </p:sp>
      <p:cxnSp>
        <p:nvCxnSpPr>
          <p:cNvPr id="11" name="Straight Arrow Connector 10"/>
          <p:cNvCxnSpPr>
            <a:stCxn id="2" idx="3"/>
            <a:endCxn id="3" idx="1"/>
          </p:cNvCxnSpPr>
          <p:nvPr/>
        </p:nvCxnSpPr>
        <p:spPr>
          <a:xfrm flipV="1">
            <a:off x="3857295" y="1407282"/>
            <a:ext cx="391784" cy="180888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a:stCxn id="2" idx="3"/>
            <a:endCxn id="4" idx="1"/>
          </p:cNvCxnSpPr>
          <p:nvPr/>
        </p:nvCxnSpPr>
        <p:spPr>
          <a:xfrm>
            <a:off x="3857295" y="3216165"/>
            <a:ext cx="424125"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2" idx="3"/>
            <a:endCxn id="5" idx="1"/>
          </p:cNvCxnSpPr>
          <p:nvPr/>
        </p:nvCxnSpPr>
        <p:spPr>
          <a:xfrm>
            <a:off x="3857295" y="3216165"/>
            <a:ext cx="391783" cy="171733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8" name="Right Brace 17"/>
          <p:cNvSpPr/>
          <p:nvPr/>
        </p:nvSpPr>
        <p:spPr>
          <a:xfrm>
            <a:off x="7598287" y="1407282"/>
            <a:ext cx="325194" cy="3526222"/>
          </a:xfrm>
          <a:prstGeom prst="rightBrace">
            <a:avLst/>
          </a:prstGeom>
          <a:ln w="38100"/>
        </p:spPr>
        <p:style>
          <a:lnRef idx="3">
            <a:schemeClr val="accent2"/>
          </a:lnRef>
          <a:fillRef idx="0">
            <a:schemeClr val="accent2"/>
          </a:fillRef>
          <a:effectRef idx="2">
            <a:schemeClr val="accent2"/>
          </a:effectRef>
          <a:fontRef idx="minor">
            <a:schemeClr val="tx1"/>
          </a:fontRef>
        </p:style>
        <p:txBody>
          <a:bodyPr anchor="ctr"/>
          <a:lstStyle/>
          <a:p>
            <a:pPr algn="ctr" defTabSz="914400" eaLnBrk="0" fontAlgn="base" hangingPunct="0">
              <a:spcBef>
                <a:spcPct val="0"/>
              </a:spcBef>
              <a:spcAft>
                <a:spcPct val="0"/>
              </a:spcAft>
              <a:defRPr/>
            </a:pPr>
            <a:endParaRPr lang="en-US" sz="2800">
              <a:solidFill>
                <a:srgbClr val="000000"/>
              </a:solidFill>
              <a:latin typeface="Times New Roman" panose="02020603050405020304" pitchFamily="18" charset="0"/>
              <a:cs typeface="Times New Roman" panose="02020603050405020304" pitchFamily="18" charset="0"/>
            </a:endParaRPr>
          </a:p>
        </p:txBody>
      </p:sp>
      <p:cxnSp>
        <p:nvCxnSpPr>
          <p:cNvPr id="20" name="Straight Arrow Connector 19"/>
          <p:cNvCxnSpPr>
            <a:stCxn id="6" idx="2"/>
            <a:endCxn id="8" idx="0"/>
          </p:cNvCxnSpPr>
          <p:nvPr/>
        </p:nvCxnSpPr>
        <p:spPr>
          <a:xfrm>
            <a:off x="9685477" y="1692265"/>
            <a:ext cx="0" cy="74257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8" idx="2"/>
            <a:endCxn id="7" idx="0"/>
          </p:cNvCxnSpPr>
          <p:nvPr/>
        </p:nvCxnSpPr>
        <p:spPr>
          <a:xfrm>
            <a:off x="9685477" y="3997488"/>
            <a:ext cx="0" cy="34559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5108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ircle(in)">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ounded Rectangle 2"/>
          <p:cNvSpPr>
            <a:spLocks noChangeArrowheads="1"/>
          </p:cNvSpPr>
          <p:nvPr/>
        </p:nvSpPr>
        <p:spPr bwMode="auto">
          <a:xfrm>
            <a:off x="2668014" y="477564"/>
            <a:ext cx="2315370" cy="2496864"/>
          </a:xfrm>
          <a:prstGeom prst="roundRect">
            <a:avLst>
              <a:gd name="adj" fmla="val 16667"/>
            </a:avLst>
          </a:prstGeom>
          <a:solidFill>
            <a:srgbClr val="FFFFFF"/>
          </a:solidFill>
          <a:ln w="25400" algn="ctr">
            <a:solidFill>
              <a:srgbClr val="2D2D8A"/>
            </a:solidFill>
            <a:round/>
            <a:headEnd/>
            <a:tailEnd/>
          </a:ln>
        </p:spPr>
        <p:txBody>
          <a:bodyPr anchor="ctr"/>
          <a:lstStyle>
            <a:lvl1pPr marL="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defTabSz="914400" fontAlgn="base">
              <a:spcBef>
                <a:spcPct val="0"/>
              </a:spcBef>
              <a:spcAft>
                <a:spcPct val="0"/>
              </a:spcAft>
            </a:pPr>
            <a:r>
              <a:rPr lang="vi-VN" altLang="en-US" sz="2800" b="1" dirty="0" smtClean="0">
                <a:solidFill>
                  <a:srgbClr val="000000"/>
                </a:solidFill>
                <a:latin typeface="Times New Roman" panose="02020603050405020304" pitchFamily="18" charset="0"/>
                <a:cs typeface="Times New Roman" panose="02020603050405020304" pitchFamily="18" charset="0"/>
              </a:rPr>
              <a:t>C1</a:t>
            </a:r>
            <a:r>
              <a:rPr lang="vi-VN"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HS quay video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quá</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trình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thực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hiện</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87747" name="Rounded Rectangle 3"/>
          <p:cNvSpPr>
            <a:spLocks noChangeArrowheads="1"/>
          </p:cNvSpPr>
          <p:nvPr/>
        </p:nvSpPr>
        <p:spPr bwMode="auto">
          <a:xfrm>
            <a:off x="2668015" y="3342290"/>
            <a:ext cx="2198276" cy="1756488"/>
          </a:xfrm>
          <a:prstGeom prst="roundRect">
            <a:avLst>
              <a:gd name="adj" fmla="val 16667"/>
            </a:avLst>
          </a:prstGeom>
          <a:solidFill>
            <a:srgbClr val="FFFFFF"/>
          </a:solidFill>
          <a:ln w="25400" algn="ctr">
            <a:solidFill>
              <a:srgbClr val="2D2D8A"/>
            </a:solidFill>
            <a:round/>
            <a:headEnd/>
            <a:tailEnd/>
          </a:ln>
        </p:spPr>
        <p:txBody>
          <a:bodyPr anchor="ctr"/>
          <a:lstStyle>
            <a:lvl1pPr marL="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defTabSz="914400" fontAlgn="base">
              <a:spcBef>
                <a:spcPct val="0"/>
              </a:spcBef>
              <a:spcAft>
                <a:spcPct val="0"/>
              </a:spcAft>
            </a:pPr>
            <a:r>
              <a:rPr lang="vi-VN" altLang="en-US" sz="2800" b="1" dirty="0">
                <a:solidFill>
                  <a:srgbClr val="000000"/>
                </a:solidFill>
                <a:latin typeface="Times New Roman" panose="02020603050405020304" pitchFamily="18" charset="0"/>
                <a:cs typeface="Times New Roman" panose="02020603050405020304" pitchFamily="18" charset="0"/>
              </a:rPr>
              <a:t>C2: </a:t>
            </a:r>
            <a:r>
              <a:rPr lang="en-US" altLang="en-US" sz="2800" b="1" dirty="0">
                <a:solidFill>
                  <a:srgbClr val="000000"/>
                </a:solidFill>
                <a:latin typeface="Times New Roman" panose="02020603050405020304" pitchFamily="18" charset="0"/>
                <a:cs typeface="Times New Roman" panose="02020603050405020304" pitchFamily="18" charset="0"/>
              </a:rPr>
              <a:t>HS </a:t>
            </a:r>
            <a:r>
              <a:rPr lang="en-US" altLang="en-US" sz="2800" b="1" dirty="0" err="1">
                <a:solidFill>
                  <a:srgbClr val="000000"/>
                </a:solidFill>
                <a:latin typeface="Times New Roman" panose="02020603050405020304" pitchFamily="18" charset="0"/>
                <a:cs typeface="Times New Roman" panose="02020603050405020304" pitchFamily="18" charset="0"/>
              </a:rPr>
              <a:t>trình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bày</a:t>
            </a:r>
            <a:r>
              <a:rPr lang="en-US" altLang="en-US" sz="2800" b="1" dirty="0">
                <a:solidFill>
                  <a:srgbClr val="000000"/>
                </a:solidFill>
                <a:latin typeface="Times New Roman" panose="02020603050405020304" pitchFamily="18" charset="0"/>
                <a:cs typeface="Times New Roman" panose="02020603050405020304" pitchFamily="18" charset="0"/>
              </a:rPr>
              <a:t> SP </a:t>
            </a:r>
            <a:r>
              <a:rPr lang="en-US" altLang="en-US" sz="2800" b="1" dirty="0" err="1">
                <a:solidFill>
                  <a:srgbClr val="000000"/>
                </a:solidFill>
                <a:latin typeface="Times New Roman" panose="02020603050405020304" pitchFamily="18" charset="0"/>
                <a:cs typeface="Times New Roman" panose="02020603050405020304" pitchFamily="18" charset="0"/>
              </a:rPr>
              <a:t>trước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lớp</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382639" y="477565"/>
            <a:ext cx="6294354" cy="17621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214313" indent="-214313" defTabSz="914400">
              <a:buFontTx/>
              <a:buChar char="-"/>
              <a:defRPr/>
            </a:pPr>
            <a:r>
              <a:rPr lang="en-US" sz="2800" i="1" dirty="0" err="1">
                <a:solidFill>
                  <a:srgbClr val="000000"/>
                </a:solidFill>
                <a:latin typeface="Times New Roman" panose="02020603050405020304" pitchFamily="18" charset="0"/>
                <a:cs typeface="Times New Roman" panose="02020603050405020304" pitchFamily="18" charset="0"/>
              </a:rPr>
              <a:t>Khi</a:t>
            </a:r>
            <a:r>
              <a:rPr lang="en-US" sz="2800" i="1" dirty="0">
                <a:solidFill>
                  <a:srgbClr val="000000"/>
                </a:solidFill>
                <a:latin typeface="Times New Roman" panose="02020603050405020304" pitchFamily="18" charset="0"/>
                <a:cs typeface="Times New Roman" panose="02020603050405020304" pitchFamily="18" charset="0"/>
              </a:rPr>
              <a:t> quay video </a:t>
            </a:r>
            <a:r>
              <a:rPr lang="en-US" sz="2800" i="1" dirty="0" err="1">
                <a:solidFill>
                  <a:srgbClr val="000000"/>
                </a:solidFill>
                <a:latin typeface="Times New Roman" panose="02020603050405020304" pitchFamily="18" charset="0"/>
                <a:cs typeface="Times New Roman" panose="02020603050405020304" pitchFamily="18" charset="0"/>
              </a:rPr>
              <a:t>phải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giới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thiệu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lớp</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nhóm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thành</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viên</a:t>
            </a:r>
            <a:r>
              <a:rPr lang="en-US" sz="2800" i="1" dirty="0">
                <a:solidFill>
                  <a:srgbClr val="000000"/>
                </a:solidFill>
                <a:latin typeface="Times New Roman" panose="02020603050405020304" pitchFamily="18" charset="0"/>
                <a:cs typeface="Times New Roman" panose="02020603050405020304" pitchFamily="18" charset="0"/>
              </a:rPr>
              <a:t>.</a:t>
            </a:r>
          </a:p>
          <a:p>
            <a:pPr marL="214313" indent="-214313" defTabSz="914400">
              <a:buFontTx/>
              <a:buChar char="-"/>
              <a:defRPr/>
            </a:pPr>
            <a:r>
              <a:rPr lang="en-US" sz="2800" i="1" dirty="0" err="1">
                <a:solidFill>
                  <a:srgbClr val="000000"/>
                </a:solidFill>
                <a:latin typeface="Times New Roman" panose="02020603050405020304" pitchFamily="18" charset="0"/>
                <a:cs typeface="Times New Roman" panose="02020603050405020304" pitchFamily="18" charset="0"/>
              </a:rPr>
              <a:t>Giới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thiệu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tên</a:t>
            </a:r>
            <a:r>
              <a:rPr lang="en-US" sz="2800" i="1" dirty="0">
                <a:solidFill>
                  <a:srgbClr val="000000"/>
                </a:solidFill>
                <a:latin typeface="Times New Roman" panose="02020603050405020304" pitchFamily="18" charset="0"/>
                <a:cs typeface="Times New Roman" panose="02020603050405020304" pitchFamily="18" charset="0"/>
              </a:rPr>
              <a:t> SP, </a:t>
            </a:r>
            <a:r>
              <a:rPr lang="en-US" sz="2800" i="1" dirty="0" err="1">
                <a:solidFill>
                  <a:srgbClr val="000000"/>
                </a:solidFill>
                <a:latin typeface="Times New Roman" panose="02020603050405020304" pitchFamily="18" charset="0"/>
                <a:cs typeface="Times New Roman" panose="02020603050405020304" pitchFamily="18" charset="0"/>
              </a:rPr>
              <a:t>cách</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làm</a:t>
            </a:r>
            <a:r>
              <a:rPr lang="en-US" sz="2800" i="1" dirty="0">
                <a:solidFill>
                  <a:srgbClr val="000000"/>
                </a:solidFill>
                <a:latin typeface="Times New Roman" panose="02020603050405020304" pitchFamily="18" charset="0"/>
                <a:cs typeface="Times New Roman" panose="02020603050405020304" pitchFamily="18" charset="0"/>
              </a:rPr>
              <a:t> SP, </a:t>
            </a:r>
            <a:r>
              <a:rPr lang="en-US" sz="2800" i="1" dirty="0" err="1">
                <a:solidFill>
                  <a:srgbClr val="000000"/>
                </a:solidFill>
                <a:latin typeface="Times New Roman" panose="02020603050405020304" pitchFamily="18" charset="0"/>
                <a:cs typeface="Times New Roman" panose="02020603050405020304" pitchFamily="18" charset="0"/>
              </a:rPr>
              <a:t>hướng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cải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tiến</a:t>
            </a:r>
            <a:r>
              <a:rPr lang="en-US" sz="2800" i="1" dirty="0">
                <a:solidFill>
                  <a:srgbClr val="000000"/>
                </a:solidFill>
                <a:latin typeface="Times New Roman" panose="02020603050405020304" pitchFamily="18" charset="0"/>
                <a:cs typeface="Times New Roman" panose="02020603050405020304" pitchFamily="18" charset="0"/>
              </a:rPr>
              <a:t> SP.</a:t>
            </a:r>
          </a:p>
        </p:txBody>
      </p:sp>
      <p:sp>
        <p:nvSpPr>
          <p:cNvPr id="10" name="Left Brace 9"/>
          <p:cNvSpPr/>
          <p:nvPr/>
        </p:nvSpPr>
        <p:spPr>
          <a:xfrm>
            <a:off x="2410839" y="945877"/>
            <a:ext cx="257175" cy="2779712"/>
          </a:xfrm>
          <a:prstGeom prst="leftBrace">
            <a:avLst/>
          </a:prstGeom>
          <a:ln w="38100">
            <a:solidFill>
              <a:srgbClr val="FF0000"/>
            </a:solidFill>
          </a:ln>
        </p:spPr>
        <p:style>
          <a:lnRef idx="3">
            <a:schemeClr val="dk1"/>
          </a:lnRef>
          <a:fillRef idx="0">
            <a:schemeClr val="dk1"/>
          </a:fillRef>
          <a:effectRef idx="2">
            <a:schemeClr val="dk1"/>
          </a:effectRef>
          <a:fontRef idx="minor">
            <a:schemeClr val="tx1"/>
          </a:fontRef>
        </p:style>
        <p:txBody>
          <a:bodyPr anchor="ctr"/>
          <a:lstStyle/>
          <a:p>
            <a:pPr algn="ctr" defTabSz="914400">
              <a:defRPr/>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66946" y="477564"/>
            <a:ext cx="1879600" cy="3434721"/>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defTabSz="914400">
              <a:defRPr/>
            </a:pPr>
            <a:r>
              <a:rPr lang="en-US" sz="2800" b="1" kern="0" dirty="0">
                <a:solidFill>
                  <a:prstClr val="white"/>
                </a:solidFill>
                <a:latin typeface="Times New Roman" panose="02020603050405020304" pitchFamily="18" charset="0"/>
                <a:cs typeface="Times New Roman" panose="02020603050405020304" pitchFamily="18" charset="0"/>
              </a:rPr>
              <a:t>5</a:t>
            </a:r>
            <a:r>
              <a:rPr lang="vi-VN" sz="2800" b="1" kern="0" dirty="0">
                <a:solidFill>
                  <a:prstClr val="white"/>
                </a:solidFill>
                <a:latin typeface="Times New Roman" panose="02020603050405020304" pitchFamily="18" charset="0"/>
                <a:cs typeface="Times New Roman" panose="02020603050405020304" pitchFamily="18" charset="0"/>
              </a:rPr>
              <a:t>.1</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C</a:t>
            </a:r>
            <a:r>
              <a:rPr lang="en-US" sz="2800" b="1" kern="0" dirty="0" err="1" smtClean="0">
                <a:solidFill>
                  <a:prstClr val="white"/>
                </a:solidFill>
                <a:latin typeface="Times New Roman" panose="02020603050405020304" pitchFamily="18" charset="0"/>
                <a:cs typeface="Times New Roman" panose="02020603050405020304" pitchFamily="18" charset="0"/>
              </a:rPr>
              <a:t>ách</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hướng</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dẫn</a:t>
            </a:r>
            <a:r>
              <a:rPr lang="en-US" sz="2800" b="1" kern="0" dirty="0">
                <a:solidFill>
                  <a:prstClr val="white"/>
                </a:solidFill>
                <a:latin typeface="Times New Roman" panose="02020603050405020304" pitchFamily="18" charset="0"/>
                <a:cs typeface="Times New Roman" panose="02020603050405020304" pitchFamily="18" charset="0"/>
              </a:rPr>
              <a:t> HS </a:t>
            </a:r>
            <a:r>
              <a:rPr lang="en-US" sz="2800" b="1" kern="0" dirty="0" err="1" smtClean="0">
                <a:solidFill>
                  <a:prstClr val="white"/>
                </a:solidFill>
                <a:latin typeface="Times New Roman" panose="02020603050405020304" pitchFamily="18" charset="0"/>
                <a:cs typeface="Times New Roman" panose="02020603050405020304" pitchFamily="18" charset="0"/>
              </a:rPr>
              <a:t>trình</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bày</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và</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báo</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cáo</a:t>
            </a:r>
            <a:r>
              <a:rPr lang="en-US" sz="2800" b="1" kern="0" dirty="0">
                <a:solidFill>
                  <a:prstClr val="white"/>
                </a:solidFill>
                <a:latin typeface="Times New Roman" panose="02020603050405020304" pitchFamily="18" charset="0"/>
                <a:cs typeface="Times New Roman" panose="02020603050405020304" pitchFamily="18" charset="0"/>
              </a:rPr>
              <a:t> SP</a:t>
            </a:r>
          </a:p>
        </p:txBody>
      </p:sp>
      <p:sp>
        <p:nvSpPr>
          <p:cNvPr id="14" name="Rounded Rectangle 13"/>
          <p:cNvSpPr/>
          <p:nvPr/>
        </p:nvSpPr>
        <p:spPr>
          <a:xfrm>
            <a:off x="1186083" y="5524365"/>
            <a:ext cx="8058150" cy="10064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GV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có</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những</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hỏi</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để</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HS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giải</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bày</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khẳng</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định</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bản</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thân</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xác</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nhận</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quá</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trình</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sáng</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tạo</a:t>
            </a:r>
            <a:r>
              <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ln w="0"/>
              <a:solidFill>
                <a:srgbClr val="0000C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5215158" y="2665277"/>
            <a:ext cx="6552324" cy="281950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214313" indent="-214313" defTabSz="914400">
              <a:buFontTx/>
              <a:buChar char="-"/>
              <a:defRPr/>
            </a:pPr>
            <a:r>
              <a:rPr lang="en-US" sz="2800" i="1" dirty="0" err="1">
                <a:solidFill>
                  <a:srgbClr val="000000"/>
                </a:solidFill>
                <a:latin typeface="Times New Roman" panose="02020603050405020304" pitchFamily="18" charset="0"/>
                <a:cs typeface="Times New Roman" panose="02020603050405020304" pitchFamily="18" charset="0"/>
              </a:rPr>
              <a:t>Lần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lượt</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từng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nhóm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báo</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cáo</a:t>
            </a:r>
            <a:r>
              <a:rPr lang="vi-VN"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đánh giá theo tiêu chí.</a:t>
            </a:r>
          </a:p>
          <a:p>
            <a:pPr marL="214313" indent="-214313" defTabSz="914400">
              <a:buFontTx/>
              <a:buChar char="-"/>
              <a:defRPr/>
            </a:pPr>
            <a:r>
              <a:rPr lang="vi-VN"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Báo cáo phải thể hiện rõ kiến thức nền nào trong bài học</a:t>
            </a:r>
            <a:endParaRPr lang="en-US" sz="2800" i="1" dirty="0">
              <a:solidFill>
                <a:srgbClr val="000000"/>
              </a:solidFill>
              <a:latin typeface="Times New Roman" panose="02020603050405020304" pitchFamily="18" charset="0"/>
              <a:cs typeface="Times New Roman" panose="02020603050405020304" pitchFamily="18" charset="0"/>
            </a:endParaRPr>
          </a:p>
          <a:p>
            <a:pPr marL="214313" indent="-214313" defTabSz="914400">
              <a:buFontTx/>
              <a:buChar char="-"/>
              <a:defRPr/>
            </a:pPr>
            <a:r>
              <a:rPr lang="en-US" sz="2800" i="1" dirty="0" err="1">
                <a:solidFill>
                  <a:srgbClr val="000000"/>
                </a:solidFill>
                <a:latin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nhóm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khác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chất</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vấn</a:t>
            </a:r>
            <a:r>
              <a:rPr lang="en-US" sz="2800" i="1" dirty="0">
                <a:solidFill>
                  <a:srgbClr val="000000"/>
                </a:solidFill>
                <a:latin typeface="Times New Roman" panose="02020603050405020304" pitchFamily="18" charset="0"/>
                <a:cs typeface="Times New Roman" panose="02020603050405020304" pitchFamily="18" charset="0"/>
              </a:rPr>
              <a:t>.</a:t>
            </a:r>
          </a:p>
          <a:p>
            <a:pPr marL="214313" indent="-214313" defTabSz="914400">
              <a:buFontTx/>
              <a:buChar char="-"/>
              <a:defRPr/>
            </a:pPr>
            <a:r>
              <a:rPr lang="en-US" sz="2800" i="1" dirty="0">
                <a:solidFill>
                  <a:srgbClr val="000000"/>
                </a:solidFill>
                <a:latin typeface="Times New Roman" panose="02020603050405020304" pitchFamily="18" charset="0"/>
                <a:cs typeface="Times New Roman" panose="02020603050405020304" pitchFamily="18" charset="0"/>
              </a:rPr>
              <a:t>GV </a:t>
            </a:r>
            <a:r>
              <a:rPr lang="en-US" sz="2800" i="1" dirty="0" err="1">
                <a:solidFill>
                  <a:srgbClr val="000000"/>
                </a:solidFill>
                <a:latin typeface="Times New Roman" panose="02020603050405020304" pitchFamily="18" charset="0"/>
                <a:cs typeface="Times New Roman" panose="02020603050405020304" pitchFamily="18" charset="0"/>
              </a:rPr>
              <a:t>nhận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xét</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tổng</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kiến</a:t>
            </a:r>
            <a:r>
              <a:rPr lang="en-US" sz="28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thức</a:t>
            </a:r>
            <a:endParaRPr lang="en-US" sz="2800" i="1" dirty="0">
              <a:solidFill>
                <a:srgbClr val="000000"/>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4983384" y="1577087"/>
            <a:ext cx="334962" cy="163512"/>
          </a:xfrm>
          <a:prstGeom prst="rightArrow">
            <a:avLst/>
          </a:prstGeom>
          <a:ln w="38100">
            <a:solidFill>
              <a:srgbClr val="FF0000"/>
            </a:solidFill>
          </a:ln>
        </p:spPr>
        <p:style>
          <a:lnRef idx="1">
            <a:schemeClr val="accent2"/>
          </a:lnRef>
          <a:fillRef idx="3">
            <a:schemeClr val="accent2"/>
          </a:fillRef>
          <a:effectRef idx="2">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2" name="Right Arrow 11"/>
          <p:cNvSpPr/>
          <p:nvPr/>
        </p:nvSpPr>
        <p:spPr>
          <a:xfrm>
            <a:off x="4866291" y="4102565"/>
            <a:ext cx="312737" cy="203200"/>
          </a:xfrm>
          <a:prstGeom prst="rightArrow">
            <a:avLst/>
          </a:prstGeom>
          <a:ln w="38100">
            <a:solidFill>
              <a:srgbClr val="FF0000"/>
            </a:solidFill>
          </a:ln>
        </p:spPr>
        <p:style>
          <a:lnRef idx="1">
            <a:schemeClr val="accent2"/>
          </a:lnRef>
          <a:fillRef idx="3">
            <a:schemeClr val="accent2"/>
          </a:fillRef>
          <a:effectRef idx="2">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403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7746"/>
                                        </p:tgtEl>
                                        <p:attrNameLst>
                                          <p:attrName>style.visibility</p:attrName>
                                        </p:attrNameLst>
                                      </p:cBhvr>
                                      <p:to>
                                        <p:strVal val="visible"/>
                                      </p:to>
                                    </p:set>
                                    <p:animEffect transition="in" filter="circle(in)">
                                      <p:cBhvr>
                                        <p:cTn id="10" dur="2000"/>
                                        <p:tgtEl>
                                          <p:spTgt spid="2877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87747"/>
                                        </p:tgtEl>
                                        <p:attrNameLst>
                                          <p:attrName>style.visibility</p:attrName>
                                        </p:attrNameLst>
                                      </p:cBhvr>
                                      <p:to>
                                        <p:strVal val="visible"/>
                                      </p:to>
                                    </p:set>
                                    <p:animEffect transition="in" filter="circle(in)">
                                      <p:cBhvr>
                                        <p:cTn id="23" dur="2000"/>
                                        <p:tgtEl>
                                          <p:spTgt spid="2877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animBg="1"/>
      <p:bldP spid="287747" grpId="0" animBg="1"/>
      <p:bldP spid="8" grpId="0" animBg="1"/>
      <p:bldP spid="10" grpId="0" animBg="1"/>
      <p:bldP spid="14" grpId="0" animBg="1"/>
      <p:bldP spid="11" grpId="0" animBg="1"/>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95426" y="651129"/>
            <a:ext cx="2286000" cy="3689350"/>
          </a:xfrm>
          <a:prstGeom prst="rect">
            <a:avLst/>
          </a:prstGeom>
        </p:spPr>
        <p:txBody>
          <a:bodyPr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panose="05040102010807070707" pitchFamily="18" charset="2"/>
              <a:buNone/>
              <a:tabLst/>
              <a:defRPr/>
            </a:pPr>
            <a:r>
              <a:rPr kumimoji="0" lang="vi-VN"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Times New Roman" panose="02020603050405020304" pitchFamily="18" charset="0"/>
              </a:rPr>
              <a:t>1. Phẩm chất</a:t>
            </a:r>
          </a:p>
          <a:p>
            <a:pPr marL="192881" marR="0" lvl="0" indent="-192881"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Yêu</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nước</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92881" marR="0" lvl="0" indent="-192881"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ái</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92881" marR="0" lvl="0" indent="-192881"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Chăm</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chỉ</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92881" marR="0" lvl="0" indent="-192881"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thực</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92881" marR="0" lvl="0" indent="-192881"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Trách</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nhiệm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p:cNvCxnSpPr/>
          <p:nvPr/>
        </p:nvCxnSpPr>
        <p:spPr>
          <a:xfrm>
            <a:off x="3962400" y="682625"/>
            <a:ext cx="0" cy="5565775"/>
          </a:xfrm>
          <a:prstGeom prst="line">
            <a:avLst/>
          </a:prstGeom>
          <a:ln/>
        </p:spPr>
        <p:style>
          <a:lnRef idx="3">
            <a:schemeClr val="dk1"/>
          </a:lnRef>
          <a:fillRef idx="0">
            <a:schemeClr val="dk1"/>
          </a:fillRef>
          <a:effectRef idx="2">
            <a:schemeClr val="dk1"/>
          </a:effectRef>
          <a:fontRef idx="minor">
            <a:schemeClr val="tx1"/>
          </a:fontRef>
        </p:style>
      </p:cxnSp>
      <p:sp>
        <p:nvSpPr>
          <p:cNvPr id="4" name="Content Placeholder 2"/>
          <p:cNvSpPr txBox="1">
            <a:spLocks/>
          </p:cNvSpPr>
          <p:nvPr/>
        </p:nvSpPr>
        <p:spPr>
          <a:xfrm>
            <a:off x="4324350" y="609600"/>
            <a:ext cx="4402138" cy="3816350"/>
          </a:xfrm>
          <a:prstGeom prst="rect">
            <a:avLst/>
          </a:prstGeom>
        </p:spPr>
        <p:txBody>
          <a:bodyPr/>
          <a:lstStyle>
            <a:lvl1pPr marL="257175" indent="-257175" algn="l" defTabSz="342900" rtl="0" eaLnBrk="1" latinLnBrk="0" hangingPunct="1">
              <a:spcBef>
                <a:spcPts val="750"/>
              </a:spcBef>
              <a:spcAft>
                <a:spcPts val="0"/>
              </a:spcAft>
              <a:buClr>
                <a:schemeClr val="accent1"/>
              </a:buClr>
              <a:buFont typeface="Wingdings 3" charset="2"/>
              <a:buChar char=""/>
              <a:defRPr sz="1800" kern="1200" baseline="0">
                <a:solidFill>
                  <a:schemeClr val="tx1">
                    <a:lumMod val="75000"/>
                    <a:lumOff val="25000"/>
                  </a:schemeClr>
                </a:solidFill>
                <a:latin typeface="Arial" panose="020B0604020202020204" pitchFamily="34" charset="0"/>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500" kern="1200" baseline="0">
                <a:solidFill>
                  <a:schemeClr val="tx1">
                    <a:lumMod val="75000"/>
                    <a:lumOff val="25000"/>
                  </a:schemeClr>
                </a:solidFill>
                <a:latin typeface="Arial" panose="020B0604020202020204" pitchFamily="34" charset="0"/>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200" kern="1200" baseline="0">
                <a:solidFill>
                  <a:schemeClr val="tx1">
                    <a:lumMod val="75000"/>
                    <a:lumOff val="25000"/>
                  </a:schemeClr>
                </a:solidFill>
                <a:latin typeface="Arial" panose="020B0604020202020204" pitchFamily="34" charset="0"/>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0" marR="0" lvl="0" indent="0" algn="l" defTabSz="342900" rtl="0" eaLnBrk="1" fontAlgn="auto" latinLnBrk="0" hangingPunct="1">
              <a:lnSpc>
                <a:spcPct val="100000"/>
              </a:lnSpc>
              <a:spcBef>
                <a:spcPts val="750"/>
              </a:spcBef>
              <a:spcAft>
                <a:spcPts val="0"/>
              </a:spcAft>
              <a:buClr>
                <a:srgbClr val="E78712"/>
              </a:buClr>
              <a:buSzTx/>
              <a:buFont typeface="Wingdings 3" charset="2"/>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 Năng lực:</a:t>
            </a: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chủ</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tiếp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hợp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tác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Giải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vấn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tạo</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ngữ</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toán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tìm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hiểu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hội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nghệ</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thẩm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mỹ</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57175" marR="0" lvl="0" indent="-257175" algn="l" defTabSz="342900" rtl="0" eaLnBrk="1" fontAlgn="auto" latinLnBrk="0" hangingPunct="1">
              <a:lnSpc>
                <a:spcPct val="100000"/>
              </a:lnSpc>
              <a:spcBef>
                <a:spcPts val="750"/>
              </a:spcBef>
              <a:spcAft>
                <a:spcPts val="0"/>
              </a:spcAft>
              <a:buClr>
                <a:srgbClr val="E78712"/>
              </a:buClr>
              <a:buSzTx/>
              <a:buFont typeface="Wingdings 3" charset="2"/>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thể</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chất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Oval 4"/>
          <p:cNvSpPr/>
          <p:nvPr/>
        </p:nvSpPr>
        <p:spPr>
          <a:xfrm>
            <a:off x="0" y="3949701"/>
            <a:ext cx="2981534" cy="1600200"/>
          </a:xfrm>
          <a:prstGeom prst="ellipse">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a:ea typeface="+mn-ea"/>
                <a:cs typeface="Arial"/>
              </a:rPr>
              <a:t>STEM</a:t>
            </a:r>
          </a:p>
        </p:txBody>
      </p:sp>
      <p:sp>
        <p:nvSpPr>
          <p:cNvPr id="6" name="Up-Down Arrow 5"/>
          <p:cNvSpPr/>
          <p:nvPr/>
        </p:nvSpPr>
        <p:spPr>
          <a:xfrm rot="5400000">
            <a:off x="3532981" y="4001293"/>
            <a:ext cx="419100" cy="1458913"/>
          </a:xfrm>
          <a:prstGeom prst="upDown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4059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615"/>
                                  </p:iterate>
                                  <p:childTnLst>
                                    <p:set>
                                      <p:cBhvr override="childStyle">
                                        <p:cTn id="20" dur="500" fill="hold"/>
                                        <p:tgtEl>
                                          <p:spTgt spid="4">
                                            <p:txEl>
                                              <p:pRg st="5" end="5"/>
                                            </p:txEl>
                                          </p:spTgt>
                                        </p:tgtEl>
                                        <p:attrNameLst>
                                          <p:attrName>style.color</p:attrName>
                                        </p:attrNameLst>
                                      </p:cBhvr>
                                      <p:to>
                                        <p:clrVal>
                                          <a:schemeClr val="accent2"/>
                                        </p:clrVal>
                                      </p:to>
                                    </p:set>
                                    <p:set>
                                      <p:cBhvr>
                                        <p:cTn id="21" dur="500" fill="hold"/>
                                        <p:tgtEl>
                                          <p:spTgt spid="4">
                                            <p:txEl>
                                              <p:pRg st="5" end="5"/>
                                            </p:txEl>
                                          </p:spTgt>
                                        </p:tgtEl>
                                        <p:attrNameLst>
                                          <p:attrName>fillcolor</p:attrName>
                                        </p:attrNameLst>
                                      </p:cBhvr>
                                      <p:to>
                                        <p:clrVal>
                                          <a:schemeClr val="accent2"/>
                                        </p:clrVal>
                                      </p:to>
                                    </p:set>
                                    <p:set>
                                      <p:cBhvr>
                                        <p:cTn id="22" dur="500" fill="hold"/>
                                        <p:tgtEl>
                                          <p:spTgt spid="4">
                                            <p:txEl>
                                              <p:pRg st="5" end="5"/>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4">
                                            <p:txEl>
                                              <p:pRg st="6" end="6"/>
                                            </p:txEl>
                                          </p:spTgt>
                                        </p:tgtEl>
                                        <p:attrNameLst>
                                          <p:attrName>style.color</p:attrName>
                                        </p:attrNameLst>
                                      </p:cBhvr>
                                      <p:to>
                                        <p:clrVal>
                                          <a:schemeClr val="accent2"/>
                                        </p:clrVal>
                                      </p:to>
                                    </p:set>
                                    <p:set>
                                      <p:cBhvr>
                                        <p:cTn id="27" dur="500" fill="hold"/>
                                        <p:tgtEl>
                                          <p:spTgt spid="4">
                                            <p:txEl>
                                              <p:pRg st="6" end="6"/>
                                            </p:txEl>
                                          </p:spTgt>
                                        </p:tgtEl>
                                        <p:attrNameLst>
                                          <p:attrName>fillcolor</p:attrName>
                                        </p:attrNameLst>
                                      </p:cBhvr>
                                      <p:to>
                                        <p:clrVal>
                                          <a:schemeClr val="accent2"/>
                                        </p:clrVal>
                                      </p:to>
                                    </p:set>
                                    <p:set>
                                      <p:cBhvr>
                                        <p:cTn id="28" dur="500" fill="hold"/>
                                        <p:tgtEl>
                                          <p:spTgt spid="4">
                                            <p:txEl>
                                              <p:pRg st="6" end="6"/>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6" presetClass="emph" presetSubtype="0" fill="hold" nodeType="clickEffect">
                                  <p:stCondLst>
                                    <p:cond delay="0"/>
                                  </p:stCondLst>
                                  <p:iterate type="lt">
                                    <p:tmPct val="4000"/>
                                  </p:iterate>
                                  <p:childTnLst>
                                    <p:set>
                                      <p:cBhvr override="childStyle">
                                        <p:cTn id="32" dur="500" fill="hold"/>
                                        <p:tgtEl>
                                          <p:spTgt spid="4">
                                            <p:txEl>
                                              <p:pRg st="7" end="7"/>
                                            </p:txEl>
                                          </p:spTgt>
                                        </p:tgtEl>
                                        <p:attrNameLst>
                                          <p:attrName>style.color</p:attrName>
                                        </p:attrNameLst>
                                      </p:cBhvr>
                                      <p:to>
                                        <p:clrVal>
                                          <a:schemeClr val="accent2"/>
                                        </p:clrVal>
                                      </p:to>
                                    </p:set>
                                    <p:set>
                                      <p:cBhvr>
                                        <p:cTn id="33" dur="500" fill="hold"/>
                                        <p:tgtEl>
                                          <p:spTgt spid="4">
                                            <p:txEl>
                                              <p:pRg st="7" end="7"/>
                                            </p:txEl>
                                          </p:spTgt>
                                        </p:tgtEl>
                                        <p:attrNameLst>
                                          <p:attrName>fillcolor</p:attrName>
                                        </p:attrNameLst>
                                      </p:cBhvr>
                                      <p:to>
                                        <p:clrVal>
                                          <a:schemeClr val="accent2"/>
                                        </p:clrVal>
                                      </p:to>
                                    </p:set>
                                    <p:set>
                                      <p:cBhvr>
                                        <p:cTn id="34" dur="500" fill="hold"/>
                                        <p:tgtEl>
                                          <p:spTgt spid="4">
                                            <p:txEl>
                                              <p:pRg st="7" end="7"/>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nodeType="clickEffect">
                                  <p:stCondLst>
                                    <p:cond delay="0"/>
                                  </p:stCondLst>
                                  <p:iterate type="lt">
                                    <p:tmPct val="4000"/>
                                  </p:iterate>
                                  <p:childTnLst>
                                    <p:set>
                                      <p:cBhvr override="childStyle">
                                        <p:cTn id="38" dur="500" fill="hold"/>
                                        <p:tgtEl>
                                          <p:spTgt spid="4">
                                            <p:txEl>
                                              <p:pRg st="8" end="8"/>
                                            </p:txEl>
                                          </p:spTgt>
                                        </p:tgtEl>
                                        <p:attrNameLst>
                                          <p:attrName>style.color</p:attrName>
                                        </p:attrNameLst>
                                      </p:cBhvr>
                                      <p:to>
                                        <p:clrVal>
                                          <a:schemeClr val="accent2"/>
                                        </p:clrVal>
                                      </p:to>
                                    </p:set>
                                    <p:set>
                                      <p:cBhvr>
                                        <p:cTn id="39" dur="500" fill="hold"/>
                                        <p:tgtEl>
                                          <p:spTgt spid="4">
                                            <p:txEl>
                                              <p:pRg st="8" end="8"/>
                                            </p:txEl>
                                          </p:spTgt>
                                        </p:tgtEl>
                                        <p:attrNameLst>
                                          <p:attrName>fillcolor</p:attrName>
                                        </p:attrNameLst>
                                      </p:cBhvr>
                                      <p:to>
                                        <p:clrVal>
                                          <a:schemeClr val="accent2"/>
                                        </p:clrVal>
                                      </p:to>
                                    </p:set>
                                    <p:set>
                                      <p:cBhvr>
                                        <p:cTn id="40" dur="500" fill="hold"/>
                                        <p:tgtEl>
                                          <p:spTgt spid="4">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HS 7A4 Thuyết trình.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154489" y="0"/>
            <a:ext cx="3881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3143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77116" y="877341"/>
            <a:ext cx="10920897" cy="8509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vi-VN" sz="3200" b="1" dirty="0" smtClean="0">
                <a:solidFill>
                  <a:srgbClr val="000000"/>
                </a:solidFill>
                <a:latin typeface="Times New Roman" panose="02020603050405020304" pitchFamily="18" charset="0"/>
                <a:cs typeface="Times New Roman" panose="02020603050405020304" pitchFamily="18" charset="0"/>
              </a:rPr>
              <a:t>5.2: QUY CÁCH ĐÁNH GIÁ SẢN PHẨM CỦA HỌC SINH</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43633" y="2272863"/>
            <a:ext cx="10920897" cy="990600"/>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defTabSz="914400" eaLnBrk="0" fontAlgn="base" hangingPunct="0">
              <a:spcBef>
                <a:spcPct val="0"/>
              </a:spcBef>
              <a:spcAft>
                <a:spcPct val="0"/>
              </a:spcAft>
              <a:defRPr/>
            </a:pPr>
            <a:r>
              <a:rPr lang="vi-VN" sz="3200" b="1" dirty="0">
                <a:solidFill>
                  <a:srgbClr val="FFFFFF"/>
                </a:solidFill>
                <a:latin typeface="Times New Roman" panose="02020603050405020304" pitchFamily="18" charset="0"/>
                <a:cs typeface="Times New Roman" panose="02020603050405020304" pitchFamily="18" charset="0"/>
              </a:rPr>
              <a:t>Cách 1: Học sinh đánh giá chéo dựa trên tiêu chí đã có</a:t>
            </a:r>
            <a:r>
              <a:rPr lang="en-US" sz="3200" b="1" dirty="0">
                <a:solidFill>
                  <a:srgbClr val="FFFFFF"/>
                </a:solidFill>
                <a:latin typeface="Times New Roman" panose="02020603050405020304" pitchFamily="18" charset="0"/>
                <a:cs typeface="Times New Roman" panose="02020603050405020304" pitchFamily="18" charset="0"/>
              </a:rPr>
              <a:t>.</a:t>
            </a:r>
          </a:p>
        </p:txBody>
      </p:sp>
      <p:sp>
        <p:nvSpPr>
          <p:cNvPr id="4" name="Rectangle 3"/>
          <p:cNvSpPr/>
          <p:nvPr/>
        </p:nvSpPr>
        <p:spPr>
          <a:xfrm>
            <a:off x="743633" y="3888829"/>
            <a:ext cx="10954379" cy="811213"/>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defTabSz="914400" eaLnBrk="0" fontAlgn="base" hangingPunct="0">
              <a:spcBef>
                <a:spcPct val="0"/>
              </a:spcBef>
              <a:spcAft>
                <a:spcPct val="0"/>
              </a:spcAft>
              <a:defRPr/>
            </a:pPr>
            <a:r>
              <a:rPr lang="vi-VN" sz="3200" b="1" dirty="0">
                <a:solidFill>
                  <a:srgbClr val="FFFFFF"/>
                </a:solidFill>
                <a:latin typeface="Times New Roman" panose="02020603050405020304" pitchFamily="18" charset="0"/>
                <a:cs typeface="Times New Roman" panose="02020603050405020304" pitchFamily="18" charset="0"/>
              </a:rPr>
              <a:t>Cách 2: </a:t>
            </a:r>
            <a:r>
              <a:rPr lang="en-US" sz="3200" b="1" dirty="0">
                <a:solidFill>
                  <a:srgbClr val="FFFFFF"/>
                </a:solidFill>
                <a:latin typeface="Times New Roman" panose="02020603050405020304" pitchFamily="18" charset="0"/>
                <a:cs typeface="Times New Roman" panose="02020603050405020304" pitchFamily="18" charset="0"/>
              </a:rPr>
              <a:t>G</a:t>
            </a:r>
            <a:r>
              <a:rPr lang="vi-VN" sz="3200" b="1" dirty="0">
                <a:solidFill>
                  <a:srgbClr val="FFFFFF"/>
                </a:solidFill>
                <a:latin typeface="Times New Roman" panose="02020603050405020304" pitchFamily="18" charset="0"/>
                <a:cs typeface="Times New Roman" panose="02020603050405020304" pitchFamily="18" charset="0"/>
              </a:rPr>
              <a:t>iáo viên nhận xét đánh giá sản phẩm các nhóm</a:t>
            </a:r>
            <a:r>
              <a:rPr lang="en-US" sz="3200" b="1"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7645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110130" y="1108076"/>
            <a:ext cx="6770247" cy="166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lvl1pPr marL="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algn="just" defTabSz="914400" fontAlgn="base">
              <a:spcBef>
                <a:spcPct val="0"/>
              </a:spcBef>
              <a:spcAft>
                <a:spcPct val="0"/>
              </a:spcAft>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nhân</a:t>
            </a:r>
            <a:r>
              <a:rPr lang="en-US" altLang="en-US" sz="2800" dirty="0">
                <a:solidFill>
                  <a:srgbClr val="000000"/>
                </a:solidFill>
                <a:latin typeface="Times New Roman" panose="02020603050405020304" pitchFamily="18" charset="0"/>
                <a:cs typeface="Times New Roman" panose="02020603050405020304" pitchFamily="18" charset="0"/>
              </a:rPr>
              <a:t> HS </a:t>
            </a:r>
            <a:r>
              <a:rPr lang="en-US" altLang="en-US" sz="2800" dirty="0" err="1">
                <a:solidFill>
                  <a:srgbClr val="000000"/>
                </a:solidFill>
                <a:latin typeface="Times New Roman" panose="02020603050405020304" pitchFamily="18" charset="0"/>
                <a:cs typeface="Times New Roman" panose="02020603050405020304" pitchFamily="18" charset="0"/>
              </a:rPr>
              <a:t>tự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đánh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đóng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góp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với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nhóm</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Nhóm</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thảo</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nhất</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mức</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tham</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mỗi</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162302" y="2876550"/>
            <a:ext cx="6718076" cy="10271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viên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trong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nhóm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đánh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hoạt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động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nhóm</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ounded Rectangle 5"/>
          <p:cNvSpPr/>
          <p:nvPr/>
        </p:nvSpPr>
        <p:spPr>
          <a:xfrm>
            <a:off x="3162302" y="4102894"/>
            <a:ext cx="6718076" cy="6286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nhóm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đánh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chéo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nhau</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 name="Rounded Rectangle 6"/>
          <p:cNvSpPr/>
          <p:nvPr/>
        </p:nvSpPr>
        <p:spPr>
          <a:xfrm>
            <a:off x="704193" y="5183188"/>
            <a:ext cx="11114909" cy="16748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defTabSz="914400" fontAlgn="base">
              <a:spcBef>
                <a:spcPct val="0"/>
              </a:spcBef>
              <a:spcAft>
                <a:spcPct val="0"/>
              </a:spcAft>
              <a:defRPr/>
            </a:pPr>
            <a:r>
              <a:rPr lang="en-US" altLang="en-US" sz="2800" i="1" dirty="0" smtClean="0">
                <a:solidFill>
                  <a:srgbClr val="0000CC"/>
                </a:solidFill>
                <a:latin typeface="Times New Roman" panose="02020603050405020304" pitchFamily="18" charset="0"/>
                <a:cs typeface="Times New Roman" panose="02020603050405020304" pitchFamily="18" charset="0"/>
              </a:rPr>
              <a:t>- GV </a:t>
            </a:r>
            <a:r>
              <a:rPr lang="en-US" altLang="en-US" sz="2800" i="1" dirty="0" err="1">
                <a:solidFill>
                  <a:srgbClr val="0000CC"/>
                </a:solidFill>
                <a:latin typeface="Times New Roman" panose="02020603050405020304" pitchFamily="18" charset="0"/>
                <a:cs typeface="Times New Roman" panose="02020603050405020304" pitchFamily="18" charset="0"/>
              </a:rPr>
              <a:t>để</a:t>
            </a:r>
            <a:r>
              <a:rPr lang="en-US" altLang="en-US" sz="2800" i="1" dirty="0">
                <a:solidFill>
                  <a:srgbClr val="0000CC"/>
                </a:solidFill>
                <a:latin typeface="Times New Roman" panose="02020603050405020304" pitchFamily="18" charset="0"/>
                <a:cs typeface="Times New Roman" panose="02020603050405020304" pitchFamily="18" charset="0"/>
              </a:rPr>
              <a:t> HS </a:t>
            </a:r>
            <a:r>
              <a:rPr lang="en-US" altLang="en-US" sz="2800" i="1" dirty="0" err="1">
                <a:solidFill>
                  <a:srgbClr val="0000CC"/>
                </a:solidFill>
                <a:latin typeface="Times New Roman" panose="02020603050405020304" pitchFamily="18" charset="0"/>
                <a:cs typeface="Times New Roman" panose="02020603050405020304" pitchFamily="18" charset="0"/>
              </a:rPr>
              <a:t>tự</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chủ</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và</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dân</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chủ</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trong</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đánh</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giá</a:t>
            </a:r>
            <a:r>
              <a:rPr lang="en-US" altLang="en-US" sz="2800" i="1" dirty="0">
                <a:solidFill>
                  <a:srgbClr val="0000CC"/>
                </a:solidFill>
                <a:latin typeface="Times New Roman" panose="02020603050405020304" pitchFamily="18" charset="0"/>
                <a:cs typeface="Times New Roman" panose="02020603050405020304" pitchFamily="18" charset="0"/>
              </a:rPr>
              <a:t>.</a:t>
            </a:r>
          </a:p>
          <a:p>
            <a:pPr marL="0" indent="0" defTabSz="914400" fontAlgn="base">
              <a:spcBef>
                <a:spcPct val="0"/>
              </a:spcBef>
              <a:spcAft>
                <a:spcPct val="0"/>
              </a:spcAft>
              <a:defRPr/>
            </a:pPr>
            <a:r>
              <a:rPr lang="en-US" altLang="en-US" sz="2800" i="1" dirty="0" smtClean="0">
                <a:solidFill>
                  <a:srgbClr val="0000CC"/>
                </a:solidFill>
                <a:latin typeface="Times New Roman" panose="02020603050405020304" pitchFamily="18" charset="0"/>
                <a:cs typeface="Times New Roman" panose="02020603050405020304" pitchFamily="18" charset="0"/>
              </a:rPr>
              <a:t>- </a:t>
            </a:r>
            <a:r>
              <a:rPr lang="en-US" altLang="en-US" sz="2800" i="1" dirty="0" err="1" smtClean="0">
                <a:solidFill>
                  <a:srgbClr val="0000CC"/>
                </a:solidFill>
                <a:latin typeface="Times New Roman" panose="02020603050405020304" pitchFamily="18" charset="0"/>
                <a:cs typeface="Times New Roman" panose="02020603050405020304" pitchFamily="18" charset="0"/>
              </a:rPr>
              <a:t>Nhóm</a:t>
            </a:r>
            <a:r>
              <a:rPr lang="en-US" altLang="en-US" sz="2800" i="1" dirty="0" smtClean="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trưởng</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phải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phân</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công</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đều</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giữa</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các</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thành</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viên</a:t>
            </a:r>
            <a:endParaRPr lang="en-US" altLang="en-US" sz="2800" i="1" dirty="0">
              <a:solidFill>
                <a:srgbClr val="0000CC"/>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i="1" dirty="0">
                <a:solidFill>
                  <a:srgbClr val="FF0000"/>
                </a:solidFill>
                <a:latin typeface="Times New Roman" panose="02020603050405020304" pitchFamily="18" charset="0"/>
                <a:cs typeface="Times New Roman" panose="02020603050405020304" pitchFamily="18" charset="0"/>
              </a:rPr>
              <a:t>…………</a:t>
            </a:r>
            <a:endParaRPr lang="en-US" altLang="en-US" sz="2800" i="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0" name="Rounded Rectangle 9"/>
          <p:cNvSpPr/>
          <p:nvPr/>
        </p:nvSpPr>
        <p:spPr>
          <a:xfrm>
            <a:off x="578069" y="36513"/>
            <a:ext cx="11456276" cy="8509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vi-VN" sz="2800" b="1" dirty="0" smtClean="0">
                <a:solidFill>
                  <a:srgbClr val="000000"/>
                </a:solidFill>
                <a:latin typeface="Times New Roman" panose="02020603050405020304" pitchFamily="18" charset="0"/>
                <a:cs typeface="Times New Roman" panose="02020603050405020304" pitchFamily="18" charset="0"/>
              </a:rPr>
              <a:t>5.3: QUY CÁCH HỌC SINH TRONG NHÓM ĐÁNH GIÁ LẪN NHAU</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78069" y="1490664"/>
            <a:ext cx="2209800" cy="2789237"/>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algn="ctr" defTabSz="914400" eaLnBrk="0" fontAlgn="base" hangingPunct="0">
              <a:spcBef>
                <a:spcPct val="0"/>
              </a:spcBef>
              <a:spcAft>
                <a:spcPct val="0"/>
              </a:spcAft>
              <a:defRPr/>
            </a:pPr>
            <a:r>
              <a:rPr lang="vi-VN" sz="2800" b="1" dirty="0">
                <a:solidFill>
                  <a:srgbClr val="000000"/>
                </a:solidFill>
                <a:latin typeface="Times New Roman" panose="02020603050405020304" pitchFamily="18" charset="0"/>
                <a:cs typeface="Times New Roman" panose="02020603050405020304" pitchFamily="18" charset="0"/>
              </a:rPr>
              <a:t>Năng lực mỗi học sinh khác nhau nên tham gia khác nhau</a:t>
            </a:r>
            <a:r>
              <a:rPr lang="en-US" sz="2800" b="1" dirty="0">
                <a:solidFill>
                  <a:srgbClr val="000000"/>
                </a:solidFill>
                <a:latin typeface="Times New Roman" panose="02020603050405020304" pitchFamily="18" charset="0"/>
                <a:cs typeface="Times New Roman" panose="02020603050405020304" pitchFamily="18" charset="0"/>
              </a:rPr>
              <a:t>.</a:t>
            </a:r>
          </a:p>
        </p:txBody>
      </p:sp>
      <p:sp>
        <p:nvSpPr>
          <p:cNvPr id="3" name="Left Brace 2"/>
          <p:cNvSpPr/>
          <p:nvPr/>
        </p:nvSpPr>
        <p:spPr>
          <a:xfrm>
            <a:off x="2840041" y="1348500"/>
            <a:ext cx="261334" cy="2928937"/>
          </a:xfrm>
          <a:prstGeom prst="leftBrace">
            <a:avLst/>
          </a:prstGeom>
          <a:ln w="38100">
            <a:solidFill>
              <a:srgbClr val="FF0000"/>
            </a:solidFill>
          </a:ln>
        </p:spPr>
        <p:style>
          <a:lnRef idx="3">
            <a:schemeClr val="accent2"/>
          </a:lnRef>
          <a:fillRef idx="0">
            <a:schemeClr val="accent2"/>
          </a:fillRef>
          <a:effectRef idx="2">
            <a:schemeClr val="accent2"/>
          </a:effectRef>
          <a:fontRef idx="minor">
            <a:schemeClr val="tx1"/>
          </a:fontRef>
        </p:style>
        <p:txBody>
          <a:bodyPr anchor="ctr"/>
          <a:lstStyle/>
          <a:p>
            <a:pPr algn="ctr" defTabSz="914400" eaLnBrk="0" fontAlgn="base" hangingPunct="0">
              <a:spcBef>
                <a:spcPct val="0"/>
              </a:spcBef>
              <a:spcAft>
                <a:spcPct val="0"/>
              </a:spcAft>
              <a:defRPr/>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266957" y="1049504"/>
            <a:ext cx="1663043" cy="166846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eaLnBrk="0" fontAlgn="base" hangingPunct="0">
              <a:spcBef>
                <a:spcPct val="0"/>
              </a:spcBef>
              <a:spcAft>
                <a:spcPct val="0"/>
              </a:spcAft>
              <a:defRPr/>
            </a:pPr>
            <a:r>
              <a:rPr lang="vi-VN" sz="2800" dirty="0">
                <a:solidFill>
                  <a:srgbClr val="000000"/>
                </a:solidFill>
                <a:latin typeface="Times New Roman" panose="02020603050405020304" pitchFamily="18" charset="0"/>
                <a:cs typeface="Times New Roman" panose="02020603050405020304" pitchFamily="18" charset="0"/>
              </a:rPr>
              <a:t>Đánh giá năng lực của mình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 name="Right Arrow 3"/>
          <p:cNvSpPr/>
          <p:nvPr/>
        </p:nvSpPr>
        <p:spPr>
          <a:xfrm>
            <a:off x="9889132" y="1802607"/>
            <a:ext cx="377825" cy="304800"/>
          </a:xfrm>
          <a:prstGeom prst="rightArrow">
            <a:avLst/>
          </a:prstGeom>
          <a:ln w="38100">
            <a:solidFill>
              <a:srgbClr val="FF0000"/>
            </a:solidFill>
          </a:ln>
        </p:spPr>
        <p:style>
          <a:lnRef idx="3">
            <a:schemeClr val="lt1"/>
          </a:lnRef>
          <a:fillRef idx="1">
            <a:schemeClr val="accent2"/>
          </a:fillRef>
          <a:effectRef idx="1">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3" name="Up-Down Arrow 12"/>
          <p:cNvSpPr/>
          <p:nvPr/>
        </p:nvSpPr>
        <p:spPr>
          <a:xfrm>
            <a:off x="6400800" y="4739482"/>
            <a:ext cx="189186" cy="462756"/>
          </a:xfrm>
          <a:prstGeom prst="upDownArrow">
            <a:avLst/>
          </a:prstGeom>
          <a:ln w="38100">
            <a:solidFill>
              <a:srgbClr val="FF0000"/>
            </a:solidFill>
          </a:ln>
        </p:spPr>
        <p:style>
          <a:lnRef idx="1">
            <a:schemeClr val="accent2"/>
          </a:lnRef>
          <a:fillRef idx="3">
            <a:schemeClr val="accent2"/>
          </a:fillRef>
          <a:effectRef idx="2">
            <a:schemeClr val="accent2"/>
          </a:effectRef>
          <a:fontRef idx="minor">
            <a:schemeClr val="lt1"/>
          </a:fontRef>
        </p:style>
        <p:txBody>
          <a:bodyPr anchor="ctr"/>
          <a:lstStyle/>
          <a:p>
            <a:pPr algn="ctr" defTabSz="914400"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05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11" grpId="0" animBg="1"/>
      <p:bldP spid="3" grpId="0" animBg="1"/>
      <p:bldP spid="12" grpId="0" animBg="1"/>
      <p:bldP spid="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82655" y="164278"/>
            <a:ext cx="2416175" cy="1191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defTabSz="914400" fontAlgn="base">
              <a:spcBef>
                <a:spcPct val="0"/>
              </a:spcBef>
              <a:spcAft>
                <a:spcPct val="0"/>
              </a:spcAft>
              <a:defRPr/>
            </a:pPr>
            <a:r>
              <a:rPr lang="en-US" altLang="en-US" sz="2800" dirty="0">
                <a:solidFill>
                  <a:srgbClr val="000000"/>
                </a:solidFill>
                <a:latin typeface="Times New Roman" panose="02020603050405020304" pitchFamily="18" charset="0"/>
                <a:cs typeface="Times New Roman" panose="02020603050405020304" pitchFamily="18" charset="0"/>
              </a:rPr>
              <a:t>GV </a:t>
            </a:r>
            <a:r>
              <a:rPr lang="en-US" altLang="en-US" sz="2800" dirty="0" err="1">
                <a:solidFill>
                  <a:srgbClr val="000000"/>
                </a:solidFill>
                <a:latin typeface="Times New Roman" panose="02020603050405020304" pitchFamily="18" charset="0"/>
                <a:cs typeface="Times New Roman" panose="02020603050405020304" pitchFamily="18" charset="0"/>
              </a:rPr>
              <a:t>không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được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chê</a:t>
            </a:r>
            <a:r>
              <a:rPr lang="en-US" altLang="en-US" sz="2800" dirty="0">
                <a:solidFill>
                  <a:srgbClr val="000000"/>
                </a:solidFill>
                <a:latin typeface="Times New Roman" panose="02020603050405020304" pitchFamily="18" charset="0"/>
                <a:cs typeface="Times New Roman" panose="02020603050405020304" pitchFamily="18" charset="0"/>
              </a:rPr>
              <a:t> SP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HS</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982655" y="1570803"/>
            <a:ext cx="2378075" cy="1372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en-US" sz="2800" dirty="0">
                <a:solidFill>
                  <a:srgbClr val="000000"/>
                </a:solidFill>
                <a:latin typeface="Times New Roman" panose="02020603050405020304" pitchFamily="18" charset="0"/>
                <a:cs typeface="Times New Roman" panose="02020603050405020304" pitchFamily="18" charset="0"/>
              </a:rPr>
              <a:t>GV </a:t>
            </a:r>
            <a:r>
              <a:rPr lang="en-US" sz="2800" dirty="0" err="1">
                <a:solidFill>
                  <a:srgbClr val="000000"/>
                </a:solidFill>
                <a:latin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nào</a:t>
            </a:r>
            <a:endParaRPr lang="en-US" sz="2800"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cxnSp>
        <p:nvCxnSpPr>
          <p:cNvPr id="10" name="Straight Arrow Connector 9"/>
          <p:cNvCxnSpPr>
            <a:stCxn id="7" idx="3"/>
            <a:endCxn id="5" idx="1"/>
          </p:cNvCxnSpPr>
          <p:nvPr/>
        </p:nvCxnSpPr>
        <p:spPr>
          <a:xfrm flipV="1">
            <a:off x="3382580" y="760056"/>
            <a:ext cx="600075" cy="81325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7" idx="3"/>
            <a:endCxn id="8" idx="1"/>
          </p:cNvCxnSpPr>
          <p:nvPr/>
        </p:nvCxnSpPr>
        <p:spPr>
          <a:xfrm>
            <a:off x="3382580" y="1573307"/>
            <a:ext cx="600075" cy="68354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7" name="Rounded Rectangle 6"/>
          <p:cNvSpPr/>
          <p:nvPr/>
        </p:nvSpPr>
        <p:spPr>
          <a:xfrm>
            <a:off x="641131" y="420414"/>
            <a:ext cx="2741449" cy="2305786"/>
          </a:xfrm>
          <a:prstGeom prst="roundRect">
            <a:avLst/>
          </a:prstGeom>
          <a:solidFill>
            <a:srgbClr val="FFC000"/>
          </a:solidFill>
          <a:ln w="25400" cap="flat" cmpd="sng" algn="ctr">
            <a:solidFill>
              <a:srgbClr val="4F81BD">
                <a:shade val="50000"/>
              </a:srgbClr>
            </a:solidFill>
            <a:prstDash val="solid"/>
          </a:ln>
          <a:effectLst/>
        </p:spPr>
        <p:txBody>
          <a:bodyPr anchor="ctr"/>
          <a:lstStyle/>
          <a:p>
            <a:pPr algn="ctr" defTabSz="914400">
              <a:defRPr/>
            </a:pPr>
            <a:r>
              <a:rPr lang="en-US" sz="2800" b="1" kern="0" dirty="0" smtClean="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NGUYÊN TẮC KHI ĐÁNH GIÁ SẢN </a:t>
            </a:r>
            <a:r>
              <a:rPr lang="en-US" sz="2800" b="1" kern="0" smtClean="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PHẨM </a:t>
            </a:r>
            <a:endParaRPr lang="en-US" sz="2800" b="1" kern="0"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2" name="Rounded Rectangle 11"/>
          <p:cNvSpPr/>
          <p:nvPr/>
        </p:nvSpPr>
        <p:spPr>
          <a:xfrm>
            <a:off x="6832216" y="158377"/>
            <a:ext cx="4552809" cy="1191554"/>
          </a:xfrm>
          <a:prstGeom prst="roundRect">
            <a:avLst/>
          </a:prstGeom>
          <a:solidFill>
            <a:srgbClr val="00B0F0"/>
          </a:solidFill>
        </p:spPr>
        <p:style>
          <a:lnRef idx="1">
            <a:schemeClr val="accent6"/>
          </a:lnRef>
          <a:fillRef idx="2">
            <a:schemeClr val="accent6"/>
          </a:fillRef>
          <a:effectRef idx="1">
            <a:schemeClr val="accent6"/>
          </a:effectRef>
          <a:fontRef idx="minor">
            <a:schemeClr val="dk1"/>
          </a:fontRef>
        </p:style>
        <p:txBody>
          <a:bodyPr anchor="ctr"/>
          <a:lstStyle/>
          <a:p>
            <a:pPr defTabSz="914400">
              <a:defRPr/>
            </a:pPr>
            <a:r>
              <a:rPr lang="en-US" sz="2800" dirty="0">
                <a:solidFill>
                  <a:srgbClr val="FFFFFF"/>
                </a:solidFill>
                <a:latin typeface="Times New Roman" panose="02020603050405020304" pitchFamily="18" charset="0"/>
                <a:cs typeface="Times New Roman" panose="02020603050405020304" pitchFamily="18" charset="0"/>
              </a:rPr>
              <a:t>GV </a:t>
            </a:r>
            <a:r>
              <a:rPr lang="en-US" sz="2800" dirty="0" err="1">
                <a:solidFill>
                  <a:srgbClr val="FFFFFF"/>
                </a:solidFill>
                <a:latin typeface="Times New Roman" panose="02020603050405020304" pitchFamily="18" charset="0"/>
                <a:cs typeface="Times New Roman" panose="02020603050405020304" pitchFamily="18" charset="0"/>
              </a:rPr>
              <a:t>đặt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câu</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hỏi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kích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thích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sự</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sáng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tạo</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của</a:t>
            </a:r>
            <a:r>
              <a:rPr lang="en-US" sz="2800" dirty="0">
                <a:solidFill>
                  <a:srgbClr val="FFFFFF"/>
                </a:solidFill>
                <a:latin typeface="Times New Roman" panose="02020603050405020304" pitchFamily="18" charset="0"/>
                <a:cs typeface="Times New Roman" panose="02020603050405020304" pitchFamily="18" charset="0"/>
              </a:rPr>
              <a:t> HS:</a:t>
            </a:r>
            <a:endParaRPr lang="en-US" sz="2800" dirty="0">
              <a:ln w="0"/>
              <a:solidFill>
                <a:srgbClr val="FFFFFF"/>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3" name="Rounded Rectangle 12"/>
          <p:cNvSpPr/>
          <p:nvPr/>
        </p:nvSpPr>
        <p:spPr>
          <a:xfrm>
            <a:off x="6832217" y="1674921"/>
            <a:ext cx="4552809" cy="2098293"/>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defTabSz="914400">
              <a:defRPr/>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tiến</a:t>
            </a:r>
            <a:r>
              <a:rPr lang="en-US" sz="2800" dirty="0">
                <a:solidFill>
                  <a:srgbClr val="000000"/>
                </a:solidFill>
                <a:latin typeface="Times New Roman" panose="02020603050405020304" pitchFamily="18" charset="0"/>
                <a:cs typeface="Times New Roman" panose="02020603050405020304" pitchFamily="18" charset="0"/>
              </a:rPr>
              <a:t> SP?</a:t>
            </a:r>
            <a:endParaRPr lang="vi-VN" sz="2800" dirty="0">
              <a:solidFill>
                <a:srgbClr val="000000"/>
              </a:solidFill>
              <a:latin typeface="Times New Roman" panose="02020603050405020304" pitchFamily="18" charset="0"/>
              <a:cs typeface="Times New Roman" panose="02020603050405020304" pitchFamily="18" charset="0"/>
            </a:endParaRPr>
          </a:p>
          <a:p>
            <a:pPr defTabSz="914400">
              <a:buFontTx/>
              <a:buChar char="-"/>
              <a:defRPr/>
            </a:pP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Sản </a:t>
            </a:r>
            <a:r>
              <a:rPr lang="vi-VN" sz="2800" dirty="0">
                <a:solidFill>
                  <a:srgbClr val="000000"/>
                </a:solidFill>
                <a:latin typeface="Times New Roman" panose="02020603050405020304" pitchFamily="18" charset="0"/>
                <a:cs typeface="Times New Roman" panose="02020603050405020304" pitchFamily="18" charset="0"/>
              </a:rPr>
              <a:t>phẩm có điểm nào chưa hài lòng?</a:t>
            </a:r>
            <a:endParaRPr lang="en-US" sz="2800" dirty="0">
              <a:solidFill>
                <a:srgbClr val="000000"/>
              </a:solidFill>
              <a:latin typeface="Times New Roman" panose="02020603050405020304" pitchFamily="18" charset="0"/>
              <a:cs typeface="Times New Roman" panose="02020603050405020304" pitchFamily="18" charset="0"/>
            </a:endParaRPr>
          </a:p>
          <a:p>
            <a:pPr defTabSz="914400">
              <a:buFontTx/>
              <a:buChar char="-"/>
              <a:defRPr/>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thay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liệu</a:t>
            </a:r>
            <a:r>
              <a:rPr lang="en-US" sz="2800" dirty="0" smtClean="0">
                <a:solidFill>
                  <a:srgbClr val="000000"/>
                </a:solidFill>
                <a:latin typeface="Times New Roman" panose="02020603050405020304" pitchFamily="18" charset="0"/>
                <a:cs typeface="Times New Roman" panose="02020603050405020304" pitchFamily="18" charset="0"/>
              </a:rPr>
              <a:t>?</a:t>
            </a:r>
            <a:endParaRPr lang="en-US" sz="28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4" name="Rounded Rectangle 13"/>
          <p:cNvSpPr/>
          <p:nvPr/>
        </p:nvSpPr>
        <p:spPr>
          <a:xfrm>
            <a:off x="7323740" y="4209502"/>
            <a:ext cx="4071795" cy="172533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defTabSz="914400">
              <a:defRPr/>
            </a:pPr>
            <a:r>
              <a:rPr lang="en-US" sz="2800" dirty="0" err="1">
                <a:solidFill>
                  <a:srgbClr val="000000"/>
                </a:solidFill>
                <a:latin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mới</a:t>
            </a:r>
            <a:endParaRPr lang="en-US" sz="2800"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5" name="Rounded Rectangle 14"/>
          <p:cNvSpPr/>
          <p:nvPr/>
        </p:nvSpPr>
        <p:spPr>
          <a:xfrm>
            <a:off x="3983421" y="4212403"/>
            <a:ext cx="2712273" cy="1722438"/>
          </a:xfrm>
          <a:prstGeom prst="round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defTabSz="914400">
              <a:defRPr/>
            </a:pPr>
            <a:r>
              <a:rPr lang="en-US" sz="2800" dirty="0">
                <a:solidFill>
                  <a:srgbClr val="000000"/>
                </a:solidFill>
                <a:latin typeface="Times New Roman" panose="02020603050405020304" pitchFamily="18" charset="0"/>
                <a:cs typeface="Times New Roman" panose="02020603050405020304" pitchFamily="18" charset="0"/>
              </a:rPr>
              <a:t>SP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hay </a:t>
            </a:r>
            <a:r>
              <a:rPr lang="en-US" sz="2800" dirty="0" err="1">
                <a:solidFill>
                  <a:srgbClr val="000000"/>
                </a:solidFill>
                <a:latin typeface="Times New Roman" panose="02020603050405020304" pitchFamily="18" charset="0"/>
                <a:cs typeface="Times New Roman" panose="02020603050405020304" pitchFamily="18" charset="0"/>
              </a:rPr>
              <a:t>thất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dương</a:t>
            </a:r>
            <a:endParaRPr lang="en-US" sz="2800"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6" name="Rounded Rectangle 15"/>
          <p:cNvSpPr/>
          <p:nvPr/>
        </p:nvSpPr>
        <p:spPr>
          <a:xfrm>
            <a:off x="641131" y="3220434"/>
            <a:ext cx="2870037" cy="1358954"/>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anchor="ctr"/>
          <a:lstStyle/>
          <a:p>
            <a:pPr defTabSz="914400">
              <a:defRPr/>
            </a:pPr>
            <a:r>
              <a:rPr lang="en-US" sz="2800" b="1" dirty="0">
                <a:solidFill>
                  <a:srgbClr val="FFFFFF"/>
                </a:solidFill>
                <a:latin typeface="Times New Roman" panose="02020603050405020304" pitchFamily="18" charset="0"/>
                <a:cs typeface="Times New Roman" panose="02020603050405020304" pitchFamily="18" charset="0"/>
              </a:rPr>
              <a:t>- </a:t>
            </a:r>
            <a:r>
              <a:rPr lang="en-US" sz="2800" dirty="0">
                <a:solidFill>
                  <a:srgbClr val="FFFFFF"/>
                </a:solidFill>
                <a:latin typeface="Times New Roman" panose="02020603050405020304" pitchFamily="18" charset="0"/>
                <a:cs typeface="Times New Roman" panose="02020603050405020304" pitchFamily="18" charset="0"/>
              </a:rPr>
              <a:t>SP </a:t>
            </a:r>
            <a:r>
              <a:rPr lang="en-US" sz="2800" dirty="0" err="1">
                <a:solidFill>
                  <a:srgbClr val="FFFFFF"/>
                </a:solidFill>
                <a:latin typeface="Times New Roman" panose="02020603050405020304" pitchFamily="18" charset="0"/>
                <a:cs typeface="Times New Roman" panose="02020603050405020304" pitchFamily="18" charset="0"/>
              </a:rPr>
              <a:t>thành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công</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HS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tập</a:t>
            </a:r>
            <a:endParaRPr lang="en-US" sz="2800" dirty="0">
              <a:ln w="0"/>
              <a:solidFill>
                <a:srgbClr val="FFFFFF"/>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7" name="Rounded Rectangle 16"/>
          <p:cNvSpPr/>
          <p:nvPr/>
        </p:nvSpPr>
        <p:spPr>
          <a:xfrm>
            <a:off x="558581" y="4908739"/>
            <a:ext cx="2906548" cy="1722437"/>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anchor="ctr"/>
          <a:lstStyle/>
          <a:p>
            <a:pPr defTabSz="914400">
              <a:defRPr/>
            </a:pPr>
            <a:r>
              <a:rPr lang="en-US" sz="2800" dirty="0">
                <a:solidFill>
                  <a:srgbClr val="FFFFFF"/>
                </a:solidFill>
                <a:latin typeface="Times New Roman" panose="02020603050405020304" pitchFamily="18" charset="0"/>
                <a:cs typeface="Times New Roman" panose="02020603050405020304" pitchFamily="18" charset="0"/>
              </a:rPr>
              <a:t>SP </a:t>
            </a:r>
            <a:r>
              <a:rPr lang="en-US" sz="2800" dirty="0" err="1">
                <a:solidFill>
                  <a:srgbClr val="FFFFFF"/>
                </a:solidFill>
                <a:latin typeface="Times New Roman" panose="02020603050405020304" pitchFamily="18" charset="0"/>
                <a:cs typeface="Times New Roman" panose="02020603050405020304" pitchFamily="18" charset="0"/>
              </a:rPr>
              <a:t>thất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bại</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dạn</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sao</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bại</a:t>
            </a:r>
            <a:endParaRPr lang="en-US" sz="2800" dirty="0">
              <a:ln w="0"/>
              <a:solidFill>
                <a:srgbClr val="FFFFFF"/>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4" name="Right Brace 3"/>
          <p:cNvSpPr/>
          <p:nvPr/>
        </p:nvSpPr>
        <p:spPr>
          <a:xfrm>
            <a:off x="6417418" y="760055"/>
            <a:ext cx="334964" cy="1315574"/>
          </a:xfrm>
          <a:prstGeom prst="rightBrace">
            <a:avLst/>
          </a:prstGeom>
          <a:ln w="38100"/>
        </p:spPr>
        <p:style>
          <a:lnRef idx="3">
            <a:schemeClr val="accent2"/>
          </a:lnRef>
          <a:fillRef idx="0">
            <a:schemeClr val="accent2"/>
          </a:fillRef>
          <a:effectRef idx="2">
            <a:schemeClr val="accent2"/>
          </a:effectRef>
          <a:fontRef idx="minor">
            <a:schemeClr val="tx1"/>
          </a:fontRef>
        </p:style>
        <p:txBody>
          <a:bodyPr anchor="ctr"/>
          <a:lstStyle/>
          <a:p>
            <a:pPr algn="ctr" defTabSz="914400">
              <a:defRPr/>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6" name="Down Arrow 5"/>
          <p:cNvSpPr/>
          <p:nvPr/>
        </p:nvSpPr>
        <p:spPr>
          <a:xfrm>
            <a:off x="8925062" y="1396432"/>
            <a:ext cx="331514" cy="291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8" name="Down Arrow 17"/>
          <p:cNvSpPr/>
          <p:nvPr/>
        </p:nvSpPr>
        <p:spPr>
          <a:xfrm>
            <a:off x="8883650" y="3825464"/>
            <a:ext cx="414338" cy="331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9" name="Left-Right Arrow 18"/>
          <p:cNvSpPr/>
          <p:nvPr/>
        </p:nvSpPr>
        <p:spPr>
          <a:xfrm>
            <a:off x="6732647" y="4933265"/>
            <a:ext cx="580583" cy="2588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800">
              <a:solidFill>
                <a:srgbClr val="FFFFFF"/>
              </a:solidFill>
              <a:latin typeface="Times New Roman" panose="02020603050405020304" pitchFamily="18" charset="0"/>
              <a:cs typeface="Times New Roman" panose="02020603050405020304" pitchFamily="18" charset="0"/>
            </a:endParaRPr>
          </a:p>
        </p:txBody>
      </p:sp>
      <p:cxnSp>
        <p:nvCxnSpPr>
          <p:cNvPr id="20" name="Straight Arrow Connector 19"/>
          <p:cNvCxnSpPr>
            <a:stCxn id="15" idx="1"/>
            <a:endCxn id="16" idx="3"/>
          </p:cNvCxnSpPr>
          <p:nvPr/>
        </p:nvCxnSpPr>
        <p:spPr>
          <a:xfrm flipH="1" flipV="1">
            <a:off x="3511168" y="3899911"/>
            <a:ext cx="472253" cy="117371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stCxn id="15" idx="1"/>
            <a:endCxn id="17" idx="3"/>
          </p:cNvCxnSpPr>
          <p:nvPr/>
        </p:nvCxnSpPr>
        <p:spPr>
          <a:xfrm flipH="1">
            <a:off x="3465129" y="5073622"/>
            <a:ext cx="518292" cy="69633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73655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2000"/>
                                        <p:tgtEl>
                                          <p:spTgt spid="15"/>
                                        </p:tgtEl>
                                      </p:cBhvr>
                                    </p:animEffect>
                                  </p:childTnLst>
                                </p:cTn>
                              </p:par>
                              <p:par>
                                <p:cTn id="46" presetID="6" presetClass="entr" presetSubtype="16"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par>
                                <p:cTn id="52" presetID="6" presetClass="entr" presetSubtype="16"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circle(in)">
                                      <p:cBhvr>
                                        <p:cTn id="54" dur="2000"/>
                                        <p:tgtEl>
                                          <p:spTgt spid="2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2000"/>
                                        <p:tgtEl>
                                          <p:spTgt spid="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4" grpId="0" animBg="1"/>
      <p:bldP spid="15" grpId="0" animBg="1"/>
      <p:bldP spid="16" grpId="0" animBg="1"/>
      <p:bldP spid="17" grpId="0" animBg="1"/>
      <p:bldP spid="4" grpId="0" animBg="1"/>
      <p:bldP spid="6"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76998760"/>
              </p:ext>
            </p:extLst>
          </p:nvPr>
        </p:nvGraphicFramePr>
        <p:xfrm>
          <a:off x="872358" y="2383221"/>
          <a:ext cx="9633498" cy="2546131"/>
        </p:xfrm>
        <a:graphic>
          <a:graphicData uri="http://schemas.openxmlformats.org/drawingml/2006/table">
            <a:tbl>
              <a:tblPr/>
              <a:tblGrid>
                <a:gridCol w="3429018">
                  <a:extLst>
                    <a:ext uri="{9D8B030D-6E8A-4147-A177-3AD203B41FA5}">
                      <a16:colId xmlns:a16="http://schemas.microsoft.com/office/drawing/2014/main" val="20000"/>
                    </a:ext>
                  </a:extLst>
                </a:gridCol>
                <a:gridCol w="886844">
                  <a:extLst>
                    <a:ext uri="{9D8B030D-6E8A-4147-A177-3AD203B41FA5}">
                      <a16:colId xmlns:a16="http://schemas.microsoft.com/office/drawing/2014/main" val="20001"/>
                    </a:ext>
                  </a:extLst>
                </a:gridCol>
                <a:gridCol w="885129">
                  <a:extLst>
                    <a:ext uri="{9D8B030D-6E8A-4147-A177-3AD203B41FA5}">
                      <a16:colId xmlns:a16="http://schemas.microsoft.com/office/drawing/2014/main" val="20002"/>
                    </a:ext>
                  </a:extLst>
                </a:gridCol>
                <a:gridCol w="886845">
                  <a:extLst>
                    <a:ext uri="{9D8B030D-6E8A-4147-A177-3AD203B41FA5}">
                      <a16:colId xmlns:a16="http://schemas.microsoft.com/office/drawing/2014/main" val="20003"/>
                    </a:ext>
                  </a:extLst>
                </a:gridCol>
                <a:gridCol w="886844">
                  <a:extLst>
                    <a:ext uri="{9D8B030D-6E8A-4147-A177-3AD203B41FA5}">
                      <a16:colId xmlns:a16="http://schemas.microsoft.com/office/drawing/2014/main" val="20004"/>
                    </a:ext>
                  </a:extLst>
                </a:gridCol>
                <a:gridCol w="886845">
                  <a:extLst>
                    <a:ext uri="{9D8B030D-6E8A-4147-A177-3AD203B41FA5}">
                      <a16:colId xmlns:a16="http://schemas.microsoft.com/office/drawing/2014/main" val="20005"/>
                    </a:ext>
                  </a:extLst>
                </a:gridCol>
                <a:gridCol w="885129">
                  <a:extLst>
                    <a:ext uri="{9D8B030D-6E8A-4147-A177-3AD203B41FA5}">
                      <a16:colId xmlns:a16="http://schemas.microsoft.com/office/drawing/2014/main" val="20006"/>
                    </a:ext>
                  </a:extLst>
                </a:gridCol>
                <a:gridCol w="886844">
                  <a:extLst>
                    <a:ext uri="{9D8B030D-6E8A-4147-A177-3AD203B41FA5}">
                      <a16:colId xmlns:a16="http://schemas.microsoft.com/office/drawing/2014/main" val="20007"/>
                    </a:ext>
                  </a:extLst>
                </a:gridCol>
              </a:tblGrid>
              <a:tr h="1439424">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Họ và tên</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Hs A</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Hs B</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Hs C</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Hs D</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Hs E</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Hs F</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Hs G</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06707">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Mức độ đóng góp</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 1</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 2</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 4</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 3</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 1</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 </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 </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64223" name="TextBox 3"/>
          <p:cNvSpPr txBox="1">
            <a:spLocks noChangeArrowheads="1"/>
          </p:cNvSpPr>
          <p:nvPr/>
        </p:nvSpPr>
        <p:spPr bwMode="auto">
          <a:xfrm>
            <a:off x="2393731" y="1468822"/>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cs typeface="Times New Roman" panose="02020603050405020304" pitchFamily="18" charset="0"/>
              </a:rPr>
              <a:t>Phiếu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đánh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giá</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nhân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sinh</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872358" y="249621"/>
            <a:ext cx="9674773" cy="83820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defTabSz="914400" eaLnBrk="0" fontAlgn="base" hangingPunct="0">
              <a:spcBef>
                <a:spcPct val="0"/>
              </a:spcBef>
              <a:spcAft>
                <a:spcPct val="0"/>
              </a:spcAft>
              <a:defRPr/>
            </a:pPr>
            <a:r>
              <a:rPr lang="en-US" sz="3200" b="1" dirty="0">
                <a:solidFill>
                  <a:srgbClr val="FFFFFF"/>
                </a:solidFill>
                <a:latin typeface="Times New Roman" panose="02020603050405020304" pitchFamily="18" charset="0"/>
                <a:cs typeface="Times New Roman" panose="02020603050405020304" pitchFamily="18" charset="0"/>
              </a:rPr>
              <a:t>VII. PHIẾU TIÊU CHÍ ĐÁNH GIÁ HỌC SINH</a:t>
            </a:r>
          </a:p>
        </p:txBody>
      </p:sp>
    </p:spTree>
    <p:extLst>
      <p:ext uri="{BB962C8B-B14F-4D97-AF65-F5344CB8AC3E}">
        <p14:creationId xmlns:p14="http://schemas.microsoft.com/office/powerpoint/2010/main" val="37804171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14341344"/>
              </p:ext>
            </p:extLst>
          </p:nvPr>
        </p:nvGraphicFramePr>
        <p:xfrm>
          <a:off x="1030725" y="1923393"/>
          <a:ext cx="8276185" cy="2895600"/>
        </p:xfrm>
        <a:graphic>
          <a:graphicData uri="http://schemas.openxmlformats.org/drawingml/2006/table">
            <a:tbl>
              <a:tblPr/>
              <a:tblGrid>
                <a:gridCol w="1376080">
                  <a:extLst>
                    <a:ext uri="{9D8B030D-6E8A-4147-A177-3AD203B41FA5}">
                      <a16:colId xmlns:a16="http://schemas.microsoft.com/office/drawing/2014/main" val="20000"/>
                    </a:ext>
                  </a:extLst>
                </a:gridCol>
                <a:gridCol w="574735">
                  <a:extLst>
                    <a:ext uri="{9D8B030D-6E8A-4147-A177-3AD203B41FA5}">
                      <a16:colId xmlns:a16="http://schemas.microsoft.com/office/drawing/2014/main" val="20001"/>
                    </a:ext>
                  </a:extLst>
                </a:gridCol>
                <a:gridCol w="574735">
                  <a:extLst>
                    <a:ext uri="{9D8B030D-6E8A-4147-A177-3AD203B41FA5}">
                      <a16:colId xmlns:a16="http://schemas.microsoft.com/office/drawing/2014/main" val="20002"/>
                    </a:ext>
                  </a:extLst>
                </a:gridCol>
                <a:gridCol w="574735">
                  <a:extLst>
                    <a:ext uri="{9D8B030D-6E8A-4147-A177-3AD203B41FA5}">
                      <a16:colId xmlns:a16="http://schemas.microsoft.com/office/drawing/2014/main" val="20003"/>
                    </a:ext>
                  </a:extLst>
                </a:gridCol>
                <a:gridCol w="576378">
                  <a:extLst>
                    <a:ext uri="{9D8B030D-6E8A-4147-A177-3AD203B41FA5}">
                      <a16:colId xmlns:a16="http://schemas.microsoft.com/office/drawing/2014/main" val="20004"/>
                    </a:ext>
                  </a:extLst>
                </a:gridCol>
                <a:gridCol w="574735">
                  <a:extLst>
                    <a:ext uri="{9D8B030D-6E8A-4147-A177-3AD203B41FA5}">
                      <a16:colId xmlns:a16="http://schemas.microsoft.com/office/drawing/2014/main" val="20005"/>
                    </a:ext>
                  </a:extLst>
                </a:gridCol>
                <a:gridCol w="574735">
                  <a:extLst>
                    <a:ext uri="{9D8B030D-6E8A-4147-A177-3AD203B41FA5}">
                      <a16:colId xmlns:a16="http://schemas.microsoft.com/office/drawing/2014/main" val="20006"/>
                    </a:ext>
                  </a:extLst>
                </a:gridCol>
                <a:gridCol w="574735">
                  <a:extLst>
                    <a:ext uri="{9D8B030D-6E8A-4147-A177-3AD203B41FA5}">
                      <a16:colId xmlns:a16="http://schemas.microsoft.com/office/drawing/2014/main" val="20007"/>
                    </a:ext>
                  </a:extLst>
                </a:gridCol>
                <a:gridCol w="574735">
                  <a:extLst>
                    <a:ext uri="{9D8B030D-6E8A-4147-A177-3AD203B41FA5}">
                      <a16:colId xmlns:a16="http://schemas.microsoft.com/office/drawing/2014/main" val="20008"/>
                    </a:ext>
                  </a:extLst>
                </a:gridCol>
                <a:gridCol w="574735">
                  <a:extLst>
                    <a:ext uri="{9D8B030D-6E8A-4147-A177-3AD203B41FA5}">
                      <a16:colId xmlns:a16="http://schemas.microsoft.com/office/drawing/2014/main" val="20009"/>
                    </a:ext>
                  </a:extLst>
                </a:gridCol>
                <a:gridCol w="576377">
                  <a:extLst>
                    <a:ext uri="{9D8B030D-6E8A-4147-A177-3AD203B41FA5}">
                      <a16:colId xmlns:a16="http://schemas.microsoft.com/office/drawing/2014/main" val="20010"/>
                    </a:ext>
                  </a:extLst>
                </a:gridCol>
                <a:gridCol w="574735">
                  <a:extLst>
                    <a:ext uri="{9D8B030D-6E8A-4147-A177-3AD203B41FA5}">
                      <a16:colId xmlns:a16="http://schemas.microsoft.com/office/drawing/2014/main" val="20011"/>
                    </a:ext>
                  </a:extLst>
                </a:gridCol>
                <a:gridCol w="574735">
                  <a:extLst>
                    <a:ext uri="{9D8B030D-6E8A-4147-A177-3AD203B41FA5}">
                      <a16:colId xmlns:a16="http://schemas.microsoft.com/office/drawing/2014/main" val="20012"/>
                    </a:ext>
                  </a:extLst>
                </a:gridCol>
              </a:tblGrid>
              <a:tr h="1917700">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Nội dung</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Tinh thần </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làm việc nhóm</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Hiệu quả </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làm việc nhóm</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Trao đổi, thảo luận trong nhóm</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77900">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Mức độ</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A</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B</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C</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D</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A</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B</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smtClean="0">
                          <a:ln>
                            <a:noFill/>
                          </a:ln>
                          <a:solidFill>
                            <a:schemeClr val="tx1"/>
                          </a:solidFill>
                          <a:effectLst/>
                          <a:latin typeface="Times New Roman" panose="02020603050405020304" pitchFamily="18" charset="0"/>
                          <a:cs typeface="Calibri" panose="020F0502020204030204" pitchFamily="34" charset="0"/>
                        </a:rPr>
                        <a:t>C</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D</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A</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B</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C</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D</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65253" name="TextBox 2"/>
          <p:cNvSpPr txBox="1">
            <a:spLocks noChangeArrowheads="1"/>
          </p:cNvSpPr>
          <p:nvPr/>
        </p:nvSpPr>
        <p:spPr bwMode="auto">
          <a:xfrm>
            <a:off x="1030726" y="652245"/>
            <a:ext cx="83936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2</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Phiếu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đánh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giá</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mức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hoạt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nhóm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7170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6018210"/>
              </p:ext>
            </p:extLst>
          </p:nvPr>
        </p:nvGraphicFramePr>
        <p:xfrm>
          <a:off x="1061546" y="1676400"/>
          <a:ext cx="9225454" cy="3744363"/>
        </p:xfrm>
        <a:graphic>
          <a:graphicData uri="http://schemas.openxmlformats.org/drawingml/2006/table">
            <a:tbl>
              <a:tblPr firstRow="1" firstCol="1" bandRow="1"/>
              <a:tblGrid>
                <a:gridCol w="1157049">
                  <a:extLst>
                    <a:ext uri="{9D8B030D-6E8A-4147-A177-3AD203B41FA5}">
                      <a16:colId xmlns:a16="http://schemas.microsoft.com/office/drawing/2014/main" val="20000"/>
                    </a:ext>
                  </a:extLst>
                </a:gridCol>
                <a:gridCol w="1659496">
                  <a:extLst>
                    <a:ext uri="{9D8B030D-6E8A-4147-A177-3AD203B41FA5}">
                      <a16:colId xmlns:a16="http://schemas.microsoft.com/office/drawing/2014/main" val="20001"/>
                    </a:ext>
                  </a:extLst>
                </a:gridCol>
                <a:gridCol w="1658658">
                  <a:extLst>
                    <a:ext uri="{9D8B030D-6E8A-4147-A177-3AD203B41FA5}">
                      <a16:colId xmlns:a16="http://schemas.microsoft.com/office/drawing/2014/main" val="20002"/>
                    </a:ext>
                  </a:extLst>
                </a:gridCol>
                <a:gridCol w="1540780">
                  <a:extLst>
                    <a:ext uri="{9D8B030D-6E8A-4147-A177-3AD203B41FA5}">
                      <a16:colId xmlns:a16="http://schemas.microsoft.com/office/drawing/2014/main" val="20003"/>
                    </a:ext>
                  </a:extLst>
                </a:gridCol>
                <a:gridCol w="1658658">
                  <a:extLst>
                    <a:ext uri="{9D8B030D-6E8A-4147-A177-3AD203B41FA5}">
                      <a16:colId xmlns:a16="http://schemas.microsoft.com/office/drawing/2014/main" val="20004"/>
                    </a:ext>
                  </a:extLst>
                </a:gridCol>
                <a:gridCol w="1550813">
                  <a:extLst>
                    <a:ext uri="{9D8B030D-6E8A-4147-A177-3AD203B41FA5}">
                      <a16:colId xmlns:a16="http://schemas.microsoft.com/office/drawing/2014/main" val="20005"/>
                    </a:ext>
                  </a:extLst>
                </a:gridCol>
              </a:tblGrid>
              <a:tr h="920969">
                <a:tc>
                  <a:txBody>
                    <a:bodyPr/>
                    <a:lstStyle/>
                    <a:p>
                      <a:pPr algn="ctr">
                        <a:lnSpc>
                          <a:spcPct val="115000"/>
                        </a:lnSpc>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62907">
                <a:tc>
                  <a:txBody>
                    <a:bodyPr/>
                    <a:lstStyle/>
                    <a:p>
                      <a:pPr algn="ctr">
                        <a:lnSpc>
                          <a:spcPct val="115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góp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6265" name="TextBox 2"/>
          <p:cNvSpPr txBox="1">
            <a:spLocks noChangeArrowheads="1"/>
          </p:cNvSpPr>
          <p:nvPr/>
        </p:nvSpPr>
        <p:spPr bwMode="auto">
          <a:xfrm>
            <a:off x="777766" y="480849"/>
            <a:ext cx="90730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cs typeface="Times New Roman" panose="02020603050405020304" pitchFamily="18" charset="0"/>
              </a:rPr>
              <a:t>Mức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tham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nhân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sinh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hiện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sản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phẩm</a:t>
            </a:r>
            <a:r>
              <a:rPr lang="en-US" altLang="en-US" sz="3200" b="1" dirty="0">
                <a:solidFill>
                  <a:srgbClr val="FF0000"/>
                </a:solidFill>
                <a:latin typeface="Times New Roman" panose="02020603050405020304" pitchFamily="18" charset="0"/>
                <a:cs typeface="Times New Roman" panose="02020603050405020304" pitchFamily="18" charset="0"/>
              </a:rPr>
              <a:t> STEM. </a:t>
            </a:r>
          </a:p>
        </p:txBody>
      </p:sp>
    </p:spTree>
    <p:extLst>
      <p:ext uri="{BB962C8B-B14F-4D97-AF65-F5344CB8AC3E}">
        <p14:creationId xmlns:p14="http://schemas.microsoft.com/office/powerpoint/2010/main" val="35758028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62661382"/>
              </p:ext>
            </p:extLst>
          </p:nvPr>
        </p:nvGraphicFramePr>
        <p:xfrm>
          <a:off x="641132" y="1534511"/>
          <a:ext cx="11119943" cy="4950372"/>
        </p:xfrm>
        <a:graphic>
          <a:graphicData uri="http://schemas.openxmlformats.org/drawingml/2006/table">
            <a:tbl>
              <a:tblPr/>
              <a:tblGrid>
                <a:gridCol w="1533785">
                  <a:extLst>
                    <a:ext uri="{9D8B030D-6E8A-4147-A177-3AD203B41FA5}">
                      <a16:colId xmlns:a16="http://schemas.microsoft.com/office/drawing/2014/main" val="20000"/>
                    </a:ext>
                  </a:extLst>
                </a:gridCol>
                <a:gridCol w="2300678">
                  <a:extLst>
                    <a:ext uri="{9D8B030D-6E8A-4147-A177-3AD203B41FA5}">
                      <a16:colId xmlns:a16="http://schemas.microsoft.com/office/drawing/2014/main" val="20001"/>
                    </a:ext>
                  </a:extLst>
                </a:gridCol>
                <a:gridCol w="2300678">
                  <a:extLst>
                    <a:ext uri="{9D8B030D-6E8A-4147-A177-3AD203B41FA5}">
                      <a16:colId xmlns:a16="http://schemas.microsoft.com/office/drawing/2014/main" val="20002"/>
                    </a:ext>
                  </a:extLst>
                </a:gridCol>
                <a:gridCol w="2396540">
                  <a:extLst>
                    <a:ext uri="{9D8B030D-6E8A-4147-A177-3AD203B41FA5}">
                      <a16:colId xmlns:a16="http://schemas.microsoft.com/office/drawing/2014/main" val="20003"/>
                    </a:ext>
                  </a:extLst>
                </a:gridCol>
                <a:gridCol w="2588262">
                  <a:extLst>
                    <a:ext uri="{9D8B030D-6E8A-4147-A177-3AD203B41FA5}">
                      <a16:colId xmlns:a16="http://schemas.microsoft.com/office/drawing/2014/main" val="20004"/>
                    </a:ext>
                  </a:extLst>
                </a:gridCol>
              </a:tblGrid>
              <a:tr h="618742">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Mức</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31630">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4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kumimoji="0" lang="en-US" altLang="en-US" sz="24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kumimoji="0" lang="en-US" altLang="en-US" sz="24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187325"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187325"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187325"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187325"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187325"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187325"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187325"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187325"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187325"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187325"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rất</a:t>
                      </a:r>
                      <a:r>
                        <a:rPr kumimoji="0" lang="en-US" altLang="en-US" sz="24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tốt</a:t>
                      </a:r>
                      <a:endParaRPr kumimoji="0" lang="en-US" alt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187325"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Mọi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đều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tích</a:t>
                      </a:r>
                      <a:r>
                        <a:rPr kumimoji="0" lang="en-US" altLang="en-US" sz="24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cực</a:t>
                      </a:r>
                      <a:endParaRPr kumimoji="0" lang="en-US" alt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187325"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Tinh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thần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học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tập</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nghiêm</a:t>
                      </a:r>
                      <a:r>
                        <a:rPr kumimoji="0" lang="en-US" altLang="en-US" sz="24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túc</a:t>
                      </a:r>
                      <a:r>
                        <a:rPr kumimoji="0" lang="en-US" altLang="en-US" sz="24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4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38125"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38125"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38125"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tốt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Mọi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tinh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thần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hợp</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tác</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Mọi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đều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tham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gia</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22250"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22250"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22250"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22250"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22250"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22250"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Phần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lớn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thời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gian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tốt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22250"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Nhiều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lúc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tập</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trung</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22250"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Tinh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thần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công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cao</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22250"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22250"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22250"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22250"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22250"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22250"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22250"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sự</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hợp</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tác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nhóm</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22250"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thiếu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tôn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trọng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22250" algn="l"/>
                        </a:tabLst>
                      </a:pP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Tinh</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thần</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công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cao</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 name="Rounded Rectangle 2"/>
          <p:cNvSpPr/>
          <p:nvPr/>
        </p:nvSpPr>
        <p:spPr>
          <a:xfrm>
            <a:off x="819807" y="252248"/>
            <a:ext cx="7617372" cy="762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eaLnBrk="0" fontAlgn="base" hangingPunct="0">
              <a:spcBef>
                <a:spcPct val="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MỨC ĐỘ THAM GIA CỦA NHÓM</a:t>
            </a:r>
            <a:endParaRPr lang="en-US" sz="32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97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7249464"/>
              </p:ext>
            </p:extLst>
          </p:nvPr>
        </p:nvGraphicFramePr>
        <p:xfrm>
          <a:off x="725215" y="336330"/>
          <a:ext cx="10867694" cy="6217884"/>
        </p:xfrm>
        <a:graphic>
          <a:graphicData uri="http://schemas.openxmlformats.org/drawingml/2006/table">
            <a:tbl>
              <a:tblPr/>
              <a:tblGrid>
                <a:gridCol w="1592680">
                  <a:extLst>
                    <a:ext uri="{9D8B030D-6E8A-4147-A177-3AD203B41FA5}">
                      <a16:colId xmlns:a16="http://schemas.microsoft.com/office/drawing/2014/main" val="20000"/>
                    </a:ext>
                  </a:extLst>
                </a:gridCol>
                <a:gridCol w="2154801">
                  <a:extLst>
                    <a:ext uri="{9D8B030D-6E8A-4147-A177-3AD203B41FA5}">
                      <a16:colId xmlns:a16="http://schemas.microsoft.com/office/drawing/2014/main" val="20001"/>
                    </a:ext>
                  </a:extLst>
                </a:gridCol>
                <a:gridCol w="2623237">
                  <a:extLst>
                    <a:ext uri="{9D8B030D-6E8A-4147-A177-3AD203B41FA5}">
                      <a16:colId xmlns:a16="http://schemas.microsoft.com/office/drawing/2014/main" val="20002"/>
                    </a:ext>
                  </a:extLst>
                </a:gridCol>
                <a:gridCol w="2248488">
                  <a:extLst>
                    <a:ext uri="{9D8B030D-6E8A-4147-A177-3AD203B41FA5}">
                      <a16:colId xmlns:a16="http://schemas.microsoft.com/office/drawing/2014/main" val="20003"/>
                    </a:ext>
                  </a:extLst>
                </a:gridCol>
                <a:gridCol w="2248488">
                  <a:extLst>
                    <a:ext uri="{9D8B030D-6E8A-4147-A177-3AD203B41FA5}">
                      <a16:colId xmlns:a16="http://schemas.microsoft.com/office/drawing/2014/main" val="20004"/>
                    </a:ext>
                  </a:extLst>
                </a:gridCol>
              </a:tblGrid>
              <a:tr h="396855">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Mức</a:t>
                      </a: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62208">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kumimoji="0" lang="en-US" altLang="en-US" sz="26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kumimoji="0" lang="en-US" altLang="en-US" sz="26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58763"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58763"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58763"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Cả</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nhóm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chóng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tìm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được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giải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công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chung</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ra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nhiều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án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độc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đáo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58763"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58763"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58763"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lúc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tìm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được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giải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lúc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gặp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bí</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tắc</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ra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được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một</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số</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án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giá</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trị</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58763"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58763"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58763"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cố</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gắng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tìm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giải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nhưng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được</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cố</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gắng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ra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án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nhưng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đạt</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58763"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58763"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58763"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58763"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58763"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Nhóm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thức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tìm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giải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58763"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thức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ra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pháp</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phương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án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7320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0070253"/>
              </p:ext>
            </p:extLst>
          </p:nvPr>
        </p:nvGraphicFramePr>
        <p:xfrm>
          <a:off x="588580" y="294995"/>
          <a:ext cx="11088412" cy="6379464"/>
        </p:xfrm>
        <a:graphic>
          <a:graphicData uri="http://schemas.openxmlformats.org/drawingml/2006/table">
            <a:tbl>
              <a:tblPr/>
              <a:tblGrid>
                <a:gridCol w="1625026">
                  <a:extLst>
                    <a:ext uri="{9D8B030D-6E8A-4147-A177-3AD203B41FA5}">
                      <a16:colId xmlns:a16="http://schemas.microsoft.com/office/drawing/2014/main" val="20000"/>
                    </a:ext>
                  </a:extLst>
                </a:gridCol>
                <a:gridCol w="2676513">
                  <a:extLst>
                    <a:ext uri="{9D8B030D-6E8A-4147-A177-3AD203B41FA5}">
                      <a16:colId xmlns:a16="http://schemas.microsoft.com/office/drawing/2014/main" val="20001"/>
                    </a:ext>
                  </a:extLst>
                </a:gridCol>
                <a:gridCol w="2485334">
                  <a:extLst>
                    <a:ext uri="{9D8B030D-6E8A-4147-A177-3AD203B41FA5}">
                      <a16:colId xmlns:a16="http://schemas.microsoft.com/office/drawing/2014/main" val="20002"/>
                    </a:ext>
                  </a:extLst>
                </a:gridCol>
                <a:gridCol w="2007385">
                  <a:extLst>
                    <a:ext uri="{9D8B030D-6E8A-4147-A177-3AD203B41FA5}">
                      <a16:colId xmlns:a16="http://schemas.microsoft.com/office/drawing/2014/main" val="20003"/>
                    </a:ext>
                  </a:extLst>
                </a:gridCol>
                <a:gridCol w="2294154">
                  <a:extLst>
                    <a:ext uri="{9D8B030D-6E8A-4147-A177-3AD203B41FA5}">
                      <a16:colId xmlns:a16="http://schemas.microsoft.com/office/drawing/2014/main" val="20004"/>
                    </a:ext>
                  </a:extLst>
                </a:gridCol>
              </a:tblGrid>
              <a:tr h="382783">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Mức</a:t>
                      </a: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en-US" sz="26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en-US" altLang="en-US" sz="26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97784">
                <a:tc>
                  <a:txBody>
                    <a:bodyPr/>
                    <a:lstStyle>
                      <a:lvl1pPr defTabSz="685800">
                        <a:spcBef>
                          <a:spcPct val="20000"/>
                        </a:spcBef>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26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sz="26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kumimoji="0" lang="en-US" altLang="en-US" sz="26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6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sng" strike="noStrike" cap="none" normalizeH="0" baseline="0" dirty="0" err="1"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kumimoji="0" lang="en-US" altLang="en-US" sz="2600" b="1" i="0" u="sng"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endPar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19" marR="294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38125"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38125"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38125"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luôn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đặt</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câu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hỏi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luôn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chú</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lắng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nghe</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thảo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luận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cởi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mở</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trang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chủ</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luôn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biết</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đưa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ra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kiến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phản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biện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lẫn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38125"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38125"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38125"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đặt</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nhiều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câu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hỏi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cho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thảo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luận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kiến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phản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biện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lắng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nghe</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685800" rtl="0" eaLnBrk="1" fontAlgn="base" latinLnBrk="0" hangingPunct="1">
                        <a:lnSpc>
                          <a:spcPct val="115000"/>
                        </a:lnSpc>
                        <a:spcBef>
                          <a:spcPct val="0"/>
                        </a:spcBef>
                        <a:spcAft>
                          <a:spcPct val="0"/>
                        </a:spcAft>
                        <a:buClrTx/>
                        <a:buSzTx/>
                        <a:buFontTx/>
                        <a:buNone/>
                        <a:tabLst>
                          <a:tab pos="238125" algn="l"/>
                        </a:tabLst>
                      </a:pPr>
                      <a:r>
                        <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38125"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38125"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38125"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cố</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gắng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trao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đổi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kiến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Ít</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kiến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phản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biện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Thảo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luận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đôi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hiệu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quả</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685800" rtl="0" eaLnBrk="1" fontAlgn="base" latinLnBrk="0" hangingPunct="1">
                        <a:lnSpc>
                          <a:spcPct val="115000"/>
                        </a:lnSpc>
                        <a:spcBef>
                          <a:spcPct val="0"/>
                        </a:spcBef>
                        <a:spcAft>
                          <a:spcPct val="0"/>
                        </a:spcAft>
                        <a:buClrTx/>
                        <a:buSzTx/>
                        <a:buFontTx/>
                        <a:buNone/>
                        <a:tabLst>
                          <a:tab pos="238125" algn="l"/>
                        </a:tabLst>
                      </a:pPr>
                      <a:r>
                        <a:rPr kumimoji="0" lang="en-US" altLang="en-US" sz="2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defTabSz="685800">
                        <a:spcBef>
                          <a:spcPct val="20000"/>
                        </a:spcBef>
                        <a:tabLst>
                          <a:tab pos="238125" algn="l"/>
                        </a:tabLst>
                        <a:defRPr sz="20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tabLst>
                          <a:tab pos="238125" algn="l"/>
                        </a:tabLst>
                        <a:defRPr sz="19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tabLst>
                          <a:tab pos="238125" algn="l"/>
                        </a:tabLst>
                        <a:defRPr sz="16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tabLst>
                          <a:tab pos="238125" algn="l"/>
                        </a:tabLst>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tabLst>
                          <a:tab pos="238125" algn="l"/>
                        </a:tabLst>
                        <a:defRPr sz="13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thành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viên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trong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nhóm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theo</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kiểu</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nhân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trao</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đổi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với</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15000"/>
                        </a:lnSpc>
                        <a:spcBef>
                          <a:spcPct val="0"/>
                        </a:spcBef>
                        <a:spcAft>
                          <a:spcPct val="0"/>
                        </a:spcAft>
                        <a:buClrTx/>
                        <a:buSzTx/>
                        <a:buFont typeface="Times New Roman" panose="02020603050405020304" pitchFamily="18" charset="0"/>
                        <a:buNone/>
                        <a:tabLst>
                          <a:tab pos="238125" algn="l"/>
                        </a:tabLst>
                      </a:pP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Không</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có</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sự</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lắng</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nghe</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và</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phản</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biện</a:t>
                      </a:r>
                      <a:r>
                        <a:rPr kumimoji="0" lang="en-US" altLang="en-US" sz="26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các</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ý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kiến</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của</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nhau</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trong</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quá</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trình</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làm</a:t>
                      </a:r>
                      <a:r>
                        <a:rPr kumimoji="0" lang="en-US" altLang="en-US" sz="2600" b="0"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smtClean="0">
                          <a:ln>
                            <a:noFill/>
                          </a:ln>
                          <a:solidFill>
                            <a:srgbClr val="222222"/>
                          </a:solidFill>
                          <a:effectLst/>
                          <a:latin typeface="Times New Roman" panose="02020603050405020304" pitchFamily="18" charset="0"/>
                          <a:cs typeface="Times New Roman" panose="02020603050405020304" pitchFamily="18" charset="0"/>
                        </a:rPr>
                        <a:t>việc</a:t>
                      </a:r>
                      <a:endParaRPr kumimoji="0" lang="en-US" altLang="en-US" sz="2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9419" marR="294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70861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79584" y="394435"/>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Cơ</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sở</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pháp</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lý</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tổ</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chức</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dạy</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theo</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hướng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triển</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HS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dạy</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theo</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phương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pháp</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giáo</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dục</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STEM.</a:t>
            </a:r>
          </a:p>
        </p:txBody>
      </p:sp>
      <p:sp>
        <p:nvSpPr>
          <p:cNvPr id="3" name="Rectangle 2"/>
          <p:cNvSpPr/>
          <p:nvPr/>
        </p:nvSpPr>
        <p:spPr>
          <a:xfrm>
            <a:off x="312738" y="2075107"/>
            <a:ext cx="4340225" cy="1143000"/>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NGHỊ QUYẾT TRUNG ƯƠNG SỐ 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(4/11/2013)</a:t>
            </a:r>
          </a:p>
        </p:txBody>
      </p:sp>
      <p:sp>
        <p:nvSpPr>
          <p:cNvPr id="4" name="Rectangle 3"/>
          <p:cNvSpPr/>
          <p:nvPr/>
        </p:nvSpPr>
        <p:spPr>
          <a:xfrm>
            <a:off x="5029200" y="2019057"/>
            <a:ext cx="3962400" cy="1285875"/>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THỊ SỐ 16/ TC-</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(4/5/2017)</a:t>
            </a:r>
          </a:p>
        </p:txBody>
      </p:sp>
      <p:sp>
        <p:nvSpPr>
          <p:cNvPr id="5" name="Rounded Rectangle 4"/>
          <p:cNvSpPr/>
          <p:nvPr/>
        </p:nvSpPr>
        <p:spPr>
          <a:xfrm>
            <a:off x="5051546" y="3974245"/>
            <a:ext cx="3940054" cy="181133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rebuchet MS" panose="020B0603020202020204"/>
                <a:ea typeface="+mn-ea"/>
                <a:cs typeface="+mn-cs"/>
              </a:rPr>
              <a:t>CV 4612/ BGDĐT/</a:t>
            </a:r>
            <a:r>
              <a:rPr kumimoji="0" lang="en-US" sz="3000" b="1" i="0" u="none" strike="noStrike" kern="1200" cap="none" spc="0" normalizeH="0" baseline="0" noProof="0" dirty="0" err="1">
                <a:ln>
                  <a:noFill/>
                </a:ln>
                <a:solidFill>
                  <a:prstClr val="white"/>
                </a:solidFill>
                <a:effectLst/>
                <a:uLnTx/>
                <a:uFillTx/>
                <a:latin typeface="Trebuchet MS" panose="020B0603020202020204"/>
                <a:ea typeface="+mn-ea"/>
                <a:cs typeface="+mn-cs"/>
              </a:rPr>
              <a:t>GDTrH</a:t>
            </a:r>
            <a:endParaRPr kumimoji="0" lang="en-US" sz="30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rebuchet MS" panose="020B0603020202020204"/>
                <a:ea typeface="+mn-ea"/>
                <a:cs typeface="+mn-cs"/>
              </a:rPr>
              <a:t>(3/7/2017)</a:t>
            </a:r>
          </a:p>
        </p:txBody>
      </p:sp>
      <p:sp>
        <p:nvSpPr>
          <p:cNvPr id="6" name="Rounded Rectangle 5"/>
          <p:cNvSpPr/>
          <p:nvPr/>
        </p:nvSpPr>
        <p:spPr>
          <a:xfrm>
            <a:off x="312738" y="4009292"/>
            <a:ext cx="4419600" cy="1828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rebuchet MS" panose="020B0603020202020204"/>
                <a:ea typeface="+mn-ea"/>
                <a:cs typeface="+mn-cs"/>
              </a:rPr>
              <a:t>CV 5555/</a:t>
            </a:r>
            <a:r>
              <a:rPr kumimoji="0" lang="en-US" sz="3000" b="1" i="0" u="none" strike="noStrike" kern="1200" cap="none" spc="0" normalizeH="0" baseline="0" noProof="0" dirty="0">
                <a:ln>
                  <a:noFill/>
                </a:ln>
                <a:solidFill>
                  <a:srgbClr val="FFFFFF"/>
                </a:solidFill>
                <a:effectLst/>
                <a:uLnTx/>
                <a:uFillTx/>
                <a:latin typeface="Trebuchet MS" panose="020B0603020202020204"/>
                <a:ea typeface="+mn-ea"/>
                <a:cs typeface="+mn-cs"/>
              </a:rPr>
              <a:t>BGDĐT/</a:t>
            </a:r>
            <a:r>
              <a:rPr kumimoji="0" lang="en-US" sz="3000" b="1" i="0" u="none" strike="noStrike" kern="1200" cap="none" spc="0" normalizeH="0" baseline="0" noProof="0" dirty="0" err="1">
                <a:ln>
                  <a:noFill/>
                </a:ln>
                <a:solidFill>
                  <a:srgbClr val="FFFFFF"/>
                </a:solidFill>
                <a:effectLst/>
                <a:uLnTx/>
                <a:uFillTx/>
                <a:latin typeface="Trebuchet MS" panose="020B0603020202020204"/>
                <a:ea typeface="+mn-ea"/>
                <a:cs typeface="+mn-cs"/>
              </a:rPr>
              <a:t>GDTrH</a:t>
            </a:r>
            <a:endParaRPr kumimoji="0" lang="en-US" sz="3000" b="1" i="0" u="none" strike="noStrike" kern="1200" cap="none" spc="0" normalizeH="0" baseline="0" noProof="0" dirty="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Trebuchet MS" panose="020B0603020202020204"/>
                <a:ea typeface="+mn-ea"/>
                <a:cs typeface="+mn-cs"/>
              </a:rPr>
              <a:t>(8/10/2014)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658003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0938" y="1676400"/>
            <a:ext cx="8140262" cy="488205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marL="257175" indent="-257175" defTabSz="914400">
              <a:buFontTx/>
              <a:buAutoNum type="arabicPeriod"/>
              <a:defRPr/>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a:t>
            </a:r>
            <a:endParaRPr lang="en-US" sz="3200" b="1" dirty="0">
              <a:solidFill>
                <a:srgbClr val="FF0000"/>
              </a:solidFill>
              <a:latin typeface="Times New Roman" panose="02020603050405020304" pitchFamily="18" charset="0"/>
              <a:cs typeface="Times New Roman" panose="02020603050405020304" pitchFamily="18" charset="0"/>
            </a:endParaRPr>
          </a:p>
          <a:p>
            <a:pPr marL="257175" indent="-257175" defTabSz="914400">
              <a:buFontTx/>
              <a:buAutoNum type="arabicPeriod"/>
              <a:defRPr/>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a:t>
            </a:r>
            <a:endParaRPr lang="en-US" sz="3200" b="1" dirty="0">
              <a:solidFill>
                <a:srgbClr val="FF0000"/>
              </a:solidFill>
              <a:latin typeface="Times New Roman" panose="02020603050405020304" pitchFamily="18" charset="0"/>
              <a:cs typeface="Times New Roman" panose="02020603050405020304" pitchFamily="18" charset="0"/>
            </a:endParaRPr>
          </a:p>
          <a:p>
            <a:pPr marL="257175" indent="-257175" defTabSz="914400">
              <a:buFontTx/>
              <a:buAutoNum type="arabicPeriod"/>
              <a:defRPr/>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Mục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tiêu</a:t>
            </a:r>
            <a:r>
              <a:rPr lang="en-US" sz="3200" b="1" dirty="0">
                <a:solidFill>
                  <a:srgbClr val="FF0000"/>
                </a:solidFill>
                <a:latin typeface="Times New Roman" panose="02020603050405020304" pitchFamily="18" charset="0"/>
                <a:cs typeface="Times New Roman" panose="02020603050405020304" pitchFamily="18" charset="0"/>
              </a:rPr>
              <a:t>:</a:t>
            </a:r>
          </a:p>
          <a:p>
            <a:pPr marL="257175" indent="-257175" defTabSz="914400">
              <a:buFontTx/>
              <a:buAutoNum type="alphaL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Kiến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endParaRPr lang="en-US" sz="3200" dirty="0">
              <a:solidFill>
                <a:srgbClr val="000000"/>
              </a:solidFill>
              <a:latin typeface="Times New Roman" panose="02020603050405020304" pitchFamily="18" charset="0"/>
              <a:cs typeface="Times New Roman" panose="02020603050405020304" pitchFamily="18" charset="0"/>
            </a:endParaRPr>
          </a:p>
          <a:p>
            <a:pPr marL="257175" indent="-257175" defTabSz="914400">
              <a:buFontTx/>
              <a:buAutoNum type="alphaL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Kỹ</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năng</a:t>
            </a:r>
            <a:endParaRPr lang="en-US" sz="3200" dirty="0">
              <a:solidFill>
                <a:srgbClr val="000000"/>
              </a:solidFill>
              <a:latin typeface="Times New Roman" panose="02020603050405020304" pitchFamily="18" charset="0"/>
              <a:cs typeface="Times New Roman" panose="02020603050405020304" pitchFamily="18" charset="0"/>
            </a:endParaRPr>
          </a:p>
          <a:p>
            <a:pPr marL="257175" indent="-257175" defTabSz="914400">
              <a:buFontTx/>
              <a:buAutoNum type="alphaL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Phát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triển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chất</a:t>
            </a:r>
            <a:endParaRPr lang="en-US" sz="3200" dirty="0">
              <a:solidFill>
                <a:srgbClr val="000000"/>
              </a:solidFill>
              <a:latin typeface="Times New Roman" panose="02020603050405020304" pitchFamily="18" charset="0"/>
              <a:cs typeface="Times New Roman" panose="02020603050405020304" pitchFamily="18" charset="0"/>
            </a:endParaRPr>
          </a:p>
          <a:p>
            <a:pPr marL="257175" indent="-257175" defTabSz="914400">
              <a:buFontTx/>
              <a:buAutoNum type="alphaL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Định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hướng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triển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lực</a:t>
            </a:r>
            <a:endParaRPr lang="en-US" sz="3200" dirty="0">
              <a:solidFill>
                <a:srgbClr val="000000"/>
              </a:solidFill>
              <a:latin typeface="Times New Roman" panose="02020603050405020304" pitchFamily="18" charset="0"/>
              <a:cs typeface="Times New Roman" panose="02020603050405020304" pitchFamily="18" charset="0"/>
            </a:endParaRPr>
          </a:p>
          <a:p>
            <a:pPr defTabSz="914400">
              <a:defRPr/>
            </a:pPr>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endParaRPr lang="en-US" sz="3200" b="1" dirty="0">
              <a:solidFill>
                <a:srgbClr val="FF0000"/>
              </a:solidFill>
              <a:latin typeface="Times New Roman" panose="02020603050405020304" pitchFamily="18" charset="0"/>
              <a:cs typeface="Times New Roman" panose="02020603050405020304" pitchFamily="18" charset="0"/>
            </a:endParaRPr>
          </a:p>
          <a:p>
            <a:pPr defTabSz="914400">
              <a:defRPr/>
            </a:pPr>
            <a:r>
              <a:rPr lang="en-US" sz="3200" b="1" dirty="0">
                <a:solidFill>
                  <a:srgbClr val="FF0000"/>
                </a:solidFill>
                <a:latin typeface="Times New Roman" panose="02020603050405020304" pitchFamily="18" charset="0"/>
                <a:cs typeface="Times New Roman" panose="02020603050405020304" pitchFamily="18" charset="0"/>
              </a:rPr>
              <a:t>5. </a:t>
            </a:r>
            <a:r>
              <a:rPr lang="en-US" sz="3200" b="1" dirty="0" err="1">
                <a:solidFill>
                  <a:srgbClr val="FF0000"/>
                </a:solidFill>
                <a:latin typeface="Times New Roman" panose="02020603050405020304" pitchFamily="18" charset="0"/>
                <a:cs typeface="Times New Roman" panose="02020603050405020304" pitchFamily="18" charset="0"/>
              </a:rPr>
              <a:t>Tiến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endParaRPr lang="en-US" sz="3200" b="1" dirty="0">
              <a:solidFill>
                <a:srgbClr val="FF0000"/>
              </a:solidFill>
              <a:latin typeface="Times New Roman" panose="02020603050405020304" pitchFamily="18" charset="0"/>
              <a:cs typeface="Times New Roman" panose="02020603050405020304" pitchFamily="18" charset="0"/>
            </a:endParaRPr>
          </a:p>
          <a:p>
            <a:pPr marL="257175" indent="-257175" algn="ctr" defTabSz="914400">
              <a:buFontTx/>
              <a:buAutoNum type="arabicPeriod"/>
              <a:defRPr/>
            </a:pP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7972" y="304800"/>
            <a:ext cx="8613228" cy="914400"/>
          </a:xfrm>
          <a:prstGeom prst="rect">
            <a:avLst/>
          </a:prstGeom>
          <a:solidFill>
            <a:srgbClr val="FF9900"/>
          </a:solidFill>
        </p:spPr>
        <p:style>
          <a:lnRef idx="1">
            <a:schemeClr val="accent2"/>
          </a:lnRef>
          <a:fillRef idx="2">
            <a:schemeClr val="accent2"/>
          </a:fillRef>
          <a:effectRef idx="1">
            <a:schemeClr val="accent2"/>
          </a:effectRef>
          <a:fontRef idx="minor">
            <a:schemeClr val="dk1"/>
          </a:fontRef>
        </p:style>
        <p:txBody>
          <a:bodyPr anchor="ctr"/>
          <a:lstStyle/>
          <a:p>
            <a:pPr algn="ctr" defTabSz="914400" eaLnBrk="0" fontAlgn="base" hangingPunct="0">
              <a:spcBef>
                <a:spcPct val="0"/>
              </a:spcBef>
              <a:spcAft>
                <a:spcPct val="0"/>
              </a:spcAft>
              <a:defRPr/>
            </a:pPr>
            <a:r>
              <a:rPr lang="en-US" sz="3200" b="1" dirty="0">
                <a:solidFill>
                  <a:srgbClr val="000000"/>
                </a:solidFill>
                <a:latin typeface="Times New Roman" panose="02020603050405020304" pitchFamily="18" charset="0"/>
                <a:cs typeface="Times New Roman" panose="02020603050405020304" pitchFamily="18" charset="0"/>
              </a:rPr>
              <a:t>VIII. SOẠN KẾ HOẠCH BÀI HỌC STEM</a:t>
            </a:r>
          </a:p>
        </p:txBody>
      </p:sp>
    </p:spTree>
    <p:extLst>
      <p:ext uri="{BB962C8B-B14F-4D97-AF65-F5344CB8AC3E}">
        <p14:creationId xmlns:p14="http://schemas.microsoft.com/office/powerpoint/2010/main" val="1956984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34" y="914400"/>
            <a:ext cx="9083566" cy="49398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defTabSz="914400">
              <a:lnSpc>
                <a:spcPct val="150000"/>
              </a:lnSpc>
              <a:defRPr/>
            </a:pPr>
            <a:r>
              <a:rPr lang="en-US" sz="3200" b="1" dirty="0">
                <a:solidFill>
                  <a:srgbClr val="FF0000"/>
                </a:solidFill>
                <a:latin typeface="Times New Roman" panose="02020603050405020304" pitchFamily="18" charset="0"/>
                <a:cs typeface="Times New Roman" panose="02020603050405020304" pitchFamily="18" charset="0"/>
              </a:rPr>
              <a:t>5. </a:t>
            </a:r>
            <a:r>
              <a:rPr lang="en-US" sz="3200" b="1" u="sng" dirty="0" smtClean="0">
                <a:solidFill>
                  <a:srgbClr val="FF0000"/>
                </a:solidFill>
                <a:latin typeface="Times New Roman" panose="02020603050405020304" pitchFamily="18" charset="0"/>
                <a:cs typeface="Times New Roman" panose="02020603050405020304" pitchFamily="18" charset="0"/>
              </a:rPr>
              <a:t>TIẾN TRÌNH DẠY HỌC:</a:t>
            </a:r>
            <a:endParaRPr lang="en-US" sz="3200" b="1" u="sng" dirty="0">
              <a:solidFill>
                <a:srgbClr val="FF0000"/>
              </a:solidFill>
              <a:latin typeface="Times New Roman" panose="02020603050405020304" pitchFamily="18" charset="0"/>
              <a:cs typeface="Times New Roman" panose="02020603050405020304" pitchFamily="18" charset="0"/>
            </a:endParaRPr>
          </a:p>
          <a:p>
            <a:pPr defTabSz="914400">
              <a:lnSpc>
                <a:spcPct val="150000"/>
              </a:lnSpc>
              <a:defRPr/>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Xác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yêu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kế</a:t>
            </a:r>
            <a:endParaRPr lang="en-US" sz="3200" dirty="0">
              <a:solidFill>
                <a:srgbClr val="000000"/>
              </a:solidFill>
              <a:latin typeface="Times New Roman" panose="02020603050405020304" pitchFamily="18" charset="0"/>
              <a:cs typeface="Times New Roman" panose="02020603050405020304" pitchFamily="18" charset="0"/>
            </a:endParaRPr>
          </a:p>
          <a:p>
            <a:pPr defTabSz="914400">
              <a:lnSpc>
                <a:spcPct val="150000"/>
              </a:lnSpc>
              <a:defRPr/>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cs typeface="Times New Roman" panose="02020603050405020304" pitchFamily="18" charset="0"/>
              </a:rPr>
              <a:t>Nghiên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cứu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tâm</a:t>
            </a:r>
            <a:endParaRPr lang="en-US" sz="3200" dirty="0">
              <a:solidFill>
                <a:srgbClr val="000000"/>
              </a:solidFill>
              <a:latin typeface="Times New Roman" panose="02020603050405020304" pitchFamily="18" charset="0"/>
              <a:cs typeface="Times New Roman" panose="02020603050405020304" pitchFamily="18" charset="0"/>
            </a:endParaRPr>
          </a:p>
          <a:p>
            <a:pPr defTabSz="914400">
              <a:lnSpc>
                <a:spcPct val="150000"/>
              </a:lnSpc>
              <a:defRPr/>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phương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kế</a:t>
            </a:r>
            <a:endParaRPr lang="en-US" sz="3200" dirty="0">
              <a:solidFill>
                <a:srgbClr val="000000"/>
              </a:solidFill>
              <a:latin typeface="Times New Roman" panose="02020603050405020304" pitchFamily="18" charset="0"/>
              <a:cs typeface="Times New Roman" panose="02020603050405020304" pitchFamily="18" charset="0"/>
            </a:endParaRPr>
          </a:p>
          <a:p>
            <a:pPr defTabSz="914400">
              <a:lnSpc>
                <a:spcPct val="150000"/>
              </a:lnSpc>
              <a:defRPr/>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endParaRPr lang="en-US" sz="3200" dirty="0">
              <a:solidFill>
                <a:srgbClr val="000000"/>
              </a:solidFill>
              <a:latin typeface="Times New Roman" panose="02020603050405020304" pitchFamily="18" charset="0"/>
              <a:cs typeface="Times New Roman" panose="02020603050405020304" pitchFamily="18" charset="0"/>
            </a:endParaRPr>
          </a:p>
          <a:p>
            <a:pPr defTabSz="914400">
              <a:lnSpc>
                <a:spcPct val="150000"/>
              </a:lnSpc>
              <a:defRPr/>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phẩm</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643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159" y="457200"/>
            <a:ext cx="8195441" cy="3046988"/>
          </a:xfrm>
          <a:prstGeom prst="rect">
            <a:avLst/>
          </a:prstGeom>
          <a:noFill/>
        </p:spPr>
        <p:txBody>
          <a:bodyPr wrap="square">
            <a:spAutoFit/>
          </a:bodyPr>
          <a:lstStyle/>
          <a:p>
            <a:pPr defTabSz="914400">
              <a:defRPr/>
            </a:pPr>
            <a:r>
              <a:rPr lang="en-US" sz="3200" b="1" u="sng" dirty="0" err="1">
                <a:solidFill>
                  <a:srgbClr val="FF0000"/>
                </a:solidFill>
                <a:latin typeface="Times New Roman" panose="02020603050405020304" pitchFamily="18" charset="0"/>
                <a:cs typeface="Times New Roman" panose="02020603050405020304" pitchFamily="18" charset="0"/>
              </a:rPr>
              <a:t>Nội</a:t>
            </a:r>
            <a:r>
              <a:rPr lang="en-US" sz="3200" b="1" u="sng" dirty="0">
                <a:solidFill>
                  <a:srgbClr val="FF0000"/>
                </a:solidFill>
                <a:latin typeface="Times New Roman" panose="02020603050405020304" pitchFamily="18" charset="0"/>
                <a:cs typeface="Times New Roman" panose="02020603050405020304" pitchFamily="18" charset="0"/>
              </a:rPr>
              <a:t> dung </a:t>
            </a:r>
            <a:r>
              <a:rPr lang="en-US" sz="3200" b="1" u="sng" dirty="0" err="1">
                <a:solidFill>
                  <a:srgbClr val="FF0000"/>
                </a:solidFill>
                <a:latin typeface="Times New Roman" panose="02020603050405020304" pitchFamily="18" charset="0"/>
                <a:cs typeface="Times New Roman" panose="02020603050405020304" pitchFamily="18" charset="0"/>
              </a:rPr>
              <a:t>trong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mỗi</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hoạt</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động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gồm</a:t>
            </a:r>
            <a:r>
              <a:rPr lang="en-US" sz="3200" b="1" u="sng" dirty="0">
                <a:solidFill>
                  <a:srgbClr val="FF0000"/>
                </a:solidFill>
                <a:latin typeface="Times New Roman" panose="02020603050405020304" pitchFamily="18" charset="0"/>
                <a:cs typeface="Times New Roman" panose="02020603050405020304" pitchFamily="18" charset="0"/>
              </a:rPr>
              <a:t>:</a:t>
            </a:r>
          </a:p>
          <a:p>
            <a:pPr marL="257175" indent="-257175" defTabSz="914400">
              <a:buFontTx/>
              <a:buAutoNum type="alphaU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Mục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đích</a:t>
            </a:r>
            <a:endParaRPr lang="en-US" sz="3200" dirty="0">
              <a:solidFill>
                <a:srgbClr val="000000"/>
              </a:solidFill>
              <a:latin typeface="Times New Roman" panose="02020603050405020304" pitchFamily="18" charset="0"/>
              <a:cs typeface="Times New Roman" panose="02020603050405020304" pitchFamily="18" charset="0"/>
            </a:endParaRPr>
          </a:p>
          <a:p>
            <a:pPr marL="257175" indent="-257175" defTabSz="914400">
              <a:buFontTx/>
              <a:buAutoNum type="alphaU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Nội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a:solidFill>
                  <a:srgbClr val="000000"/>
                </a:solidFill>
                <a:latin typeface="Times New Roman" panose="02020603050405020304" pitchFamily="18" charset="0"/>
                <a:cs typeface="Times New Roman" panose="02020603050405020304" pitchFamily="18" charset="0"/>
              </a:rPr>
              <a:t>dung</a:t>
            </a:r>
          </a:p>
          <a:p>
            <a:pPr marL="257175" indent="-257175" defTabSz="914400">
              <a:buFontTx/>
              <a:buAutoNum type="alphaU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Dự</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sinh</a:t>
            </a:r>
            <a:endParaRPr lang="en-US" sz="3200" dirty="0">
              <a:solidFill>
                <a:srgbClr val="000000"/>
              </a:solidFill>
              <a:latin typeface="Times New Roman" panose="02020603050405020304" pitchFamily="18" charset="0"/>
              <a:cs typeface="Times New Roman" panose="02020603050405020304" pitchFamily="18" charset="0"/>
            </a:endParaRPr>
          </a:p>
          <a:p>
            <a:pPr marL="257175" indent="-257175" defTabSz="914400">
              <a:buFontTx/>
              <a:buAutoNum type="alphaUcPeriod"/>
              <a:defRPr/>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chức</a:t>
            </a:r>
            <a:endParaRPr lang="en-US" sz="3200" dirty="0">
              <a:solidFill>
                <a:srgbClr val="000000"/>
              </a:solidFill>
              <a:latin typeface="Times New Roman" panose="02020603050405020304" pitchFamily="18" charset="0"/>
              <a:cs typeface="Times New Roman" panose="02020603050405020304" pitchFamily="18" charset="0"/>
            </a:endParaRPr>
          </a:p>
          <a:p>
            <a:pPr defTabSz="914400">
              <a:defRPr/>
            </a:pP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77158" y="3505200"/>
            <a:ext cx="8429297" cy="2554545"/>
          </a:xfrm>
          <a:prstGeom prst="rect">
            <a:avLst/>
          </a:prstGeom>
          <a:solidFill>
            <a:schemeClr val="bg1"/>
          </a:solidFill>
        </p:spPr>
        <p:txBody>
          <a:bodyPr wrap="square">
            <a:spAutoFit/>
          </a:bodyPr>
          <a:lstStyle/>
          <a:p>
            <a:pPr defTabSz="914400">
              <a:defRPr/>
            </a:pPr>
            <a:r>
              <a:rPr lang="en-US" sz="3200" b="1" u="sng" dirty="0" err="1">
                <a:solidFill>
                  <a:srgbClr val="FF0000"/>
                </a:solidFill>
                <a:latin typeface="Times New Roman" panose="02020603050405020304" pitchFamily="18" charset="0"/>
                <a:cs typeface="Times New Roman" panose="02020603050405020304" pitchFamily="18" charset="0"/>
              </a:rPr>
              <a:t>Phụ</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lục</a:t>
            </a:r>
            <a:r>
              <a:rPr lang="en-US" sz="3200" b="1" u="sng" dirty="0">
                <a:solidFill>
                  <a:srgbClr val="FF0000"/>
                </a:solidFill>
                <a:latin typeface="Times New Roman" panose="02020603050405020304" pitchFamily="18" charset="0"/>
                <a:cs typeface="Times New Roman" panose="02020603050405020304" pitchFamily="18" charset="0"/>
              </a:rPr>
              <a:t>:</a:t>
            </a:r>
          </a:p>
          <a:p>
            <a:pPr marL="257175" indent="-257175" defTabSz="914400">
              <a:buFontTx/>
              <a:buChar char="-"/>
              <a:defRPr/>
            </a:pP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a:t>
            </a:r>
          </a:p>
          <a:p>
            <a:pPr marL="257175" indent="-257175" defTabSz="914400">
              <a:buFontTx/>
              <a:buChar char="-"/>
              <a:defRPr/>
            </a:pP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a:t>
            </a:r>
            <a:endParaRPr lang="en-US" sz="3200" dirty="0">
              <a:solidFill>
                <a:srgbClr val="000000"/>
              </a:solidFill>
              <a:latin typeface="Times New Roman" panose="02020603050405020304" pitchFamily="18" charset="0"/>
              <a:cs typeface="Times New Roman" panose="02020603050405020304" pitchFamily="18" charset="0"/>
            </a:endParaRPr>
          </a:p>
          <a:p>
            <a:pPr marL="257175" indent="-257175" defTabSz="914400">
              <a:buFontTx/>
              <a:buChar char="-"/>
              <a:defRPr/>
            </a:pPr>
            <a:r>
              <a:rPr lang="en-US" sz="3200" dirty="0" err="1">
                <a:solidFill>
                  <a:srgbClr val="000000"/>
                </a:solidFill>
                <a:latin typeface="Times New Roman" panose="02020603050405020304" pitchFamily="18" charset="0"/>
                <a:cs typeface="Times New Roman" panose="02020603050405020304" pitchFamily="18" charset="0"/>
              </a:rPr>
              <a:t>Bảng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nhiệm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vụ</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103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888" y="1127235"/>
            <a:ext cx="9396249" cy="4583112"/>
          </a:xfrm>
          <a:ln w="76200" cmpd="tri">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normAutofit/>
          </a:bodyPr>
          <a:lstStyle/>
          <a:p>
            <a:pPr algn="ctr" fontAlgn="auto">
              <a:lnSpc>
                <a:spcPct val="100000"/>
              </a:lnSpc>
              <a:spcBef>
                <a:spcPts val="1800"/>
              </a:spcBef>
              <a:spcAft>
                <a:spcPts val="1800"/>
              </a:spcAft>
              <a:defRPr/>
            </a:pPr>
            <a:r>
              <a:rPr lang="en-US" sz="7200" b="1" dirty="0" smtClean="0">
                <a:ln w="12700">
                  <a:solidFill>
                    <a:srgbClr val="C0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MỘT SỐ HÌNH ẢNH</a:t>
            </a:r>
            <a:endParaRPr lang="en-US" sz="4800" b="1" dirty="0">
              <a:ln w="12700">
                <a:solidFill>
                  <a:srgbClr val="C00000"/>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1011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6534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08791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62807"/>
            <a:ext cx="17484541" cy="9835055"/>
          </a:xfrm>
          <a:prstGeom prst="rect">
            <a:avLst/>
          </a:prstGeom>
        </p:spPr>
      </p:pic>
    </p:spTree>
    <p:extLst>
      <p:ext uri="{BB962C8B-B14F-4D97-AF65-F5344CB8AC3E}">
        <p14:creationId xmlns:p14="http://schemas.microsoft.com/office/powerpoint/2010/main" val="38372796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297"/>
            <a:ext cx="12192001" cy="6810704"/>
          </a:xfrm>
          <a:prstGeom prst="rect">
            <a:avLst/>
          </a:prstGeom>
        </p:spPr>
      </p:pic>
    </p:spTree>
    <p:extLst>
      <p:ext uri="{BB962C8B-B14F-4D97-AF65-F5344CB8AC3E}">
        <p14:creationId xmlns:p14="http://schemas.microsoft.com/office/powerpoint/2010/main" val="27543249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0924"/>
            <a:ext cx="18288000" cy="7679120"/>
          </a:xfrm>
          <a:prstGeom prst="rect">
            <a:avLst/>
          </a:prstGeom>
        </p:spPr>
      </p:pic>
    </p:spTree>
    <p:extLst>
      <p:ext uri="{BB962C8B-B14F-4D97-AF65-F5344CB8AC3E}">
        <p14:creationId xmlns:p14="http://schemas.microsoft.com/office/powerpoint/2010/main" val="31826824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338" y="37541"/>
            <a:ext cx="10297555" cy="6820459"/>
          </a:xfrm>
          <a:prstGeom prst="rect">
            <a:avLst/>
          </a:prstGeom>
        </p:spPr>
      </p:pic>
    </p:spTree>
    <p:extLst>
      <p:ext uri="{BB962C8B-B14F-4D97-AF65-F5344CB8AC3E}">
        <p14:creationId xmlns:p14="http://schemas.microsoft.com/office/powerpoint/2010/main" val="3652665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260398"/>
            <a:ext cx="7772400" cy="722591"/>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prstClr val="white"/>
                </a:solidFill>
                <a:effectLst/>
                <a:uLnTx/>
                <a:uFillTx/>
                <a:latin typeface="Trebuchet MS" panose="020B0603020202020204"/>
                <a:ea typeface="+mn-ea"/>
                <a:cs typeface="+mn-cs"/>
              </a:rPr>
              <a:t>NỘI DUNG TẬP HUẤN</a:t>
            </a:r>
            <a:endParaRPr kumimoji="0" lang="en-US" altLang="en-US"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Rectangle 6"/>
          <p:cNvSpPr>
            <a:spLocks noChangeArrowheads="1"/>
          </p:cNvSpPr>
          <p:nvPr/>
        </p:nvSpPr>
        <p:spPr bwMode="auto">
          <a:xfrm>
            <a:off x="420688" y="1321920"/>
            <a:ext cx="1129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 KHÁI QUÁT VỀ STEM </a:t>
            </a:r>
            <a:endPar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6"/>
          <p:cNvSpPr>
            <a:spLocks noChangeArrowheads="1"/>
          </p:cNvSpPr>
          <p:nvPr/>
        </p:nvSpPr>
        <p:spPr bwMode="auto">
          <a:xfrm>
            <a:off x="420688" y="1983907"/>
            <a:ext cx="1129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II. HÌNH THỨC TỔ CHỨC GIÁO DỤC STEM </a:t>
            </a:r>
            <a:endPar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6"/>
          <p:cNvSpPr>
            <a:spLocks noChangeArrowheads="1"/>
          </p:cNvSpPr>
          <p:nvPr/>
        </p:nvSpPr>
        <p:spPr bwMode="auto">
          <a:xfrm>
            <a:off x="420688" y="2630019"/>
            <a:ext cx="11293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III. TIÊU CHÍ XÂY DỰNG CHỦ ĐỀ/ BÀI HỌC STEM </a:t>
            </a:r>
            <a:endPar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6"/>
          <p:cNvSpPr>
            <a:spLocks noChangeArrowheads="1"/>
          </p:cNvSpPr>
          <p:nvPr/>
        </p:nvSpPr>
        <p:spPr bwMode="auto">
          <a:xfrm>
            <a:off x="420687" y="3276131"/>
            <a:ext cx="11293475"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IV. </a:t>
            </a: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 TRÌNH TỔ CHỨC BÀI HỌC STEM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6"/>
          <p:cNvSpPr>
            <a:spLocks noChangeArrowheads="1"/>
          </p:cNvSpPr>
          <p:nvPr/>
        </p:nvSpPr>
        <p:spPr bwMode="auto">
          <a:xfrm>
            <a:off x="420687" y="3923337"/>
            <a:ext cx="1129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TIÊU CHÍ ĐÁNH GIÁ BÀI HỌC STEM </a:t>
            </a:r>
            <a:endPar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6"/>
          <p:cNvSpPr>
            <a:spLocks noChangeArrowheads="1"/>
          </p:cNvSpPr>
          <p:nvPr/>
        </p:nvSpPr>
        <p:spPr bwMode="auto">
          <a:xfrm>
            <a:off x="420687" y="4569449"/>
            <a:ext cx="11293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VI. HÌNH THỨC TỔ CHỨC BÀI HỌC STEM</a:t>
            </a:r>
            <a:endParaRPr kumimoji="0" lang="nl-NL"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3525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heckerboard(across)">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393" y="-671263"/>
            <a:ext cx="11424745" cy="7567039"/>
          </a:xfrm>
          <a:prstGeom prst="rect">
            <a:avLst/>
          </a:prstGeom>
        </p:spPr>
      </p:pic>
    </p:spTree>
    <p:extLst>
      <p:ext uri="{BB962C8B-B14F-4D97-AF65-F5344CB8AC3E}">
        <p14:creationId xmlns:p14="http://schemas.microsoft.com/office/powerpoint/2010/main" val="1016923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8161607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28" y="-1156138"/>
            <a:ext cx="12099777" cy="8014138"/>
          </a:xfrm>
          <a:prstGeom prst="rect">
            <a:avLst/>
          </a:prstGeom>
        </p:spPr>
      </p:pic>
    </p:spTree>
    <p:extLst>
      <p:ext uri="{BB962C8B-B14F-4D97-AF65-F5344CB8AC3E}">
        <p14:creationId xmlns:p14="http://schemas.microsoft.com/office/powerpoint/2010/main" val="3916302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48951688"/>
              </p:ext>
            </p:extLst>
          </p:nvPr>
        </p:nvGraphicFramePr>
        <p:xfrm>
          <a:off x="220717" y="381000"/>
          <a:ext cx="11761075" cy="6402961"/>
        </p:xfrm>
        <a:graphic>
          <a:graphicData uri="http://schemas.openxmlformats.org/drawingml/2006/table">
            <a:tbl>
              <a:tblPr firstRow="1" firstCol="1" bandRow="1"/>
              <a:tblGrid>
                <a:gridCol w="1291245">
                  <a:extLst>
                    <a:ext uri="{9D8B030D-6E8A-4147-A177-3AD203B41FA5}">
                      <a16:colId xmlns:a16="http://schemas.microsoft.com/office/drawing/2014/main" val="20000"/>
                    </a:ext>
                  </a:extLst>
                </a:gridCol>
                <a:gridCol w="10469830">
                  <a:extLst>
                    <a:ext uri="{9D8B030D-6E8A-4147-A177-3AD203B41FA5}">
                      <a16:colId xmlns:a16="http://schemas.microsoft.com/office/drawing/2014/main" val="20001"/>
                    </a:ext>
                  </a:extLst>
                </a:gridCol>
              </a:tblGrid>
              <a:tr h="292617">
                <a:tc>
                  <a:txBody>
                    <a:bodyPr/>
                    <a:lstStyle/>
                    <a:p>
                      <a:pPr algn="ctr">
                        <a:lnSpc>
                          <a:spcPct val="107000"/>
                        </a:lnSpc>
                        <a:spcAft>
                          <a:spcPts val="0"/>
                        </a:spcAft>
                      </a:pPr>
                      <a:r>
                        <a:rPr lang="en-US" sz="19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9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38051">
                <a:tc rowSpan="4">
                  <a:txBody>
                    <a:bodyPr/>
                    <a:lstStyle/>
                    <a:p>
                      <a:pPr algn="ctr">
                        <a:lnSpc>
                          <a:spcPct val="107000"/>
                        </a:lnSpc>
                        <a:spcAft>
                          <a:spcPts val="0"/>
                        </a:spcAft>
                      </a:pPr>
                      <a:r>
                        <a:rPr lang="en-US" sz="1900" dirty="0" smtClean="0">
                          <a:effectLst/>
                          <a:latin typeface="Times New Roman" panose="02020603050405020304" pitchFamily="18" charset="0"/>
                          <a:ea typeface="Calibri" panose="020F0502020204030204" pitchFamily="34" charset="0"/>
                          <a:cs typeface="Times New Roman" panose="02020603050405020304" pitchFamily="18" charset="0"/>
                        </a:rPr>
                        <a:t>1.Kế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8051">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ràng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38051">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38051">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lý</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38051">
                <a:tc rowSpan="4">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7888">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dõi</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kịp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85233">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khích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85233">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viêc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38051">
                <a:tc rowSpan="3">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3.Hoạt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sẵn</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sàng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38051">
                <a:tc vMerge="1">
                  <a:txBody>
                    <a:bodyPr/>
                    <a:lstStyle/>
                    <a:p>
                      <a:endParaRPr lang="en-US"/>
                    </a:p>
                  </a:txBody>
                  <a:tcPr/>
                </a:tc>
                <a:tc>
                  <a:txBody>
                    <a:bodyPr/>
                    <a:lstStyle/>
                    <a:p>
                      <a:pP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Mức độ </a:t>
                      </a:r>
                      <a:r>
                        <a:rPr lang="en-US" sz="1900" i="1">
                          <a:effectLst/>
                          <a:latin typeface="Times New Roman" panose="02020603050405020304" pitchFamily="18" charset="0"/>
                          <a:ea typeface="Calibri" panose="020F0502020204030204" pitchFamily="34" charset="0"/>
                          <a:cs typeface="Times New Roman" panose="02020603050405020304" pitchFamily="18" charset="0"/>
                        </a:rPr>
                        <a:t>tích cực, chủ động, sáng tạo, hợp tác</a:t>
                      </a:r>
                      <a:r>
                        <a:rPr lang="en-US" sz="1900">
                          <a:effectLst/>
                          <a:latin typeface="Times New Roman" panose="02020603050405020304" pitchFamily="18" charset="0"/>
                          <a:ea typeface="Calibri" panose="020F0502020204030204" pitchFamily="34" charset="0"/>
                          <a:cs typeface="Times New Roman" panose="02020603050405020304" pitchFamily="18" charset="0"/>
                        </a:rPr>
                        <a:t> của học sinh trong việc thực hiện các nhiệm vụ học tập.</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85233">
                <a:tc vMerge="1">
                  <a:txBody>
                    <a:bodyPr/>
                    <a:lstStyle/>
                    <a:p>
                      <a:endParaRPr lang="en-US"/>
                    </a:p>
                  </a:txBody>
                  <a:tcPr/>
                </a:tc>
                <a:tc>
                  <a:txBody>
                    <a:bodyPr/>
                    <a:lstStyle/>
                    <a:p>
                      <a:pPr>
                        <a:lnSpc>
                          <a:spcPct val="107000"/>
                        </a:lnSpc>
                        <a:spcAft>
                          <a:spcPts val="0"/>
                        </a:spcAft>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38848" marR="388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273443" name="TextBox 2"/>
          <p:cNvSpPr txBox="1">
            <a:spLocks noChangeArrowheads="1"/>
          </p:cNvSpPr>
          <p:nvPr/>
        </p:nvSpPr>
        <p:spPr bwMode="auto">
          <a:xfrm>
            <a:off x="3581400" y="1"/>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sz="2400" b="1" dirty="0">
                <a:solidFill>
                  <a:srgbClr val="FF0000"/>
                </a:solidFill>
              </a:rPr>
              <a:t>TIÊU CHÍ ĐÁNH GIÁ BÀI HỌC STEM</a:t>
            </a:r>
          </a:p>
        </p:txBody>
      </p:sp>
    </p:spTree>
    <p:extLst>
      <p:ext uri="{BB962C8B-B14F-4D97-AF65-F5344CB8AC3E}">
        <p14:creationId xmlns:p14="http://schemas.microsoft.com/office/powerpoint/2010/main" val="3659168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hlinkClick r:id="rId2" action="ppaction://hlinksldjump"/>
          </p:cNvPr>
          <p:cNvSpPr txBox="1">
            <a:spLocks noChangeArrowheads="1"/>
          </p:cNvSpPr>
          <p:nvPr/>
        </p:nvSpPr>
        <p:spPr bwMode="auto">
          <a:xfrm>
            <a:off x="-1" y="-87923"/>
            <a:ext cx="11746523" cy="738664"/>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LIÊN HỆ CÁC PHƯƠNG PHÁP DẠY TÍCH CỰC</a:t>
            </a:r>
          </a:p>
        </p:txBody>
      </p:sp>
      <p:graphicFrame>
        <p:nvGraphicFramePr>
          <p:cNvPr id="3" name="Content Placeholder 3">
            <a:extLst/>
          </p:cNvPr>
          <p:cNvGraphicFramePr>
            <a:graphicFrameLocks/>
          </p:cNvGraphicFramePr>
          <p:nvPr>
            <p:extLst/>
          </p:nvPr>
        </p:nvGraphicFramePr>
        <p:xfrm>
          <a:off x="1" y="562708"/>
          <a:ext cx="11746523" cy="6348950"/>
        </p:xfrm>
        <a:graphic>
          <a:graphicData uri="http://schemas.openxmlformats.org/drawingml/2006/table">
            <a:tbl>
              <a:tblPr firstRow="1" bandRow="1">
                <a:tableStyleId>{5C22544A-7EE6-4342-B048-85BDC9FD1C3A}</a:tableStyleId>
              </a:tblPr>
              <a:tblGrid>
                <a:gridCol w="2730872">
                  <a:extLst>
                    <a:ext uri="{9D8B030D-6E8A-4147-A177-3AD203B41FA5}">
                      <a16:colId xmlns:a16="http://schemas.microsoft.com/office/drawing/2014/main" val="20000"/>
                    </a:ext>
                  </a:extLst>
                </a:gridCol>
                <a:gridCol w="2095956">
                  <a:extLst>
                    <a:ext uri="{9D8B030D-6E8A-4147-A177-3AD203B41FA5}">
                      <a16:colId xmlns:a16="http://schemas.microsoft.com/office/drawing/2014/main" val="20001"/>
                    </a:ext>
                  </a:extLst>
                </a:gridCol>
                <a:gridCol w="3384413">
                  <a:extLst>
                    <a:ext uri="{9D8B030D-6E8A-4147-A177-3AD203B41FA5}">
                      <a16:colId xmlns:a16="http://schemas.microsoft.com/office/drawing/2014/main" val="20002"/>
                    </a:ext>
                  </a:extLst>
                </a:gridCol>
                <a:gridCol w="3535282">
                  <a:extLst>
                    <a:ext uri="{9D8B030D-6E8A-4147-A177-3AD203B41FA5}">
                      <a16:colId xmlns:a16="http://schemas.microsoft.com/office/drawing/2014/main" val="20003"/>
                    </a:ext>
                  </a:extLst>
                </a:gridCol>
              </a:tblGrid>
              <a:tr h="726379">
                <a:tc>
                  <a:txBody>
                    <a:bodyPr/>
                    <a:lstStyle/>
                    <a:p>
                      <a:pPr algn="ctr"/>
                      <a:r>
                        <a:rPr lang="en-US" sz="2000" dirty="0" err="1">
                          <a:solidFill>
                            <a:srgbClr val="FF0000"/>
                          </a:solidFill>
                          <a:latin typeface="Arial" panose="020B0604020202020204" pitchFamily="34" charset="0"/>
                          <a:cs typeface="Arial" panose="020B0604020202020204" pitchFamily="34" charset="0"/>
                        </a:rPr>
                        <a:t>Phương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pháp</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dạy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học</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tích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cực</a:t>
                      </a:r>
                      <a:endParaRPr lang="en-US" sz="2000" dirty="0">
                        <a:solidFill>
                          <a:srgbClr val="FF0000"/>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a:solidFill>
                            <a:srgbClr val="FF0000"/>
                          </a:solidFill>
                          <a:latin typeface="Arial" panose="020B0604020202020204" pitchFamily="34" charset="0"/>
                          <a:cs typeface="Arial" panose="020B0604020202020204" pitchFamily="34" charset="0"/>
                        </a:rPr>
                        <a:t>Mô</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hình</a:t>
                      </a:r>
                      <a:r>
                        <a:rPr lang="en-US" sz="2000" dirty="0">
                          <a:solidFill>
                            <a:srgbClr val="FF0000"/>
                          </a:solidFill>
                          <a:latin typeface="Arial" panose="020B0604020202020204" pitchFamily="34" charset="0"/>
                          <a:cs typeface="Arial" panose="020B0604020202020204" pitchFamily="34" charset="0"/>
                        </a:rPr>
                        <a:t> THM (VNEN)</a:t>
                      </a: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000" dirty="0" err="1">
                          <a:solidFill>
                            <a:srgbClr val="FF0000"/>
                          </a:solidFill>
                          <a:latin typeface="Arial" panose="020B0604020202020204" pitchFamily="34" charset="0"/>
                          <a:cs typeface="Arial" panose="020B0604020202020204" pitchFamily="34" charset="0"/>
                        </a:rPr>
                        <a:t>Giáo</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dục</a:t>
                      </a:r>
                      <a:r>
                        <a:rPr lang="en-US" sz="2000" dirty="0">
                          <a:solidFill>
                            <a:srgbClr val="FF0000"/>
                          </a:solidFill>
                          <a:latin typeface="Arial" panose="020B0604020202020204" pitchFamily="34" charset="0"/>
                          <a:cs typeface="Arial" panose="020B0604020202020204" pitchFamily="34" charset="0"/>
                        </a:rPr>
                        <a:t> STEM</a:t>
                      </a: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26379">
                <a:tc>
                  <a:txBody>
                    <a:bodyPr/>
                    <a:lstStyle/>
                    <a:p>
                      <a:pPr algn="ctr"/>
                      <a:r>
                        <a:rPr lang="en-US" sz="2000" dirty="0">
                          <a:solidFill>
                            <a:srgbClr val="0000FF"/>
                          </a:solidFill>
                          <a:latin typeface="Arial" panose="020B0604020202020204" pitchFamily="34" charset="0"/>
                          <a:cs typeface="Arial" panose="020B0604020202020204" pitchFamily="34" charset="0"/>
                        </a:rPr>
                        <a:t>Engage/</a:t>
                      </a:r>
                      <a:r>
                        <a:rPr lang="en-US" sz="2000" dirty="0" err="1">
                          <a:solidFill>
                            <a:srgbClr val="0000FF"/>
                          </a:solidFill>
                          <a:latin typeface="Arial" panose="020B0604020202020204" pitchFamily="34" charset="0"/>
                          <a:cs typeface="Arial" panose="020B0604020202020204" pitchFamily="34" charset="0"/>
                        </a:rPr>
                        <a:t>Gắn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kết</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err="1">
                          <a:solidFill>
                            <a:schemeClr val="tx1"/>
                          </a:solidFill>
                          <a:latin typeface="Arial" panose="020B0604020202020204" pitchFamily="34" charset="0"/>
                          <a:cs typeface="Arial" panose="020B0604020202020204" pitchFamily="34" charset="0"/>
                        </a:rPr>
                        <a:t>Khởi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động</a:t>
                      </a:r>
                      <a:endParaRPr lang="en-US" sz="2000" b="1" dirty="0">
                        <a:solidFill>
                          <a:schemeClr val="tx1"/>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a:solidFill>
                            <a:srgbClr val="0000FF"/>
                          </a:solidFill>
                          <a:latin typeface="Arial" panose="020B0604020202020204" pitchFamily="34" charset="0"/>
                          <a:cs typeface="Arial" panose="020B0604020202020204" pitchFamily="34" charset="0"/>
                        </a:rPr>
                        <a:t>Xác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định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vấn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đề</a:t>
                      </a:r>
                      <a:r>
                        <a:rPr lang="en-US" sz="2000" dirty="0">
                          <a:solidFill>
                            <a:srgbClr val="0000FF"/>
                          </a:solidFill>
                          <a:latin typeface="Arial" panose="020B0604020202020204" pitchFamily="34" charset="0"/>
                          <a:cs typeface="Arial" panose="020B0604020202020204" pitchFamily="34" charset="0"/>
                        </a:rPr>
                        <a:t>/</a:t>
                      </a:r>
                    </a:p>
                    <a:p>
                      <a:pPr algn="ctr"/>
                      <a:r>
                        <a:rPr lang="en-US" sz="2000" dirty="0" err="1">
                          <a:solidFill>
                            <a:srgbClr val="0000FF"/>
                          </a:solidFill>
                          <a:latin typeface="Arial" panose="020B0604020202020204" pitchFamily="34" charset="0"/>
                          <a:cs typeface="Arial" panose="020B0604020202020204" pitchFamily="34" charset="0"/>
                        </a:rPr>
                        <a:t>nhu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cầu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thực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tiễn</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rgbClr val="0000FF"/>
                          </a:solidFill>
                          <a:latin typeface="Arial" panose="020B0604020202020204" pitchFamily="34" charset="0"/>
                          <a:cs typeface="Arial" panose="020B0604020202020204" pitchFamily="34" charset="0"/>
                        </a:rPr>
                        <a:t>HĐ1: </a:t>
                      </a:r>
                      <a:r>
                        <a:rPr lang="en-US" sz="2000" b="0" dirty="0" err="1">
                          <a:solidFill>
                            <a:srgbClr val="0000FF"/>
                          </a:solidFill>
                          <a:latin typeface="Arial" panose="020B0604020202020204" pitchFamily="34" charset="0"/>
                          <a:cs typeface="Arial" panose="020B0604020202020204" pitchFamily="34" charset="0"/>
                        </a:rPr>
                        <a:t>Tiêu</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chí</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dụng</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cụ</a:t>
                      </a:r>
                      <a:r>
                        <a:rPr lang="en-US" sz="2000" b="0" dirty="0">
                          <a:solidFill>
                            <a:srgbClr val="0000FF"/>
                          </a:solidFill>
                          <a:latin typeface="Arial" panose="020B0604020202020204" pitchFamily="34" charset="0"/>
                          <a:cs typeface="Arial" panose="020B0604020202020204" pitchFamily="34" charset="0"/>
                        </a:rPr>
                        <a:t>/</a:t>
                      </a:r>
                      <a:r>
                        <a:rPr lang="en-US" sz="2000" b="0" dirty="0" err="1">
                          <a:solidFill>
                            <a:srgbClr val="0000FF"/>
                          </a:solidFill>
                          <a:latin typeface="Arial" panose="020B0604020202020204" pitchFamily="34" charset="0"/>
                          <a:cs typeface="Arial" panose="020B0604020202020204" pitchFamily="34" charset="0"/>
                        </a:rPr>
                        <a:t>thiết</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bị</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cần</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chế</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tạo</a:t>
                      </a:r>
                      <a:endParaRPr lang="en-US" sz="2000" b="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26379">
                <a:tc>
                  <a:txBody>
                    <a:bodyPr/>
                    <a:lstStyle/>
                    <a:p>
                      <a:pPr algn="ctr"/>
                      <a:r>
                        <a:rPr lang="en-US" sz="2000" dirty="0">
                          <a:solidFill>
                            <a:srgbClr val="0000FF"/>
                          </a:solidFill>
                          <a:latin typeface="Arial" panose="020B0604020202020204" pitchFamily="34" charset="0"/>
                          <a:cs typeface="Arial" panose="020B0604020202020204" pitchFamily="34" charset="0"/>
                        </a:rPr>
                        <a:t>Explore/</a:t>
                      </a:r>
                      <a:r>
                        <a:rPr lang="en-US" sz="2000" dirty="0" err="1">
                          <a:solidFill>
                            <a:srgbClr val="0000FF"/>
                          </a:solidFill>
                          <a:latin typeface="Arial" panose="020B0604020202020204" pitchFamily="34" charset="0"/>
                          <a:cs typeface="Arial" panose="020B0604020202020204" pitchFamily="34" charset="0"/>
                        </a:rPr>
                        <a:t>Khám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phá</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err="1">
                          <a:solidFill>
                            <a:schemeClr val="tx1"/>
                          </a:solidFill>
                          <a:latin typeface="Arial" panose="020B0604020202020204" pitchFamily="34" charset="0"/>
                          <a:cs typeface="Arial" panose="020B0604020202020204" pitchFamily="34" charset="0"/>
                        </a:rPr>
                        <a:t>Hình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thành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kiến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thức</a:t>
                      </a:r>
                      <a:endParaRPr lang="en-US" sz="2000" b="1" dirty="0">
                        <a:solidFill>
                          <a:schemeClr val="tx1"/>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a:solidFill>
                            <a:srgbClr val="0000FF"/>
                          </a:solidFill>
                          <a:latin typeface="Arial" panose="020B0604020202020204" pitchFamily="34" charset="0"/>
                          <a:cs typeface="Arial" panose="020B0604020202020204" pitchFamily="34" charset="0"/>
                        </a:rPr>
                        <a:t>Nghiên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cứu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kiến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thức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cần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sử</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dụng</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2000" b="0" dirty="0">
                          <a:solidFill>
                            <a:srgbClr val="0000FF"/>
                          </a:solidFill>
                          <a:latin typeface="Arial" panose="020B0604020202020204" pitchFamily="34" charset="0"/>
                          <a:cs typeface="Arial" panose="020B0604020202020204" pitchFamily="34" charset="0"/>
                        </a:rPr>
                        <a:t>HĐ2: </a:t>
                      </a:r>
                      <a:r>
                        <a:rPr lang="en-US" sz="2000" b="0" dirty="0" err="1">
                          <a:solidFill>
                            <a:srgbClr val="0000FF"/>
                          </a:solidFill>
                          <a:latin typeface="Arial" panose="020B0604020202020204" pitchFamily="34" charset="0"/>
                          <a:cs typeface="Arial" panose="020B0604020202020204" pitchFamily="34" charset="0"/>
                        </a:rPr>
                        <a:t>Học</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kiến</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thức</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mới</a:t>
                      </a:r>
                      <a:r>
                        <a:rPr lang="en-US" sz="2000" b="0" dirty="0">
                          <a:solidFill>
                            <a:srgbClr val="0000FF"/>
                          </a:solidFill>
                          <a:latin typeface="Arial" panose="020B0604020202020204" pitchFamily="34" charset="0"/>
                          <a:cs typeface="Arial" panose="020B0604020202020204" pitchFamily="34" charset="0"/>
                        </a:rPr>
                        <a:t> + </a:t>
                      </a:r>
                      <a:r>
                        <a:rPr lang="en-US" sz="2000" b="0" dirty="0" err="1">
                          <a:solidFill>
                            <a:srgbClr val="0000FF"/>
                          </a:solidFill>
                          <a:latin typeface="Arial" panose="020B0604020202020204" pitchFamily="34" charset="0"/>
                          <a:cs typeface="Arial" panose="020B0604020202020204" pitchFamily="34" charset="0"/>
                        </a:rPr>
                        <a:t>Đề</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xuất</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các</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giải</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pháp</a:t>
                      </a:r>
                      <a:r>
                        <a:rPr lang="en-US" sz="2000" b="0" dirty="0">
                          <a:solidFill>
                            <a:srgbClr val="0000FF"/>
                          </a:solidFill>
                          <a:latin typeface="Arial" panose="020B0604020202020204" pitchFamily="34" charset="0"/>
                          <a:cs typeface="Arial" panose="020B0604020202020204" pitchFamily="34" charset="0"/>
                        </a:rPr>
                        <a:t>/</a:t>
                      </a:r>
                      <a:r>
                        <a:rPr lang="en-US" sz="2000" b="0" dirty="0" err="1">
                          <a:solidFill>
                            <a:srgbClr val="0000FF"/>
                          </a:solidFill>
                          <a:latin typeface="Arial" panose="020B0604020202020204" pitchFamily="34" charset="0"/>
                          <a:cs typeface="Arial" panose="020B0604020202020204" pitchFamily="34" charset="0"/>
                        </a:rPr>
                        <a:t>Bản</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thiết</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kế</a:t>
                      </a:r>
                      <a:endParaRPr lang="en-US" sz="2000" b="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46">
                <a:tc>
                  <a:txBody>
                    <a:bodyPr/>
                    <a:lstStyle/>
                    <a:p>
                      <a:pPr algn="ctr"/>
                      <a:r>
                        <a:rPr lang="en-US" sz="2000" dirty="0">
                          <a:solidFill>
                            <a:srgbClr val="0000FF"/>
                          </a:solidFill>
                          <a:latin typeface="Arial" panose="020B0604020202020204" pitchFamily="34" charset="0"/>
                          <a:cs typeface="Arial" panose="020B0604020202020204" pitchFamily="34" charset="0"/>
                        </a:rPr>
                        <a:t>Explain/</a:t>
                      </a:r>
                      <a:r>
                        <a:rPr lang="en-US" sz="2000" dirty="0" err="1">
                          <a:solidFill>
                            <a:srgbClr val="0000FF"/>
                          </a:solidFill>
                          <a:latin typeface="Arial" panose="020B0604020202020204" pitchFamily="34" charset="0"/>
                          <a:cs typeface="Arial" panose="020B0604020202020204" pitchFamily="34" charset="0"/>
                        </a:rPr>
                        <a:t>Giải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thích</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err="1">
                          <a:solidFill>
                            <a:schemeClr val="tx1"/>
                          </a:solidFill>
                          <a:latin typeface="Arial" panose="020B0604020202020204" pitchFamily="34" charset="0"/>
                          <a:cs typeface="Arial" panose="020B0604020202020204" pitchFamily="34" charset="0"/>
                        </a:rPr>
                        <a:t>Luyện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tập</a:t>
                      </a:r>
                      <a:endParaRPr lang="en-US" sz="2000" b="1" dirty="0">
                        <a:solidFill>
                          <a:schemeClr val="tx1"/>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26379">
                <a:tc rowSpan="5">
                  <a:txBody>
                    <a:bodyPr/>
                    <a:lstStyle/>
                    <a:p>
                      <a:pPr algn="ctr"/>
                      <a:r>
                        <a:rPr lang="en-US" sz="2000" dirty="0">
                          <a:solidFill>
                            <a:srgbClr val="0000FF"/>
                          </a:solidFill>
                          <a:latin typeface="Arial" panose="020B0604020202020204" pitchFamily="34" charset="0"/>
                          <a:cs typeface="Arial" panose="020B0604020202020204" pitchFamily="34" charset="0"/>
                        </a:rPr>
                        <a:t>Extend/Elaborate</a:t>
                      </a:r>
                    </a:p>
                    <a:p>
                      <a:pPr algn="ctr"/>
                      <a:r>
                        <a:rPr lang="en-US" sz="2000" dirty="0" err="1">
                          <a:solidFill>
                            <a:srgbClr val="0000FF"/>
                          </a:solidFill>
                          <a:latin typeface="Arial" panose="020B0604020202020204" pitchFamily="34" charset="0"/>
                          <a:cs typeface="Arial" panose="020B0604020202020204" pitchFamily="34" charset="0"/>
                        </a:rPr>
                        <a:t>Mở</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rộng</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a:endParaRPr lang="en-US" sz="2000" dirty="0">
                        <a:solidFill>
                          <a:schemeClr val="tx1"/>
                        </a:solidFill>
                        <a:latin typeface="Arial" panose="020B0604020202020204" pitchFamily="34" charset="0"/>
                        <a:cs typeface="Arial" panose="020B0604020202020204" pitchFamily="34" charset="0"/>
                      </a:endParaRPr>
                    </a:p>
                    <a:p>
                      <a:pPr algn="ctr"/>
                      <a:endParaRPr lang="en-US" sz="2000" dirty="0">
                        <a:solidFill>
                          <a:schemeClr val="tx1"/>
                        </a:solidFill>
                        <a:latin typeface="Arial" panose="020B0604020202020204" pitchFamily="34" charset="0"/>
                        <a:cs typeface="Arial" panose="020B0604020202020204" pitchFamily="34" charset="0"/>
                      </a:endParaRPr>
                    </a:p>
                    <a:p>
                      <a:pPr algn="ctr"/>
                      <a:endParaRPr lang="en-US" sz="2000" dirty="0">
                        <a:solidFill>
                          <a:schemeClr val="tx1"/>
                        </a:solidFill>
                        <a:latin typeface="Arial" panose="020B0604020202020204" pitchFamily="34" charset="0"/>
                        <a:cs typeface="Arial" panose="020B0604020202020204" pitchFamily="34" charset="0"/>
                      </a:endParaRPr>
                    </a:p>
                    <a:p>
                      <a:pPr algn="ctr"/>
                      <a:r>
                        <a:rPr lang="en-US" sz="2000" b="1" dirty="0" err="1">
                          <a:solidFill>
                            <a:schemeClr val="tx1"/>
                          </a:solidFill>
                          <a:latin typeface="Arial" panose="020B0604020202020204" pitchFamily="34" charset="0"/>
                          <a:cs typeface="Arial" panose="020B0604020202020204" pitchFamily="34" charset="0"/>
                        </a:rPr>
                        <a:t>Vận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dụng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hoặc</a:t>
                      </a:r>
                      <a:r>
                        <a:rPr lang="en-US" sz="2000" b="1" dirty="0">
                          <a:solidFill>
                            <a:schemeClr val="tx1"/>
                          </a:solidFill>
                          <a:latin typeface="Arial" panose="020B0604020202020204" pitchFamily="34" charset="0"/>
                          <a:cs typeface="Arial" panose="020B0604020202020204" pitchFamily="34" charset="0"/>
                        </a:rPr>
                        <a:t>/</a:t>
                      </a:r>
                      <a:r>
                        <a:rPr lang="en-US" sz="2000" b="1" dirty="0" err="1">
                          <a:solidFill>
                            <a:schemeClr val="tx1"/>
                          </a:solidFill>
                          <a:latin typeface="Arial" panose="020B0604020202020204" pitchFamily="34" charset="0"/>
                          <a:cs typeface="Arial" panose="020B0604020202020204" pitchFamily="34" charset="0"/>
                        </a:rPr>
                        <a:t>và</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mở</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rộng</a:t>
                      </a:r>
                      <a:endParaRPr lang="en-US" sz="2000" b="1" dirty="0">
                        <a:solidFill>
                          <a:schemeClr val="tx1"/>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a:solidFill>
                            <a:srgbClr val="0000FF"/>
                          </a:solidFill>
                          <a:latin typeface="Arial" panose="020B0604020202020204" pitchFamily="34" charset="0"/>
                          <a:cs typeface="Arial" panose="020B0604020202020204" pitchFamily="34" charset="0"/>
                        </a:rPr>
                        <a:t>Đề</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xuất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giải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pháp</a:t>
                      </a:r>
                      <a:r>
                        <a:rPr lang="en-US" sz="2000" dirty="0">
                          <a:solidFill>
                            <a:srgbClr val="0000FF"/>
                          </a:solidFill>
                          <a:latin typeface="Arial" panose="020B0604020202020204" pitchFamily="34"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a:solidFill>
                            <a:srgbClr val="0000FF"/>
                          </a:solidFill>
                          <a:latin typeface="Arial" panose="020B0604020202020204" pitchFamily="34" charset="0"/>
                          <a:cs typeface="Arial" panose="020B0604020202020204" pitchFamily="34" charset="0"/>
                        </a:rPr>
                        <a:t>Bản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kế</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49213">
                <a:tc vMerge="1">
                  <a:txBody>
                    <a:bodyPr/>
                    <a:lstStyle/>
                    <a:p>
                      <a:endParaRPr lang="en-US"/>
                    </a:p>
                  </a:txBody>
                  <a:tcPr/>
                </a:tc>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a:solidFill>
                            <a:srgbClr val="0000FF"/>
                          </a:solidFill>
                          <a:latin typeface="Arial" panose="020B0604020202020204" pitchFamily="34" charset="0"/>
                          <a:cs typeface="Arial" panose="020B0604020202020204" pitchFamily="34" charset="0"/>
                        </a:rPr>
                        <a:t>Lựa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chọn</a:t>
                      </a:r>
                      <a:r>
                        <a:rPr lang="en-US" sz="2000" dirty="0">
                          <a:solidFill>
                            <a:srgbClr val="0000FF"/>
                          </a:solidFill>
                          <a:latin typeface="Arial" panose="020B0604020202020204" pitchFamily="34" charset="0"/>
                          <a:cs typeface="Arial" panose="020B0604020202020204" pitchFamily="34" charset="0"/>
                        </a:rPr>
                        <a:t> 1 </a:t>
                      </a:r>
                      <a:r>
                        <a:rPr lang="en-US" sz="2000" dirty="0" err="1">
                          <a:solidFill>
                            <a:srgbClr val="0000FF"/>
                          </a:solidFill>
                          <a:latin typeface="Arial" panose="020B0604020202020204" pitchFamily="34" charset="0"/>
                          <a:cs typeface="Arial" panose="020B0604020202020204" pitchFamily="34" charset="0"/>
                        </a:rPr>
                        <a:t>giải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pháp</a:t>
                      </a:r>
                      <a:r>
                        <a:rPr lang="en-US" sz="2000" dirty="0">
                          <a:solidFill>
                            <a:srgbClr val="0000FF"/>
                          </a:solidFill>
                          <a:latin typeface="Arial" panose="020B0604020202020204" pitchFamily="34"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a:solidFill>
                            <a:srgbClr val="0000FF"/>
                          </a:solidFill>
                          <a:latin typeface="Arial" panose="020B0604020202020204" pitchFamily="34" charset="0"/>
                          <a:cs typeface="Arial" panose="020B0604020202020204" pitchFamily="34" charset="0"/>
                        </a:rPr>
                        <a:t>Bản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kế</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rgbClr val="0000FF"/>
                          </a:solidFill>
                          <a:latin typeface="Arial" panose="020B0604020202020204" pitchFamily="34" charset="0"/>
                          <a:cs typeface="Arial" panose="020B0604020202020204" pitchFamily="34" charset="0"/>
                        </a:rPr>
                        <a:t>HĐ3: </a:t>
                      </a:r>
                      <a:r>
                        <a:rPr lang="en-US" sz="2000" b="0" dirty="0" err="1">
                          <a:solidFill>
                            <a:srgbClr val="0000FF"/>
                          </a:solidFill>
                          <a:latin typeface="Arial" panose="020B0604020202020204" pitchFamily="34" charset="0"/>
                          <a:cs typeface="Arial" panose="020B0604020202020204" pitchFamily="34" charset="0"/>
                        </a:rPr>
                        <a:t>Trình</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bày</a:t>
                      </a:r>
                      <a:r>
                        <a:rPr lang="en-US" sz="2000" b="0" dirty="0">
                          <a:solidFill>
                            <a:srgbClr val="0000FF"/>
                          </a:solidFill>
                          <a:latin typeface="Arial" panose="020B0604020202020204" pitchFamily="34" charset="0"/>
                          <a:cs typeface="Arial" panose="020B0604020202020204" pitchFamily="34" charset="0"/>
                        </a:rPr>
                        <a:t>/</a:t>
                      </a:r>
                      <a:r>
                        <a:rPr lang="en-US" sz="2000" b="0" dirty="0" err="1">
                          <a:solidFill>
                            <a:srgbClr val="0000FF"/>
                          </a:solidFill>
                          <a:latin typeface="Arial" panose="020B0604020202020204" pitchFamily="34" charset="0"/>
                          <a:cs typeface="Arial" panose="020B0604020202020204" pitchFamily="34" charset="0"/>
                        </a:rPr>
                        <a:t>bảo</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vệ</a:t>
                      </a:r>
                      <a:r>
                        <a:rPr lang="en-US" sz="2000" b="0" dirty="0">
                          <a:solidFill>
                            <a:srgbClr val="0000FF"/>
                          </a:solidFill>
                          <a:latin typeface="Arial" panose="020B0604020202020204" pitchFamily="34" charset="0"/>
                          <a:cs typeface="Arial" panose="020B0604020202020204" pitchFamily="34" charset="0"/>
                        </a:rPr>
                        <a:t>/</a:t>
                      </a:r>
                      <a:r>
                        <a:rPr lang="en-US" sz="2000" b="0" dirty="0" err="1">
                          <a:solidFill>
                            <a:srgbClr val="0000FF"/>
                          </a:solidFill>
                          <a:latin typeface="Arial" panose="020B0604020202020204" pitchFamily="34" charset="0"/>
                          <a:cs typeface="Arial" panose="020B0604020202020204" pitchFamily="34" charset="0"/>
                        </a:rPr>
                        <a:t>lựa</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chọn</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giải</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pháp</a:t>
                      </a:r>
                      <a:r>
                        <a:rPr lang="en-US" sz="2000" b="0" dirty="0">
                          <a:solidFill>
                            <a:srgbClr val="0000FF"/>
                          </a:solidFill>
                          <a:latin typeface="Arial" panose="020B0604020202020204" pitchFamily="34" charset="0"/>
                          <a:cs typeface="Arial" panose="020B0604020202020204" pitchFamily="34" charset="0"/>
                        </a:rPr>
                        <a:t>/</a:t>
                      </a:r>
                      <a:r>
                        <a:rPr lang="en-US" sz="2000" b="0" dirty="0" err="1">
                          <a:solidFill>
                            <a:srgbClr val="0000FF"/>
                          </a:solidFill>
                          <a:latin typeface="Arial" panose="020B0604020202020204" pitchFamily="34" charset="0"/>
                          <a:cs typeface="Arial" panose="020B0604020202020204" pitchFamily="34" charset="0"/>
                        </a:rPr>
                        <a:t>thiết</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kế</a:t>
                      </a:r>
                      <a:endParaRPr lang="en-US" sz="2000" b="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03546">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a:solidFill>
                            <a:srgbClr val="0000FF"/>
                          </a:solidFill>
                          <a:latin typeface="Arial" panose="020B0604020202020204" pitchFamily="34" charset="0"/>
                          <a:cs typeface="Arial" panose="020B0604020202020204" pitchFamily="34" charset="0"/>
                        </a:rPr>
                        <a:t>Chế</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tạo</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mẫu</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2000" b="0" dirty="0">
                          <a:solidFill>
                            <a:srgbClr val="0000FF"/>
                          </a:solidFill>
                          <a:latin typeface="Arial" panose="020B0604020202020204" pitchFamily="34" charset="0"/>
                          <a:cs typeface="Arial" panose="020B0604020202020204" pitchFamily="34" charset="0"/>
                        </a:rPr>
                        <a:t>HĐ4: </a:t>
                      </a:r>
                      <a:r>
                        <a:rPr lang="en-US" sz="2000" b="0" dirty="0" err="1">
                          <a:solidFill>
                            <a:srgbClr val="0000FF"/>
                          </a:solidFill>
                          <a:latin typeface="Arial" panose="020B0604020202020204" pitchFamily="34" charset="0"/>
                          <a:cs typeface="Arial" panose="020B0604020202020204" pitchFamily="34" charset="0"/>
                        </a:rPr>
                        <a:t>Chọn</a:t>
                      </a:r>
                      <a:r>
                        <a:rPr lang="en-US" sz="2000" b="0" dirty="0">
                          <a:solidFill>
                            <a:srgbClr val="0000FF"/>
                          </a:solidFill>
                          <a:latin typeface="Arial" panose="020B0604020202020204" pitchFamily="34" charset="0"/>
                          <a:cs typeface="Arial" panose="020B0604020202020204" pitchFamily="34" charset="0"/>
                        </a:rPr>
                        <a:t> dung </a:t>
                      </a:r>
                      <a:r>
                        <a:rPr lang="en-US" sz="2000" b="0" dirty="0" err="1">
                          <a:solidFill>
                            <a:srgbClr val="0000FF"/>
                          </a:solidFill>
                          <a:latin typeface="Arial" panose="020B0604020202020204" pitchFamily="34" charset="0"/>
                          <a:cs typeface="Arial" panose="020B0604020202020204" pitchFamily="34" charset="0"/>
                        </a:rPr>
                        <a:t>cụ</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Chế</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tạo</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và</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thử</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nghiệm</a:t>
                      </a:r>
                      <a:endParaRPr lang="en-US" sz="2000" b="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26379">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r>
                        <a:rPr lang="en-US" sz="2000" dirty="0" err="1">
                          <a:solidFill>
                            <a:srgbClr val="0000FF"/>
                          </a:solidFill>
                          <a:latin typeface="Arial" panose="020B0604020202020204" pitchFamily="34" charset="0"/>
                          <a:cs typeface="Arial" panose="020B0604020202020204" pitchFamily="34" charset="0"/>
                        </a:rPr>
                        <a:t>Thử</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nghiệm</a:t>
                      </a:r>
                      <a:r>
                        <a:rPr lang="en-US" sz="2000" dirty="0">
                          <a:solidFill>
                            <a:srgbClr val="0000FF"/>
                          </a:solidFill>
                          <a:latin typeface="Arial" panose="020B0604020202020204" pitchFamily="34" charset="0"/>
                          <a:cs typeface="Arial" panose="020B0604020202020204" pitchFamily="34" charset="0"/>
                        </a:rPr>
                        <a:t> – </a:t>
                      </a:r>
                      <a:r>
                        <a:rPr lang="en-US" sz="2000" dirty="0" err="1">
                          <a:solidFill>
                            <a:srgbClr val="0000FF"/>
                          </a:solidFill>
                          <a:latin typeface="Arial" panose="020B0604020202020204" pitchFamily="34" charset="0"/>
                          <a:cs typeface="Arial" panose="020B0604020202020204" pitchFamily="34" charset="0"/>
                        </a:rPr>
                        <a:t>Đánh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giá</a:t>
                      </a:r>
                      <a:endParaRPr lang="en-US" sz="2000" dirty="0"/>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03546">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00FF"/>
                          </a:solidFill>
                          <a:latin typeface="Arial" panose="020B0604020202020204" pitchFamily="34" charset="0"/>
                          <a:cs typeface="Arial" panose="020B0604020202020204" pitchFamily="34" charset="0"/>
                        </a:rPr>
                        <a:t>Chia </a:t>
                      </a:r>
                      <a:r>
                        <a:rPr lang="en-US" sz="2000" dirty="0" err="1">
                          <a:solidFill>
                            <a:srgbClr val="0000FF"/>
                          </a:solidFill>
                          <a:latin typeface="Arial" panose="020B0604020202020204" pitchFamily="34" charset="0"/>
                          <a:cs typeface="Arial" panose="020B0604020202020204" pitchFamily="34" charset="0"/>
                        </a:rPr>
                        <a:t>sẻ</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thảo</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luận</a:t>
                      </a:r>
                      <a:endParaRPr lang="en-US" sz="20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2000" b="0" dirty="0">
                          <a:solidFill>
                            <a:srgbClr val="0000FF"/>
                          </a:solidFill>
                          <a:latin typeface="Arial" panose="020B0604020202020204" pitchFamily="34" charset="0"/>
                          <a:cs typeface="Arial" panose="020B0604020202020204" pitchFamily="34" charset="0"/>
                        </a:rPr>
                        <a:t>HĐ5: </a:t>
                      </a:r>
                      <a:r>
                        <a:rPr lang="en-US" sz="2000" b="0" dirty="0" err="1">
                          <a:solidFill>
                            <a:srgbClr val="0000FF"/>
                          </a:solidFill>
                          <a:latin typeface="Arial" panose="020B0604020202020204" pitchFamily="34" charset="0"/>
                          <a:cs typeface="Arial" panose="020B0604020202020204" pitchFamily="34" charset="0"/>
                        </a:rPr>
                        <a:t>Trình</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bày</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sản</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phẩm</a:t>
                      </a:r>
                      <a:r>
                        <a:rPr lang="en-US" sz="2000" b="0" dirty="0">
                          <a:solidFill>
                            <a:srgbClr val="0000FF"/>
                          </a:solidFill>
                          <a:latin typeface="Arial" panose="020B0604020202020204" pitchFamily="34" charset="0"/>
                          <a:cs typeface="Arial" panose="020B0604020202020204" pitchFamily="34" charset="0"/>
                        </a:rPr>
                        <a:t> + </a:t>
                      </a:r>
                      <a:r>
                        <a:rPr lang="en-US" sz="2000" b="0" dirty="0" err="1">
                          <a:solidFill>
                            <a:srgbClr val="0000FF"/>
                          </a:solidFill>
                          <a:latin typeface="Arial" panose="020B0604020202020204" pitchFamily="34" charset="0"/>
                          <a:cs typeface="Arial" panose="020B0604020202020204" pitchFamily="34" charset="0"/>
                        </a:rPr>
                        <a:t>Đánh</a:t>
                      </a:r>
                      <a:r>
                        <a:rPr lang="en-US" sz="2000" b="0" dirty="0">
                          <a:solidFill>
                            <a:srgbClr val="0000FF"/>
                          </a:solidFill>
                          <a:latin typeface="Arial" panose="020B0604020202020204" pitchFamily="34" charset="0"/>
                          <a:cs typeface="Arial" panose="020B0604020202020204" pitchFamily="34" charset="0"/>
                        </a:rPr>
                        <a:t> </a:t>
                      </a:r>
                      <a:r>
                        <a:rPr lang="en-US" sz="2000" b="0" dirty="0" err="1">
                          <a:solidFill>
                            <a:srgbClr val="0000FF"/>
                          </a:solidFill>
                          <a:latin typeface="Arial" panose="020B0604020202020204" pitchFamily="34" charset="0"/>
                          <a:cs typeface="Arial" panose="020B0604020202020204" pitchFamily="34" charset="0"/>
                        </a:rPr>
                        <a:t>giá</a:t>
                      </a:r>
                      <a:endParaRPr lang="en-US" sz="2000" b="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03546">
                <a:tc>
                  <a:txBody>
                    <a:bodyPr/>
                    <a:lstStyle/>
                    <a:p>
                      <a:pPr algn="ctr"/>
                      <a:r>
                        <a:rPr lang="en-US" sz="2400" dirty="0">
                          <a:solidFill>
                            <a:srgbClr val="0000FF"/>
                          </a:solidFill>
                          <a:latin typeface="Arial" panose="020B0604020202020204" pitchFamily="34" charset="0"/>
                          <a:cs typeface="Arial" panose="020B0604020202020204" pitchFamily="34" charset="0"/>
                        </a:rPr>
                        <a:t>Evaluate/</a:t>
                      </a:r>
                      <a:r>
                        <a:rPr lang="en-US" sz="2400" dirty="0" err="1">
                          <a:solidFill>
                            <a:srgbClr val="0000FF"/>
                          </a:solidFill>
                          <a:latin typeface="Arial" panose="020B0604020202020204" pitchFamily="34" charset="0"/>
                          <a:cs typeface="Arial" panose="020B0604020202020204" pitchFamily="34" charset="0"/>
                        </a:rPr>
                        <a:t>Đánh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giá</a:t>
                      </a:r>
                      <a:endParaRPr lang="en-US" sz="24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200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FF"/>
                          </a:solidFill>
                          <a:latin typeface="Arial" panose="020B0604020202020204" pitchFamily="34" charset="0"/>
                          <a:cs typeface="Arial" panose="020B0604020202020204" pitchFamily="34" charset="0"/>
                        </a:rPr>
                        <a:t>Điều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chỉnh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thiết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kế</a:t>
                      </a:r>
                      <a:endParaRPr lang="en-US" sz="2400" dirty="0">
                        <a:solidFill>
                          <a:srgbClr val="0000FF"/>
                        </a:solidFill>
                        <a:latin typeface="Arial" panose="020B0604020202020204" pitchFamily="34" charset="0"/>
                        <a:cs typeface="Arial" panose="020B0604020202020204" pitchFamily="34" charset="0"/>
                      </a:endParaRPr>
                    </a:p>
                  </a:txBody>
                  <a:tcPr marL="91444" marR="91444"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555378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12" y="-58984"/>
            <a:ext cx="9788304" cy="1233424"/>
          </a:xfrm>
        </p:spPr>
        <p:txBody>
          <a:bodyPr/>
          <a:lstStyle/>
          <a:p>
            <a:pPr algn="ctr"/>
            <a:r>
              <a:rPr lang="en-US" b="1" dirty="0" smtClean="0">
                <a:latin typeface="Times New Roman" panose="02020603050405020304" pitchFamily="18" charset="0"/>
                <a:cs typeface="Times New Roman" panose="02020603050405020304" pitchFamily="18" charset="0"/>
              </a:rPr>
              <a:t> NHỮNG CON SỐ PHẢI GHI NHỚ! </a:t>
            </a:r>
            <a:endParaRPr lang="en-US" b="1" dirty="0">
              <a:latin typeface="Times New Roman" panose="02020603050405020304" pitchFamily="18" charset="0"/>
              <a:cs typeface="Times New Roman" panose="02020603050405020304" pitchFamily="18" charset="0"/>
            </a:endParaRPr>
          </a:p>
        </p:txBody>
      </p:sp>
      <p:grpSp>
        <p:nvGrpSpPr>
          <p:cNvPr id="6" name="Group 3"/>
          <p:cNvGrpSpPr>
            <a:grpSpLocks/>
          </p:cNvGrpSpPr>
          <p:nvPr/>
        </p:nvGrpSpPr>
        <p:grpSpPr bwMode="auto">
          <a:xfrm>
            <a:off x="768065" y="1733226"/>
            <a:ext cx="3525625" cy="3352800"/>
            <a:chOff x="1611" y="1248"/>
            <a:chExt cx="2448" cy="2256"/>
          </a:xfrm>
        </p:grpSpPr>
        <p:grpSp>
          <p:nvGrpSpPr>
            <p:cNvPr id="7" name="Group 4"/>
            <p:cNvGrpSpPr>
              <a:grpSpLocks/>
            </p:cNvGrpSpPr>
            <p:nvPr/>
          </p:nvGrpSpPr>
          <p:grpSpPr bwMode="auto">
            <a:xfrm>
              <a:off x="1824" y="1248"/>
              <a:ext cx="2016" cy="1821"/>
              <a:chOff x="1872" y="1824"/>
              <a:chExt cx="2016" cy="1821"/>
            </a:xfrm>
          </p:grpSpPr>
          <p:sp>
            <p:nvSpPr>
              <p:cNvPr id="22" name="AutoShape 5"/>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3" name="AutoShape 6"/>
              <p:cNvSpPr>
                <a:spLocks noChangeArrowheads="1"/>
              </p:cNvSpPr>
              <p:nvPr/>
            </p:nvSpPr>
            <p:spPr bwMode="gray">
              <a:xfrm rot="5400000" flipH="1">
                <a:off x="3630"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4" name="AutoShape 7"/>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5" name="Oval 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Oval 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Oval 10"/>
              <p:cNvSpPr>
                <a:spLocks noChangeArrowheads="1"/>
              </p:cNvSpPr>
              <p:nvPr/>
            </p:nvSpPr>
            <p:spPr bwMode="gray">
              <a:xfrm>
                <a:off x="2255" y="2000"/>
                <a:ext cx="1261"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8" name="Oval 11"/>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Oval 12"/>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30" name="Oval 13"/>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4" name="Text Box 20"/>
            <p:cNvSpPr txBox="1">
              <a:spLocks noChangeArrowheads="1"/>
            </p:cNvSpPr>
            <p:nvPr/>
          </p:nvSpPr>
          <p:spPr bwMode="gray">
            <a:xfrm>
              <a:off x="2307" y="1621"/>
              <a:ext cx="936" cy="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p>
          </p:txBody>
        </p:sp>
        <p:sp>
          <p:nvSpPr>
            <p:cNvPr id="15" name="AutoShape 21"/>
            <p:cNvSpPr>
              <a:spLocks noChangeArrowheads="1"/>
            </p:cNvSpPr>
            <p:nvPr/>
          </p:nvSpPr>
          <p:spPr bwMode="auto">
            <a:xfrm>
              <a:off x="1611" y="3168"/>
              <a:ext cx="2448" cy="336"/>
            </a:xfrm>
            <a:prstGeom prst="roundRect">
              <a:avLst>
                <a:gd name="adj" fmla="val 50000"/>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HÌNH THỨC TỔ CHỨC </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3"/>
          <p:cNvGrpSpPr>
            <a:grpSpLocks/>
          </p:cNvGrpSpPr>
          <p:nvPr/>
        </p:nvGrpSpPr>
        <p:grpSpPr bwMode="auto">
          <a:xfrm>
            <a:off x="4434280" y="1742851"/>
            <a:ext cx="3525625" cy="3366176"/>
            <a:chOff x="1490" y="1248"/>
            <a:chExt cx="2448" cy="2265"/>
          </a:xfrm>
        </p:grpSpPr>
        <p:grpSp>
          <p:nvGrpSpPr>
            <p:cNvPr id="33" name="Group 4"/>
            <p:cNvGrpSpPr>
              <a:grpSpLocks/>
            </p:cNvGrpSpPr>
            <p:nvPr/>
          </p:nvGrpSpPr>
          <p:grpSpPr bwMode="auto">
            <a:xfrm>
              <a:off x="1824" y="1248"/>
              <a:ext cx="2016" cy="1821"/>
              <a:chOff x="1872" y="1824"/>
              <a:chExt cx="2016" cy="1821"/>
            </a:xfrm>
          </p:grpSpPr>
          <p:sp>
            <p:nvSpPr>
              <p:cNvPr id="36" name="AutoShape 5"/>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37" name="AutoShape 6"/>
              <p:cNvSpPr>
                <a:spLocks noChangeArrowheads="1"/>
              </p:cNvSpPr>
              <p:nvPr/>
            </p:nvSpPr>
            <p:spPr bwMode="gray">
              <a:xfrm rot="5400000" flipH="1">
                <a:off x="3630"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38" name="AutoShape 7"/>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39" name="Oval 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Oval 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Oval 10"/>
              <p:cNvSpPr>
                <a:spLocks noChangeArrowheads="1"/>
              </p:cNvSpPr>
              <p:nvPr/>
            </p:nvSpPr>
            <p:spPr bwMode="gray">
              <a:xfrm>
                <a:off x="2255" y="2000"/>
                <a:ext cx="1261"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42" name="Oval 11"/>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Oval 12"/>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44" name="Oval 13"/>
              <p:cNvSpPr>
                <a:spLocks noChangeArrowheads="1"/>
              </p:cNvSpPr>
              <p:nvPr/>
            </p:nvSpPr>
            <p:spPr bwMode="gray">
              <a:xfrm>
                <a:off x="2337" y="2083"/>
                <a:ext cx="1096" cy="1098"/>
              </a:xfrm>
              <a:prstGeom prst="ellipse">
                <a:avLst/>
              </a:prstGeom>
              <a:solidFill>
                <a:srgbClr val="FF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 name="Text Box 20"/>
            <p:cNvSpPr txBox="1">
              <a:spLocks noChangeArrowheads="1"/>
            </p:cNvSpPr>
            <p:nvPr/>
          </p:nvSpPr>
          <p:spPr bwMode="gray">
            <a:xfrm>
              <a:off x="2569" y="1564"/>
              <a:ext cx="524" cy="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8</a:t>
              </a:r>
              <a:endParaRPr kumimoji="0" lang="en-US" alt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AutoShape 21"/>
            <p:cNvSpPr>
              <a:spLocks noChangeArrowheads="1"/>
            </p:cNvSpPr>
            <p:nvPr/>
          </p:nvSpPr>
          <p:spPr bwMode="auto">
            <a:xfrm>
              <a:off x="1490" y="3177"/>
              <a:ext cx="2448" cy="336"/>
            </a:xfrm>
            <a:prstGeom prst="roundRect">
              <a:avLst>
                <a:gd name="adj" fmla="val 50000"/>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QUY TRÌNH KỸ THUẬT </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5" name="Group 3"/>
          <p:cNvGrpSpPr>
            <a:grpSpLocks/>
          </p:cNvGrpSpPr>
          <p:nvPr/>
        </p:nvGrpSpPr>
        <p:grpSpPr bwMode="auto">
          <a:xfrm>
            <a:off x="8100495" y="1756227"/>
            <a:ext cx="3525625" cy="3352800"/>
            <a:chOff x="1611" y="1248"/>
            <a:chExt cx="2448" cy="2256"/>
          </a:xfrm>
        </p:grpSpPr>
        <p:grpSp>
          <p:nvGrpSpPr>
            <p:cNvPr id="46" name="Group 4"/>
            <p:cNvGrpSpPr>
              <a:grpSpLocks/>
            </p:cNvGrpSpPr>
            <p:nvPr/>
          </p:nvGrpSpPr>
          <p:grpSpPr bwMode="auto">
            <a:xfrm>
              <a:off x="1824" y="1248"/>
              <a:ext cx="2016" cy="1821"/>
              <a:chOff x="1872" y="1824"/>
              <a:chExt cx="2016" cy="1821"/>
            </a:xfrm>
          </p:grpSpPr>
          <p:sp>
            <p:nvSpPr>
              <p:cNvPr id="49" name="AutoShape 5"/>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50" name="AutoShape 6"/>
              <p:cNvSpPr>
                <a:spLocks noChangeArrowheads="1"/>
              </p:cNvSpPr>
              <p:nvPr/>
            </p:nvSpPr>
            <p:spPr bwMode="gray">
              <a:xfrm rot="5400000" flipH="1">
                <a:off x="3630"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51" name="AutoShape 7"/>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52" name="Oval 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Oval 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Oval 10"/>
              <p:cNvSpPr>
                <a:spLocks noChangeArrowheads="1"/>
              </p:cNvSpPr>
              <p:nvPr/>
            </p:nvSpPr>
            <p:spPr bwMode="gray">
              <a:xfrm>
                <a:off x="2255" y="2000"/>
                <a:ext cx="1261"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55" name="Oval 11"/>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Oval 12"/>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57" name="Oval 13"/>
              <p:cNvSpPr>
                <a:spLocks noChangeArrowheads="1"/>
              </p:cNvSpPr>
              <p:nvPr/>
            </p:nvSpPr>
            <p:spPr bwMode="gray">
              <a:xfrm>
                <a:off x="2337" y="2083"/>
                <a:ext cx="1096" cy="1098"/>
              </a:xfrm>
              <a:prstGeom prst="ellipse">
                <a:avLst/>
              </a:prstGeom>
              <a:solidFill>
                <a:srgbClr val="FF99FF"/>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7" name="Text Box 20"/>
            <p:cNvSpPr txBox="1">
              <a:spLocks noChangeArrowheads="1"/>
            </p:cNvSpPr>
            <p:nvPr/>
          </p:nvSpPr>
          <p:spPr bwMode="gray">
            <a:xfrm>
              <a:off x="2575" y="1592"/>
              <a:ext cx="524" cy="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a:t>
              </a:r>
            </a:p>
          </p:txBody>
        </p:sp>
        <p:sp>
          <p:nvSpPr>
            <p:cNvPr id="48" name="AutoShape 21"/>
            <p:cNvSpPr>
              <a:spLocks noChangeArrowheads="1"/>
            </p:cNvSpPr>
            <p:nvPr/>
          </p:nvSpPr>
          <p:spPr bwMode="auto">
            <a:xfrm>
              <a:off x="1611" y="3168"/>
              <a:ext cx="2448" cy="336"/>
            </a:xfrm>
            <a:prstGeom prst="roundRect">
              <a:avLst>
                <a:gd name="adj" fmla="val 50000"/>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BÀI HỌC STEM</a:t>
              </a:r>
              <a:endPar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04171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E:\hinh nen dep\images (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Rectangle 11"/>
          <p:cNvSpPr>
            <a:spLocks noChangeArrowheads="1"/>
          </p:cNvSpPr>
          <p:nvPr>
            <p:custDataLst>
              <p:tags r:id="rId2"/>
            </p:custDataLst>
          </p:nvPr>
        </p:nvSpPr>
        <p:spPr bwMode="auto">
          <a:xfrm>
            <a:off x="3009899" y="609814"/>
            <a:ext cx="617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solidFill>
                  <a:schemeClr val="accent5">
                    <a:lumMod val="50000"/>
                  </a:schemeClr>
                </a:solidFill>
                <a:latin typeface="Times New Roman" panose="02020603050405020304" pitchFamily="18" charset="0"/>
                <a:cs typeface="Times New Roman" panose="02020603050405020304" pitchFamily="18" charset="0"/>
              </a:rPr>
              <a:t>SỞ GIÁO DỤC VÀ ĐÀO TẠO LÂM ĐỒNG </a:t>
            </a:r>
          </a:p>
        </p:txBody>
      </p:sp>
      <p:sp>
        <p:nvSpPr>
          <p:cNvPr id="92166" name="Text Box 3"/>
          <p:cNvSpPr txBox="1">
            <a:spLocks noChangeArrowheads="1"/>
          </p:cNvSpPr>
          <p:nvPr/>
        </p:nvSpPr>
        <p:spPr bwMode="auto">
          <a:xfrm>
            <a:off x="3215962" y="5488782"/>
            <a:ext cx="79878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altLang="en-US" sz="2800" b="1" i="1" dirty="0" err="1">
                <a:latin typeface="Times New Roman" panose="02020603050405020304" pitchFamily="18" charset="0"/>
                <a:cs typeface="Times New Roman" panose="02020603050405020304" pitchFamily="18" charset="0"/>
              </a:rPr>
              <a:t>Đà</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Lạt</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ngày</a:t>
            </a:r>
            <a:r>
              <a:rPr lang="en-US" altLang="en-US" sz="2800" b="1" i="1" dirty="0">
                <a:latin typeface="Times New Roman" panose="02020603050405020304" pitchFamily="18" charset="0"/>
                <a:cs typeface="Times New Roman" panose="02020603050405020304" pitchFamily="18" charset="0"/>
              </a:rPr>
              <a:t> 23, 24 </a:t>
            </a:r>
            <a:r>
              <a:rPr lang="en-US" altLang="en-US" sz="2800" b="1" i="1" dirty="0" err="1">
                <a:latin typeface="Times New Roman" panose="02020603050405020304" pitchFamily="18" charset="0"/>
                <a:cs typeface="Times New Roman" panose="02020603050405020304" pitchFamily="18" charset="0"/>
              </a:rPr>
              <a:t>tháng</a:t>
            </a:r>
            <a:r>
              <a:rPr lang="en-US" altLang="en-US" sz="2800" b="1" i="1" dirty="0">
                <a:latin typeface="Times New Roman" panose="02020603050405020304" pitchFamily="18" charset="0"/>
                <a:cs typeface="Times New Roman" panose="02020603050405020304" pitchFamily="18" charset="0"/>
              </a:rPr>
              <a:t> 10 </a:t>
            </a:r>
            <a:r>
              <a:rPr lang="en-US" altLang="en-US" sz="2800" b="1" i="1" dirty="0" err="1">
                <a:latin typeface="Times New Roman" panose="02020603050405020304" pitchFamily="18" charset="0"/>
                <a:cs typeface="Times New Roman" panose="02020603050405020304" pitchFamily="18" charset="0"/>
              </a:rPr>
              <a:t>năm</a:t>
            </a:r>
            <a:r>
              <a:rPr lang="en-US" altLang="en-US" sz="2800" b="1" i="1" dirty="0">
                <a:latin typeface="Times New Roman" panose="02020603050405020304" pitchFamily="18" charset="0"/>
                <a:cs typeface="Times New Roman" panose="02020603050405020304" pitchFamily="18" charset="0"/>
              </a:rPr>
              <a:t> 2020                           </a:t>
            </a:r>
          </a:p>
        </p:txBody>
      </p:sp>
      <p:cxnSp>
        <p:nvCxnSpPr>
          <p:cNvPr id="4" name="Straight Connector 3"/>
          <p:cNvCxnSpPr/>
          <p:nvPr/>
        </p:nvCxnSpPr>
        <p:spPr>
          <a:xfrm>
            <a:off x="3909218" y="1009924"/>
            <a:ext cx="43735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87142" y="2341411"/>
            <a:ext cx="11011300" cy="243143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kern="10" dirty="0">
                <a:solidFill>
                  <a:srgbClr val="FF0000"/>
                </a:solidFill>
                <a:latin typeface="Times New Roman" panose="02020603050405020304" pitchFamily="18" charset="0"/>
                <a:ea typeface="+mj-lt"/>
                <a:cs typeface="Times New Roman" panose="02020603050405020304" pitchFamily="18" charset="0"/>
              </a:rPr>
              <a:t>TẬP HUẤN</a:t>
            </a:r>
          </a:p>
          <a:p>
            <a:pPr algn="ctr">
              <a:defRPr/>
            </a:pPr>
            <a:r>
              <a:rPr lang="en-US" sz="3600" b="1" kern="10" dirty="0">
                <a:solidFill>
                  <a:srgbClr val="FF0000"/>
                </a:solidFill>
                <a:latin typeface="Times New Roman" panose="02020603050405020304" pitchFamily="18" charset="0"/>
                <a:ea typeface="+mj-lt"/>
                <a:cs typeface="Times New Roman" panose="02020603050405020304" pitchFamily="18" charset="0"/>
              </a:rPr>
              <a:t>TRIỂN KHAI GIÁO DỤC STEM CHO </a:t>
            </a:r>
          </a:p>
          <a:p>
            <a:pPr algn="ctr">
              <a:defRPr/>
            </a:pPr>
            <a:r>
              <a:rPr lang="en-US" sz="3600" b="1" kern="10" dirty="0">
                <a:solidFill>
                  <a:srgbClr val="FF0000"/>
                </a:solidFill>
                <a:latin typeface="Times New Roman" panose="02020603050405020304" pitchFamily="18" charset="0"/>
                <a:ea typeface="+mj-lt"/>
                <a:cs typeface="Times New Roman" panose="02020603050405020304" pitchFamily="18" charset="0"/>
              </a:rPr>
              <a:t>CÁN BỘ QUẢN LÝ VÀ GIÁO VIÊN CỐT CÁN</a:t>
            </a:r>
          </a:p>
          <a:p>
            <a:pPr algn="ctr">
              <a:defRPr/>
            </a:pPr>
            <a:r>
              <a:rPr lang="en-US" sz="3600" b="1" kern="10" spc="50" dirty="0">
                <a:ln w="11430"/>
                <a:solidFill>
                  <a:srgbClr val="FF0000"/>
                </a:solidFill>
                <a:latin typeface="Times New Roman" panose="02020603050405020304" pitchFamily="18" charset="0"/>
                <a:ea typeface="+mj-lt"/>
                <a:cs typeface="Times New Roman" panose="02020603050405020304" pitchFamily="18" charset="0"/>
              </a:rPr>
              <a:t>NĂM HỌC 2020 - 2021</a:t>
            </a:r>
            <a:endParaRPr lang="en-US" sz="3600" b="1" spc="50" dirty="0">
              <a:ln w="1143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045" y="1122785"/>
            <a:ext cx="993905" cy="993905"/>
          </a:xfrm>
          <a:prstGeom prst="rect">
            <a:avLst/>
          </a:prstGeom>
        </p:spPr>
      </p:pic>
    </p:spTree>
    <p:custDataLst>
      <p:tags r:id="rId1"/>
    </p:custDataLst>
    <p:extLst>
      <p:ext uri="{BB962C8B-B14F-4D97-AF65-F5344CB8AC3E}">
        <p14:creationId xmlns:p14="http://schemas.microsoft.com/office/powerpoint/2010/main" val="250219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6">
            <a:hlinkClick r:id="rId2" action="ppaction://hlinksldjump"/>
          </p:cNvPr>
          <p:cNvSpPr txBox="1">
            <a:spLocks noChangeArrowheads="1"/>
          </p:cNvSpPr>
          <p:nvPr/>
        </p:nvSpPr>
        <p:spPr bwMode="auto">
          <a:xfrm>
            <a:off x="-419466" y="820737"/>
            <a:ext cx="451485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1. STEM LÀ GÌ?</a:t>
            </a:r>
          </a:p>
        </p:txBody>
      </p:sp>
      <p:sp>
        <p:nvSpPr>
          <p:cNvPr id="4099" name="AutoShape 5" descr="Mô Hình Giáo Dục STEM là gì? - Hội Thảo Steam"/>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endParaRPr>
          </a:p>
        </p:txBody>
      </p:sp>
      <p:sp>
        <p:nvSpPr>
          <p:cNvPr id="4100" name="AutoShape 7" descr="Mô Hình Giáo Dục STEM là gì? - Hội Thảo Steam"/>
          <p:cNvSpPr>
            <a:spLocks noChangeAspect="1" noChangeArrowheads="1"/>
          </p:cNvSpPr>
          <p:nvPr/>
        </p:nvSpPr>
        <p:spPr bwMode="auto">
          <a:xfrm>
            <a:off x="31273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endParaRPr>
          </a:p>
        </p:txBody>
      </p:sp>
      <p:pic>
        <p:nvPicPr>
          <p:cNvPr id="4105" name="Picture 9" descr="Mô Hình Giáo Dục STEM là gì? - Hội Thảo S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726419"/>
            <a:ext cx="7242175"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577138" y="588963"/>
            <a:ext cx="41211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STEM</a:t>
            </a:r>
            <a:r>
              <a:rPr kumimoji="0" lang="vi-VN"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là thuật ngữ viết tắt của các từ Science (Khoa học), Technology (Công nghệ), Engineering (Kĩ thuật) và Mathematics (Toán học), thường được sử dụng khi bàn đến các chính sách phát triển về Khoa học, Công nghệ, Kĩ thuật và Toán học của mỗi quốc gia.</a:t>
            </a:r>
            <a:endParaRPr kumimoji="0" lang="nl-NL"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a:spLocks noChangeArrowheads="1"/>
          </p:cNvSpPr>
          <p:nvPr/>
        </p:nvSpPr>
        <p:spPr bwMode="auto">
          <a:xfrm>
            <a:off x="0" y="6211888"/>
            <a:ext cx="12315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Thuật ngữ này lần đầu tiên được giới thiệu bởi Quỹ Khoa học Mỹ vào năm 2001.</a:t>
            </a:r>
            <a:endParaRPr kumimoji="0" lang="nl-NL" alt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6">
            <a:hlinkClick r:id="rId2" action="ppaction://hlinksldjump"/>
          </p:cNvPr>
          <p:cNvSpPr txBox="1">
            <a:spLocks noChangeArrowheads="1"/>
          </p:cNvSpPr>
          <p:nvPr/>
        </p:nvSpPr>
        <p:spPr bwMode="auto">
          <a:xfrm>
            <a:off x="0" y="44450"/>
            <a:ext cx="4645025" cy="73977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 KHÁI QUÁT VỀ STEM</a:t>
            </a:r>
          </a:p>
        </p:txBody>
      </p:sp>
    </p:spTree>
    <p:extLst>
      <p:ext uri="{BB962C8B-B14F-4D97-AF65-F5344CB8AC3E}">
        <p14:creationId xmlns:p14="http://schemas.microsoft.com/office/powerpoint/2010/main" val="396543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checkerboard(across)">
                                      <p:cBhvr>
                                        <p:cTn id="11" dur="500"/>
                                        <p:tgtEl>
                                          <p:spTgt spid="410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392113" y="236538"/>
            <a:ext cx="11553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 phát triển về Khoa học, Công nghệ, Kĩ thuật và Toán học được mô tả bởi </a:t>
            </a:r>
            <a:endParaRPr kumimoji="0" lang="en-US"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chu trình STEM</a:t>
            </a:r>
            <a:endParaRPr kumimoji="0" lang="en-US"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a:spLocks noChangeArrowheads="1"/>
          </p:cNvSpPr>
          <p:nvPr/>
        </p:nvSpPr>
        <p:spPr bwMode="auto">
          <a:xfrm>
            <a:off x="392113" y="5407025"/>
            <a:ext cx="1155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rong đó</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Science là quy trình sáng tạo ra kiến thức khoa học</a:t>
            </a:r>
            <a:endPar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030288"/>
            <a:ext cx="10174287"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1654175" y="5845175"/>
            <a:ext cx="1013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Engineering là quy trình sử dụng kiến thức khoa học để thiết kế công nghệ mới</a:t>
            </a:r>
            <a:r>
              <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p:cNvSpPr>
            <a:spLocks noChangeArrowheads="1"/>
          </p:cNvSpPr>
          <p:nvPr/>
        </p:nvSpPr>
        <p:spPr bwMode="auto">
          <a:xfrm>
            <a:off x="1582738" y="6249988"/>
            <a:ext cx="10129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Toán là công cụ được sử dụng để thu nhận kết quả</a:t>
            </a:r>
            <a:r>
              <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798512" y="0"/>
            <a:ext cx="10987088" cy="5423266"/>
          </a:xfrm>
          <a:prstGeom prst="rect">
            <a:avLst/>
          </a:prstGeom>
        </p:spPr>
      </p:pic>
    </p:spTree>
    <p:extLst>
      <p:ext uri="{BB962C8B-B14F-4D97-AF65-F5344CB8AC3E}">
        <p14:creationId xmlns:p14="http://schemas.microsoft.com/office/powerpoint/2010/main" val="1145318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checkerboard(across)">
                                      <p:cBhvr>
                                        <p:cTn id="7" dur="5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9116" y="738664"/>
            <a:ext cx="11631176" cy="20672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2"/>
          <p:cNvSpPr/>
          <p:nvPr/>
        </p:nvSpPr>
        <p:spPr>
          <a:xfrm>
            <a:off x="379116" y="0"/>
            <a:ext cx="4751622" cy="738664"/>
          </a:xfrm>
          <a:prstGeom prst="rect">
            <a:avLst/>
          </a:prstGeom>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2. GIÁO DỤC STEM </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LÀ GÌ?</a:t>
            </a:r>
          </a:p>
        </p:txBody>
      </p:sp>
      <p:sp>
        <p:nvSpPr>
          <p:cNvPr id="6" name="Rounded Rectangle 5"/>
          <p:cNvSpPr/>
          <p:nvPr/>
        </p:nvSpPr>
        <p:spPr>
          <a:xfrm>
            <a:off x="326652" y="3560590"/>
            <a:ext cx="1504920" cy="3032284"/>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Đảm</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bảo</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tính</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toàn</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diện</a:t>
            </a:r>
            <a:endPar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7" name="Rounded Rectangle 6"/>
          <p:cNvSpPr/>
          <p:nvPr/>
        </p:nvSpPr>
        <p:spPr>
          <a:xfrm>
            <a:off x="2803129" y="3560590"/>
            <a:ext cx="1578522" cy="3066665"/>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Nâng</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cao</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hứng</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thú</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học</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tập</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các</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môn</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học</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STEM</a:t>
            </a:r>
          </a:p>
        </p:txBody>
      </p:sp>
      <p:sp>
        <p:nvSpPr>
          <p:cNvPr id="8" name="Rounded Rectangle 7"/>
          <p:cNvSpPr/>
          <p:nvPr/>
        </p:nvSpPr>
        <p:spPr>
          <a:xfrm>
            <a:off x="5353208" y="3525475"/>
            <a:ext cx="1626883" cy="3102513"/>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Hình</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thành</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và</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phát</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triển</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năng</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lực</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phẩm</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chất</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cho</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HS.</a:t>
            </a:r>
          </a:p>
        </p:txBody>
      </p:sp>
      <p:sp>
        <p:nvSpPr>
          <p:cNvPr id="9" name="Rounded Rectangle 8"/>
          <p:cNvSpPr/>
          <p:nvPr/>
        </p:nvSpPr>
        <p:spPr>
          <a:xfrm>
            <a:off x="7844116" y="3462419"/>
            <a:ext cx="1612745" cy="3122968"/>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Kết</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nối</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trường</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học</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với</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cộng</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đồng</a:t>
            </a:r>
            <a:endPar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10" name="Rounded Rectangle 9"/>
          <p:cNvSpPr/>
          <p:nvPr/>
        </p:nvSpPr>
        <p:spPr>
          <a:xfrm>
            <a:off x="10214917" y="3462419"/>
            <a:ext cx="1580549" cy="3129389"/>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Hướng</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nghiệp</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phân</a:t>
            </a:r>
            <a:r>
              <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2060"/>
                </a:solidFill>
                <a:effectLst/>
                <a:uLnTx/>
                <a:uFillTx/>
                <a:latin typeface="Trebuchet MS" panose="020B0603020202020204"/>
                <a:ea typeface="+mn-ea"/>
                <a:cs typeface="+mn-cs"/>
              </a:rPr>
              <a:t>luồng</a:t>
            </a:r>
            <a:endParaRPr kumimoji="0" lang="en-US" sz="24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cxnSp>
        <p:nvCxnSpPr>
          <p:cNvPr id="12" name="Straight Arrow Connector 11"/>
          <p:cNvCxnSpPr>
            <a:stCxn id="5" idx="2"/>
          </p:cNvCxnSpPr>
          <p:nvPr/>
        </p:nvCxnSpPr>
        <p:spPr>
          <a:xfrm flipH="1">
            <a:off x="1424356" y="2805918"/>
            <a:ext cx="4770348" cy="69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7" idx="0"/>
          </p:cNvCxnSpPr>
          <p:nvPr/>
        </p:nvCxnSpPr>
        <p:spPr>
          <a:xfrm flipH="1">
            <a:off x="3592390" y="2805918"/>
            <a:ext cx="2602314" cy="754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79719" y="2823475"/>
            <a:ext cx="0" cy="719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2"/>
          </p:cNvCxnSpPr>
          <p:nvPr/>
        </p:nvCxnSpPr>
        <p:spPr>
          <a:xfrm>
            <a:off x="6194704" y="2805918"/>
            <a:ext cx="2340028" cy="656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2"/>
            <a:endCxn id="10" idx="0"/>
          </p:cNvCxnSpPr>
          <p:nvPr/>
        </p:nvCxnSpPr>
        <p:spPr>
          <a:xfrm>
            <a:off x="6194704" y="2805918"/>
            <a:ext cx="4810488" cy="656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4"/>
          <p:cNvSpPr>
            <a:spLocks noChangeArrowheads="1"/>
          </p:cNvSpPr>
          <p:nvPr/>
        </p:nvSpPr>
        <p:spPr bwMode="auto">
          <a:xfrm>
            <a:off x="589303" y="801388"/>
            <a:ext cx="11206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Giáo dục STEM là mô hình giáo dục dựa trên cách tiếp cận liên môn, giúp học sinh áp dụng các kiến thức khoa học, công nghệ, kĩ thuật và toán học vào giải quyết một số vấn đề thực tiễn trong bối cảnh cụ thể</a:t>
            </a:r>
            <a:r>
              <a:rPr kumimoji="0" lang="en-US" alt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32/TT-BGDĐT)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9659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checkerboard(across)">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4" grpId="0" autoUpdateAnimBg="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hlinkClick r:id="rId2" action="ppaction://hlinksldjump"/>
          </p:cNvPr>
          <p:cNvSpPr txBox="1">
            <a:spLocks noChangeArrowheads="1"/>
          </p:cNvSpPr>
          <p:nvPr/>
        </p:nvSpPr>
        <p:spPr bwMode="auto">
          <a:xfrm>
            <a:off x="-1" y="44450"/>
            <a:ext cx="11746523" cy="661207"/>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II. HÌNH THỨC TỔ CHỨC GIÁO DỤC STEM</a:t>
            </a:r>
          </a:p>
        </p:txBody>
      </p:sp>
      <p:sp>
        <p:nvSpPr>
          <p:cNvPr id="4" name="Rounded Rectangle 3"/>
          <p:cNvSpPr/>
          <p:nvPr/>
        </p:nvSpPr>
        <p:spPr>
          <a:xfrm>
            <a:off x="566737" y="1239030"/>
            <a:ext cx="2209800" cy="141287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1.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Dạy</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học</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các</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môn</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thuộc</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lĩnh</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vực</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STEM</a:t>
            </a:r>
          </a:p>
        </p:txBody>
      </p:sp>
      <p:sp>
        <p:nvSpPr>
          <p:cNvPr id="5" name="Rounded Rectangle 4"/>
          <p:cNvSpPr/>
          <p:nvPr/>
        </p:nvSpPr>
        <p:spPr>
          <a:xfrm>
            <a:off x="565150" y="3258724"/>
            <a:ext cx="2209800" cy="132238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2.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Hoạt</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động</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trải</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nghiệm</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STEM </a:t>
            </a:r>
          </a:p>
        </p:txBody>
      </p:sp>
      <p:sp>
        <p:nvSpPr>
          <p:cNvPr id="6" name="Rounded Rectangle 5"/>
          <p:cNvSpPr/>
          <p:nvPr/>
        </p:nvSpPr>
        <p:spPr>
          <a:xfrm>
            <a:off x="565150" y="5184359"/>
            <a:ext cx="2209800" cy="1219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3.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Hoạt</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động</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nghiên</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cứu</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khoa</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Trebuchet MS" panose="020B0603020202020204"/>
                <a:ea typeface="+mn-ea"/>
                <a:cs typeface="+mn-cs"/>
              </a:rPr>
              <a:t>học</a:t>
            </a:r>
            <a:endPar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p:cNvSpPr txBox="1"/>
          <p:nvPr/>
        </p:nvSpPr>
        <p:spPr>
          <a:xfrm>
            <a:off x="3613150" y="1308905"/>
            <a:ext cx="2979249" cy="1323439"/>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Thường</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được</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Tổ</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chức</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Trebuchet MS" panose="020B0603020202020204"/>
                <a:ea typeface="+mn-ea"/>
                <a:cs typeface="+mn-cs"/>
              </a:rPr>
              <a:t>trong</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trường</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học</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Trebuchet MS" panose="020B0603020202020204"/>
                <a:ea typeface="+mn-ea"/>
                <a:cs typeface="+mn-cs"/>
              </a:rPr>
              <a:t>Bám</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sát</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chương</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trình</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Trebuchet MS" panose="020B0603020202020204"/>
                <a:ea typeface="+mn-ea"/>
                <a:cs typeface="+mn-cs"/>
              </a:rPr>
              <a:t>môn</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học</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t>
            </a: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TextBox 7"/>
          <p:cNvSpPr txBox="1"/>
          <p:nvPr/>
        </p:nvSpPr>
        <p:spPr>
          <a:xfrm>
            <a:off x="3616325" y="3344015"/>
            <a:ext cx="2942737" cy="984885"/>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Trebuchet MS" panose="020B0603020202020204"/>
                <a:ea typeface="+mn-ea"/>
                <a:cs typeface="+mn-cs"/>
                <a:sym typeface="Wingdings" panose="05000000000000000000" pitchFamily="2" charset="2"/>
              </a:rPr>
              <a:t></a:t>
            </a:r>
            <a:r>
              <a:rPr kumimoji="0" lang="en-US" sz="2000" b="0" i="0" u="none" strike="noStrike" kern="1200" cap="none" spc="0" normalizeH="0" baseline="0" noProof="0" dirty="0" err="1" smtClean="0">
                <a:ln>
                  <a:noFill/>
                </a:ln>
                <a:solidFill>
                  <a:srgbClr val="FF0000"/>
                </a:solidFill>
                <a:effectLst/>
                <a:uLnTx/>
                <a:uFillTx/>
                <a:latin typeface="Trebuchet MS" panose="020B0603020202020204"/>
                <a:ea typeface="+mn-ea"/>
                <a:cs typeface="+mn-cs"/>
                <a:sym typeface="Wingdings" panose="05000000000000000000" pitchFamily="2" charset="2"/>
              </a:rPr>
              <a:t>Câu</a:t>
            </a:r>
            <a:r>
              <a:rPr kumimoji="0" lang="en-US" sz="2000" b="0" i="0" u="none" strike="noStrike" kern="1200" cap="none" spc="0" normalizeH="0" baseline="0" noProof="0" dirty="0" smtClean="0">
                <a:ln>
                  <a:noFill/>
                </a:ln>
                <a:solidFill>
                  <a:srgbClr val="FF0000"/>
                </a:solidFill>
                <a:effectLst/>
                <a:uLnTx/>
                <a:uFillTx/>
                <a:latin typeface="Trebuchet MS" panose="020B0603020202020204"/>
                <a:ea typeface="+mn-ea"/>
                <a:cs typeface="+mn-cs"/>
                <a:sym typeface="Wingdings" panose="05000000000000000000" pitchFamily="2" charset="2"/>
              </a:rPr>
              <a:t> </a:t>
            </a:r>
            <a:r>
              <a:rPr kumimoji="0" lang="en-US" sz="2000" b="0" i="0" u="none" strike="noStrike" kern="1200" cap="none" spc="0" normalizeH="0" baseline="0" noProof="0" dirty="0" err="1">
                <a:ln>
                  <a:noFill/>
                </a:ln>
                <a:solidFill>
                  <a:srgbClr val="FF0000"/>
                </a:solidFill>
                <a:effectLst/>
                <a:uLnTx/>
                <a:uFillTx/>
                <a:latin typeface="Trebuchet MS" panose="020B0603020202020204"/>
                <a:ea typeface="+mn-ea"/>
                <a:cs typeface="+mn-cs"/>
                <a:sym typeface="Wingdings" panose="05000000000000000000" pitchFamily="2" charset="2"/>
              </a:rPr>
              <a:t>lạc</a:t>
            </a:r>
            <a:r>
              <a:rPr kumimoji="0" lang="en-US" sz="2000" b="0" i="0" u="none" strike="noStrike" kern="1200" cap="none" spc="0" normalizeH="0" baseline="0" noProof="0" dirty="0">
                <a:ln>
                  <a:noFill/>
                </a:ln>
                <a:solidFill>
                  <a:srgbClr val="FF0000"/>
                </a:solidFill>
                <a:effectLst/>
                <a:uLnTx/>
                <a:uFillTx/>
                <a:latin typeface="Trebuchet MS" panose="020B0603020202020204"/>
                <a:ea typeface="+mn-ea"/>
                <a:cs typeface="+mn-cs"/>
                <a:sym typeface="Wingdings" panose="05000000000000000000" pitchFamily="2" charset="2"/>
              </a:rPr>
              <a:t> </a:t>
            </a:r>
            <a:r>
              <a:rPr kumimoji="0" lang="en-US" sz="2000" b="0" i="0" u="none" strike="noStrike" kern="1200" cap="none" spc="0" normalizeH="0" baseline="0" noProof="0" dirty="0" err="1">
                <a:ln>
                  <a:noFill/>
                </a:ln>
                <a:solidFill>
                  <a:srgbClr val="FF0000"/>
                </a:solidFill>
                <a:effectLst/>
                <a:uLnTx/>
                <a:uFillTx/>
                <a:latin typeface="Trebuchet MS" panose="020B0603020202020204"/>
                <a:ea typeface="+mn-ea"/>
                <a:cs typeface="+mn-cs"/>
                <a:sym typeface="Wingdings" panose="05000000000000000000" pitchFamily="2" charset="2"/>
              </a:rPr>
              <a:t>bộ</a:t>
            </a:r>
            <a:r>
              <a:rPr kumimoji="0" lang="en-US" sz="2000" b="0" i="0" u="none" strike="noStrike" kern="1200" cap="none" spc="0" normalizeH="0" baseline="0" noProof="0" dirty="0">
                <a:ln>
                  <a:noFill/>
                </a:ln>
                <a:solidFill>
                  <a:srgbClr val="FF0000"/>
                </a:solidFill>
                <a:effectLst/>
                <a:uLnTx/>
                <a:uFillTx/>
                <a:latin typeface="Trebuchet MS" panose="020B0603020202020204"/>
                <a:ea typeface="+mn-ea"/>
                <a:cs typeface="+mn-cs"/>
                <a:sym typeface="Wingdings" panose="05000000000000000000" pitchFamily="2" charset="2"/>
              </a:rPr>
              <a:t> 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rebuchet MS" panose="020B0603020202020204"/>
                <a:ea typeface="+mn-ea"/>
                <a:cs typeface="+mn-cs"/>
                <a:sym typeface="Wingdings" panose="05000000000000000000" pitchFamily="2" charset="2"/>
              </a:rPr>
              <a:t></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Ngày hội </a:t>
            </a:r>
            <a:r>
              <a:rPr kumimoji="0" lang="en-US" sz="2000" b="0" i="0" u="none" strike="noStrike" kern="1200" cap="none" spc="0" normalizeH="0" baseline="0" noProof="0" dirty="0">
                <a:ln>
                  <a:noFill/>
                </a:ln>
                <a:solidFill>
                  <a:srgbClr val="FF0000"/>
                </a:solidFill>
                <a:effectLst/>
                <a:uLnTx/>
                <a:uFillTx/>
                <a:latin typeface="Trebuchet MS" panose="020B0603020202020204"/>
                <a:ea typeface="+mn-ea"/>
                <a:cs typeface="+mn-cs"/>
                <a:sym typeface="Wingdings" panose="05000000000000000000" pitchFamily="2" charset="2"/>
              </a:rPr>
              <a:t>STEM</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srgbClr val="FF0000"/>
                </a:solidFill>
                <a:effectLst/>
                <a:uLnTx/>
                <a:uFillTx/>
                <a:latin typeface="Trebuchet MS" panose="020B0603020202020204"/>
                <a:ea typeface="+mn-ea"/>
                <a:cs typeface="+mn-cs"/>
              </a:rPr>
              <a:t>…</a:t>
            </a:r>
            <a:endParaRPr kumimoji="0" lang="en-US"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9" name="TextBox 8"/>
          <p:cNvSpPr txBox="1"/>
          <p:nvPr/>
        </p:nvSpPr>
        <p:spPr>
          <a:xfrm>
            <a:off x="3579812" y="5184359"/>
            <a:ext cx="2979249" cy="1323439"/>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Được</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triển</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khai</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thông</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qua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hoạt</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động</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NCKH –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Cuộc</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thi</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s</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á</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ng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tạo</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Thanh</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thiếu</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Trebuchet MS" panose="020B0603020202020204"/>
                <a:ea typeface="+mn-ea"/>
                <a:cs typeface="+mn-cs"/>
              </a:rPr>
              <a:t>niên</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t>
            </a: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Right Arrow 10"/>
          <p:cNvSpPr/>
          <p:nvPr/>
        </p:nvSpPr>
        <p:spPr>
          <a:xfrm>
            <a:off x="2775744" y="1687109"/>
            <a:ext cx="838200" cy="317500"/>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2" name="Right Arrow 11"/>
          <p:cNvSpPr/>
          <p:nvPr/>
        </p:nvSpPr>
        <p:spPr>
          <a:xfrm>
            <a:off x="2774950" y="5680074"/>
            <a:ext cx="838200" cy="317500"/>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3" name="Right Arrow 12"/>
          <p:cNvSpPr/>
          <p:nvPr/>
        </p:nvSpPr>
        <p:spPr>
          <a:xfrm>
            <a:off x="2774950" y="3732604"/>
            <a:ext cx="838200" cy="319088"/>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4" name="Rounded Rectangle 13"/>
          <p:cNvSpPr/>
          <p:nvPr/>
        </p:nvSpPr>
        <p:spPr>
          <a:xfrm>
            <a:off x="6822831" y="914400"/>
            <a:ext cx="5175738" cy="5823127"/>
          </a:xfrm>
          <a:prstGeom prst="roundRect">
            <a:avLst>
              <a:gd name="adj" fmla="val 437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Đây </a:t>
            </a:r>
            <a:r>
              <a:rPr kumimoji="0" lang="nl-NL"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là hình thức tổ chức giáo dục STEM chủ yếu trong nhà trường trung </a:t>
            </a:r>
            <a:r>
              <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Trong </a:t>
            </a:r>
            <a:r>
              <a:rPr kumimoji="0" lang="nl-NL"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môn học, GV có thể xây dựng chủ đề STEM/tiết học STEM (gọi chung là Bài học STEM</a:t>
            </a:r>
            <a:r>
              <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Gắn kết với các vấn đề của thực tiễn, xã hội</a:t>
            </a: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Tiếp cận tích hợp liên môn</a:t>
            </a: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Theo quy trình dạy học STEM đảm bảo phát triển năng lực và bồi dưỡng phẩm chất cũng như hứng thú cho HS: ĐỔI MỚI PPDH/KTDH</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Bám sát nội dung chương trình của môn học nhằm thực hiện chương trình GDPT theo thời lượng quy định của các môn học trong chương trình</a:t>
            </a: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nl-NL" alt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7063154" y="879231"/>
            <a:ext cx="4695092" cy="5943600"/>
          </a:xfrm>
          <a:prstGeom prst="roundRect">
            <a:avLst>
              <a:gd name="adj" fmla="val 655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Được tổ chức thông qua hình thức câu lạc bộ STEM hoặc các hoạt động trải nghiệm thực tế, được tổ chức theo sở thích, năng khiếu (HS tham gia một cách tự nguyện).</a:t>
            </a:r>
            <a:endParaRPr kumimoji="0" lang="en-US"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Hình thức tổ chức khác: Thư viện học liệu số, thí nghiệm ảo, mô phỏng, phần mềm học tập,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Gắn kết với các vấn đề của thực tiễn, xã hội.</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Có tiếp cận liên môn.</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Theo quy trình tổ chức hoạt động trải nghiệm STEM.</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Nội dung có thể có những kiến thức mở rộng hơn so với trong chương trình.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Có thể hợp tác với các trường đại học, viện nghiên cứu, hộ kinh doanh, doanh nghiệp,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 name="Rounded Rectangle 15"/>
          <p:cNvSpPr/>
          <p:nvPr/>
        </p:nvSpPr>
        <p:spPr>
          <a:xfrm>
            <a:off x="6856168" y="844062"/>
            <a:ext cx="4554416" cy="5978769"/>
          </a:xfrm>
          <a:prstGeom prst="roundRect">
            <a:avLst>
              <a:gd name="adj" fmla="val 817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nl-NL"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Được thực hiện dưới dạng một đề tài/dự án nghiên cứu khoa học, kĩ thuật bởi từ 1 đến 2 học sinh, dưới sự hướng dẫn của GV hoặc nhà khoa học có chuyên môn phù hợp.</a:t>
            </a:r>
            <a:endParaRPr kumimoji="0" lang="en-US"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Gắn kết với các vấn đề của thực tiễn, xã hội.</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Có tiếp cận liên môn.</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Theo quy trình hoạt động nghiên cứu khoa học, kĩ thuật.</a:t>
            </a:r>
            <a:endParaRPr kumimoji="0" lang="en-US"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Thường tìm tòi, mở rộng, khám phá khoa học, kỹ thuật để giải quyết vấn đề thực tiễn.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Có thể hợp tác với các trường đại học, viện nghiên cứu.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=&gt; Thường dành cho những HS có năng lực, sở thích, hứng thú, đam mê với nghiên cứu khoa học, kỹ thuật.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1950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4" grpId="1" animBg="1"/>
      <p:bldP spid="15" grpId="0" animBg="1"/>
      <p:bldP spid="15" grpId="1" animBg="1"/>
      <p:bldP spid="16" grpId="0" animBg="1"/>
      <p:bldP spid="1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pcpcpcpc\AppData\Local\Temp\PR\data\asimages\{60FB8153-7D6E-4819-809D-AAC7867A3F2D}_2.png&quot;/&gt;&lt;left val=&quot;32&quot;/&gt;&lt;top val=&quot;26&quot;/&gt;&lt;width val=&quot;714&quot;/&gt;&lt;height val=&quot;79&quot;/&gt;&lt;hasText val=&quot;1&quot;/&gt;&lt;/Image&gt;&lt;/ThreeDShapeInfo&gt;"/>
  <p:tag name="PRESENTER_SHAPETEXTINFO" val="&lt;ShapeTextInfo&gt;&lt;TableIndex row=&quot;-1&quot; col=&quot;-1&quot;&gt;&lt;linesCount val=&quot;2&quot;/&gt;&lt;lineCharCount val=&quot;50&quot;/&gt;&lt;lineCharCount val=&quot;6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pcpcpcpc\AppData\Local\Temp\PR\data\asimages\{60FB8153-7D6E-4819-809D-AAC7867A3F2D}_2.png&quot;/&gt;&lt;left val=&quot;32&quot;/&gt;&lt;top val=&quot;26&quot;/&gt;&lt;width val=&quot;714&quot;/&gt;&lt;height val=&quot;79&quot;/&gt;&lt;hasText val=&quot;1&quot;/&gt;&lt;/Image&gt;&lt;/ThreeDShapeInfo&gt;"/>
  <p:tag name="PRESENTER_SHAPETEXTINFO" val="&lt;ShapeTextInfo&gt;&lt;TableIndex row=&quot;-1&quot; col=&quot;-1&quot;&gt;&lt;linesCount val=&quot;2&quot;/&gt;&lt;lineCharCount val=&quot;50&quot;/&gt;&lt;lineCharCount val=&quot;6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2.potx" id="{C7E6B991-3A23-437A-8D29-ED281D521976}" vid="{F26B006C-EE13-4475-892D-508C9086ECB4}"/>
    </a:ext>
  </a:extLst>
</a:theme>
</file>

<file path=docProps/app.xml><?xml version="1.0" encoding="utf-8"?>
<Properties xmlns="http://schemas.openxmlformats.org/officeDocument/2006/extended-properties" xmlns:vt="http://schemas.openxmlformats.org/officeDocument/2006/docPropsVTypes">
  <TotalTime>377</TotalTime>
  <Words>4235</Words>
  <PresentationFormat>Widescreen</PresentationFormat>
  <Paragraphs>531</Paragraphs>
  <Slides>56</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56</vt:i4>
      </vt:variant>
    </vt:vector>
  </HeadingPairs>
  <TitlesOfParts>
    <vt:vector size="70" baseType="lpstr">
      <vt:lpstr>Arial</vt:lpstr>
      <vt:lpstr>Calibri</vt:lpstr>
      <vt:lpstr>Calibri Light</vt:lpstr>
      <vt:lpstr>Cambria</vt:lpstr>
      <vt:lpstr>HY중고딕</vt:lpstr>
      <vt:lpstr>Symbol</vt:lpstr>
      <vt:lpstr>Times New Roman</vt:lpstr>
      <vt:lpstr>Trebuchet MS</vt:lpstr>
      <vt:lpstr>Wingdings</vt:lpstr>
      <vt:lpstr>Wingdings 3</vt:lpstr>
      <vt:lpstr>Office Theme</vt:lpstr>
      <vt:lpstr>Facet</vt:lpstr>
      <vt:lpstr>1_Office Theme</vt:lpstr>
      <vt:lpstr>Back to School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NHỮNG CON SỐ PHẢI GHI NHỚ!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2020-10-21T14:09:42Z</dcterms:created>
  <dcterms:modified xsi:type="dcterms:W3CDTF">2020-10-22T09:44:14Z</dcterms:modified>
</cp:coreProperties>
</file>