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501" r:id="rId2"/>
    <p:sldId id="500" r:id="rId3"/>
    <p:sldId id="502" r:id="rId4"/>
    <p:sldId id="495" r:id="rId5"/>
    <p:sldId id="503" r:id="rId6"/>
    <p:sldId id="504" r:id="rId7"/>
    <p:sldId id="505" r:id="rId8"/>
    <p:sldId id="506" r:id="rId9"/>
    <p:sldId id="507" r:id="rId10"/>
    <p:sldId id="508" r:id="rId11"/>
    <p:sldId id="510" r:id="rId12"/>
    <p:sldId id="509" r:id="rId13"/>
    <p:sldId id="511" r:id="rId14"/>
    <p:sldId id="512" r:id="rId15"/>
    <p:sldId id="513" r:id="rId16"/>
    <p:sldId id="514" r:id="rId17"/>
    <p:sldId id="515" r:id="rId18"/>
    <p:sldId id="261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557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68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6177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8409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730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209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50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73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80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88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2174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3201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816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2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29"/>
          <p:cNvSpPr/>
          <p:nvPr/>
        </p:nvSpPr>
        <p:spPr>
          <a:xfrm>
            <a:off x="493218" y="290479"/>
            <a:ext cx="11321200" cy="6283200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2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29"/>
          <p:cNvGrpSpPr/>
          <p:nvPr/>
        </p:nvGrpSpPr>
        <p:grpSpPr>
          <a:xfrm>
            <a:off x="13936" y="-16242"/>
            <a:ext cx="11742664" cy="6428048"/>
            <a:chOff x="160250" y="270368"/>
            <a:chExt cx="8806998" cy="4821036"/>
          </a:xfrm>
        </p:grpSpPr>
        <p:sp>
          <p:nvSpPr>
            <p:cNvPr id="1476" name="Google Shape;1476;p29"/>
            <p:cNvSpPr/>
            <p:nvPr/>
          </p:nvSpPr>
          <p:spPr>
            <a:xfrm>
              <a:off x="618275" y="730888"/>
              <a:ext cx="189900" cy="1899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270238" y="4051400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8" name="Google Shape;1478;p29"/>
            <p:cNvGrpSpPr/>
            <p:nvPr/>
          </p:nvGrpSpPr>
          <p:grpSpPr>
            <a:xfrm>
              <a:off x="8570737" y="3858824"/>
              <a:ext cx="396505" cy="635358"/>
              <a:chOff x="5029670" y="1742067"/>
              <a:chExt cx="554708" cy="888861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160259" y="908399"/>
              <a:ext cx="449689" cy="407608"/>
              <a:chOff x="5752459" y="1744741"/>
              <a:chExt cx="577117" cy="52311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90" name="Google Shape;1490;p29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491" name="Google Shape;1491;p29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2" name="Google Shape;1492;p29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3" name="Google Shape;1493;p29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4" name="Google Shape;1494;p29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95" name="Google Shape;1495;p29"/>
            <p:cNvGrpSpPr/>
            <p:nvPr/>
          </p:nvGrpSpPr>
          <p:grpSpPr>
            <a:xfrm>
              <a:off x="160250" y="270368"/>
              <a:ext cx="449707" cy="538268"/>
              <a:chOff x="4512263" y="939351"/>
              <a:chExt cx="673517" cy="806032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5" name="Google Shape;1505;p29"/>
            <p:cNvGrpSpPr/>
            <p:nvPr/>
          </p:nvGrpSpPr>
          <p:grpSpPr>
            <a:xfrm>
              <a:off x="8174236" y="4292444"/>
              <a:ext cx="793012" cy="798961"/>
              <a:chOff x="2235848" y="1207369"/>
              <a:chExt cx="793012" cy="798961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08" name="Google Shape;1508;p29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09" name="Google Shape;1509;p29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1" name="Google Shape;1511;p29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2" name="Google Shape;1512;p29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3" name="Google Shape;1513;p29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4" name="Google Shape;1514;p29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5" name="Google Shape;1515;p29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6" name="Google Shape;1516;p29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7" name="Google Shape;1517;p29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29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29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29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29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29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29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29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29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29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29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29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29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0" name="Google Shape;1530;p29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1" name="Google Shape;1531;p29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2" name="Google Shape;1532;p29"/>
            <p:cNvGrpSpPr/>
            <p:nvPr/>
          </p:nvGrpSpPr>
          <p:grpSpPr>
            <a:xfrm>
              <a:off x="7938289" y="4603990"/>
              <a:ext cx="279935" cy="250232"/>
              <a:chOff x="4426251" y="1823065"/>
              <a:chExt cx="279935" cy="250232"/>
            </a:xfrm>
          </p:grpSpPr>
          <p:sp>
            <p:nvSpPr>
              <p:cNvPr id="1533" name="Google Shape;1533;p29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609962" y="270370"/>
              <a:ext cx="366369" cy="324010"/>
              <a:chOff x="4967212" y="3076095"/>
              <a:chExt cx="366369" cy="324010"/>
            </a:xfrm>
          </p:grpSpPr>
          <p:sp>
            <p:nvSpPr>
              <p:cNvPr id="1536" name="Google Shape;1536;p2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01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25.sv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5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6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25.sv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25.sv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26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333FF"/>
                </a:solidFill>
                <a:latin typeface="More Sugar"/>
              </a:rPr>
              <a:t>BÀI 2: BIẾN NGẪU NHIÊN CÓ PHÂN BỐ NHỊ THỨC VÀ ÁP DỤNG (TIẾT 2)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366317" y="5112610"/>
            <a:ext cx="984914" cy="899678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D5826D44-8D94-4A6B-B935-CC377013EC30}"/>
              </a:ext>
            </a:extLst>
          </p:cNvPr>
          <p:cNvSpPr/>
          <p:nvPr/>
        </p:nvSpPr>
        <p:spPr>
          <a:xfrm>
            <a:off x="9911988" y="2668813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81B603BA-3A54-4803-A58C-1B8055B31DE2}"/>
              </a:ext>
            </a:extLst>
          </p:cNvPr>
          <p:cNvSpPr/>
          <p:nvPr/>
        </p:nvSpPr>
        <p:spPr>
          <a:xfrm rot="813216">
            <a:off x="9883653" y="341282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7" name="Freeform 113">
            <a:extLst>
              <a:ext uri="{FF2B5EF4-FFF2-40B4-BE49-F238E27FC236}">
                <a16:creationId xmlns:a16="http://schemas.microsoft.com/office/drawing/2014/main" id="{794AE12E-8DC1-46F2-A8F3-0B1616D9C681}"/>
              </a:ext>
            </a:extLst>
          </p:cNvPr>
          <p:cNvSpPr/>
          <p:nvPr/>
        </p:nvSpPr>
        <p:spPr>
          <a:xfrm rot="-1135901">
            <a:off x="1399881" y="1318165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8" name="Freeform 114">
            <a:extLst>
              <a:ext uri="{FF2B5EF4-FFF2-40B4-BE49-F238E27FC236}">
                <a16:creationId xmlns:a16="http://schemas.microsoft.com/office/drawing/2014/main" id="{BA2EF62E-2A05-4F28-8D01-DC1F5FED2C4D}"/>
              </a:ext>
            </a:extLst>
          </p:cNvPr>
          <p:cNvSpPr/>
          <p:nvPr/>
        </p:nvSpPr>
        <p:spPr>
          <a:xfrm rot="813216">
            <a:off x="1422558" y="2204084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9" name="Freeform 113">
            <a:extLst>
              <a:ext uri="{FF2B5EF4-FFF2-40B4-BE49-F238E27FC236}">
                <a16:creationId xmlns:a16="http://schemas.microsoft.com/office/drawing/2014/main" id="{C5284760-F90C-4249-B2C6-BB1C593B7ABB}"/>
              </a:ext>
            </a:extLst>
          </p:cNvPr>
          <p:cNvSpPr/>
          <p:nvPr/>
        </p:nvSpPr>
        <p:spPr>
          <a:xfrm rot="-1135901">
            <a:off x="1311625" y="3117358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20" name="Freeform 114">
            <a:extLst>
              <a:ext uri="{FF2B5EF4-FFF2-40B4-BE49-F238E27FC236}">
                <a16:creationId xmlns:a16="http://schemas.microsoft.com/office/drawing/2014/main" id="{00A1A19E-9714-4255-9733-1EBBCAEBD8A7}"/>
              </a:ext>
            </a:extLst>
          </p:cNvPr>
          <p:cNvSpPr/>
          <p:nvPr/>
        </p:nvSpPr>
        <p:spPr>
          <a:xfrm rot="813216">
            <a:off x="1334302" y="4003277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3: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suất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Minh </a:t>
                </a:r>
                <a:r>
                  <a:rPr lang="en-US" dirty="0" err="1"/>
                  <a:t>thắng</a:t>
                </a:r>
                <a:r>
                  <a:rPr lang="en-US" dirty="0"/>
                  <a:t> </a:t>
                </a:r>
                <a:r>
                  <a:rPr lang="en-US" dirty="0" err="1"/>
                  <a:t>cuộc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≥6)</m:t>
                    </m:r>
                  </m:oMath>
                </a14:m>
                <a:r>
                  <a:rPr lang="en-US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Theo </a:t>
                </a:r>
                <a:r>
                  <a:rPr lang="en-US" dirty="0" err="1"/>
                  <a:t>chú</a:t>
                </a:r>
                <a:r>
                  <a:rPr lang="en-US" dirty="0"/>
                  <a:t> ý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bố</a:t>
                </a:r>
                <a:r>
                  <a:rPr lang="en-US" dirty="0"/>
                  <a:t> </a:t>
                </a:r>
                <a:r>
                  <a:rPr lang="en-US" dirty="0" err="1"/>
                  <a:t>nhị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≥6)=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256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⋅(28+8+1)=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256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≈0,1445.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62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453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3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Khi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tham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trò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chơi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người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gieo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con </a:t>
                </a:r>
                <a:r>
                  <a:rPr lang="en-US" sz="2800" dirty="0" err="1"/>
                  <a:t>xúc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xắc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đối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liên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tiếp</a:t>
                </a:r>
                <a:r>
                  <a:rPr lang="en-US" sz="2800" dirty="0"/>
                  <a:t> 5 </a:t>
                </a:r>
                <a:r>
                  <a:rPr lang="en-US" sz="2800" dirty="0" err="1"/>
                  <a:t>lần</a:t>
                </a:r>
                <a:r>
                  <a:rPr lang="en-US" sz="2800" dirty="0"/>
                  <a:t>. </a:t>
                </a:r>
                <a:r>
                  <a:rPr lang="en-US" sz="2800" dirty="0" err="1"/>
                  <a:t>Mỗi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lần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gieo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nếu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chấm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xuất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hiện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lớn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hơn</a:t>
                </a:r>
                <a:r>
                  <a:rPr lang="en-US" sz="2800" dirty="0"/>
                  <a:t> 4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người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10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.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suất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để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người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ít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30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Phép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thử</a:t>
                </a:r>
                <a:r>
                  <a:rPr lang="en-US" sz="2800" dirty="0"/>
                  <a:t> T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: "</a:t>
                </a:r>
                <a:r>
                  <a:rPr lang="en-US" sz="2800" dirty="0" err="1"/>
                  <a:t>Gieo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con </a:t>
                </a:r>
                <a:r>
                  <a:rPr lang="en-US" sz="2800" dirty="0" err="1"/>
                  <a:t>xúc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xắc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đối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chất</a:t>
                </a:r>
                <a:r>
                  <a:rPr lang="en-US" sz="2800" dirty="0"/>
                  <a:t>".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cố</a:t>
                </a:r>
                <a:r>
                  <a:rPr lang="en-US" sz="2800" dirty="0"/>
                  <a:t> E: "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chấm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xuất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hiện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lớn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hơn</a:t>
                </a:r>
                <a:r>
                  <a:rPr lang="en-US" sz="2800" dirty="0"/>
                  <a:t> 4".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lần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xuất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hiện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cố</a:t>
                </a:r>
                <a:r>
                  <a:rPr lang="en-US" sz="2800" dirty="0"/>
                  <a:t> E </a:t>
                </a:r>
                <a:r>
                  <a:rPr lang="en-US" sz="2800" dirty="0" err="1"/>
                  <a:t>trong</a:t>
                </a:r>
                <a:r>
                  <a:rPr lang="en-US" sz="2800" dirty="0"/>
                  <a:t> 5 </a:t>
                </a:r>
                <a:r>
                  <a:rPr lang="en-US" sz="2800" dirty="0" err="1"/>
                  <a:t>lần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hiện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lặp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phép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thử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.</a:t>
                </a:r>
                <a:br>
                  <a:rPr lang="en-US" sz="2800" dirty="0"/>
                </a:b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5784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3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3000" dirty="0" err="1"/>
                  <a:t>Người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chơi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nhận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được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ít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nhất</a:t>
                </a:r>
                <a:r>
                  <a:rPr lang="en-US" sz="3000" dirty="0"/>
                  <a:t> 30 </a:t>
                </a:r>
                <a:r>
                  <a:rPr lang="en-US" sz="3000" dirty="0" err="1"/>
                  <a:t>điểm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khi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 </a:t>
                </a:r>
                <a:r>
                  <a:rPr lang="en-US" sz="3000" dirty="0" err="1"/>
                  <a:t>lần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xuất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hiện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chấm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lớn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hơn</a:t>
                </a:r>
                <a:r>
                  <a:rPr lang="en-US" sz="3000" dirty="0"/>
                  <a:t> 4 </a:t>
                </a:r>
                <a:r>
                  <a:rPr lang="en-US" sz="3000" dirty="0" err="1"/>
                  <a:t>ít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nhất</a:t>
                </a:r>
                <a:r>
                  <a:rPr lang="en-US" sz="3000" dirty="0"/>
                  <a:t> 3 </a:t>
                </a:r>
                <a:r>
                  <a:rPr lang="en-US" sz="3000" dirty="0" err="1"/>
                  <a:t>lần</a:t>
                </a:r>
                <a:r>
                  <a:rPr lang="en-US" sz="3000" dirty="0"/>
                  <a:t>. </a:t>
                </a:r>
                <a:r>
                  <a:rPr lang="en-US" sz="3000" dirty="0" err="1"/>
                  <a:t>Tức</a:t>
                </a:r>
                <a:r>
                  <a:rPr lang="en-US" sz="3000" dirty="0"/>
                  <a:t> </a:t>
                </a:r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khi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3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/>
                  <a:t>Theo </a:t>
                </a:r>
                <a:r>
                  <a:rPr lang="en-US" sz="3000" dirty="0" err="1"/>
                  <a:t>chú</a:t>
                </a:r>
                <a:r>
                  <a:rPr lang="en-US" sz="3000" dirty="0"/>
                  <a:t> ý </a:t>
                </a:r>
                <a:r>
                  <a:rPr lang="en-US" sz="3000" dirty="0" err="1"/>
                  <a:t>về</a:t>
                </a:r>
                <a:r>
                  <a:rPr lang="en-US" sz="3000" dirty="0"/>
                  <a:t> </a:t>
                </a:r>
                <a:r>
                  <a:rPr lang="en-US" sz="3000" dirty="0" err="1"/>
                  <a:t>phân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bố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nhị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thức</a:t>
                </a:r>
                <a:r>
                  <a:rPr lang="en-US" sz="3000" dirty="0"/>
                  <a:t> ta </a:t>
                </a:r>
                <a:r>
                  <a:rPr lang="en-US" sz="3000" dirty="0" err="1"/>
                  <a:t>có</a:t>
                </a:r>
                <a:r>
                  <a:rPr lang="en-US" sz="30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000">
                          <a:latin typeface="Cambria Math" panose="02040503050406030204" pitchFamily="18" charset="0"/>
                        </a:rPr>
                        <m:t>≥3)=</m:t>
                      </m:r>
                      <m:sSubSup>
                        <m:sSub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300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00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3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n-US" sz="300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300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00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  <m:r>
                        <a:rPr lang="en-US" sz="300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3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243</m:t>
                          </m:r>
                        </m:den>
                      </m:f>
                      <m:r>
                        <a:rPr lang="en-US" sz="30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243</m:t>
                          </m:r>
                        </m:den>
                      </m:f>
                      <m:r>
                        <a:rPr lang="en-US" sz="30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243</m:t>
                          </m:r>
                        </m:den>
                      </m:f>
                      <m:r>
                        <a:rPr lang="en-US" sz="3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3000">
                              <a:latin typeface="Cambria Math" panose="02040503050406030204" pitchFamily="18" charset="0"/>
                            </a:rPr>
                            <m:t>81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775" r="-25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776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 Ý!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Người</a:t>
                </a:r>
                <a:r>
                  <a:rPr lang="en-US" sz="2800" dirty="0"/>
                  <a:t> ta </a:t>
                </a:r>
                <a:r>
                  <a:rPr lang="en-US" sz="2800" dirty="0" err="1"/>
                  <a:t>chứng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minh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rằng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vọng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phương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lệch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chuẩn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ngãu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nhiên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bởi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sau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⋅(1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);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⋅(1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9"/>
                <a:stretch>
                  <a:fillRect l="-67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0C191A64-803E-46A9-95B8-2298C111B3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618639">
            <a:off x="89010" y="5763953"/>
            <a:ext cx="1254232" cy="11155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AE65241-6720-4863-A200-6FCFAF47FB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7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4: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5" y="877551"/>
                <a:ext cx="10739540" cy="554969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trò</a:t>
                </a:r>
                <a:r>
                  <a:rPr lang="en-US" dirty="0"/>
                  <a:t> </a:t>
                </a:r>
                <a:r>
                  <a:rPr lang="en-US" dirty="0" err="1"/>
                  <a:t>chơi</a:t>
                </a:r>
                <a:r>
                  <a:rPr lang="en-US" dirty="0"/>
                  <a:t>,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chơi</a:t>
                </a:r>
                <a:r>
                  <a:rPr lang="en-US" dirty="0"/>
                  <a:t> </a:t>
                </a:r>
                <a:r>
                  <a:rPr lang="en-US" dirty="0" err="1"/>
                  <a:t>gieo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xúc</a:t>
                </a:r>
                <a:r>
                  <a:rPr lang="en-US" dirty="0"/>
                  <a:t> </a:t>
                </a:r>
                <a:r>
                  <a:rPr lang="en-US" dirty="0" err="1"/>
                  <a:t>xắc</a:t>
                </a:r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 </a:t>
                </a:r>
                <a:r>
                  <a:rPr lang="en-US" dirty="0" err="1"/>
                  <a:t>đối</a:t>
                </a:r>
                <a:r>
                  <a:rPr lang="en-US" dirty="0"/>
                  <a:t>,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chất</a:t>
                </a:r>
                <a:r>
                  <a:rPr lang="en-US" dirty="0"/>
                  <a:t> </a:t>
                </a:r>
                <a:r>
                  <a:rPr lang="en-US" dirty="0" err="1"/>
                  <a:t>liên</a:t>
                </a:r>
                <a:r>
                  <a:rPr lang="en-US" dirty="0"/>
                  <a:t> </a:t>
                </a:r>
                <a:r>
                  <a:rPr lang="en-US" dirty="0" err="1"/>
                  <a:t>tiếp</a:t>
                </a:r>
                <a:r>
                  <a:rPr lang="en-US" dirty="0"/>
                  <a:t> 18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độc</a:t>
                </a:r>
                <a:r>
                  <a:rPr lang="en-US" dirty="0"/>
                  <a:t> </a:t>
                </a:r>
                <a:r>
                  <a:rPr lang="en-US" dirty="0" err="1"/>
                  <a:t>lập</a:t>
                </a:r>
                <a:r>
                  <a:rPr lang="en-US" dirty="0"/>
                  <a:t>.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chơi</a:t>
                </a:r>
                <a:r>
                  <a:rPr lang="en-US" dirty="0"/>
                  <a:t> </a:t>
                </a:r>
                <a:r>
                  <a:rPr lang="en-US" dirty="0" err="1"/>
                  <a:t>thắng</a:t>
                </a:r>
                <a:r>
                  <a:rPr lang="en-US" dirty="0"/>
                  <a:t> </a:t>
                </a:r>
                <a:r>
                  <a:rPr lang="en-US" dirty="0" err="1"/>
                  <a:t>cuộc</a:t>
                </a:r>
                <a:r>
                  <a:rPr lang="en-US" dirty="0"/>
                  <a:t> 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ît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3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xúc</a:t>
                </a:r>
                <a:r>
                  <a:rPr lang="en-US" dirty="0"/>
                  <a:t> </a:t>
                </a:r>
                <a:r>
                  <a:rPr lang="en-US" dirty="0" err="1"/>
                  <a:t>xắc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6 </a:t>
                </a:r>
                <a:r>
                  <a:rPr lang="en-US" dirty="0" err="1"/>
                  <a:t>chấm</a:t>
                </a:r>
                <a:r>
                  <a:rPr lang="en-US" dirty="0"/>
                  <a:t>.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xúc</a:t>
                </a:r>
                <a:r>
                  <a:rPr lang="en-US" dirty="0"/>
                  <a:t> </a:t>
                </a:r>
                <a:r>
                  <a:rPr lang="en-US" dirty="0" err="1"/>
                  <a:t>xắc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6 </a:t>
                </a:r>
                <a:r>
                  <a:rPr lang="en-US" dirty="0" err="1"/>
                  <a:t>chấm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tên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bố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suất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ngẫu</a:t>
                </a:r>
                <a:r>
                  <a:rPr lang="en-US" dirty="0"/>
                  <a:t> </a:t>
                </a:r>
                <a:r>
                  <a:rPr lang="en-US" dirty="0" err="1"/>
                  <a:t>nhiên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b)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suất</a:t>
                </a:r>
                <a:r>
                  <a:rPr lang="en-US" dirty="0"/>
                  <a:t> </a:t>
                </a:r>
                <a:r>
                  <a:rPr lang="en-US" dirty="0" err="1"/>
                  <a:t>đễ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chơi</a:t>
                </a:r>
                <a:r>
                  <a:rPr lang="en-US" dirty="0"/>
                  <a:t> </a:t>
                </a:r>
                <a:r>
                  <a:rPr lang="en-US" dirty="0" err="1"/>
                  <a:t>thắng</a:t>
                </a:r>
                <a:r>
                  <a:rPr lang="en-US" dirty="0"/>
                  <a:t> </a:t>
                </a:r>
                <a:r>
                  <a:rPr lang="en-US" dirty="0" err="1"/>
                  <a:t>cuộc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c)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kì</a:t>
                </a:r>
                <a:r>
                  <a:rPr lang="en-US" dirty="0"/>
                  <a:t> </a:t>
                </a:r>
                <a:r>
                  <a:rPr lang="en-US" dirty="0" err="1"/>
                  <a:t>vọng</a:t>
                </a:r>
                <a:r>
                  <a:rPr lang="en-US" dirty="0"/>
                  <a:t>,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lệch</a:t>
                </a:r>
                <a:r>
                  <a:rPr lang="en-US" dirty="0"/>
                  <a:t> </a:t>
                </a:r>
                <a:r>
                  <a:rPr lang="en-US" dirty="0" err="1"/>
                  <a:t>chuẩn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5" y="877551"/>
                <a:ext cx="10739540" cy="5549694"/>
              </a:xfrm>
              <a:prstGeom prst="rect">
                <a:avLst/>
              </a:prstGeom>
              <a:blipFill>
                <a:blip r:embed="rId3"/>
                <a:stretch>
                  <a:fillRect l="-102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916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4: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5" y="877551"/>
                <a:ext cx="10739540" cy="554969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"</a:t>
                </a:r>
                <a:r>
                  <a:rPr lang="en-US" dirty="0" err="1"/>
                  <a:t>Gieo</a:t>
                </a:r>
                <a:r>
                  <a:rPr lang="en-US" dirty="0"/>
                  <a:t> con </a:t>
                </a:r>
                <a:r>
                  <a:rPr lang="en-US" dirty="0" err="1"/>
                  <a:t>xúc</a:t>
                </a:r>
                <a:r>
                  <a:rPr lang="en-US" dirty="0"/>
                  <a:t> </a:t>
                </a:r>
                <a:r>
                  <a:rPr lang="en-US" dirty="0" err="1"/>
                  <a:t>xắc</a:t>
                </a:r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 </a:t>
                </a:r>
                <a:r>
                  <a:rPr lang="en-US" dirty="0" err="1"/>
                  <a:t>đối</a:t>
                </a:r>
                <a:r>
                  <a:rPr lang="en-US" dirty="0"/>
                  <a:t>,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chât</a:t>
                </a:r>
                <a:r>
                  <a:rPr lang="en-US" dirty="0"/>
                  <a:t>". E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: "Con </a:t>
                </a:r>
                <a:r>
                  <a:rPr lang="en-US" dirty="0" err="1"/>
                  <a:t>xúc</a:t>
                </a:r>
                <a:r>
                  <a:rPr lang="en-US" dirty="0"/>
                  <a:t> </a:t>
                </a:r>
                <a:r>
                  <a:rPr lang="en-US" dirty="0" err="1"/>
                  <a:t>xắc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6 </a:t>
                </a:r>
                <a:r>
                  <a:rPr lang="en-US" dirty="0" err="1"/>
                  <a:t>chấm</a:t>
                </a:r>
                <a:r>
                  <a:rPr lang="en-US" dirty="0"/>
                  <a:t>".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. X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18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thực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 </a:t>
                </a:r>
                <a:r>
                  <a:rPr lang="en-US" dirty="0" err="1"/>
                  <a:t>lặp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độc</a:t>
                </a:r>
                <a:r>
                  <a:rPr lang="en-US" dirty="0"/>
                  <a:t> </a:t>
                </a:r>
                <a:r>
                  <a:rPr lang="en-US" dirty="0" err="1"/>
                  <a:t>lập</a:t>
                </a:r>
                <a:r>
                  <a:rPr lang="en-US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Theo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(</a:t>
                </a:r>
                <a:r>
                  <a:rPr lang="en-US" dirty="0" err="1"/>
                  <a:t>sau</a:t>
                </a:r>
                <a:r>
                  <a:rPr lang="en-US" dirty="0"/>
                  <a:t> HĐ2),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X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ngẫu</a:t>
                </a:r>
                <a:r>
                  <a:rPr lang="en-US" dirty="0"/>
                  <a:t> </a:t>
                </a:r>
                <a:r>
                  <a:rPr lang="en-US" dirty="0" err="1"/>
                  <a:t>nhiên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bố</a:t>
                </a:r>
                <a:r>
                  <a:rPr lang="en-US" dirty="0"/>
                  <a:t> </a:t>
                </a:r>
                <a:r>
                  <a:rPr lang="en-US" dirty="0" err="1"/>
                  <a:t>nhị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=18;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5" y="877551"/>
                <a:ext cx="10739540" cy="5549694"/>
              </a:xfrm>
              <a:prstGeom prst="rect">
                <a:avLst/>
              </a:prstGeom>
              <a:blipFill>
                <a:blip r:embed="rId3"/>
                <a:stretch>
                  <a:fillRect l="-907" b="-11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695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4: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5" y="877551"/>
                <a:ext cx="10739540" cy="554969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4400" b="1" dirty="0"/>
                  <a:t>Lời </a:t>
                </a:r>
                <a:r>
                  <a:rPr lang="en-US" sz="4400" b="1" dirty="0" err="1"/>
                  <a:t>giải</a:t>
                </a:r>
                <a:endParaRPr lang="en-US" sz="4400" dirty="0"/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b)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"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chơi</a:t>
                </a:r>
                <a:r>
                  <a:rPr lang="en-US" dirty="0"/>
                  <a:t> </a:t>
                </a:r>
                <a:r>
                  <a:rPr lang="en-US" dirty="0" err="1"/>
                  <a:t>thắng</a:t>
                </a:r>
                <a:r>
                  <a:rPr lang="en-US" dirty="0"/>
                  <a:t>".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≥3}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</a:t>
                </a:r>
                <a:r>
                  <a:rPr lang="en-US" dirty="0" err="1"/>
                  <a:t>đối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‾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/>
                  <a:t> : "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chơi</a:t>
                </a:r>
                <a:r>
                  <a:rPr lang="en-US" dirty="0"/>
                  <a:t> </a:t>
                </a:r>
                <a:r>
                  <a:rPr lang="en-US" dirty="0" err="1"/>
                  <a:t>thua</a:t>
                </a:r>
                <a:r>
                  <a:rPr lang="en-US" dirty="0"/>
                  <a:t> </a:t>
                </a:r>
                <a:r>
                  <a:rPr lang="en-US" dirty="0" err="1"/>
                  <a:t>cuộc</a:t>
                </a:r>
                <a:r>
                  <a:rPr lang="en-US" dirty="0"/>
                  <a:t>"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≤2}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/>
                  <a:t>Theo </a:t>
                </a:r>
                <a:r>
                  <a:rPr lang="en-US" dirty="0" err="1"/>
                  <a:t>chú</a:t>
                </a:r>
                <a:r>
                  <a:rPr lang="en-US" dirty="0"/>
                  <a:t> ý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bố</a:t>
                </a:r>
                <a:r>
                  <a:rPr lang="en-US" dirty="0"/>
                  <a:t> </a:t>
                </a:r>
                <a:r>
                  <a:rPr lang="en-US" dirty="0" err="1"/>
                  <a:t>nhị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≤2)=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18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17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endParaRPr lang="en-US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‾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)=1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18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18⋅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153⋅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18⋅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153⋅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≈0,5973.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endParaRPr lang="en-US" dirty="0"/>
              </a:p>
              <a:p>
                <a:pPr>
                  <a:lnSpc>
                    <a:spcPct val="17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5" y="877551"/>
                <a:ext cx="10739540" cy="5549694"/>
              </a:xfrm>
              <a:prstGeom prst="rect">
                <a:avLst/>
              </a:prstGeom>
              <a:blipFill>
                <a:blip r:embed="rId3"/>
                <a:stretch>
                  <a:fillRect l="-28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5730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4: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5" y="877551"/>
                <a:ext cx="10739540" cy="554969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c) </a:t>
                </a:r>
                <a:r>
                  <a:rPr lang="en-US" sz="2800" dirty="0" err="1"/>
                  <a:t>Áp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dụng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=18⋅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)=18⋅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=2,5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</m:rad>
                      <m:r>
                        <a:rPr lang="en-US" sz="2800">
                          <a:latin typeface="Cambria Math" panose="02040503050406030204" pitchFamily="18" charset="0"/>
                        </a:rPr>
                        <m:t>≈1,5811.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7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5" y="877551"/>
                <a:ext cx="10739540" cy="5549694"/>
              </a:xfrm>
              <a:prstGeom prst="rect">
                <a:avLst/>
              </a:prstGeom>
              <a:blipFill>
                <a:blip r:embed="rId3"/>
                <a:stretch>
                  <a:fillRect l="-73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335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Tiết</a:t>
            </a:r>
            <a:r>
              <a:rPr lang="en-US" sz="2800" dirty="0">
                <a:cs typeface="Arial" panose="020B0604020202020204" pitchFamily="34" charset="0"/>
              </a:rPr>
              <a:t> 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EA6EE54D-A7B5-41E5-9ED6-8440312AC39F}"/>
              </a:ext>
            </a:extLst>
          </p:cNvPr>
          <p:cNvSpPr/>
          <p:nvPr/>
        </p:nvSpPr>
        <p:spPr>
          <a:xfrm rot="-1135901">
            <a:off x="4269619" y="133690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F1DAC1FD-2762-40FC-8B6A-A530731433BA}"/>
              </a:ext>
            </a:extLst>
          </p:cNvPr>
          <p:cNvSpPr/>
          <p:nvPr/>
        </p:nvSpPr>
        <p:spPr>
          <a:xfrm rot="813216">
            <a:off x="4749794" y="1547579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3809E50B-CA7F-4977-8ECA-71BAA97DACDE}"/>
              </a:ext>
            </a:extLst>
          </p:cNvPr>
          <p:cNvSpPr/>
          <p:nvPr/>
        </p:nvSpPr>
        <p:spPr>
          <a:xfrm rot="-1135901">
            <a:off x="6773722" y="473221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85159C1C-9DE8-43A2-AF08-657F0987A066}"/>
              </a:ext>
            </a:extLst>
          </p:cNvPr>
          <p:cNvSpPr/>
          <p:nvPr/>
        </p:nvSpPr>
        <p:spPr>
          <a:xfrm rot="813216">
            <a:off x="7253897" y="494288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8" name="TextBox 108">
            <a:extLst>
              <a:ext uri="{FF2B5EF4-FFF2-40B4-BE49-F238E27FC236}">
                <a16:creationId xmlns:a16="http://schemas.microsoft.com/office/drawing/2014/main" id="{A5C3D900-E3D1-3CBB-F0B7-44F338E413DD}"/>
              </a:ext>
            </a:extLst>
          </p:cNvPr>
          <p:cNvSpPr txBox="1"/>
          <p:nvPr/>
        </p:nvSpPr>
        <p:spPr>
          <a:xfrm>
            <a:off x="1304180" y="5118169"/>
            <a:ext cx="6164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174ADEC-99DE-46C8-97D9-D68EC741941C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29878D2D-D6E0-4838-9E48-B8F329A284BD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817CAE9F-EB0E-41E4-969F-9B47C217E1E7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9C15535E-0A74-48DC-A977-00EA3ED30222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4C49FFAC-082A-4B24-B2BA-AAF347810B31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6E70BBB4-56CB-47A2-9A0F-D31FEFE88F2A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58833FB3-C1A8-4487-8879-CC7322E8D865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D4D2F18F-1512-4FEA-B274-AD4DD0A8540E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19274103-204C-4C72-BAF7-82633C2A198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31101EA6-D6DB-4A3B-B0C9-367746E4D3F3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60A9A61D-D64C-4214-8502-CB3428965C62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37CAEF33-A84F-4B5B-B831-64EDEE1033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7AEB3017-39B1-49FC-A765-D4C289B3D920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EEDBB73D-6842-41DC-AAFD-81DF204B8201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2188072F-E690-4716-8949-5935BDF8F91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137CA83E-35E3-48B4-A82C-617BB6EAD9F2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C76D5ECA-04A0-4689-AA7D-7C64DC5527A1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8C7BFC2A-FA88-41E0-97FC-89BA05A2482F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1D8203F-EA97-4FDA-9DD7-B335D21B7704}"/>
              </a:ext>
            </a:extLst>
          </p:cNvPr>
          <p:cNvSpPr txBox="1">
            <a:spLocks/>
          </p:cNvSpPr>
          <p:nvPr/>
        </p:nvSpPr>
        <p:spPr>
          <a:xfrm>
            <a:off x="4994618" y="1954067"/>
            <a:ext cx="6584544" cy="1309627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/>
              <a:t>BIẾN NGẪU NHIÊN CÓ PHÂN BỐ NHỊ THỨC VÀ ÁP DỤNG</a:t>
            </a:r>
            <a:endParaRPr lang="en-US" sz="2800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8AA99643-F14E-4BF2-BF5C-6FD54ED32922}"/>
              </a:ext>
            </a:extLst>
          </p:cNvPr>
          <p:cNvSpPr txBox="1">
            <a:spLocks/>
          </p:cNvSpPr>
          <p:nvPr/>
        </p:nvSpPr>
        <p:spPr>
          <a:xfrm>
            <a:off x="5483747" y="1301453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 b="1" dirty="0"/>
              <a:t>BIẾN NGẪU NHIÊN CÓ PHÂN BỐ NHỊ THỨC VÀ ÁP DỤNG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300" b="1" dirty="0"/>
              <a:t>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2</a:t>
              </a: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1DD162-D3A6-29D9-E63D-CD70AC2E5BCD}"/>
              </a:ext>
            </a:extLst>
          </p:cNvPr>
          <p:cNvSpPr txBox="1">
            <a:spLocks/>
          </p:cNvSpPr>
          <p:nvPr/>
        </p:nvSpPr>
        <p:spPr>
          <a:xfrm>
            <a:off x="469906" y="936646"/>
            <a:ext cx="11430000" cy="559996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Cho T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thử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E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tới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thử</a:t>
            </a:r>
            <a:r>
              <a:rPr lang="en-US" sz="2800" dirty="0"/>
              <a:t> T. Ta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thử</a:t>
            </a:r>
            <a:r>
              <a:rPr lang="en-US" sz="2800" dirty="0"/>
              <a:t> T </a:t>
            </a:r>
            <a:r>
              <a:rPr lang="en-US" sz="2800" dirty="0" err="1"/>
              <a:t>lặp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n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độc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. Ở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thử</a:t>
            </a:r>
            <a:r>
              <a:rPr lang="en-US" sz="2800" dirty="0"/>
              <a:t> T,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E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p, </a:t>
            </a:r>
            <a:r>
              <a:rPr lang="en-US" sz="2800" dirty="0" err="1"/>
              <a:t>tức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P(E) = p, 0 &lt; p &lt; 1. </a:t>
            </a:r>
            <a:r>
              <a:rPr lang="en-US" sz="2800" dirty="0" err="1"/>
              <a:t>Gọi</a:t>
            </a:r>
            <a:r>
              <a:rPr lang="en-US" sz="2800" dirty="0"/>
              <a:t> X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E </a:t>
            </a:r>
            <a:r>
              <a:rPr lang="en-US" sz="2800" dirty="0" err="1"/>
              <a:t>trong</a:t>
            </a:r>
            <a:r>
              <a:rPr lang="en-US" sz="2800" dirty="0"/>
              <a:t> n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lặp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thử</a:t>
            </a:r>
            <a:r>
              <a:rPr lang="en-US" sz="2800" dirty="0"/>
              <a:t> T. </a:t>
            </a:r>
            <a:r>
              <a:rPr lang="en-US" sz="2800" dirty="0" err="1"/>
              <a:t>Tính</a:t>
            </a:r>
            <a:r>
              <a:rPr lang="en-US" sz="2800" dirty="0"/>
              <a:t> P(X = k) </a:t>
            </a:r>
            <a:r>
              <a:rPr lang="en-US" sz="2800" dirty="0" err="1"/>
              <a:t>với</a:t>
            </a:r>
            <a:r>
              <a:rPr lang="en-US" sz="2800" dirty="0"/>
              <a:t> k ∈ {0; 1; …; n}.</a:t>
            </a:r>
          </a:p>
          <a:p>
            <a:pPr algn="ctr">
              <a:lnSpc>
                <a:spcPct val="150000"/>
              </a:lnSpc>
            </a:pPr>
            <a:r>
              <a:rPr lang="en-US" sz="2800" b="1" dirty="0"/>
              <a:t>Lời </a:t>
            </a:r>
            <a:r>
              <a:rPr lang="en-US" sz="2800" b="1" dirty="0" err="1"/>
              <a:t>giải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Bernoulli, ta </a:t>
            </a:r>
            <a:r>
              <a:rPr lang="en-US" sz="2800" dirty="0" err="1"/>
              <a:t>có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P(X = 0) = (1 – p)</a:t>
            </a:r>
            <a:r>
              <a:rPr lang="en-US" sz="2800" baseline="30000" dirty="0"/>
              <a:t>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0845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6"/>
                <a:ext cx="11430000" cy="559996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=1)=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=2)=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…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…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ngẫu</a:t>
                </a:r>
                <a:r>
                  <a:rPr lang="en-US" dirty="0"/>
                  <a:t> </a:t>
                </a:r>
                <a:r>
                  <a:rPr lang="en-US" dirty="0" err="1"/>
                  <a:t>nhiên</a:t>
                </a:r>
                <a:r>
                  <a:rPr lang="en-US" dirty="0"/>
                  <a:t> </a:t>
                </a:r>
                <a:r>
                  <a:rPr lang="en-US" dirty="0" err="1"/>
                  <a:t>rời</a:t>
                </a:r>
                <a:r>
                  <a:rPr lang="en-US" dirty="0"/>
                  <a:t> </a:t>
                </a:r>
                <a:r>
                  <a:rPr lang="en-US" dirty="0" err="1"/>
                  <a:t>rạc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{0;1;2;…;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bảng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bố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suất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6"/>
                <a:ext cx="11430000" cy="5599964"/>
              </a:xfrm>
              <a:prstGeom prst="rect">
                <a:avLst/>
              </a:prstGeom>
              <a:blipFill>
                <a:blip r:embed="rId11"/>
                <a:stretch>
                  <a:fillRect l="-852" b="-228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01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6"/>
                <a:ext cx="11430000" cy="559996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b="1" dirty="0"/>
              </a:p>
              <a:p>
                <a:pPr algn="ctr">
                  <a:lnSpc>
                    <a:spcPct val="150000"/>
                  </a:lnSpc>
                </a:pPr>
                <a:endParaRPr lang="en-US" sz="2800" b="1" dirty="0"/>
              </a:p>
              <a:p>
                <a:pPr algn="ctr">
                  <a:lnSpc>
                    <a:spcPct val="150000"/>
                  </a:lnSpc>
                </a:pPr>
                <a:endParaRPr lang="en-US" sz="2800" b="1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ngẫu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nhiên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như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được</a:t>
                </a:r>
                <a:r>
                  <a:rPr lang="en-US" sz="2600" dirty="0"/>
                  <a:t> c </a:t>
                </a:r>
                <a:r>
                  <a:rPr lang="en-US" sz="2600" dirty="0" err="1"/>
                  <a:t>gọi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ngẫu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nhiên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phân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thức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tham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, </a:t>
                </a:r>
                <a:r>
                  <a:rPr lang="en-US" sz="2600" dirty="0" err="1"/>
                  <a:t>kí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hiệu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ngẫu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nhiên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phân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thức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tham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 panose="02040503050406030204" pitchFamily="18" charset="0"/>
                      </a:rPr>
                      <m:t>(1,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được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gọi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ngẫu</a:t>
                </a:r>
                <a:r>
                  <a:rPr lang="en-US" sz="2600" dirty="0"/>
                  <a:t>  </a:t>
                </a:r>
                <a:r>
                  <a:rPr lang="en-US" sz="2600" dirty="0" err="1"/>
                  <a:t>nhiên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phân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bố</a:t>
                </a:r>
                <a:r>
                  <a:rPr lang="en-US" sz="2600" dirty="0"/>
                  <a:t> Bernoulli, </a:t>
                </a:r>
                <a:r>
                  <a:rPr lang="en-US" sz="2600" dirty="0" err="1"/>
                  <a:t>kí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hiệu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Ber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  <a:endParaRPr lang="en-US" sz="26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6"/>
                <a:ext cx="11430000" cy="5599964"/>
              </a:xfrm>
              <a:prstGeom prst="rect">
                <a:avLst/>
              </a:prstGeom>
              <a:blipFill>
                <a:blip r:embed="rId11"/>
                <a:stretch>
                  <a:fillRect l="-533" r="-21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63FC2D14-1E3E-4837-81B2-3B0B81B556C4}"/>
              </a:ext>
            </a:extLst>
          </p:cNvPr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4582" y="1856935"/>
            <a:ext cx="8431836" cy="113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99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/>
                  <a:t>Cho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</a:t>
                </a:r>
                <a:r>
                  <a:rPr lang="en-US" dirty="0" err="1"/>
                  <a:t>liên</a:t>
                </a:r>
                <a:r>
                  <a:rPr lang="en-US" dirty="0"/>
                  <a:t> </a:t>
                </a:r>
                <a:r>
                  <a:rPr lang="en-US" dirty="0" err="1"/>
                  <a:t>quan</a:t>
                </a:r>
                <a:r>
                  <a:rPr lang="en-US" dirty="0"/>
                  <a:t> </a:t>
                </a:r>
                <a:r>
                  <a:rPr lang="en-US" dirty="0" err="1"/>
                  <a:t>tới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 Ta </a:t>
                </a:r>
                <a:r>
                  <a:rPr lang="en-US" dirty="0" err="1"/>
                  <a:t>thực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lặp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độc</a:t>
                </a:r>
                <a:r>
                  <a:rPr lang="en-US" dirty="0"/>
                  <a:t> </a:t>
                </a:r>
                <a:r>
                  <a:rPr lang="en-US" dirty="0" err="1"/>
                  <a:t>lập</a:t>
                </a:r>
                <a:r>
                  <a:rPr lang="en-US" dirty="0"/>
                  <a:t>. Ở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thực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suất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thực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 </a:t>
                </a:r>
                <a:r>
                  <a:rPr lang="en-US" dirty="0" err="1"/>
                  <a:t>lặp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endParaRPr lang="fr-FR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9"/>
                <a:stretch>
                  <a:fillRect l="-940" r="-57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EFC8E662-40B6-4387-978C-2786774FB5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33FCB6F-6A5D-4791-926D-8E114C42D0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45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 Ý!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về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thức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Cho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ngẫu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nhiên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dirty="0" err="1"/>
                  <a:t>Khi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mỗi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nguyên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dương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(1≤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)=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2800"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</a:rPr>
                      <m:t>+⋯+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/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)=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800">
                        <a:latin typeface="Cambria Math" panose="02040503050406030204" pitchFamily="18" charset="0"/>
                      </a:rPr>
                      <m:t>+⋯+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9"/>
                <a:stretch>
                  <a:fillRect l="-679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B798EDB8-7C50-4670-9A4F-0427ABB272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3B29EB3-01D6-4AB4-8A94-F1011CEA7F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57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3: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6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dirty="0" err="1"/>
                  <a:t>Bạn</a:t>
                </a:r>
                <a:r>
                  <a:rPr lang="en-US" dirty="0"/>
                  <a:t> Minh </a:t>
                </a:r>
                <a:r>
                  <a:rPr lang="en-US" dirty="0" err="1"/>
                  <a:t>tham</a:t>
                </a:r>
                <a:r>
                  <a:rPr lang="en-US" dirty="0"/>
                  <a:t> </a:t>
                </a:r>
                <a:r>
                  <a:rPr lang="en-US" dirty="0" err="1"/>
                  <a:t>gia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trò</a:t>
                </a:r>
                <a:r>
                  <a:rPr lang="en-US" dirty="0"/>
                  <a:t> </a:t>
                </a:r>
                <a:r>
                  <a:rPr lang="en-US" dirty="0" err="1"/>
                  <a:t>choi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sàn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.1.2)</m:t>
                    </m:r>
                  </m:oMath>
                </a14:m>
                <a:r>
                  <a:rPr lang="en-US" dirty="0"/>
                  <a:t>. 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Ban </a:t>
                </a:r>
                <a:r>
                  <a:rPr lang="en-US" dirty="0" err="1"/>
                  <a:t>đầu</a:t>
                </a:r>
                <a:r>
                  <a:rPr lang="en-US" dirty="0"/>
                  <a:t>, Minh </a:t>
                </a:r>
                <a:r>
                  <a:rPr lang="en-US" dirty="0" err="1"/>
                  <a:t>đứng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trí</a:t>
                </a:r>
                <a:r>
                  <a:rPr lang="en-US" dirty="0"/>
                  <a:t> 0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tung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xu</a:t>
                </a:r>
                <a:r>
                  <a:rPr lang="en-US" dirty="0"/>
                  <a:t> </a:t>
                </a:r>
                <a:r>
                  <a:rPr lang="en-US" dirty="0" err="1"/>
                  <a:t>cân</a:t>
                </a:r>
                <a:r>
                  <a:rPr lang="en-US" dirty="0"/>
                  <a:t> </a:t>
                </a:r>
                <a:r>
                  <a:rPr lang="en-US" dirty="0" err="1"/>
                  <a:t>đối</a:t>
                </a:r>
                <a:r>
                  <a:rPr lang="en-US" dirty="0"/>
                  <a:t>,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chất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độc</a:t>
                </a:r>
                <a:r>
                  <a:rPr lang="en-US" dirty="0"/>
                  <a:t> </a:t>
                </a:r>
                <a:r>
                  <a:rPr lang="en-US" dirty="0" err="1"/>
                  <a:t>lập</a:t>
                </a:r>
                <a:r>
                  <a:rPr lang="en-US" dirty="0"/>
                  <a:t>. 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xu</a:t>
                </a:r>
                <a:r>
                  <a:rPr lang="en-US" dirty="0"/>
                  <a:t> ra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ngửa</a:t>
                </a:r>
                <a:r>
                  <a:rPr lang="en-US" dirty="0"/>
                  <a:t> (</a:t>
                </a:r>
                <a:r>
                  <a:rPr lang="en-US" dirty="0" err="1"/>
                  <a:t>ki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) </a:t>
                </a:r>
                <a:r>
                  <a:rPr lang="en-US" dirty="0" err="1"/>
                  <a:t>thì</a:t>
                </a:r>
                <a:r>
                  <a:rPr lang="en-US" dirty="0"/>
                  <a:t> di </a:t>
                </a:r>
                <a:r>
                  <a:rPr lang="en-US" dirty="0" err="1"/>
                  <a:t>chuyển</a:t>
                </a:r>
                <a:r>
                  <a:rPr lang="en-US" dirty="0"/>
                  <a:t> 1 </a:t>
                </a:r>
                <a:r>
                  <a:rPr lang="en-US" dirty="0" err="1"/>
                  <a:t>đơn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dương</a:t>
                </a:r>
                <a:r>
                  <a:rPr lang="en-US" dirty="0"/>
                  <a:t>. 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xu</a:t>
                </a:r>
                <a:r>
                  <a:rPr lang="en-US" dirty="0"/>
                  <a:t> ra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sấp</a:t>
                </a:r>
                <a:r>
                  <a:rPr lang="en-US" dirty="0"/>
                  <a:t> (</a:t>
                </a:r>
                <a:r>
                  <a:rPr lang="en-US" dirty="0" err="1"/>
                  <a:t>ki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) </a:t>
                </a:r>
                <a:r>
                  <a:rPr lang="en-US" dirty="0" err="1"/>
                  <a:t>thì</a:t>
                </a:r>
                <a:r>
                  <a:rPr lang="en-US" dirty="0"/>
                  <a:t> di </a:t>
                </a:r>
                <a:r>
                  <a:rPr lang="en-US" dirty="0" err="1"/>
                  <a:t>chuyển</a:t>
                </a:r>
                <a:r>
                  <a:rPr lang="en-US" dirty="0"/>
                  <a:t> 1 </a:t>
                </a:r>
                <a:r>
                  <a:rPr lang="en-US" dirty="0" err="1"/>
                  <a:t>đơn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âm</a:t>
                </a:r>
                <a:r>
                  <a:rPr lang="en-US" dirty="0"/>
                  <a:t>. Minh </a:t>
                </a:r>
                <a:r>
                  <a:rPr lang="en-US" dirty="0" err="1"/>
                  <a:t>thực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 8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tung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xu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độc</a:t>
                </a:r>
                <a:r>
                  <a:rPr lang="en-US" dirty="0"/>
                  <a:t> </a:t>
                </a:r>
                <a:r>
                  <a:rPr lang="en-US" dirty="0" err="1"/>
                  <a:t>lập</a:t>
                </a:r>
                <a:r>
                  <a:rPr lang="en-US" dirty="0"/>
                  <a:t>. </a:t>
                </a:r>
                <a:r>
                  <a:rPr lang="en-US" dirty="0" err="1"/>
                  <a:t>Nếu</a:t>
                </a:r>
                <a:r>
                  <a:rPr lang="en-US" dirty="0"/>
                  <a:t> Minh di </a:t>
                </a:r>
                <a:r>
                  <a:rPr lang="en-US" dirty="0" err="1"/>
                  <a:t>chuyển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it </a:t>
                </a:r>
                <a:r>
                  <a:rPr lang="en-US" dirty="0" err="1"/>
                  <a:t>nhất</a:t>
                </a:r>
                <a:r>
                  <a:rPr lang="en-US" dirty="0"/>
                  <a:t> 4 </a:t>
                </a:r>
                <a:r>
                  <a:rPr lang="en-US" dirty="0" err="1"/>
                  <a:t>đơn</a:t>
                </a:r>
                <a:r>
                  <a:rPr lang="en-US" dirty="0"/>
                  <a:t> </a:t>
                </a:r>
                <a:r>
                  <a:rPr lang="en-US" dirty="0" err="1"/>
                  <a:t>vị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dương</a:t>
                </a:r>
                <a:r>
                  <a:rPr lang="en-US" dirty="0"/>
                  <a:t> </a:t>
                </a:r>
                <a:r>
                  <a:rPr lang="en-US" dirty="0" err="1"/>
                  <a:t>thi</a:t>
                </a:r>
                <a:r>
                  <a:rPr lang="en-US" dirty="0"/>
                  <a:t> </a:t>
                </a:r>
                <a:r>
                  <a:rPr lang="en-US" dirty="0" err="1"/>
                  <a:t>sẽ</a:t>
                </a:r>
                <a:r>
                  <a:rPr lang="en-US" dirty="0"/>
                  <a:t> </a:t>
                </a:r>
                <a:r>
                  <a:rPr lang="en-US" dirty="0" err="1"/>
                  <a:t>thắng</a:t>
                </a:r>
                <a:r>
                  <a:rPr lang="en-US" dirty="0"/>
                  <a:t> </a:t>
                </a:r>
                <a:r>
                  <a:rPr lang="en-US" dirty="0" err="1"/>
                  <a:t>cuộc</a:t>
                </a:r>
                <a:r>
                  <a:rPr lang="en-US" dirty="0"/>
                  <a:t>. (</a:t>
                </a:r>
                <a:r>
                  <a:rPr lang="en-US" dirty="0" err="1"/>
                  <a:t>Chẳng</a:t>
                </a:r>
                <a:r>
                  <a:rPr lang="en-US" dirty="0"/>
                  <a:t> </a:t>
                </a:r>
                <a:r>
                  <a:rPr lang="en-US" dirty="0" err="1"/>
                  <a:t>hạn</a:t>
                </a:r>
                <a:r>
                  <a:rPr lang="en-US" dirty="0"/>
                  <a:t>, 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8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tung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xu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Minh </a:t>
                </a:r>
                <a:r>
                  <a:rPr lang="en-US" dirty="0" err="1"/>
                  <a:t>thắng</a:t>
                </a:r>
                <a:r>
                  <a:rPr lang="en-US" dirty="0"/>
                  <a:t>.)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lẩn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xu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Minh ra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ngửa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tên</a:t>
                </a:r>
                <a:r>
                  <a:rPr lang="en-US" dirty="0"/>
                  <a:t> </a:t>
                </a:r>
                <a:r>
                  <a:rPr lang="en-US" dirty="0" err="1"/>
                  <a:t>phân</a:t>
                </a:r>
                <a:r>
                  <a:rPr lang="en-US" dirty="0"/>
                  <a:t> </a:t>
                </a:r>
                <a:r>
                  <a:rPr lang="en-US" dirty="0" err="1"/>
                  <a:t>bố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suất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ngẫu</a:t>
                </a:r>
                <a:r>
                  <a:rPr lang="en-US" dirty="0"/>
                  <a:t> </a:t>
                </a:r>
                <a:r>
                  <a:rPr lang="en-US" dirty="0" err="1"/>
                  <a:t>nhiên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b)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suất</a:t>
                </a:r>
                <a:r>
                  <a:rPr lang="en-US" dirty="0"/>
                  <a:t> </a:t>
                </a:r>
                <a:r>
                  <a:rPr lang="en-US" dirty="0" err="1"/>
                  <a:t>thắng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Minh.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11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46447D2-AD68-42A4-B4B5-4C02109E2207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0801" y="984738"/>
            <a:ext cx="4801419" cy="111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58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3: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2100" b="1" dirty="0"/>
                  <a:t>Lời </a:t>
                </a:r>
                <a:r>
                  <a:rPr lang="en-US" sz="2100" b="1" dirty="0" err="1"/>
                  <a:t>giải</a:t>
                </a:r>
                <a:endParaRPr lang="en-US" sz="2100" dirty="0"/>
              </a:p>
              <a:p>
                <a:pPr>
                  <a:lnSpc>
                    <a:spcPct val="160000"/>
                  </a:lnSpc>
                </a:pPr>
                <a:r>
                  <a:rPr lang="en-US" sz="2100" dirty="0"/>
                  <a:t>a) </a:t>
                </a:r>
                <a:r>
                  <a:rPr lang="en-US" sz="2100" dirty="0" err="1"/>
                  <a:t>Phép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thử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100" dirty="0"/>
                  <a:t> </a:t>
                </a:r>
                <a:r>
                  <a:rPr lang="en-US" sz="2100" dirty="0" err="1"/>
                  <a:t>là</a:t>
                </a:r>
                <a:r>
                  <a:rPr lang="en-US" sz="2100" dirty="0"/>
                  <a:t>: "Tung </a:t>
                </a:r>
                <a:r>
                  <a:rPr lang="en-US" sz="2100" dirty="0" err="1"/>
                  <a:t>đồng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xu</a:t>
                </a:r>
                <a:r>
                  <a:rPr lang="en-US" sz="2100" dirty="0"/>
                  <a:t> </a:t>
                </a:r>
                <a:r>
                  <a:rPr lang="en-US" sz="2100" dirty="0" err="1"/>
                  <a:t>cân</a:t>
                </a:r>
                <a:r>
                  <a:rPr lang="en-US" sz="2100" dirty="0"/>
                  <a:t> </a:t>
                </a:r>
                <a:r>
                  <a:rPr lang="en-US" sz="2100" dirty="0" err="1"/>
                  <a:t>đới</a:t>
                </a:r>
                <a:r>
                  <a:rPr lang="en-US" sz="2100" dirty="0"/>
                  <a:t>, </a:t>
                </a:r>
                <a:r>
                  <a:rPr lang="en-US" sz="2100" dirty="0" err="1"/>
                  <a:t>đồng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chất</a:t>
                </a:r>
                <a:r>
                  <a:rPr lang="en-US" sz="2100" dirty="0"/>
                  <a:t>". E </a:t>
                </a:r>
                <a:r>
                  <a:rPr lang="en-US" sz="2100" dirty="0" err="1"/>
                  <a:t>là</a:t>
                </a:r>
                <a:r>
                  <a:rPr lang="en-US" sz="2100" dirty="0"/>
                  <a:t> </a:t>
                </a:r>
                <a:r>
                  <a:rPr lang="en-US" sz="2100" dirty="0" err="1"/>
                  <a:t>biến</a:t>
                </a:r>
                <a:r>
                  <a:rPr lang="en-US" sz="2100" dirty="0"/>
                  <a:t> </a:t>
                </a:r>
                <a:r>
                  <a:rPr lang="en-US" sz="2100" dirty="0" err="1"/>
                  <a:t>cố</a:t>
                </a:r>
                <a:r>
                  <a:rPr lang="en-US" sz="2100" dirty="0"/>
                  <a:t>: "</a:t>
                </a:r>
                <a:r>
                  <a:rPr lang="en-US" sz="2100" dirty="0" err="1"/>
                  <a:t>Đồng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xu</a:t>
                </a:r>
                <a:r>
                  <a:rPr lang="en-US" sz="2100" dirty="0"/>
                  <a:t> ra </a:t>
                </a:r>
                <a:r>
                  <a:rPr lang="en-US" sz="2100" dirty="0" err="1"/>
                  <a:t>mặt</a:t>
                </a:r>
                <a:r>
                  <a:rPr lang="en-US" sz="2100" dirty="0"/>
                  <a:t> </a:t>
                </a:r>
                <a:r>
                  <a:rPr lang="en-US" sz="2100" dirty="0" err="1"/>
                  <a:t>ngửa</a:t>
                </a:r>
                <a:r>
                  <a:rPr lang="en-US" sz="2100" dirty="0"/>
                  <a:t>".</a:t>
                </a:r>
                <a:br>
                  <a:rPr lang="en-US" sz="2100" dirty="0"/>
                </a:br>
                <a:r>
                  <a:rPr lang="en-US" sz="2100" dirty="0"/>
                  <a:t>Ta </a:t>
                </a:r>
                <a:r>
                  <a:rPr lang="en-US" sz="2100" dirty="0" err="1"/>
                  <a:t>có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1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100" dirty="0"/>
                  <a:t>. X </a:t>
                </a:r>
                <a:r>
                  <a:rPr lang="en-US" sz="2100" dirty="0" err="1"/>
                  <a:t>là</a:t>
                </a:r>
                <a:r>
                  <a:rPr lang="en-US" sz="2100" dirty="0"/>
                  <a:t> </a:t>
                </a:r>
                <a:r>
                  <a:rPr lang="en-US" sz="2100" dirty="0" err="1"/>
                  <a:t>số</a:t>
                </a:r>
                <a:r>
                  <a:rPr lang="en-US" sz="2100" dirty="0"/>
                  <a:t> </a:t>
                </a:r>
                <a:r>
                  <a:rPr lang="en-US" sz="2100" dirty="0" err="1"/>
                  <a:t>lần</a:t>
                </a:r>
                <a:r>
                  <a:rPr lang="en-US" sz="2100" dirty="0"/>
                  <a:t> </a:t>
                </a:r>
                <a:r>
                  <a:rPr lang="en-US" sz="2100" dirty="0" err="1"/>
                  <a:t>xuất</a:t>
                </a:r>
                <a:r>
                  <a:rPr lang="en-US" sz="2100" dirty="0"/>
                  <a:t> </a:t>
                </a:r>
                <a:r>
                  <a:rPr lang="en-US" sz="2100" dirty="0" err="1"/>
                  <a:t>hiện</a:t>
                </a:r>
                <a:r>
                  <a:rPr lang="en-US" sz="2100" dirty="0"/>
                  <a:t> </a:t>
                </a:r>
                <a:r>
                  <a:rPr lang="en-US" sz="2100" dirty="0" err="1"/>
                  <a:t>biến</a:t>
                </a:r>
                <a:r>
                  <a:rPr lang="en-US" sz="2100" dirty="0"/>
                  <a:t> </a:t>
                </a:r>
                <a:r>
                  <a:rPr lang="en-US" sz="2100" dirty="0" err="1"/>
                  <a:t>cố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100" dirty="0"/>
                  <a:t> </a:t>
                </a:r>
                <a:r>
                  <a:rPr lang="en-US" sz="2100" dirty="0" err="1"/>
                  <a:t>trong</a:t>
                </a:r>
                <a:r>
                  <a:rPr lang="en-US" sz="2100" dirty="0"/>
                  <a:t> 8 </a:t>
                </a:r>
                <a:r>
                  <a:rPr lang="en-US" sz="2100" dirty="0" err="1"/>
                  <a:t>lần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thực</a:t>
                </a:r>
                <a:r>
                  <a:rPr lang="en-US" sz="2100" dirty="0"/>
                  <a:t> </a:t>
                </a:r>
                <a:r>
                  <a:rPr lang="en-US" sz="2100" dirty="0" err="1"/>
                  <a:t>hiện</a:t>
                </a:r>
                <a:r>
                  <a:rPr lang="en-US" sz="2100" dirty="0"/>
                  <a:t> </a:t>
                </a:r>
                <a:r>
                  <a:rPr lang="en-US" sz="2100" dirty="0" err="1"/>
                  <a:t>lặp</a:t>
                </a:r>
                <a:r>
                  <a:rPr lang="en-US" sz="2100" dirty="0"/>
                  <a:t> </a:t>
                </a:r>
                <a:r>
                  <a:rPr lang="en-US" sz="2100" dirty="0" err="1"/>
                  <a:t>lại</a:t>
                </a:r>
                <a:r>
                  <a:rPr lang="en-US" sz="2100" dirty="0"/>
                  <a:t> </a:t>
                </a:r>
                <a:r>
                  <a:rPr lang="en-US" sz="2100" dirty="0" err="1"/>
                  <a:t>phép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thử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100" dirty="0"/>
                  <a:t> </a:t>
                </a:r>
                <a:r>
                  <a:rPr lang="en-US" sz="2100" dirty="0" err="1"/>
                  <a:t>một</a:t>
                </a:r>
                <a:r>
                  <a:rPr lang="en-US" sz="2100" dirty="0"/>
                  <a:t> </a:t>
                </a:r>
                <a:r>
                  <a:rPr lang="en-US" sz="2100" dirty="0" err="1"/>
                  <a:t>cách</a:t>
                </a:r>
                <a:r>
                  <a:rPr lang="en-US" sz="2100" dirty="0"/>
                  <a:t> </a:t>
                </a:r>
                <a:r>
                  <a:rPr lang="en-US" sz="2100" dirty="0" err="1"/>
                  <a:t>độc</a:t>
                </a:r>
                <a:r>
                  <a:rPr lang="en-US" sz="2100" dirty="0"/>
                  <a:t> </a:t>
                </a:r>
                <a:r>
                  <a:rPr lang="en-US" sz="2100" dirty="0" err="1"/>
                  <a:t>lập</a:t>
                </a:r>
                <a:r>
                  <a:rPr lang="en-US" sz="2100" dirty="0"/>
                  <a:t>. Theo </a:t>
                </a:r>
                <a:r>
                  <a:rPr lang="en-US" sz="2100" dirty="0" err="1"/>
                  <a:t>Nhận</a:t>
                </a:r>
                <a:r>
                  <a:rPr lang="en-US" sz="2100" dirty="0"/>
                  <a:t> </a:t>
                </a:r>
                <a:r>
                  <a:rPr lang="en-US" sz="2100" dirty="0" err="1"/>
                  <a:t>xét</a:t>
                </a:r>
                <a:r>
                  <a:rPr lang="en-US" sz="2100" dirty="0"/>
                  <a:t> (</a:t>
                </a:r>
                <a:r>
                  <a:rPr lang="en-US" sz="2100" dirty="0" err="1"/>
                  <a:t>sau</a:t>
                </a:r>
                <a:r>
                  <a:rPr lang="en-US" sz="2100" dirty="0"/>
                  <a:t> HĐ2), </a:t>
                </a:r>
                <a:r>
                  <a:rPr lang="en-US" sz="2100" dirty="0" err="1"/>
                  <a:t>khi</a:t>
                </a:r>
                <a:r>
                  <a:rPr lang="en-US" sz="2100" dirty="0"/>
                  <a:t> </a:t>
                </a:r>
                <a:r>
                  <a:rPr lang="en-US" sz="2100" dirty="0" err="1"/>
                  <a:t>đỏ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100" dirty="0"/>
                  <a:t> </a:t>
                </a:r>
                <a:r>
                  <a:rPr lang="en-US" sz="2100" dirty="0" err="1"/>
                  <a:t>là</a:t>
                </a:r>
                <a:r>
                  <a:rPr lang="en-US" sz="2100" dirty="0"/>
                  <a:t> </a:t>
                </a:r>
                <a:r>
                  <a:rPr lang="en-US" sz="2100" dirty="0" err="1"/>
                  <a:t>biến</a:t>
                </a:r>
                <a:r>
                  <a:rPr lang="en-US" sz="2100" dirty="0"/>
                  <a:t> </a:t>
                </a:r>
                <a:r>
                  <a:rPr lang="en-US" sz="2100" dirty="0" err="1"/>
                  <a:t>ngẫu</a:t>
                </a:r>
                <a:r>
                  <a:rPr lang="en-US" sz="2100" dirty="0"/>
                  <a:t> </a:t>
                </a:r>
                <a:r>
                  <a:rPr lang="en-US" sz="2100" dirty="0" err="1"/>
                  <a:t>nhiên</a:t>
                </a:r>
                <a:r>
                  <a:rPr lang="en-US" sz="2100" dirty="0"/>
                  <a:t> </a:t>
                </a:r>
                <a:r>
                  <a:rPr lang="en-US" sz="2100" dirty="0" err="1"/>
                  <a:t>có</a:t>
                </a:r>
                <a:r>
                  <a:rPr lang="en-US" sz="2100" dirty="0"/>
                  <a:t> </a:t>
                </a:r>
                <a:r>
                  <a:rPr lang="en-US" sz="2100" dirty="0" err="1"/>
                  <a:t>phân</a:t>
                </a:r>
                <a:r>
                  <a:rPr lang="en-US" sz="2100" dirty="0"/>
                  <a:t> </a:t>
                </a:r>
                <a:r>
                  <a:rPr lang="en-US" sz="2100" dirty="0" err="1"/>
                  <a:t>bố</a:t>
                </a:r>
                <a:r>
                  <a:rPr lang="en-US" sz="2100" dirty="0"/>
                  <a:t> </a:t>
                </a:r>
                <a:r>
                  <a:rPr lang="en-US" sz="2100" dirty="0" err="1"/>
                  <a:t>nhị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thức</a:t>
                </a:r>
                <a:r>
                  <a:rPr lang="en-US" sz="2100" dirty="0"/>
                  <a:t> </a:t>
                </a:r>
                <a:r>
                  <a:rPr lang="en-US" sz="2100" dirty="0" err="1"/>
                  <a:t>với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=8;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1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1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100" dirty="0"/>
                  <a:t>b) </a:t>
                </a:r>
                <a:r>
                  <a:rPr lang="en-US" sz="2100" dirty="0" err="1"/>
                  <a:t>Vì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100" dirty="0"/>
                  <a:t> </a:t>
                </a:r>
                <a:r>
                  <a:rPr lang="en-US" sz="2100" dirty="0" err="1"/>
                  <a:t>là</a:t>
                </a:r>
                <a:r>
                  <a:rPr lang="en-US" sz="2100" dirty="0"/>
                  <a:t> </a:t>
                </a:r>
                <a:r>
                  <a:rPr lang="en-US" sz="2100" dirty="0" err="1"/>
                  <a:t>số</a:t>
                </a:r>
                <a:r>
                  <a:rPr lang="en-US" sz="2100" dirty="0"/>
                  <a:t> </a:t>
                </a:r>
                <a:r>
                  <a:rPr lang="en-US" sz="2100" dirty="0" err="1"/>
                  <a:t>lần</a:t>
                </a:r>
                <a:r>
                  <a:rPr lang="en-US" sz="2100" dirty="0"/>
                  <a:t> </a:t>
                </a:r>
                <a:r>
                  <a:rPr lang="en-US" sz="2100" dirty="0" err="1"/>
                  <a:t>đồng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xu</a:t>
                </a:r>
                <a:r>
                  <a:rPr lang="en-US" sz="2100" dirty="0"/>
                  <a:t> </a:t>
                </a:r>
                <a:r>
                  <a:rPr lang="en-US" sz="2100" dirty="0" err="1"/>
                  <a:t>của</a:t>
                </a:r>
                <a:r>
                  <a:rPr lang="en-US" sz="2100" dirty="0"/>
                  <a:t> Minh ra </a:t>
                </a:r>
                <a:r>
                  <a:rPr lang="en-US" sz="2100" dirty="0" err="1"/>
                  <a:t>mặt</a:t>
                </a:r>
                <a:r>
                  <a:rPr lang="en-US" sz="2100" dirty="0"/>
                  <a:t> </a:t>
                </a:r>
                <a:r>
                  <a:rPr lang="en-US" sz="2100" dirty="0" err="1"/>
                  <a:t>ngửa</a:t>
                </a:r>
                <a:r>
                  <a:rPr lang="en-US" sz="2100" dirty="0"/>
                  <a:t> </a:t>
                </a:r>
                <a:r>
                  <a:rPr lang="en-US" sz="2100" dirty="0" err="1"/>
                  <a:t>nên</a:t>
                </a:r>
                <a:r>
                  <a:rPr lang="en-US" sz="2100" dirty="0"/>
                  <a:t> </a:t>
                </a:r>
                <a:r>
                  <a:rPr lang="en-US" sz="2100" dirty="0" err="1"/>
                  <a:t>số</a:t>
                </a:r>
                <a:r>
                  <a:rPr lang="en-US" sz="2100" dirty="0"/>
                  <a:t> </a:t>
                </a:r>
                <a:r>
                  <a:rPr lang="en-US" sz="2100" dirty="0" err="1"/>
                  <a:t>lần</a:t>
                </a:r>
                <a:r>
                  <a:rPr lang="en-US" sz="2100" dirty="0"/>
                  <a:t> </a:t>
                </a:r>
                <a:r>
                  <a:rPr lang="en-US" sz="2100" dirty="0" err="1"/>
                  <a:t>đồng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xu</a:t>
                </a:r>
                <a:r>
                  <a:rPr lang="en-US" sz="2100" dirty="0"/>
                  <a:t> </a:t>
                </a:r>
                <a:r>
                  <a:rPr lang="en-US" sz="2100" dirty="0" err="1"/>
                  <a:t>của</a:t>
                </a:r>
                <a:r>
                  <a:rPr lang="en-US" sz="2100" dirty="0"/>
                  <a:t> Minh ra </a:t>
                </a:r>
                <a:r>
                  <a:rPr lang="en-US" sz="2100" dirty="0" err="1"/>
                  <a:t>mặt</a:t>
                </a:r>
                <a:r>
                  <a:rPr lang="en-US" sz="2100" dirty="0"/>
                  <a:t> </a:t>
                </a:r>
                <a:r>
                  <a:rPr lang="en-US" sz="2100" dirty="0" err="1"/>
                  <a:t>sấp</a:t>
                </a:r>
                <a:r>
                  <a:rPr lang="en-US" sz="2100" dirty="0"/>
                  <a:t> </a:t>
                </a:r>
                <a:r>
                  <a:rPr lang="en-US" sz="2100" dirty="0" err="1"/>
                  <a:t>là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100" dirty="0"/>
                  <a:t>. Minh di </a:t>
                </a:r>
                <a:r>
                  <a:rPr lang="en-US" sz="2100" dirty="0" err="1"/>
                  <a:t>chuyển</a:t>
                </a:r>
                <a:r>
                  <a:rPr lang="en-US" sz="2100" dirty="0"/>
                  <a:t> </a:t>
                </a:r>
                <a:r>
                  <a:rPr lang="en-US" sz="2100" dirty="0" err="1"/>
                  <a:t>được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(8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)=2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100" dirty="0"/>
                  <a:t> </a:t>
                </a:r>
                <a:r>
                  <a:rPr lang="en-US" sz="2100" dirty="0" err="1"/>
                  <a:t>đơn</a:t>
                </a:r>
                <a:r>
                  <a:rPr lang="en-US" sz="2100" dirty="0"/>
                  <a:t> </a:t>
                </a:r>
                <a:r>
                  <a:rPr lang="en-US" sz="2100" dirty="0" err="1"/>
                  <a:t>vị</a:t>
                </a:r>
                <a:r>
                  <a:rPr lang="en-US" sz="2100" dirty="0"/>
                  <a:t> </a:t>
                </a:r>
                <a:r>
                  <a:rPr lang="en-US" sz="2100" dirty="0" err="1"/>
                  <a:t>theo</a:t>
                </a:r>
                <a:r>
                  <a:rPr lang="en-US" sz="2100" dirty="0"/>
                  <a:t> </a:t>
                </a:r>
                <a:r>
                  <a:rPr lang="en-US" sz="2100" dirty="0" err="1"/>
                  <a:t>chiều</a:t>
                </a:r>
                <a:r>
                  <a:rPr lang="en-US" sz="2100" dirty="0"/>
                  <a:t> </a:t>
                </a:r>
                <a:r>
                  <a:rPr lang="en-US" sz="2100" dirty="0" err="1"/>
                  <a:t>dương</a:t>
                </a:r>
                <a:r>
                  <a:rPr lang="en-US" sz="21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100" dirty="0"/>
                  <a:t>Minh </a:t>
                </a:r>
                <a:r>
                  <a:rPr lang="en-US" sz="2100" dirty="0" err="1"/>
                  <a:t>thắng</a:t>
                </a:r>
                <a:r>
                  <a:rPr lang="en-US" sz="2100" dirty="0"/>
                  <a:t> </a:t>
                </a:r>
                <a:r>
                  <a:rPr lang="en-US" sz="2100" dirty="0" err="1"/>
                  <a:t>cuộc</a:t>
                </a:r>
                <a:r>
                  <a:rPr lang="en-US" sz="2100" dirty="0"/>
                  <a:t> </a:t>
                </a:r>
                <a:r>
                  <a:rPr lang="en-US" sz="2100" dirty="0" err="1"/>
                  <a:t>nếu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8≥4</m:t>
                    </m:r>
                  </m:oMath>
                </a14:m>
                <a:r>
                  <a:rPr lang="en-US" sz="2100" dirty="0"/>
                  <a:t>, </a:t>
                </a:r>
                <a:r>
                  <a:rPr lang="en-US" sz="2100" dirty="0" err="1"/>
                  <a:t>tức</a:t>
                </a:r>
                <a:r>
                  <a:rPr lang="en-US" sz="2100" dirty="0"/>
                  <a:t> </a:t>
                </a:r>
                <a:r>
                  <a:rPr lang="en-US" sz="2100" dirty="0" err="1"/>
                  <a:t>là</a:t>
                </a:r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≥6</m:t>
                    </m:r>
                  </m:oMath>
                </a14:m>
                <a:r>
                  <a:rPr lang="en-US" sz="2100" dirty="0"/>
                  <a:t>.</a:t>
                </a:r>
                <a:br>
                  <a:rPr lang="en-US" sz="2100" dirty="0"/>
                </a:br>
                <a:endParaRPr lang="en-US" sz="21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80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22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966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1709</Words>
  <PresentationFormat>Widescreen</PresentationFormat>
  <Paragraphs>144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Yu Gothic UI Semibold</vt:lpstr>
      <vt:lpstr>Arial</vt:lpstr>
      <vt:lpstr>Calibri</vt:lpstr>
      <vt:lpstr>Calibri Light</vt:lpstr>
      <vt:lpstr>Cambria Math</vt:lpstr>
      <vt:lpstr>Chu Van An</vt:lpstr>
      <vt:lpstr>More Sugar</vt:lpstr>
      <vt:lpstr>Poppins SemiBold</vt:lpstr>
      <vt:lpstr>Sniglet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2024-06-15T07:10:17Z</dcterms:created>
  <dcterms:modified xsi:type="dcterms:W3CDTF">2024-10-11T01:37:06Z</dcterms:modified>
</cp:coreProperties>
</file>