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99" r:id="rId9"/>
    <p:sldId id="264" r:id="rId10"/>
    <p:sldId id="265" r:id="rId11"/>
    <p:sldId id="300" r:id="rId12"/>
    <p:sldId id="266" r:id="rId13"/>
    <p:sldId id="301" r:id="rId14"/>
    <p:sldId id="302" r:id="rId15"/>
    <p:sldId id="303" r:id="rId16"/>
    <p:sldId id="289" r:id="rId17"/>
    <p:sldId id="290" r:id="rId18"/>
    <p:sldId id="304" r:id="rId19"/>
    <p:sldId id="291" r:id="rId20"/>
    <p:sldId id="292" r:id="rId21"/>
    <p:sldId id="293" r:id="rId22"/>
    <p:sldId id="29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7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1713D-8AB6-4B61-9386-46020939E7FC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29823-7A5C-41E9-8D04-29E4AB544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38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13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87617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90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../slides/slide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363296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4:Festivals and Free Time​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59442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</a:t>
            </a:r>
            <a:r>
              <a:rPr lang="en-US" sz="1400">
                <a:solidFill>
                  <a:prstClr val="white"/>
                </a:solidFill>
              </a:rPr>
              <a:t>Anh </a:t>
            </a:r>
            <a:r>
              <a:rPr lang="en-US" sz="1400" dirty="0">
                <a:solidFill>
                  <a:prstClr val="white"/>
                </a:solidFill>
              </a:rPr>
              <a:t>6</a:t>
            </a:r>
            <a:r>
              <a:rPr lang="en-US" sz="1400">
                <a:solidFill>
                  <a:prstClr val="white"/>
                </a:solidFill>
              </a:rPr>
              <a:t>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World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prstClr val="white"/>
                </a:solidFill>
              </a:rPr>
              <a:t>Lesson 3.2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72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" Target="slide16.xml"/><Relationship Id="rId7" Type="http://schemas.openxmlformats.org/officeDocument/2006/relationships/slide" Target="slide1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02424" y="2509937"/>
            <a:ext cx="62888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Unit 4: Festivals and Free Time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</a:rPr>
              <a:t>Lesson 3.2: 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</a:rPr>
              <a:t>Reading, Speaking &amp; Writing</a:t>
            </a:r>
          </a:p>
          <a:p>
            <a:pPr algn="ctr"/>
            <a:r>
              <a:rPr lang="en-US" sz="3200" dirty="0">
                <a:solidFill>
                  <a:srgbClr val="00B0F0"/>
                </a:solidFill>
              </a:rPr>
              <a:t>Page 37</a:t>
            </a:r>
          </a:p>
        </p:txBody>
      </p:sp>
    </p:spTree>
    <p:extLst>
      <p:ext uri="{BB962C8B-B14F-4D97-AF65-F5344CB8AC3E}">
        <p14:creationId xmlns:p14="http://schemas.microsoft.com/office/powerpoint/2010/main" val="606050646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56893" y="375285"/>
            <a:ext cx="3686175" cy="1190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3404" b="21222"/>
          <a:stretch/>
        </p:blipFill>
        <p:spPr>
          <a:xfrm>
            <a:off x="8726452" y="1881494"/>
            <a:ext cx="3516616" cy="5417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318" y="357780"/>
            <a:ext cx="8410575" cy="1266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924431"/>
            <a:ext cx="12236244" cy="244641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39494" y="2152356"/>
            <a:ext cx="4179288" cy="1047427"/>
          </a:xfrm>
          <a:prstGeom prst="wedgeRoundRectCallout">
            <a:avLst>
              <a:gd name="adj1" fmla="val -40622"/>
              <a:gd name="adj2" fmla="val 116506"/>
              <a:gd name="adj3" fmla="val 16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</a:rPr>
              <a:t>What do people do before the Mid-Autumn festival?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693773" y="2423217"/>
            <a:ext cx="4168873" cy="1047427"/>
          </a:xfrm>
          <a:prstGeom prst="wedgeRoundRectCallout">
            <a:avLst>
              <a:gd name="adj1" fmla="val -35245"/>
              <a:gd name="adj2" fmla="val 86959"/>
              <a:gd name="adj3" fmla="val 16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FF"/>
                </a:solidFill>
              </a:rPr>
              <a:t>What do people do during the Mid-Autumn festival?</a:t>
            </a:r>
          </a:p>
        </p:txBody>
      </p:sp>
      <p:sp>
        <p:nvSpPr>
          <p:cNvPr id="10" name="Oval 9"/>
          <p:cNvSpPr/>
          <p:nvPr/>
        </p:nvSpPr>
        <p:spPr>
          <a:xfrm>
            <a:off x="5430129" y="790215"/>
            <a:ext cx="2897945" cy="4899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0484760" y="1535986"/>
            <a:ext cx="108212" cy="40535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506896" y="1565910"/>
            <a:ext cx="782117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29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640"/>
            <a:ext cx="7240211" cy="8088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277" y="2833352"/>
            <a:ext cx="10869769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dirty="0">
                <a:solidFill>
                  <a:srgbClr val="0000FF"/>
                </a:solidFill>
              </a:rPr>
              <a:t>Name of the festival</a:t>
            </a:r>
          </a:p>
          <a:p>
            <a:pPr marL="285750" indent="-285750">
              <a:buFontTx/>
              <a:buChar char="-"/>
            </a:pPr>
            <a:r>
              <a:rPr lang="en-US" sz="3600" dirty="0">
                <a:solidFill>
                  <a:srgbClr val="0000FF"/>
                </a:solidFill>
              </a:rPr>
              <a:t>Activities of the festival (before and during the festival)</a:t>
            </a:r>
          </a:p>
        </p:txBody>
      </p:sp>
    </p:spTree>
    <p:extLst>
      <p:ext uri="{BB962C8B-B14F-4D97-AF65-F5344CB8AC3E}">
        <p14:creationId xmlns:p14="http://schemas.microsoft.com/office/powerpoint/2010/main" val="338172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53" y="339634"/>
            <a:ext cx="9134336" cy="60611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3899" y="2796949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prstClr val="white"/>
                </a:solidFill>
              </a:rPr>
              <a:t>Writing</a:t>
            </a:r>
            <a:endParaRPr lang="en-US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887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287" y="881062"/>
            <a:ext cx="11401425" cy="5095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7893" y="4005329"/>
            <a:ext cx="386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7893" y="4368920"/>
            <a:ext cx="386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09989" y="4732510"/>
            <a:ext cx="386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9989" y="5040659"/>
            <a:ext cx="386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09989" y="5417198"/>
            <a:ext cx="386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379594" y="1262130"/>
            <a:ext cx="3400023" cy="2575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614411" y="1558344"/>
            <a:ext cx="3825026" cy="1287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73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837"/>
          <a:stretch/>
        </p:blipFill>
        <p:spPr>
          <a:xfrm>
            <a:off x="-1" y="337625"/>
            <a:ext cx="8590541" cy="60134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03323" y="379828"/>
            <a:ext cx="2658794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The outline</a:t>
            </a:r>
          </a:p>
        </p:txBody>
      </p:sp>
      <p:sp>
        <p:nvSpPr>
          <p:cNvPr id="4" name="Right Brace 3"/>
          <p:cNvSpPr/>
          <p:nvPr/>
        </p:nvSpPr>
        <p:spPr>
          <a:xfrm>
            <a:off x="7371471" y="703385"/>
            <a:ext cx="604911" cy="1153550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976382" y="1293445"/>
            <a:ext cx="1266092" cy="29620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287021" y="1240639"/>
            <a:ext cx="2738511" cy="101566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00FF"/>
                </a:solidFill>
              </a:rPr>
              <a:t>Greeting 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00FF"/>
                </a:solidFill>
              </a:rPr>
              <a:t>Introducing the name of the festival</a:t>
            </a:r>
          </a:p>
        </p:txBody>
      </p:sp>
      <p:sp>
        <p:nvSpPr>
          <p:cNvPr id="9" name="Right Brace 8"/>
          <p:cNvSpPr/>
          <p:nvPr/>
        </p:nvSpPr>
        <p:spPr>
          <a:xfrm>
            <a:off x="7371471" y="1998394"/>
            <a:ext cx="576775" cy="717452"/>
          </a:xfrm>
          <a:prstGeom prst="rightBrace">
            <a:avLst>
              <a:gd name="adj1" fmla="val 8333"/>
              <a:gd name="adj2" fmla="val 51961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>
            <a:off x="7948246" y="2371189"/>
            <a:ext cx="1270912" cy="34465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287021" y="2560320"/>
            <a:ext cx="2754924" cy="70788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 sz="2000">
                <a:solidFill>
                  <a:srgbClr val="0000FF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buFont typeface="Calibri" panose="020F0502020204030204" pitchFamily="34" charset="0"/>
              <a:buChar char="‐"/>
            </a:pPr>
            <a:r>
              <a:rPr lang="en-US" dirty="0"/>
              <a:t>Explain what the festival 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45637" y="3882683"/>
            <a:ext cx="2696308" cy="70788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 sz="2000">
                <a:solidFill>
                  <a:srgbClr val="0000FF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>
              <a:buNone/>
            </a:pPr>
            <a:r>
              <a:rPr lang="en-US" dirty="0"/>
              <a:t>Activities before and during the festival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19158" y="5666173"/>
            <a:ext cx="2822787" cy="40011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 sz="2000">
                <a:solidFill>
                  <a:srgbClr val="0000FF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>
              <a:buNone/>
            </a:pPr>
            <a:r>
              <a:rPr lang="en-US"/>
              <a:t>Feeling</a:t>
            </a:r>
          </a:p>
        </p:txBody>
      </p:sp>
      <p:sp>
        <p:nvSpPr>
          <p:cNvPr id="17" name="Right Brace 16"/>
          <p:cNvSpPr/>
          <p:nvPr/>
        </p:nvSpPr>
        <p:spPr>
          <a:xfrm>
            <a:off x="7582486" y="3038622"/>
            <a:ext cx="365760" cy="1871003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7" idx="1"/>
          </p:cNvCxnSpPr>
          <p:nvPr/>
        </p:nvCxnSpPr>
        <p:spPr>
          <a:xfrm>
            <a:off x="7948246" y="3974124"/>
            <a:ext cx="1338775" cy="30245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737231" y="5683348"/>
            <a:ext cx="1364566" cy="17211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29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061"/>
            <a:ext cx="104013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778" y="941661"/>
            <a:ext cx="10377689" cy="523300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314423" y="824248"/>
            <a:ext cx="294926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281115" y="785611"/>
            <a:ext cx="1880316" cy="1287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8034" y="824248"/>
            <a:ext cx="271744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91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850477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220" y="1044633"/>
            <a:ext cx="11316601" cy="52999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35506"/>
            <a:ext cx="1744825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Extra Practice </a:t>
            </a:r>
          </a:p>
          <a:p>
            <a:pPr algn="ctr"/>
            <a:r>
              <a:rPr lang="en-US" sz="2000" b="1" dirty="0"/>
              <a:t>WB </a:t>
            </a:r>
            <a:r>
              <a:rPr lang="en-US" sz="2000" b="1"/>
              <a:t>page 25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0438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456" y="1525723"/>
            <a:ext cx="11537231" cy="272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9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909165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278297" y="1324947"/>
            <a:ext cx="482703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prstClr val="white"/>
                </a:solidFill>
              </a:rPr>
              <a:t>Warm-up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1275181" y="4680865"/>
            <a:ext cx="482703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prstClr val="white"/>
                </a:solidFill>
              </a:rPr>
              <a:t>Consolidation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1296957" y="5598378"/>
            <a:ext cx="482703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prstClr val="white"/>
                </a:solidFill>
              </a:rPr>
              <a:t>Wrap-up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ounded Rectangle 11">
            <a:hlinkClick r:id="rId5" action="ppaction://hlinksldjump"/>
          </p:cNvPr>
          <p:cNvSpPr/>
          <p:nvPr/>
        </p:nvSpPr>
        <p:spPr>
          <a:xfrm>
            <a:off x="1278297" y="2194231"/>
            <a:ext cx="482703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prstClr val="white"/>
                </a:solidFill>
              </a:rPr>
              <a:t>Pre-Writing: Reading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00066" y="497631"/>
            <a:ext cx="4802153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Lesson Outline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ounded Rectangle 10">
            <a:hlinkClick r:id="rId6" action="ppaction://hlinksldjump"/>
          </p:cNvPr>
          <p:cNvSpPr/>
          <p:nvPr/>
        </p:nvSpPr>
        <p:spPr>
          <a:xfrm>
            <a:off x="1275181" y="3041769"/>
            <a:ext cx="482703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prstClr val="white"/>
                </a:solidFill>
              </a:rPr>
              <a:t>Pre-Writing: Speaking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ounded Rectangle 13">
            <a:hlinkClick r:id="rId7" action="ppaction://hlinksldjump"/>
          </p:cNvPr>
          <p:cNvSpPr/>
          <p:nvPr/>
        </p:nvSpPr>
        <p:spPr>
          <a:xfrm>
            <a:off x="1268960" y="3903301"/>
            <a:ext cx="482703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prstClr val="white"/>
                </a:solidFill>
              </a:rPr>
              <a:t>Writing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3393" y="467769"/>
            <a:ext cx="420118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2209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83316" y="1616401"/>
            <a:ext cx="9652771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en-US" sz="3600" i="1" dirty="0">
                <a:solidFill>
                  <a:srgbClr val="FF0000"/>
                </a:solidFill>
              </a:rPr>
              <a:t>Writing: </a:t>
            </a:r>
          </a:p>
          <a:p>
            <a:pPr lvl="0"/>
            <a:r>
              <a:rPr lang="en-US" sz="3600" i="1" dirty="0">
                <a:solidFill>
                  <a:srgbClr val="0070C0"/>
                </a:solidFill>
              </a:rPr>
              <a:t>- Know how to write a message</a:t>
            </a:r>
          </a:p>
          <a:p>
            <a:pPr lvl="0"/>
            <a:r>
              <a:rPr lang="en-US" sz="3600" i="1" dirty="0">
                <a:solidFill>
                  <a:srgbClr val="0070C0"/>
                </a:solidFill>
              </a:rPr>
              <a:t>- Practice writing a message about festivals</a:t>
            </a:r>
          </a:p>
          <a:p>
            <a:pPr lvl="0"/>
            <a:r>
              <a:rPr lang="en-US" sz="3600" i="1" dirty="0">
                <a:solidFill>
                  <a:srgbClr val="FF0000"/>
                </a:solidFill>
              </a:rPr>
              <a:t>Speaking:</a:t>
            </a:r>
          </a:p>
          <a:p>
            <a:pPr lvl="0"/>
            <a:r>
              <a:rPr lang="en-US" sz="3600" i="1" dirty="0">
                <a:solidFill>
                  <a:srgbClr val="0070C0"/>
                </a:solidFill>
              </a:rPr>
              <a:t>- Talk about festivals and their activities</a:t>
            </a:r>
          </a:p>
          <a:p>
            <a:pPr lvl="0"/>
            <a:r>
              <a:rPr lang="en-US" sz="3600" i="1" dirty="0">
                <a:solidFill>
                  <a:srgbClr val="FF0000"/>
                </a:solidFill>
              </a:rPr>
              <a:t>Reading:</a:t>
            </a:r>
          </a:p>
          <a:p>
            <a:pPr lvl="0"/>
            <a:r>
              <a:rPr lang="en-US" sz="3600" i="1" dirty="0">
                <a:solidFill>
                  <a:srgbClr val="0070C0"/>
                </a:solidFill>
              </a:rPr>
              <a:t>- Read for specific information.</a:t>
            </a:r>
          </a:p>
        </p:txBody>
      </p:sp>
    </p:spTree>
    <p:extLst>
      <p:ext uri="{BB962C8B-B14F-4D97-AF65-F5344CB8AC3E}">
        <p14:creationId xmlns:p14="http://schemas.microsoft.com/office/powerpoint/2010/main" val="1369735531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890780" y="1616401"/>
            <a:ext cx="10725150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Workbook</a:t>
            </a:r>
            <a:r>
              <a:rPr lang="en-US" sz="3600" i="1" dirty="0">
                <a:solidFill>
                  <a:srgbClr val="0070C0"/>
                </a:solidFill>
              </a:rPr>
              <a:t> (page 25).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Complete the writing notes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Notebook</a:t>
            </a:r>
            <a:r>
              <a:rPr lang="en-US" sz="3600" i="1" dirty="0">
                <a:solidFill>
                  <a:srgbClr val="0070C0"/>
                </a:solidFill>
              </a:rPr>
              <a:t> on page 25.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Review materials for Unit 4 (pages 92 &amp; 93).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u="sng" dirty="0">
                <a:solidFill>
                  <a:srgbClr val="1F497D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382653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8"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30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Objectives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99888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Know more about activities before and during a festival.</a:t>
            </a:r>
          </a:p>
          <a:p>
            <a:pPr marL="571500" indent="-571500" algn="just"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Write a message about a festival.</a:t>
            </a:r>
          </a:p>
          <a:p>
            <a:pPr marL="571500" indent="-571500" algn="just"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Talk about the festival they know.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7213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074"/>
            <a:ext cx="8911988" cy="60763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65166" y="1111699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24610999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661"/>
            <a:ext cx="638175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8543"/>
            <a:ext cx="6381750" cy="2585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979164" y="3052212"/>
            <a:ext cx="4935332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00FF"/>
                </a:solidFill>
              </a:rPr>
              <a:t>Which festivals are they?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31163" y="4344982"/>
            <a:ext cx="5760837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Which one do you like? Why?</a:t>
            </a:r>
          </a:p>
        </p:txBody>
      </p:sp>
      <p:pic>
        <p:nvPicPr>
          <p:cNvPr id="6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550" y="445501"/>
            <a:ext cx="1851450" cy="118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962450" y="712773"/>
            <a:ext cx="2721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3600" b="1">
                <a:solidFill>
                  <a:srgbClr val="FF0000"/>
                </a:solidFill>
                <a:ea typeface="Times New Roman" panose="02020603050405020304" pitchFamily="18" charset="0"/>
              </a:rPr>
              <a:t>in pairs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5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457199"/>
            <a:ext cx="8761863" cy="58412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1010" y="3610258"/>
            <a:ext cx="3750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prstClr val="white"/>
                </a:solidFill>
              </a:rPr>
              <a:t>Pre – writing Reading</a:t>
            </a:r>
            <a:endParaRPr lang="en-US" sz="4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359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682389"/>
            <a:ext cx="12192000" cy="486642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831307" y="1241946"/>
            <a:ext cx="37531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42949" y="1241946"/>
            <a:ext cx="5459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67534" y="3521122"/>
            <a:ext cx="20198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229600" y="3521122"/>
            <a:ext cx="35932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567448" y="3850783"/>
            <a:ext cx="3219718" cy="128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9084365" y="3850783"/>
            <a:ext cx="28543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1972" y="4172755"/>
            <a:ext cx="6568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28045" y="4167016"/>
            <a:ext cx="17128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14138" y="4522087"/>
            <a:ext cx="27045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769185" y="4515648"/>
            <a:ext cx="1648496" cy="128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321972" y="4867222"/>
            <a:ext cx="15764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3940935" y="4860783"/>
            <a:ext cx="31655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85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044"/>
          <a:stretch/>
        </p:blipFill>
        <p:spPr>
          <a:xfrm>
            <a:off x="0" y="337625"/>
            <a:ext cx="2011658" cy="4619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99527"/>
            <a:ext cx="12192000" cy="54840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12925" y="4906851"/>
            <a:ext cx="605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2925" y="5265485"/>
            <a:ext cx="605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12925" y="5599585"/>
            <a:ext cx="605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Yes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69701" y="2897746"/>
            <a:ext cx="614322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15578" y="2884868"/>
            <a:ext cx="4539802" cy="2575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69701" y="3181082"/>
            <a:ext cx="64394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58344" y="3181082"/>
            <a:ext cx="3580326" cy="1287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69701" y="3535101"/>
            <a:ext cx="927279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343955" y="3747752"/>
            <a:ext cx="3387144" cy="1287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00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268"/>
            <a:ext cx="8848578" cy="58990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2221" y="3693774"/>
            <a:ext cx="2557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prstClr val="white"/>
                </a:solidFill>
              </a:rPr>
              <a:t>Pre-writing</a:t>
            </a:r>
          </a:p>
          <a:p>
            <a:pPr algn="ctr"/>
            <a:r>
              <a:rPr lang="en-US" sz="3600" b="1">
                <a:solidFill>
                  <a:prstClr val="white"/>
                </a:solidFill>
              </a:rPr>
              <a:t>Speaking</a:t>
            </a:r>
            <a:endParaRPr lang="en-US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117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266</Words>
  <Application>Microsoft Office PowerPoint</Application>
  <PresentationFormat>Widescreen</PresentationFormat>
  <Paragraphs>62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vaxalin@outlook.com.vn</cp:lastModifiedBy>
  <cp:revision>36</cp:revision>
  <dcterms:created xsi:type="dcterms:W3CDTF">2022-08-20T00:53:14Z</dcterms:created>
  <dcterms:modified xsi:type="dcterms:W3CDTF">2023-07-28T16:07:41Z</dcterms:modified>
</cp:coreProperties>
</file>