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43"/>
  </p:notesMasterIdLst>
  <p:sldIdLst>
    <p:sldId id="387" r:id="rId3"/>
    <p:sldId id="413" r:id="rId4"/>
    <p:sldId id="416" r:id="rId5"/>
    <p:sldId id="328" r:id="rId6"/>
    <p:sldId id="276" r:id="rId7"/>
    <p:sldId id="321" r:id="rId8"/>
    <p:sldId id="273" r:id="rId9"/>
    <p:sldId id="330" r:id="rId10"/>
    <p:sldId id="266" r:id="rId11"/>
    <p:sldId id="258" r:id="rId12"/>
    <p:sldId id="283" r:id="rId13"/>
    <p:sldId id="311" r:id="rId14"/>
    <p:sldId id="322" r:id="rId15"/>
    <p:sldId id="417" r:id="rId16"/>
    <p:sldId id="420" r:id="rId17"/>
    <p:sldId id="422" r:id="rId18"/>
    <p:sldId id="425" r:id="rId19"/>
    <p:sldId id="426" r:id="rId20"/>
    <p:sldId id="429" r:id="rId21"/>
    <p:sldId id="427" r:id="rId22"/>
    <p:sldId id="428" r:id="rId23"/>
    <p:sldId id="418" r:id="rId24"/>
    <p:sldId id="423" r:id="rId25"/>
    <p:sldId id="390" r:id="rId26"/>
    <p:sldId id="431" r:id="rId27"/>
    <p:sldId id="430" r:id="rId28"/>
    <p:sldId id="432" r:id="rId29"/>
    <p:sldId id="419" r:id="rId30"/>
    <p:sldId id="424" r:id="rId31"/>
    <p:sldId id="393" r:id="rId32"/>
    <p:sldId id="433" r:id="rId33"/>
    <p:sldId id="434" r:id="rId34"/>
    <p:sldId id="435" r:id="rId35"/>
    <p:sldId id="421" r:id="rId36"/>
    <p:sldId id="405" r:id="rId37"/>
    <p:sldId id="399" r:id="rId38"/>
    <p:sldId id="437" r:id="rId39"/>
    <p:sldId id="438" r:id="rId40"/>
    <p:sldId id="439" r:id="rId41"/>
    <p:sldId id="35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BF173077-6BBE-4631-AFFA-E76BC30E89D1}">
          <p14:sldIdLst>
            <p14:sldId id="387"/>
            <p14:sldId id="413"/>
            <p14:sldId id="416"/>
            <p14:sldId id="328"/>
            <p14:sldId id="276"/>
            <p14:sldId id="321"/>
            <p14:sldId id="273"/>
          </p14:sldIdLst>
        </p14:section>
        <p14:section name="Mục Chưa có tên" id="{170226F4-F8D5-4F0B-9EE1-3FAB514740C2}">
          <p14:sldIdLst>
            <p14:sldId id="330"/>
            <p14:sldId id="266"/>
            <p14:sldId id="258"/>
            <p14:sldId id="283"/>
            <p14:sldId id="311"/>
            <p14:sldId id="322"/>
            <p14:sldId id="417"/>
            <p14:sldId id="420"/>
            <p14:sldId id="422"/>
            <p14:sldId id="425"/>
            <p14:sldId id="426"/>
            <p14:sldId id="429"/>
            <p14:sldId id="427"/>
            <p14:sldId id="428"/>
            <p14:sldId id="418"/>
            <p14:sldId id="423"/>
            <p14:sldId id="390"/>
            <p14:sldId id="431"/>
            <p14:sldId id="430"/>
            <p14:sldId id="432"/>
            <p14:sldId id="419"/>
            <p14:sldId id="424"/>
            <p14:sldId id="393"/>
            <p14:sldId id="433"/>
            <p14:sldId id="434"/>
            <p14:sldId id="435"/>
            <p14:sldId id="421"/>
            <p14:sldId id="405"/>
            <p14:sldId id="399"/>
            <p14:sldId id="437"/>
            <p14:sldId id="438"/>
            <p14:sldId id="439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E5FF"/>
    <a:srgbClr val="0000FF"/>
    <a:srgbClr val="FFB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4E6C5-C4CC-45D5-8E0A-F5BCC0655442}" type="datetimeFigureOut">
              <a:rPr lang="en-US" smtClean="0"/>
              <a:pPr/>
              <a:t>16/7/2022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E10F7-D1A2-4DEF-A194-35818D582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602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E10F7-D1A2-4DEF-A194-35818D582F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2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C1EB-FB9E-4E05-B8EE-A457D32633FB}" type="datetimeFigureOut">
              <a:rPr lang="en-US" smtClean="0"/>
              <a:pPr/>
              <a:t>16/7/2022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1794-DD60-4F2A-A88E-BAFA4367C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C1EB-FB9E-4E05-B8EE-A457D32633FB}" type="datetimeFigureOut">
              <a:rPr lang="en-US" smtClean="0"/>
              <a:pPr/>
              <a:t>16/7/2022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1794-DD60-4F2A-A88E-BAFA4367C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C1EB-FB9E-4E05-B8EE-A457D32633FB}" type="datetimeFigureOut">
              <a:rPr lang="en-US" smtClean="0"/>
              <a:pPr/>
              <a:t>16/7/2022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1794-DD60-4F2A-A88E-BAFA4367C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AEC8C-3678-4446-8337-2867DB1B6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08BA4-5A63-44E0-A5D7-D186FB3DE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9B53-5C49-42EB-93D3-533A13D32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6175-996D-4D81-B786-C063C7E6F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C5C29-B3DA-4C28-9F3F-8659704CA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8C93B-7835-4CF3-8283-2598DDE10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5939-884D-4F9D-A103-9B9C6AB81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87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E7CC9-38E6-40C4-AEC6-BF63A2890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B19EC-FCC0-4BD7-B0FC-131540169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AEBA2-AEEF-4FFE-B796-04C759FF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6175-996D-4D81-B786-C063C7E6F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506E1-26D6-4025-9F69-8E34BC2BC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A9AC2-FB87-45E9-A610-DFB27882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5939-884D-4F9D-A103-9B9C6AB81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83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8AC02-2BCA-4525-B0F4-09B74B52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155BF-B776-4938-B62A-D3B8CBCDB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A1802-CEBF-4962-A701-FC2AF3850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6175-996D-4D81-B786-C063C7E6F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12855-E852-421E-8086-32B45C4E9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A09DD-DBEC-476B-8D4A-3959ADEF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5939-884D-4F9D-A103-9B9C6AB81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26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2F2C2-8F0C-4217-9B5E-458DC7760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16907-F39E-4FA0-971A-C0E632C7D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1620C-246B-43DD-8014-369EF3DB3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A26D1-EDF9-4822-AD34-264BC0749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6175-996D-4D81-B786-C063C7E6F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12DF5-61B4-4B6C-9CA8-6F8660494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11DB1-CCAC-42A1-906B-ABBBFC70F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5939-884D-4F9D-A103-9B9C6AB81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3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61C5C-9304-4347-81CB-4E0F327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0DF87-EA7D-4664-ABE6-C11401B05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14C47-59F2-47B8-B7A9-8CD24481D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1F22B4-3DED-489F-B44C-7E670EAE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79AE3-74CA-4DD3-A546-771858A08E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19C837-BF07-49FD-8817-38404170E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6175-996D-4D81-B786-C063C7E6F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317802-A7FC-49CA-8624-3718692BD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121B02-4DEF-4194-8519-BB3330822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5939-884D-4F9D-A103-9B9C6AB81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53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5571D-9B13-4BEF-B970-F53D2BDE5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3BDEB-26F3-4A27-B78F-6487A8F84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6175-996D-4D81-B786-C063C7E6F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E6005-5D7B-498F-BED6-8A48A4C9C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59FE1-45FB-4883-B8C2-997350411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5939-884D-4F9D-A103-9B9C6AB81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45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74C251-9056-48F4-BD5D-82AC01135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6175-996D-4D81-B786-C063C7E6F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335A1E-5F42-4721-8B32-072F3E0F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0D6C5-A28D-4A18-8F6E-A2F75434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5939-884D-4F9D-A103-9B9C6AB81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25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B07BD-2C21-49AB-8B3E-9D50B7DCD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3C7FD-46A9-44F1-B1A7-6D4FA0AA0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C8C4D-0791-44A5-9AC3-8F1F2D0E2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B8B03-75B6-4056-933B-BD9B41FE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6175-996D-4D81-B786-C063C7E6F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2932D1-B4E6-4076-B5C6-3DD6A3B50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A340A-2D48-4BE8-B06C-3A7FA3291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5939-884D-4F9D-A103-9B9C6AB81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8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C1EB-FB9E-4E05-B8EE-A457D32633FB}" type="datetimeFigureOut">
              <a:rPr lang="en-US" smtClean="0"/>
              <a:pPr/>
              <a:t>16/7/2022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1794-DD60-4F2A-A88E-BAFA4367C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6643-A0A9-415B-AE22-C5295AA9E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A45509-B97B-4B88-AE50-2D13091570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58DAE-BA24-44EE-8529-1CB2E2F22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78D4B-D8BA-4E8D-AD07-51BB88891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6175-996D-4D81-B786-C063C7E6F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AA492-08B3-4C3C-93FD-4081AA787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2C665-D0D0-49D6-9733-C4115A8A3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5939-884D-4F9D-A103-9B9C6AB81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74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0D4DD-86AD-41A3-A130-9B172DB0F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657985-CEC9-4AF7-A18C-9B543F125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ACEC6-0342-4AAA-B451-087F1146C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6175-996D-4D81-B786-C063C7E6F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9836D-685C-4389-BFC1-4B29DA41C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47D3A-FE73-4164-9375-16515BEEE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5939-884D-4F9D-A103-9B9C6AB81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8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45FD78-06CD-4753-B56B-ABE2B26AF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1BCF9F-AC8E-4B93-A0A6-E24084217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99443-3D5E-45C1-9442-CDE0BC5B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6175-996D-4D81-B786-C063C7E6F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B558D-3FFB-4087-945D-1E4BA773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771E-CF19-48D6-9A31-C74BF3C0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5939-884D-4F9D-A103-9B9C6AB81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9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C1EB-FB9E-4E05-B8EE-A457D32633FB}" type="datetimeFigureOut">
              <a:rPr lang="en-US" smtClean="0"/>
              <a:pPr/>
              <a:t>16/7/2022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1794-DD60-4F2A-A88E-BAFA4367C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C1EB-FB9E-4E05-B8EE-A457D32633FB}" type="datetimeFigureOut">
              <a:rPr lang="en-US" smtClean="0"/>
              <a:pPr/>
              <a:t>16/7/2022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1794-DD60-4F2A-A88E-BAFA4367C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C1EB-FB9E-4E05-B8EE-A457D32633FB}" type="datetimeFigureOut">
              <a:rPr lang="en-US" smtClean="0"/>
              <a:pPr/>
              <a:t>16/7/2022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1794-DD60-4F2A-A88E-BAFA4367C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C1EB-FB9E-4E05-B8EE-A457D32633FB}" type="datetimeFigureOut">
              <a:rPr lang="en-US" smtClean="0"/>
              <a:pPr/>
              <a:t>16/7/2022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1794-DD60-4F2A-A88E-BAFA4367C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C1EB-FB9E-4E05-B8EE-A457D32633FB}" type="datetimeFigureOut">
              <a:rPr lang="en-US" smtClean="0"/>
              <a:pPr/>
              <a:t>16/7/2022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1794-DD60-4F2A-A88E-BAFA4367C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C1EB-FB9E-4E05-B8EE-A457D32633FB}" type="datetimeFigureOut">
              <a:rPr lang="en-US" smtClean="0"/>
              <a:pPr/>
              <a:t>16/7/2022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1794-DD60-4F2A-A88E-BAFA4367C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C1EB-FB9E-4E05-B8EE-A457D32633FB}" type="datetimeFigureOut">
              <a:rPr lang="en-US" smtClean="0"/>
              <a:pPr/>
              <a:t>16/7/2022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B1794-DD60-4F2A-A88E-BAFA4367C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BC1EB-FB9E-4E05-B8EE-A457D32633FB}" type="datetimeFigureOut">
              <a:rPr lang="en-US" smtClean="0"/>
              <a:pPr/>
              <a:t>16/7/2022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B1794-DD60-4F2A-A88E-BAFA4367C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C49490-81DE-4156-8F2D-DF8CDEE36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49C49-D954-4E5A-9BEE-3DF2495C7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CB2D9-C37D-4005-B1DE-5D1E2D73C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B6175-996D-4D81-B786-C063C7E6F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B1846-11B8-4D77-8C86-E39ECC397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73CD9-4B07-4D12-986A-9B474A8B3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55939-884D-4F9D-A103-9B9C6AB818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7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../../Thanh%20My%20_%20me%20Mi%20-%20Ri/Giao%20an%20mau/BAIGIANGDUTHI/Fim%20thu.WM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../../Thanh%20My%20_%20me%20Mi%20-%20Ri/Giao%20an%20mau/BAIGIANGDUTHI/Fim%20thu.WMV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../../Thanh%20My%20_%20me%20Mi%20-%20Ri/Giao%20an%20mau/BAIGIANGDUTHI/Fim%20thu.WM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../../Thanh%20My%20_%20me%20Mi%20-%20Ri/Giao%20an%20mau/BAIGIANGDUTHI/Fim%20thu.WMV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38.png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1FD9561-0B0C-DD63-8F72-5FBA809F0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0"/>
            <a:ext cx="8229600" cy="114300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</a:br>
            <a:endParaRPr lang="en-US" dirty="0"/>
          </a:p>
        </p:txBody>
      </p:sp>
      <p:pic>
        <p:nvPicPr>
          <p:cNvPr id="94211" name="Picture 2" descr="89">
            <a:extLst>
              <a:ext uri="{FF2B5EF4-FFF2-40B4-BE49-F238E27FC236}">
                <a16:creationId xmlns:a16="http://schemas.microsoft.com/office/drawing/2014/main" id="{B9B15039-EA24-B70D-7C72-89899C242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8" descr="mj">
            <a:extLst>
              <a:ext uri="{FF2B5EF4-FFF2-40B4-BE49-F238E27FC236}">
                <a16:creationId xmlns:a16="http://schemas.microsoft.com/office/drawing/2014/main" id="{A30752A8-CCBE-1F7E-6F47-C7D546305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021">
            <a:off x="0" y="609600"/>
            <a:ext cx="2667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9" descr="mj">
            <a:extLst>
              <a:ext uri="{FF2B5EF4-FFF2-40B4-BE49-F238E27FC236}">
                <a16:creationId xmlns:a16="http://schemas.microsoft.com/office/drawing/2014/main" id="{DCCF888E-E5CA-9F48-B3C3-DC888A0C4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10261">
            <a:off x="6535738" y="14288"/>
            <a:ext cx="2667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4" name="Picture 11" descr="kiuo">
            <a:extLst>
              <a:ext uri="{FF2B5EF4-FFF2-40B4-BE49-F238E27FC236}">
                <a16:creationId xmlns:a16="http://schemas.microsoft.com/office/drawing/2014/main" id="{85E7D94E-666A-D33C-7855-144997C7E7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34608" y="4657725"/>
            <a:ext cx="2609391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5" name="Picture 7" descr="50e4eb424fb6[1]">
            <a:extLst>
              <a:ext uri="{FF2B5EF4-FFF2-40B4-BE49-F238E27FC236}">
                <a16:creationId xmlns:a16="http://schemas.microsoft.com/office/drawing/2014/main" id="{CCAA99F6-A6C6-E049-47C5-01C03666A3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0656" y="5668169"/>
            <a:ext cx="1033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33F8BC5-A552-C708-AEF5-2921A04CDB0C}"/>
              </a:ext>
            </a:extLst>
          </p:cNvPr>
          <p:cNvSpPr txBox="1"/>
          <p:nvPr/>
        </p:nvSpPr>
        <p:spPr>
          <a:xfrm>
            <a:off x="1688289" y="2133600"/>
            <a:ext cx="48463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THCS ………………………..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67F0865-4A6E-0C38-5081-26F8348CDB56}"/>
              </a:ext>
            </a:extLst>
          </p:cNvPr>
          <p:cNvSpPr txBox="1"/>
          <p:nvPr/>
        </p:nvSpPr>
        <p:spPr>
          <a:xfrm>
            <a:off x="1909199" y="5029200"/>
            <a:ext cx="4846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………………………………..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28116818-4FC4-A2F7-D4E1-FDE7E0A8D963}"/>
              </a:ext>
            </a:extLst>
          </p:cNvPr>
          <p:cNvSpPr txBox="1"/>
          <p:nvPr/>
        </p:nvSpPr>
        <p:spPr>
          <a:xfrm>
            <a:off x="1171803" y="335654"/>
            <a:ext cx="55837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GD&amp;ĐT ………………………….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878037tedrqh354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29602" y="5867400"/>
            <a:ext cx="314397" cy="990599"/>
          </a:xfrm>
          <a:prstGeom prst="rect">
            <a:avLst/>
          </a:prstGeom>
        </p:spPr>
      </p:pic>
      <p:sp>
        <p:nvSpPr>
          <p:cNvPr id="15" name="Thought Bubble: Cloud 1">
            <a:extLst>
              <a:ext uri="{FF2B5EF4-FFF2-40B4-BE49-F238E27FC236}">
                <a16:creationId xmlns:a16="http://schemas.microsoft.com/office/drawing/2014/main" id="{238C53E7-B540-B230-E6B3-4917CA83B951}"/>
              </a:ext>
            </a:extLst>
          </p:cNvPr>
          <p:cNvSpPr/>
          <p:nvPr/>
        </p:nvSpPr>
        <p:spPr>
          <a:xfrm>
            <a:off x="20723" y="838200"/>
            <a:ext cx="9102553" cy="4267200"/>
          </a:xfrm>
          <a:prstGeom prst="cloudCallout">
            <a:avLst>
              <a:gd name="adj1" fmla="val -42744"/>
              <a:gd name="adj2" fmla="val 73795"/>
            </a:avLst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70C0"/>
              </a:solidFill>
            </a:endParaRPr>
          </a:p>
          <a:p>
            <a:pPr algn="ctr"/>
            <a:r>
              <a:rPr lang="en-US" sz="3600" b="1" dirty="0" err="1">
                <a:solidFill>
                  <a:srgbClr val="0070C0"/>
                </a:solidFill>
              </a:rPr>
              <a:t>Hãy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biết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giới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hạn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nhiệt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độ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của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cá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rô</a:t>
            </a:r>
            <a:r>
              <a:rPr lang="en-US" sz="3600" b="1" dirty="0">
                <a:solidFill>
                  <a:srgbClr val="0070C0"/>
                </a:solidFill>
              </a:rPr>
              <a:t> phi ở </a:t>
            </a:r>
            <a:r>
              <a:rPr lang="en-US" sz="3600" b="1" dirty="0" err="1">
                <a:solidFill>
                  <a:srgbClr val="0070C0"/>
                </a:solidFill>
              </a:rPr>
              <a:t>Việt</a:t>
            </a:r>
            <a:r>
              <a:rPr lang="en-US" sz="3600" b="1" dirty="0">
                <a:solidFill>
                  <a:srgbClr val="0070C0"/>
                </a:solidFill>
              </a:rPr>
              <a:t> Nam. </a:t>
            </a:r>
            <a:r>
              <a:rPr lang="en-US" sz="3600" b="1" dirty="0" err="1">
                <a:solidFill>
                  <a:srgbClr val="0070C0"/>
                </a:solidFill>
              </a:rPr>
              <a:t>Khoảng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nhiệt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độ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thuận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lợi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sự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sinh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trưởng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và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phát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triển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của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cá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rô</a:t>
            </a:r>
            <a:r>
              <a:rPr lang="en-US" sz="3600" b="1" dirty="0">
                <a:solidFill>
                  <a:srgbClr val="0070C0"/>
                </a:solidFill>
              </a:rPr>
              <a:t> phi?</a:t>
            </a:r>
          </a:p>
          <a:p>
            <a:pPr algn="ctr"/>
            <a:r>
              <a:rPr lang="vi-V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dirty="0">
              <a:solidFill>
                <a:srgbClr val="0070C0"/>
              </a:solidFill>
            </a:endParaRPr>
          </a:p>
        </p:txBody>
      </p:sp>
      <p:pic>
        <p:nvPicPr>
          <p:cNvPr id="16" name="image1726.png">
            <a:extLst>
              <a:ext uri="{FF2B5EF4-FFF2-40B4-BE49-F238E27FC236}">
                <a16:creationId xmlns:a16="http://schemas.microsoft.com/office/drawing/2014/main" id="{098EE5DE-1E86-288E-A1A1-B3C4FF2CF1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122" y="-19903"/>
            <a:ext cx="1341418" cy="1411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hought Bubble: Cloud 1">
            <a:extLst>
              <a:ext uri="{FF2B5EF4-FFF2-40B4-BE49-F238E27FC236}">
                <a16:creationId xmlns:a16="http://schemas.microsoft.com/office/drawing/2014/main" id="{D56F905A-9F8A-6BD2-1ADC-16B66059AB38}"/>
              </a:ext>
            </a:extLst>
          </p:cNvPr>
          <p:cNvSpPr/>
          <p:nvPr/>
        </p:nvSpPr>
        <p:spPr>
          <a:xfrm>
            <a:off x="0" y="0"/>
            <a:ext cx="9144000" cy="4800600"/>
          </a:xfrm>
          <a:prstGeom prst="cloudCallout">
            <a:avLst>
              <a:gd name="adj1" fmla="val -42329"/>
              <a:gd name="adj2" fmla="val 82542"/>
            </a:avLst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- </a:t>
            </a:r>
            <a:r>
              <a:rPr lang="en-US" sz="2400" b="1" i="1" dirty="0" err="1">
                <a:solidFill>
                  <a:schemeClr val="tx1"/>
                </a:solidFill>
              </a:rPr>
              <a:t>Giới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hạn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nhiệt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độ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của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cá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rô</a:t>
            </a:r>
            <a:r>
              <a:rPr lang="en-US" sz="2400" b="1" i="1" dirty="0">
                <a:solidFill>
                  <a:schemeClr val="tx1"/>
                </a:solidFill>
              </a:rPr>
              <a:t> phi ở </a:t>
            </a:r>
            <a:r>
              <a:rPr lang="en-US" sz="2400" b="1" i="1" dirty="0" err="1">
                <a:solidFill>
                  <a:schemeClr val="tx1"/>
                </a:solidFill>
              </a:rPr>
              <a:t>Việt</a:t>
            </a:r>
            <a:r>
              <a:rPr lang="en-US" sz="2400" b="1" i="1" dirty="0">
                <a:solidFill>
                  <a:schemeClr val="tx1"/>
                </a:solidFill>
              </a:rPr>
              <a:t> Nam: 5,6 °C -42 °C. </a:t>
            </a:r>
            <a:r>
              <a:rPr lang="en-US" sz="2400" b="1" i="1" dirty="0" err="1">
                <a:solidFill>
                  <a:schemeClr val="tx1"/>
                </a:solidFill>
              </a:rPr>
              <a:t>Khoảng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nhiệt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độ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thuận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lợi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cho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sự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sinh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trưởng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và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phát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triển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của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cá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rỏ</a:t>
            </a:r>
            <a:r>
              <a:rPr lang="en-US" sz="2400" b="1" i="1" dirty="0">
                <a:solidFill>
                  <a:schemeClr val="tx1"/>
                </a:solidFill>
              </a:rPr>
              <a:t> phi ở </a:t>
            </a:r>
            <a:r>
              <a:rPr lang="en-US" sz="2400" b="1" i="1" dirty="0" err="1">
                <a:solidFill>
                  <a:schemeClr val="tx1"/>
                </a:solidFill>
              </a:rPr>
              <a:t>Việt</a:t>
            </a:r>
            <a:r>
              <a:rPr lang="en-US" sz="2400" b="1" i="1" dirty="0">
                <a:solidFill>
                  <a:schemeClr val="tx1"/>
                </a:solidFill>
              </a:rPr>
              <a:t> Nam </a:t>
            </a:r>
            <a:r>
              <a:rPr lang="en-US" sz="2400" b="1" i="1" dirty="0" err="1">
                <a:solidFill>
                  <a:schemeClr val="tx1"/>
                </a:solidFill>
              </a:rPr>
              <a:t>là</a:t>
            </a:r>
            <a:r>
              <a:rPr lang="en-US" sz="2400" b="1" i="1" dirty="0">
                <a:solidFill>
                  <a:schemeClr val="tx1"/>
                </a:solidFill>
              </a:rPr>
              <a:t> 23 °C - 37 °C. </a:t>
            </a:r>
          </a:p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- </a:t>
            </a:r>
            <a:r>
              <a:rPr lang="en-US" sz="2400" b="1" i="1" dirty="0" err="1">
                <a:solidFill>
                  <a:schemeClr val="tx1"/>
                </a:solidFill>
              </a:rPr>
              <a:t>Nhiệt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độ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ảnh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hưởng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đến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mức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độ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sinh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trưởng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của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động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vật</a:t>
            </a:r>
            <a:r>
              <a:rPr lang="en-US" sz="2400" b="1" i="1" dirty="0">
                <a:solidFill>
                  <a:schemeClr val="tx1"/>
                </a:solidFill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</a:rPr>
              <a:t>mỗi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động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vật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có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giới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hạn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nhiệt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độ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khác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nhau</a:t>
            </a:r>
            <a:r>
              <a:rPr lang="en-US" sz="2400" b="1" i="1" dirty="0">
                <a:solidFill>
                  <a:schemeClr val="tx1"/>
                </a:solidFill>
              </a:rPr>
              <a:t>. </a:t>
            </a:r>
            <a:r>
              <a:rPr lang="en-US" sz="2400" b="1" i="1" dirty="0" err="1">
                <a:solidFill>
                  <a:schemeClr val="tx1"/>
                </a:solidFill>
              </a:rPr>
              <a:t>Nếu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ngoài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ngưỡng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nhiệt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độ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này</a:t>
            </a:r>
            <a:r>
              <a:rPr lang="en-US" sz="2400" b="1" i="1" dirty="0">
                <a:solidFill>
                  <a:schemeClr val="tx1"/>
                </a:solidFill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</a:rPr>
              <a:t>sự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sinh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trưởng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và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phát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triển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của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cá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rô</a:t>
            </a:r>
            <a:r>
              <a:rPr lang="en-US" sz="2400" b="1" i="1" dirty="0">
                <a:solidFill>
                  <a:schemeClr val="tx1"/>
                </a:solidFill>
              </a:rPr>
              <a:t> phi </a:t>
            </a:r>
            <a:r>
              <a:rPr lang="en-US" sz="2400" b="1" i="1" dirty="0" err="1">
                <a:solidFill>
                  <a:schemeClr val="tx1"/>
                </a:solidFill>
              </a:rPr>
              <a:t>sẽ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bị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ức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chế</a:t>
            </a:r>
            <a:r>
              <a:rPr lang="en-US" sz="2400" b="1" i="1" dirty="0">
                <a:solidFill>
                  <a:schemeClr val="tx1"/>
                </a:solidFill>
              </a:rPr>
              <a:t>.</a:t>
            </a:r>
            <a:endParaRPr lang="vi-VN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Bảng 3">
            <a:extLst>
              <a:ext uri="{FF2B5EF4-FFF2-40B4-BE49-F238E27FC236}">
                <a16:creationId xmlns:a16="http://schemas.microsoft.com/office/drawing/2014/main" id="{412790CE-B06F-BBBC-814E-DA8254D0B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101465"/>
              </p:ext>
            </p:extLst>
          </p:nvPr>
        </p:nvGraphicFramePr>
        <p:xfrm>
          <a:off x="0" y="990600"/>
          <a:ext cx="9144000" cy="309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15289022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4086909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18844172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55826464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29584147"/>
                    </a:ext>
                  </a:extLst>
                </a:gridCol>
              </a:tblGrid>
              <a:tr h="61468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Công </a:t>
                      </a:r>
                      <a:r>
                        <a:rPr lang="en-US" b="1" dirty="0" err="1"/>
                        <a:t>thức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thí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nghiệm</a:t>
                      </a:r>
                      <a:r>
                        <a:rPr lang="en-US" b="1" dirty="0"/>
                        <a:t> 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Sau 6 tháng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816340"/>
                  </a:ext>
                </a:extLst>
              </a:tr>
              <a:tr h="61468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Tỉ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lệ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sống</a:t>
                      </a:r>
                      <a:r>
                        <a:rPr lang="en-US" b="1" dirty="0"/>
                        <a:t> (%)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Số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lá</a:t>
                      </a:r>
                      <a:r>
                        <a:rPr lang="en-US" b="1" dirty="0"/>
                        <a:t> (</a:t>
                      </a:r>
                      <a:r>
                        <a:rPr lang="en-US" b="1" dirty="0" err="1"/>
                        <a:t>lá</a:t>
                      </a:r>
                      <a:r>
                        <a:rPr lang="en-US" b="1" dirty="0"/>
                        <a:t>/ </a:t>
                      </a:r>
                      <a:r>
                        <a:rPr lang="en-US" b="1" dirty="0" err="1"/>
                        <a:t>cây</a:t>
                      </a:r>
                      <a:r>
                        <a:rPr lang="en-US" b="1" dirty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Dài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lá</a:t>
                      </a:r>
                      <a:r>
                        <a:rPr lang="en-US" b="1" dirty="0"/>
                        <a:t> (cm)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Rộng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lá</a:t>
                      </a:r>
                      <a:r>
                        <a:rPr lang="en-US" b="1" dirty="0"/>
                        <a:t> (cm)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933223"/>
                  </a:ext>
                </a:extLst>
              </a:tr>
              <a:tr h="614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CT1: 18 – 24 o 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479206"/>
                  </a:ext>
                </a:extLst>
              </a:tr>
              <a:tr h="614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CT2: 25 – 31 o 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307630"/>
                  </a:ext>
                </a:extLst>
              </a:tr>
              <a:tr h="614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CT3: 32 – 35 o 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2,5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8,2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2,8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732725"/>
                  </a:ext>
                </a:extLst>
              </a:tr>
            </a:tbl>
          </a:graphicData>
        </a:graphic>
      </p:graphicFrame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2F8EFB6-1706-392A-A73D-CDFADF8492D0}"/>
              </a:ext>
            </a:extLst>
          </p:cNvPr>
          <p:cNvSpPr txBox="1"/>
          <p:nvPr/>
        </p:nvSpPr>
        <p:spPr>
          <a:xfrm>
            <a:off x="0" y="304800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000" b="1" dirty="0" err="1"/>
              <a:t>Bảng</a:t>
            </a:r>
            <a:r>
              <a:rPr lang="vi-VN" sz="2000" b="1" dirty="0"/>
              <a:t> 35.1. </a:t>
            </a:r>
            <a:r>
              <a:rPr lang="vi-VN" sz="2000" b="1" dirty="0" err="1"/>
              <a:t>Ảnh</a:t>
            </a:r>
            <a:r>
              <a:rPr lang="vi-VN" sz="2000" b="1" dirty="0"/>
              <a:t> </a:t>
            </a:r>
            <a:r>
              <a:rPr lang="vi-VN" sz="2000" b="1" dirty="0" err="1"/>
              <a:t>hưởng</a:t>
            </a:r>
            <a:r>
              <a:rPr lang="vi-VN" sz="2000" b="1" dirty="0"/>
              <a:t> </a:t>
            </a:r>
            <a:r>
              <a:rPr lang="vi-VN" sz="2000" b="1" dirty="0" err="1"/>
              <a:t>của</a:t>
            </a:r>
            <a:r>
              <a:rPr lang="vi-VN" sz="2000" b="1" dirty="0"/>
              <a:t> </a:t>
            </a:r>
            <a:r>
              <a:rPr lang="vi-VN" sz="2000" b="1" dirty="0" err="1"/>
              <a:t>nhiệt</a:t>
            </a:r>
            <a:r>
              <a:rPr lang="vi-VN" sz="2000" b="1" dirty="0"/>
              <a:t> </a:t>
            </a:r>
            <a:r>
              <a:rPr lang="vi-VN" sz="2000" b="1" dirty="0" err="1"/>
              <a:t>độ</a:t>
            </a:r>
            <a:r>
              <a:rPr lang="vi-VN" sz="2000" b="1" dirty="0"/>
              <a:t> </a:t>
            </a:r>
            <a:r>
              <a:rPr lang="vi-VN" sz="2000" b="1" dirty="0" err="1"/>
              <a:t>đến</a:t>
            </a:r>
            <a:r>
              <a:rPr lang="vi-VN" sz="2000" b="1" dirty="0"/>
              <a:t> sinh </a:t>
            </a:r>
            <a:r>
              <a:rPr lang="vi-VN" sz="2000" b="1" dirty="0" err="1"/>
              <a:t>trưởng</a:t>
            </a:r>
            <a:r>
              <a:rPr lang="vi-VN" sz="2000" b="1" dirty="0"/>
              <a:t> </a:t>
            </a:r>
            <a:r>
              <a:rPr lang="vi-VN" sz="2000" b="1" dirty="0" err="1"/>
              <a:t>của</a:t>
            </a:r>
            <a:r>
              <a:rPr lang="vi-VN" sz="2000" b="1" dirty="0"/>
              <a:t> lan </a:t>
            </a:r>
            <a:r>
              <a:rPr lang="vi-VN" sz="2000" b="1" dirty="0" err="1"/>
              <a:t>hồ</a:t>
            </a:r>
            <a:r>
              <a:rPr lang="vi-VN" sz="2000" b="1" dirty="0"/>
              <a:t> </a:t>
            </a:r>
            <a:r>
              <a:rPr lang="vi-VN" sz="2000" b="1" dirty="0" err="1"/>
              <a:t>điệp</a:t>
            </a:r>
            <a:endParaRPr lang="en-US" sz="2000" b="1" dirty="0"/>
          </a:p>
        </p:txBody>
      </p:sp>
      <p:pic>
        <p:nvPicPr>
          <p:cNvPr id="14" name="Picture 11" descr="kiuo">
            <a:extLst>
              <a:ext uri="{FF2B5EF4-FFF2-40B4-BE49-F238E27FC236}">
                <a16:creationId xmlns:a16="http://schemas.microsoft.com/office/drawing/2014/main" id="{DB8900FE-8F4E-A661-D6DF-8A0B230C54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62399" y="4352925"/>
            <a:ext cx="5047791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Z169">
            <a:extLst>
              <a:ext uri="{FF2B5EF4-FFF2-40B4-BE49-F238E27FC236}">
                <a16:creationId xmlns:a16="http://schemas.microsoft.com/office/drawing/2014/main" id="{7FDDFB27-6CC6-CA4F-7D59-FD77F3172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-9099" y="-14785"/>
            <a:ext cx="9144000" cy="68580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8" descr="PULSTARS">
            <a:extLst>
              <a:ext uri="{FF2B5EF4-FFF2-40B4-BE49-F238E27FC236}">
                <a16:creationId xmlns:a16="http://schemas.microsoft.com/office/drawing/2014/main" id="{26FEE815-F0D1-CE95-5A64-CB6DBB0BB9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912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8" descr="PULSTARS">
            <a:extLst>
              <a:ext uri="{FF2B5EF4-FFF2-40B4-BE49-F238E27FC236}">
                <a16:creationId xmlns:a16="http://schemas.microsoft.com/office/drawing/2014/main" id="{A6447D4C-AFF7-8535-4004-7A36E951A5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8" descr="PULSTARS">
            <a:extLst>
              <a:ext uri="{FF2B5EF4-FFF2-40B4-BE49-F238E27FC236}">
                <a16:creationId xmlns:a16="http://schemas.microsoft.com/office/drawing/2014/main" id="{4E02C63C-6B0E-F13F-58D4-433906EA7C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912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 descr="PULSTARS">
            <a:extLst>
              <a:ext uri="{FF2B5EF4-FFF2-40B4-BE49-F238E27FC236}">
                <a16:creationId xmlns:a16="http://schemas.microsoft.com/office/drawing/2014/main" id="{83A55701-131C-451F-8D8E-AC488E407B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150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8" descr="PULSTARS">
            <a:extLst>
              <a:ext uri="{FF2B5EF4-FFF2-40B4-BE49-F238E27FC236}">
                <a16:creationId xmlns:a16="http://schemas.microsoft.com/office/drawing/2014/main" id="{660D63C0-C738-8D78-21F7-25BF9307CF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88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PULSTARS">
            <a:extLst>
              <a:ext uri="{FF2B5EF4-FFF2-40B4-BE49-F238E27FC236}">
                <a16:creationId xmlns:a16="http://schemas.microsoft.com/office/drawing/2014/main" id="{74800E66-26D8-421F-E48F-AD0CEB2289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150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hought Bubble: Cloud 1">
            <a:extLst>
              <a:ext uri="{FF2B5EF4-FFF2-40B4-BE49-F238E27FC236}">
                <a16:creationId xmlns:a16="http://schemas.microsoft.com/office/drawing/2014/main" id="{24E8FC0D-95C6-4FA4-993A-7A54D172A040}"/>
              </a:ext>
            </a:extLst>
          </p:cNvPr>
          <p:cNvSpPr/>
          <p:nvPr/>
        </p:nvSpPr>
        <p:spPr>
          <a:xfrm>
            <a:off x="762000" y="914400"/>
            <a:ext cx="6248400" cy="3733800"/>
          </a:xfrm>
          <a:prstGeom prst="cloudCallout">
            <a:avLst>
              <a:gd name="adj1" fmla="val -45261"/>
              <a:gd name="adj2" fmla="val 72766"/>
            </a:avLst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 err="1">
                <a:solidFill>
                  <a:srgbClr val="0070C0"/>
                </a:solidFill>
              </a:rPr>
              <a:t>Nêu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ảnh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hưởng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của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nhiệt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độ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đến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tỉ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lệ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sống</a:t>
            </a:r>
            <a:r>
              <a:rPr lang="en-US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 err="1">
                <a:solidFill>
                  <a:srgbClr val="0070C0"/>
                </a:solidFill>
              </a:rPr>
              <a:t>số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lá</a:t>
            </a:r>
            <a:r>
              <a:rPr lang="en-US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 err="1">
                <a:solidFill>
                  <a:srgbClr val="0070C0"/>
                </a:solidFill>
              </a:rPr>
              <a:t>độ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dài</a:t>
            </a:r>
            <a:r>
              <a:rPr lang="en-US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 err="1">
                <a:solidFill>
                  <a:srgbClr val="0070C0"/>
                </a:solidFill>
              </a:rPr>
              <a:t>bề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rộng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lá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của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cây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lan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hồ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điệp</a:t>
            </a:r>
            <a:r>
              <a:rPr lang="en-US" sz="2800" b="1" dirty="0">
                <a:solidFill>
                  <a:srgbClr val="0070C0"/>
                </a:solidFill>
              </a:rPr>
              <a:t>?</a:t>
            </a: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vi-V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70C0"/>
              </a:solidFill>
            </a:endParaRPr>
          </a:p>
        </p:txBody>
      </p:sp>
      <p:pic>
        <p:nvPicPr>
          <p:cNvPr id="10" name="image1726.png">
            <a:extLst>
              <a:ext uri="{FF2B5EF4-FFF2-40B4-BE49-F238E27FC236}">
                <a16:creationId xmlns:a16="http://schemas.microsoft.com/office/drawing/2014/main" id="{F6B7D938-BB4E-14A4-F430-E9AC5B911C7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1122" y="-19903"/>
            <a:ext cx="1341418" cy="141140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Z169">
            <a:extLst>
              <a:ext uri="{FF2B5EF4-FFF2-40B4-BE49-F238E27FC236}">
                <a16:creationId xmlns:a16="http://schemas.microsoft.com/office/drawing/2014/main" id="{7FDDFB27-6CC6-CA4F-7D59-FD77F3172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-9099" y="-14785"/>
            <a:ext cx="9144000" cy="68580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8" descr="PULSTARS">
            <a:extLst>
              <a:ext uri="{FF2B5EF4-FFF2-40B4-BE49-F238E27FC236}">
                <a16:creationId xmlns:a16="http://schemas.microsoft.com/office/drawing/2014/main" id="{26FEE815-F0D1-CE95-5A64-CB6DBB0BB9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7912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8" descr="PULSTARS">
            <a:extLst>
              <a:ext uri="{FF2B5EF4-FFF2-40B4-BE49-F238E27FC236}">
                <a16:creationId xmlns:a16="http://schemas.microsoft.com/office/drawing/2014/main" id="{A6447D4C-AFF7-8535-4004-7A36E951A5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8" descr="PULSTARS">
            <a:extLst>
              <a:ext uri="{FF2B5EF4-FFF2-40B4-BE49-F238E27FC236}">
                <a16:creationId xmlns:a16="http://schemas.microsoft.com/office/drawing/2014/main" id="{4E02C63C-6B0E-F13F-58D4-433906EA7C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912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 descr="PULSTARS">
            <a:extLst>
              <a:ext uri="{FF2B5EF4-FFF2-40B4-BE49-F238E27FC236}">
                <a16:creationId xmlns:a16="http://schemas.microsoft.com/office/drawing/2014/main" id="{83A55701-131C-451F-8D8E-AC488E407B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150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8" descr="PULSTARS">
            <a:extLst>
              <a:ext uri="{FF2B5EF4-FFF2-40B4-BE49-F238E27FC236}">
                <a16:creationId xmlns:a16="http://schemas.microsoft.com/office/drawing/2014/main" id="{660D63C0-C738-8D78-21F7-25BF9307CF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88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PULSTARS">
            <a:extLst>
              <a:ext uri="{FF2B5EF4-FFF2-40B4-BE49-F238E27FC236}">
                <a16:creationId xmlns:a16="http://schemas.microsoft.com/office/drawing/2014/main" id="{74800E66-26D8-421F-E48F-AD0CEB2289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1500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hought Bubble: Cloud 1">
            <a:extLst>
              <a:ext uri="{FF2B5EF4-FFF2-40B4-BE49-F238E27FC236}">
                <a16:creationId xmlns:a16="http://schemas.microsoft.com/office/drawing/2014/main" id="{24E8FC0D-95C6-4FA4-993A-7A54D172A040}"/>
              </a:ext>
            </a:extLst>
          </p:cNvPr>
          <p:cNvSpPr/>
          <p:nvPr/>
        </p:nvSpPr>
        <p:spPr>
          <a:xfrm>
            <a:off x="762000" y="914400"/>
            <a:ext cx="6477000" cy="3733800"/>
          </a:xfrm>
          <a:prstGeom prst="cloudCallout">
            <a:avLst>
              <a:gd name="adj1" fmla="val -45261"/>
              <a:gd name="adj2" fmla="val 72766"/>
            </a:avLst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C00000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Trả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lời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b="1" i="1" dirty="0" err="1">
                <a:solidFill>
                  <a:schemeClr val="tx1"/>
                </a:solidFill>
              </a:rPr>
              <a:t>Khoảng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nhiệt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độ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từ</a:t>
            </a:r>
            <a:r>
              <a:rPr lang="en-US" sz="2400" b="1" i="1" dirty="0">
                <a:solidFill>
                  <a:schemeClr val="tx1"/>
                </a:solidFill>
              </a:rPr>
              <a:t> 25°C-31 °C </a:t>
            </a:r>
            <a:r>
              <a:rPr lang="en-US" sz="2400" b="1" i="1" dirty="0" err="1">
                <a:solidFill>
                  <a:schemeClr val="tx1"/>
                </a:solidFill>
              </a:rPr>
              <a:t>là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khoảng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nhiệt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độ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mà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lan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hồ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điệp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có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tỉ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lệ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sống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cao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nhất</a:t>
            </a:r>
            <a:r>
              <a:rPr lang="en-US" sz="2400" b="1" i="1" dirty="0">
                <a:solidFill>
                  <a:schemeClr val="tx1"/>
                </a:solidFill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</a:rPr>
              <a:t>cây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có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số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lá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nhiều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nhất</a:t>
            </a:r>
            <a:r>
              <a:rPr lang="en-US" sz="2400" b="1" i="1" dirty="0">
                <a:solidFill>
                  <a:schemeClr val="tx1"/>
                </a:solidFill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</a:rPr>
              <a:t>chiều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dài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lá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dài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nhất</a:t>
            </a:r>
            <a:r>
              <a:rPr lang="en-US" sz="2400" b="1" i="1" dirty="0">
                <a:solidFill>
                  <a:schemeClr val="tx1"/>
                </a:solidFill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</a:rPr>
              <a:t>độ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rộng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của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lá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lớn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nhất</a:t>
            </a:r>
            <a:r>
              <a:rPr lang="en-US" sz="2400" b="1" i="1" dirty="0">
                <a:solidFill>
                  <a:schemeClr val="tx1"/>
                </a:solidFill>
              </a:rPr>
              <a:t>. </a:t>
            </a:r>
            <a:r>
              <a:rPr lang="en-US" sz="2400" b="1" i="1" dirty="0" err="1">
                <a:solidFill>
                  <a:schemeClr val="tx1"/>
                </a:solidFill>
              </a:rPr>
              <a:t>Trên</a:t>
            </a:r>
            <a:r>
              <a:rPr lang="en-US" sz="2400" b="1" i="1" dirty="0">
                <a:solidFill>
                  <a:schemeClr val="tx1"/>
                </a:solidFill>
              </a:rPr>
              <a:t> 31 °C </a:t>
            </a:r>
            <a:r>
              <a:rPr lang="en-US" sz="2400" b="1" i="1" dirty="0" err="1">
                <a:solidFill>
                  <a:schemeClr val="tx1"/>
                </a:solidFill>
              </a:rPr>
              <a:t>và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dưới</a:t>
            </a:r>
            <a:r>
              <a:rPr lang="en-US" sz="2400" b="1" i="1" dirty="0">
                <a:solidFill>
                  <a:schemeClr val="tx1"/>
                </a:solidFill>
              </a:rPr>
              <a:t> 25 °C, </a:t>
            </a:r>
            <a:r>
              <a:rPr lang="en-US" sz="2400" b="1" i="1" dirty="0" err="1">
                <a:solidFill>
                  <a:schemeClr val="tx1"/>
                </a:solidFill>
              </a:rPr>
              <a:t>các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chỉ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số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này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sẽ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giảm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dần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rgbClr val="C00000"/>
              </a:solidFill>
            </a:endParaRPr>
          </a:p>
          <a:p>
            <a:pPr algn="ctr"/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763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entileframe1181x1772pngh0">
            <a:extLst>
              <a:ext uri="{FF2B5EF4-FFF2-40B4-BE49-F238E27FC236}">
                <a16:creationId xmlns:a16="http://schemas.microsoft.com/office/drawing/2014/main" id="{11778061-C232-D8D6-2712-A2312304D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889A3DE-DCE1-9B4B-8A55-1E93146837EF}"/>
              </a:ext>
            </a:extLst>
          </p:cNvPr>
          <p:cNvSpPr txBox="1"/>
          <p:nvPr/>
        </p:nvSpPr>
        <p:spPr>
          <a:xfrm>
            <a:off x="1905000" y="914400"/>
            <a:ext cx="5638800" cy="4449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thái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thái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Rô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23-37</a:t>
            </a:r>
            <a:r>
              <a:rPr lang="en-US" sz="2800" b="1" i="1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C,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25-31</a:t>
            </a:r>
            <a:r>
              <a:rPr lang="en-US" sz="2800" b="1" i="1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12" descr="book9">
            <a:extLst>
              <a:ext uri="{FF2B5EF4-FFF2-40B4-BE49-F238E27FC236}">
                <a16:creationId xmlns:a16="http://schemas.microsoft.com/office/drawing/2014/main" id="{2EDC48EF-5B2C-F1B2-97BD-AE2CF89694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272196"/>
            <a:ext cx="1219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FBDB4CF-9682-9B52-2FB4-0A9A7D06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4AC9464D-D5CC-1BF5-9651-FABE5C3BD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pic>
        <p:nvPicPr>
          <p:cNvPr id="13316" name="Picture 2" descr="http://khohinhnen.com/wp-content/uploads/2014/12/hinh-nen-powerpoint-thien-nhien-1.jpg">
            <a:extLst>
              <a:ext uri="{FF2B5EF4-FFF2-40B4-BE49-F238E27FC236}">
                <a16:creationId xmlns:a16="http://schemas.microsoft.com/office/drawing/2014/main" id="{0E028F31-865F-1B21-239F-E889188E5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http://i107.photobucket.com/albums/m298/leninovas/BARRINHAS/25.gif">
            <a:extLst>
              <a:ext uri="{FF2B5EF4-FFF2-40B4-BE49-F238E27FC236}">
                <a16:creationId xmlns:a16="http://schemas.microsoft.com/office/drawing/2014/main" id="{A02E6CF3-BC7C-9785-1181-E9E5E597D6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26988"/>
            <a:ext cx="9190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5B596751-A8D2-B20B-F813-99A4F55732F2}"/>
              </a:ext>
            </a:extLst>
          </p:cNvPr>
          <p:cNvSpPr/>
          <p:nvPr/>
        </p:nvSpPr>
        <p:spPr>
          <a:xfrm>
            <a:off x="1694998" y="0"/>
            <a:ext cx="7417508" cy="762000"/>
          </a:xfrm>
          <a:prstGeom prst="roundRect">
            <a:avLst>
              <a:gd name="adj" fmla="val 2959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>
                <a:solidFill>
                  <a:srgbClr val="FF0000"/>
                </a:solidFill>
              </a:rPr>
              <a:t>ẢNH HƯỞNG CỦA MỘT SỐ NHÂN TỐ CHỦ YẾU ĐẾN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SINH TRƯỞNG VÀ PHÁT TRIỂN CỦA SINH VẬT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45072557-38A1-3421-8B04-84DE0C64D943}"/>
              </a:ext>
            </a:extLst>
          </p:cNvPr>
          <p:cNvSpPr/>
          <p:nvPr/>
        </p:nvSpPr>
        <p:spPr>
          <a:xfrm>
            <a:off x="31494" y="1219005"/>
            <a:ext cx="1644906" cy="373763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/>
              <a:t>ẢNH HƯỞNG CỦA ÁNH SÁNG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image1740.jpeg">
            <a:extLst>
              <a:ext uri="{FF2B5EF4-FFF2-40B4-BE49-F238E27FC236}">
                <a16:creationId xmlns:a16="http://schemas.microsoft.com/office/drawing/2014/main" id="{3300EF01-8A4C-6375-1BC1-C7CAEF49709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1536" y="868363"/>
            <a:ext cx="7412464" cy="598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92020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orner 1343.wmf">
            <a:extLst>
              <a:ext uri="{FF2B5EF4-FFF2-40B4-BE49-F238E27FC236}">
                <a16:creationId xmlns:a16="http://schemas.microsoft.com/office/drawing/2014/main" id="{7EF4937B-6917-B9E2-44EA-8CC880B7E73E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89675" y="4000501"/>
            <a:ext cx="28543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 descr="Corner 1338.wmf">
            <a:extLst>
              <a:ext uri="{FF2B5EF4-FFF2-40B4-BE49-F238E27FC236}">
                <a16:creationId xmlns:a16="http://schemas.microsoft.com/office/drawing/2014/main" id="{4EDBEC15-2DA1-4C4E-4E72-9DFD2C358883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07963" y="3524249"/>
            <a:ext cx="3124200" cy="354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 descr="Corner 1339.wmf">
            <a:extLst>
              <a:ext uri="{FF2B5EF4-FFF2-40B4-BE49-F238E27FC236}">
                <a16:creationId xmlns:a16="http://schemas.microsoft.com/office/drawing/2014/main" id="{01D1CFE3-1CC5-57F4-C4C8-B1419D54000E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34925"/>
            <a:ext cx="25177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1726.png">
            <a:extLst>
              <a:ext uri="{FF2B5EF4-FFF2-40B4-BE49-F238E27FC236}">
                <a16:creationId xmlns:a16="http://schemas.microsoft.com/office/drawing/2014/main" id="{AE475597-85D9-8554-C4EB-89404C8D887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341418" cy="1411406"/>
          </a:xfrm>
          <a:prstGeom prst="rect">
            <a:avLst/>
          </a:prstGeom>
        </p:spPr>
      </p:pic>
      <p:sp>
        <p:nvSpPr>
          <p:cNvPr id="8" name="Cloud 5">
            <a:extLst>
              <a:ext uri="{FF2B5EF4-FFF2-40B4-BE49-F238E27FC236}">
                <a16:creationId xmlns:a16="http://schemas.microsoft.com/office/drawing/2014/main" id="{D67F94A9-07B0-1043-45BB-C42C98787766}"/>
              </a:ext>
            </a:extLst>
          </p:cNvPr>
          <p:cNvSpPr/>
          <p:nvPr/>
        </p:nvSpPr>
        <p:spPr>
          <a:xfrm>
            <a:off x="914400" y="228601"/>
            <a:ext cx="7620000" cy="59436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</a:rPr>
              <a:t>Quan </a:t>
            </a:r>
            <a:r>
              <a:rPr lang="en-US" sz="3600" b="1" dirty="0" err="1">
                <a:solidFill>
                  <a:srgbClr val="0070C0"/>
                </a:solidFill>
              </a:rPr>
              <a:t>sát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Hình</a:t>
            </a:r>
            <a:r>
              <a:rPr lang="en-US" sz="3600" b="1" dirty="0">
                <a:solidFill>
                  <a:srgbClr val="0070C0"/>
                </a:solidFill>
              </a:rPr>
              <a:t> 35.2, </a:t>
            </a:r>
            <a:r>
              <a:rPr lang="en-US" sz="3600" b="1" dirty="0" err="1">
                <a:solidFill>
                  <a:srgbClr val="0070C0"/>
                </a:solidFill>
              </a:rPr>
              <a:t>cho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biết</a:t>
            </a:r>
            <a:r>
              <a:rPr lang="en-US" sz="3600" b="1" dirty="0">
                <a:solidFill>
                  <a:srgbClr val="0070C0"/>
                </a:solidFill>
              </a:rPr>
              <a:t> ý </a:t>
            </a:r>
            <a:r>
              <a:rPr lang="en-US" sz="3600" b="1" dirty="0" err="1">
                <a:solidFill>
                  <a:srgbClr val="0070C0"/>
                </a:solidFill>
              </a:rPr>
              <a:t>nghĩa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của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sự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phân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tầng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của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thực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vật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trong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rừng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mưa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nhiệt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đới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đối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với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thực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vật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orner 1343.wmf">
            <a:extLst>
              <a:ext uri="{FF2B5EF4-FFF2-40B4-BE49-F238E27FC236}">
                <a16:creationId xmlns:a16="http://schemas.microsoft.com/office/drawing/2014/main" id="{7EF4937B-6917-B9E2-44EA-8CC880B7E73E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89675" y="4000501"/>
            <a:ext cx="28543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 descr="Corner 1338.wmf">
            <a:extLst>
              <a:ext uri="{FF2B5EF4-FFF2-40B4-BE49-F238E27FC236}">
                <a16:creationId xmlns:a16="http://schemas.microsoft.com/office/drawing/2014/main" id="{4EDBEC15-2DA1-4C4E-4E72-9DFD2C358883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07963" y="3524249"/>
            <a:ext cx="3124200" cy="354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 descr="Corner 1339.wmf">
            <a:extLst>
              <a:ext uri="{FF2B5EF4-FFF2-40B4-BE49-F238E27FC236}">
                <a16:creationId xmlns:a16="http://schemas.microsoft.com/office/drawing/2014/main" id="{01D1CFE3-1CC5-57F4-C4C8-B1419D54000E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34925"/>
            <a:ext cx="25177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>
            <a:extLst>
              <a:ext uri="{FF2B5EF4-FFF2-40B4-BE49-F238E27FC236}">
                <a16:creationId xmlns:a16="http://schemas.microsoft.com/office/drawing/2014/main" id="{233E032B-9339-A7B3-A9F7-9C83DEA620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6800" y="-698499"/>
            <a:ext cx="490537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>
            <a:extLst>
              <a:ext uri="{FF2B5EF4-FFF2-40B4-BE49-F238E27FC236}">
                <a16:creationId xmlns:a16="http://schemas.microsoft.com/office/drawing/2014/main" id="{B0D83B62-0290-DD9F-4E07-9085870D3F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4925"/>
            <a:ext cx="642938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5">
            <a:extLst>
              <a:ext uri="{FF2B5EF4-FFF2-40B4-BE49-F238E27FC236}">
                <a16:creationId xmlns:a16="http://schemas.microsoft.com/office/drawing/2014/main" id="{FB7A0A9C-F79F-8791-67E8-1692AB43E63A}"/>
              </a:ext>
            </a:extLst>
          </p:cNvPr>
          <p:cNvSpPr/>
          <p:nvPr/>
        </p:nvSpPr>
        <p:spPr>
          <a:xfrm>
            <a:off x="964017" y="100037"/>
            <a:ext cx="7570383" cy="614203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/>
              <a:t>Sự</a:t>
            </a:r>
            <a:r>
              <a:rPr lang="en-US" sz="2800" b="1" i="1" dirty="0"/>
              <a:t> </a:t>
            </a:r>
            <a:r>
              <a:rPr lang="en-US" sz="2800" b="1" i="1" dirty="0" err="1"/>
              <a:t>phân</a:t>
            </a:r>
            <a:r>
              <a:rPr lang="en-US" sz="2800" b="1" i="1" dirty="0"/>
              <a:t> </a:t>
            </a:r>
            <a:r>
              <a:rPr lang="en-US" sz="2800" b="1" i="1" dirty="0" err="1"/>
              <a:t>tầng</a:t>
            </a:r>
            <a:r>
              <a:rPr lang="en-US" sz="2800" b="1" i="1" dirty="0"/>
              <a:t> </a:t>
            </a:r>
            <a:r>
              <a:rPr lang="en-US" sz="2800" b="1" i="1" dirty="0" err="1"/>
              <a:t>của</a:t>
            </a:r>
            <a:r>
              <a:rPr lang="en-US" sz="2800" b="1" i="1" dirty="0"/>
              <a:t> </a:t>
            </a:r>
            <a:r>
              <a:rPr lang="en-US" sz="2800" b="1" i="1" dirty="0" err="1"/>
              <a:t>thực</a:t>
            </a:r>
            <a:r>
              <a:rPr lang="en-US" sz="2800" b="1" i="1" dirty="0"/>
              <a:t> </a:t>
            </a:r>
            <a:r>
              <a:rPr lang="en-US" sz="2800" b="1" i="1" dirty="0" err="1"/>
              <a:t>vật</a:t>
            </a:r>
            <a:r>
              <a:rPr lang="en-US" sz="2800" b="1" i="1" dirty="0"/>
              <a:t> </a:t>
            </a:r>
            <a:r>
              <a:rPr lang="en-US" sz="2800" b="1" i="1" dirty="0" err="1"/>
              <a:t>trong</a:t>
            </a:r>
            <a:r>
              <a:rPr lang="en-US" sz="2800" b="1" i="1" dirty="0"/>
              <a:t> </a:t>
            </a:r>
            <a:r>
              <a:rPr lang="en-US" sz="2800" b="1" i="1" dirty="0" err="1"/>
              <a:t>rừng</a:t>
            </a:r>
            <a:r>
              <a:rPr lang="en-US" sz="2800" b="1" i="1" dirty="0"/>
              <a:t> </a:t>
            </a:r>
            <a:r>
              <a:rPr lang="en-US" sz="2800" b="1" i="1" dirty="0" err="1"/>
              <a:t>mưa</a:t>
            </a:r>
            <a:r>
              <a:rPr lang="en-US" sz="2800" b="1" i="1" dirty="0"/>
              <a:t> </a:t>
            </a:r>
            <a:r>
              <a:rPr lang="en-US" sz="2800" b="1" i="1" dirty="0" err="1"/>
              <a:t>nhiệt</a:t>
            </a:r>
            <a:r>
              <a:rPr lang="en-US" sz="2800" b="1" i="1" dirty="0"/>
              <a:t> </a:t>
            </a:r>
            <a:r>
              <a:rPr lang="en-US" sz="2800" b="1" i="1" dirty="0" err="1"/>
              <a:t>đới</a:t>
            </a:r>
            <a:r>
              <a:rPr lang="en-US" sz="2800" b="1" i="1" dirty="0"/>
              <a:t> </a:t>
            </a:r>
            <a:r>
              <a:rPr lang="en-US" sz="2800" b="1" i="1" dirty="0" err="1"/>
              <a:t>được</a:t>
            </a:r>
            <a:r>
              <a:rPr lang="en-US" sz="2800" b="1" i="1" dirty="0"/>
              <a:t> </a:t>
            </a:r>
            <a:r>
              <a:rPr lang="en-US" sz="2800" b="1" i="1" dirty="0" err="1"/>
              <a:t>thể</a:t>
            </a:r>
            <a:r>
              <a:rPr lang="en-US" sz="2800" b="1" i="1" dirty="0"/>
              <a:t> </a:t>
            </a:r>
            <a:r>
              <a:rPr lang="en-US" sz="2800" b="1" i="1" dirty="0" err="1"/>
              <a:t>hiện</a:t>
            </a:r>
            <a:r>
              <a:rPr lang="en-US" sz="2800" b="1" i="1" dirty="0"/>
              <a:t> </a:t>
            </a:r>
            <a:r>
              <a:rPr lang="en-US" sz="2800" b="1" i="1" dirty="0" err="1"/>
              <a:t>khá</a:t>
            </a:r>
            <a:r>
              <a:rPr lang="en-US" sz="2800" b="1" i="1" dirty="0"/>
              <a:t> </a:t>
            </a:r>
            <a:r>
              <a:rPr lang="en-US" sz="2800" b="1" i="1" dirty="0" err="1"/>
              <a:t>rõ</a:t>
            </a:r>
            <a:r>
              <a:rPr lang="en-US" sz="2800" b="1" i="1" dirty="0"/>
              <a:t> </a:t>
            </a:r>
            <a:r>
              <a:rPr lang="en-US" sz="2800" b="1" i="1" dirty="0" err="1"/>
              <a:t>nét</a:t>
            </a:r>
            <a:r>
              <a:rPr lang="en-US" sz="2800" b="1" i="1" dirty="0"/>
              <a:t>: </a:t>
            </a:r>
            <a:r>
              <a:rPr lang="en-US" sz="2800" b="1" i="1" dirty="0" err="1"/>
              <a:t>tầng</a:t>
            </a:r>
            <a:r>
              <a:rPr lang="en-US" sz="2800" b="1" i="1" dirty="0"/>
              <a:t> </a:t>
            </a:r>
            <a:r>
              <a:rPr lang="en-US" sz="2800" b="1" i="1" dirty="0" err="1"/>
              <a:t>vượt</a:t>
            </a:r>
            <a:r>
              <a:rPr lang="en-US" sz="2800" b="1" i="1" dirty="0"/>
              <a:t>         </a:t>
            </a:r>
            <a:r>
              <a:rPr lang="en-US" sz="2800" b="1" i="1" dirty="0" err="1"/>
              <a:t>tán</a:t>
            </a:r>
            <a:r>
              <a:rPr lang="en-US" sz="2800" b="1" i="1" dirty="0"/>
              <a:t>, </a:t>
            </a:r>
            <a:r>
              <a:rPr lang="en-US" sz="2800" b="1" i="1" dirty="0" err="1"/>
              <a:t>tầng</a:t>
            </a:r>
            <a:r>
              <a:rPr lang="en-US" sz="2800" b="1" i="1" dirty="0"/>
              <a:t> </a:t>
            </a:r>
            <a:r>
              <a:rPr lang="en-US" sz="2800" b="1" i="1" dirty="0" err="1"/>
              <a:t>tán</a:t>
            </a:r>
            <a:r>
              <a:rPr lang="en-US" sz="2800" b="1" i="1" dirty="0"/>
              <a:t> </a:t>
            </a:r>
            <a:r>
              <a:rPr lang="en-US" sz="2800" b="1" i="1" dirty="0" err="1"/>
              <a:t>rừng</a:t>
            </a:r>
            <a:r>
              <a:rPr lang="en-US" sz="2800" b="1" i="1" dirty="0"/>
              <a:t>, </a:t>
            </a:r>
            <a:r>
              <a:rPr lang="en-US" sz="2800" b="1" i="1" dirty="0" err="1"/>
              <a:t>tầng</a:t>
            </a:r>
            <a:r>
              <a:rPr lang="en-US" sz="2800" b="1" i="1" dirty="0"/>
              <a:t> </a:t>
            </a:r>
            <a:r>
              <a:rPr lang="en-US" sz="2800" b="1" i="1" dirty="0" err="1"/>
              <a:t>dưới</a:t>
            </a:r>
            <a:r>
              <a:rPr lang="en-US" sz="2800" b="1" i="1" dirty="0"/>
              <a:t> </a:t>
            </a:r>
            <a:r>
              <a:rPr lang="en-US" sz="2800" b="1" i="1" dirty="0" err="1"/>
              <a:t>tán</a:t>
            </a:r>
            <a:r>
              <a:rPr lang="en-US" sz="2800" b="1" i="1" dirty="0"/>
              <a:t>, </a:t>
            </a:r>
            <a:r>
              <a:rPr lang="en-US" sz="2800" b="1" i="1" dirty="0" err="1"/>
              <a:t>tầng</a:t>
            </a:r>
            <a:r>
              <a:rPr lang="en-US" sz="2800" b="1" i="1" dirty="0"/>
              <a:t> </a:t>
            </a:r>
            <a:r>
              <a:rPr lang="en-US" sz="2800" b="1" i="1" dirty="0" err="1"/>
              <a:t>thảm</a:t>
            </a:r>
            <a:r>
              <a:rPr lang="en-US" sz="2800" b="1" i="1" dirty="0"/>
              <a:t> </a:t>
            </a:r>
            <a:r>
              <a:rPr lang="en-US" sz="2800" b="1" i="1" dirty="0" err="1"/>
              <a:t>xanh</a:t>
            </a:r>
            <a:r>
              <a:rPr lang="en-US" sz="2800" b="1" i="1" dirty="0"/>
              <a:t>; </a:t>
            </a:r>
            <a:r>
              <a:rPr lang="en-US" sz="2800" b="1" i="1" dirty="0" err="1"/>
              <a:t>đảm</a:t>
            </a:r>
            <a:r>
              <a:rPr lang="en-US" sz="2800" b="1" i="1" dirty="0"/>
              <a:t> </a:t>
            </a:r>
            <a:r>
              <a:rPr lang="en-US" sz="2800" b="1" i="1" dirty="0" err="1"/>
              <a:t>bảo</a:t>
            </a:r>
            <a:r>
              <a:rPr lang="en-US" sz="2800" b="1" i="1" dirty="0"/>
              <a:t> </a:t>
            </a:r>
            <a:r>
              <a:rPr lang="en-US" sz="2800" b="1" i="1" dirty="0" err="1"/>
              <a:t>cho</a:t>
            </a:r>
            <a:r>
              <a:rPr lang="en-US" sz="2800" b="1" i="1" dirty="0"/>
              <a:t> </a:t>
            </a:r>
            <a:r>
              <a:rPr lang="en-US" sz="2800" b="1" i="1" dirty="0" err="1"/>
              <a:t>sinh</a:t>
            </a:r>
            <a:r>
              <a:rPr lang="en-US" sz="2800" b="1" i="1" dirty="0"/>
              <a:t> </a:t>
            </a:r>
            <a:r>
              <a:rPr lang="en-US" sz="2800" b="1" i="1" dirty="0" err="1"/>
              <a:t>vật</a:t>
            </a:r>
            <a:r>
              <a:rPr lang="en-US" sz="2800" b="1" i="1" dirty="0"/>
              <a:t> </a:t>
            </a:r>
            <a:r>
              <a:rPr lang="en-US" sz="2800" b="1" i="1" dirty="0" err="1"/>
              <a:t>tận</a:t>
            </a:r>
            <a:r>
              <a:rPr lang="en-US" sz="2800" b="1" i="1" dirty="0"/>
              <a:t> </a:t>
            </a:r>
            <a:r>
              <a:rPr lang="en-US" sz="2800" b="1" i="1" dirty="0" err="1"/>
              <a:t>dụng</a:t>
            </a:r>
            <a:r>
              <a:rPr lang="en-US" sz="2800" b="1" i="1" dirty="0"/>
              <a:t> </a:t>
            </a:r>
            <a:r>
              <a:rPr lang="en-US" sz="2800" b="1" i="1" dirty="0" err="1"/>
              <a:t>nguồn</a:t>
            </a:r>
            <a:r>
              <a:rPr lang="en-US" sz="2800" b="1" i="1" dirty="0"/>
              <a:t> </a:t>
            </a:r>
            <a:r>
              <a:rPr lang="en-US" sz="2800" b="1" i="1" dirty="0" err="1"/>
              <a:t>sống</a:t>
            </a:r>
            <a:r>
              <a:rPr lang="en-US" sz="2800" b="1" i="1" dirty="0"/>
              <a:t> </a:t>
            </a:r>
            <a:r>
              <a:rPr lang="en-US" sz="2800" b="1" i="1" dirty="0" err="1"/>
              <a:t>như</a:t>
            </a:r>
            <a:r>
              <a:rPr lang="en-US" sz="2800" b="1" i="1" dirty="0"/>
              <a:t> </a:t>
            </a:r>
            <a:r>
              <a:rPr lang="en-US" sz="2800" b="1" i="1" dirty="0" err="1"/>
              <a:t>ánh</a:t>
            </a:r>
            <a:r>
              <a:rPr lang="en-US" sz="2800" b="1" i="1" dirty="0"/>
              <a:t> </a:t>
            </a:r>
            <a:r>
              <a:rPr lang="en-US" sz="2800" b="1" i="1" dirty="0" err="1"/>
              <a:t>sáng</a:t>
            </a:r>
            <a:r>
              <a:rPr lang="en-US" sz="2800" b="1" i="1" dirty="0"/>
              <a:t>, </a:t>
            </a:r>
            <a:r>
              <a:rPr lang="en-US" sz="2800" b="1" i="1" dirty="0" err="1"/>
              <a:t>thức</a:t>
            </a:r>
            <a:r>
              <a:rPr lang="en-US" sz="2800" b="1" i="1" dirty="0"/>
              <a:t> </a:t>
            </a:r>
            <a:r>
              <a:rPr lang="en-US" sz="2800" b="1" i="1" dirty="0" err="1"/>
              <a:t>ăn</a:t>
            </a:r>
            <a:r>
              <a:rPr lang="en-US" sz="2800" b="1" i="1" dirty="0"/>
              <a:t>, ... </a:t>
            </a:r>
            <a:r>
              <a:rPr lang="en-US" sz="2800" b="1" i="1" dirty="0" err="1"/>
              <a:t>một</a:t>
            </a:r>
            <a:r>
              <a:rPr lang="en-US" sz="2800" b="1" i="1" dirty="0"/>
              <a:t> </a:t>
            </a:r>
            <a:r>
              <a:rPr lang="en-US" sz="2800" b="1" i="1" dirty="0" err="1"/>
              <a:t>cách</a:t>
            </a:r>
            <a:r>
              <a:rPr lang="en-US" sz="2800" b="1" i="1" dirty="0"/>
              <a:t> </a:t>
            </a:r>
            <a:r>
              <a:rPr lang="en-US" sz="2800" b="1" i="1" dirty="0" err="1"/>
              <a:t>tối</a:t>
            </a:r>
            <a:r>
              <a:rPr lang="en-US" sz="2800" b="1" i="1" dirty="0"/>
              <a:t> </a:t>
            </a:r>
            <a:r>
              <a:rPr lang="en-US" sz="2800" b="1" i="1" dirty="0" err="1"/>
              <a:t>ưu</a:t>
            </a:r>
            <a:r>
              <a:rPr lang="en-US" sz="2800" b="1" i="1" dirty="0"/>
              <a:t>.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FBDB4CF-9682-9B52-2FB4-0A9A7D06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4AC9464D-D5CC-1BF5-9651-FABE5C3BD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pic>
        <p:nvPicPr>
          <p:cNvPr id="13316" name="Picture 2" descr="http://khohinhnen.com/wp-content/uploads/2014/12/hinh-nen-powerpoint-thien-nhien-1.jpg">
            <a:extLst>
              <a:ext uri="{FF2B5EF4-FFF2-40B4-BE49-F238E27FC236}">
                <a16:creationId xmlns:a16="http://schemas.microsoft.com/office/drawing/2014/main" id="{0E028F31-865F-1B21-239F-E889188E5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http://i107.photobucket.com/albums/m298/leninovas/BARRINHAS/25.gif">
            <a:extLst>
              <a:ext uri="{FF2B5EF4-FFF2-40B4-BE49-F238E27FC236}">
                <a16:creationId xmlns:a16="http://schemas.microsoft.com/office/drawing/2014/main" id="{A02E6CF3-BC7C-9785-1181-E9E5E597D6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26988"/>
            <a:ext cx="9190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5B596751-A8D2-B20B-F813-99A4F55732F2}"/>
              </a:ext>
            </a:extLst>
          </p:cNvPr>
          <p:cNvSpPr/>
          <p:nvPr/>
        </p:nvSpPr>
        <p:spPr>
          <a:xfrm>
            <a:off x="1694998" y="0"/>
            <a:ext cx="7417508" cy="762000"/>
          </a:xfrm>
          <a:prstGeom prst="roundRect">
            <a:avLst>
              <a:gd name="adj" fmla="val 2959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>
                <a:solidFill>
                  <a:srgbClr val="FF0000"/>
                </a:solidFill>
              </a:rPr>
              <a:t>ẢNH HƯỞNG CỦA MỘT SỐ NHÂN TỐ CHỦ YẾU ĐẾN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SINH TRƯỞNG VÀ PHÁT TRIỂN CỦA SINH VẬT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45072557-38A1-3421-8B04-84DE0C64D943}"/>
              </a:ext>
            </a:extLst>
          </p:cNvPr>
          <p:cNvSpPr/>
          <p:nvPr/>
        </p:nvSpPr>
        <p:spPr>
          <a:xfrm>
            <a:off x="31494" y="1219005"/>
            <a:ext cx="1644906" cy="373763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/>
              <a:t>ẢNH HƯỞNG CỦA ÁNH SÁNG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1741.png">
            <a:extLst>
              <a:ext uri="{FF2B5EF4-FFF2-40B4-BE49-F238E27FC236}">
                <a16:creationId xmlns:a16="http://schemas.microsoft.com/office/drawing/2014/main" id="{B1A6A172-9D98-38BE-2D36-29D1CAC6623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86092" y="1219005"/>
            <a:ext cx="6432294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71307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H3">
            <a:extLst>
              <a:ext uri="{FF2B5EF4-FFF2-40B4-BE49-F238E27FC236}">
                <a16:creationId xmlns:a16="http://schemas.microsoft.com/office/drawing/2014/main" id="{7857C2FD-87FA-6C89-4E55-44ADB0973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" y="-2579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E5110C72-AF19-CC42-6E6B-F330067B3A02}"/>
              </a:ext>
            </a:extLst>
          </p:cNvPr>
          <p:cNvSpPr/>
          <p:nvPr/>
        </p:nvSpPr>
        <p:spPr>
          <a:xfrm>
            <a:off x="1663505" y="1981200"/>
            <a:ext cx="74676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6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35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 NHÂN TỐ ẢNH HƯỞNG </a:t>
            </a:r>
          </a:p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ĐẾN SINH TRƯỞNG </a:t>
            </a:r>
          </a:p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 PHÁT TRIỂN Ở SINH VẬT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9" descr="Copy of bocauij7">
            <a:extLst>
              <a:ext uri="{FF2B5EF4-FFF2-40B4-BE49-F238E27FC236}">
                <a16:creationId xmlns:a16="http://schemas.microsoft.com/office/drawing/2014/main" id="{D765D35C-B02C-587C-1154-70A7AF5313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85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opy of bocauij7">
            <a:extLst>
              <a:ext uri="{FF2B5EF4-FFF2-40B4-BE49-F238E27FC236}">
                <a16:creationId xmlns:a16="http://schemas.microsoft.com/office/drawing/2014/main" id="{00759AFC-3C97-51D5-1863-22528C3F3E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05" y="397474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opy of bocauij7">
            <a:extLst>
              <a:ext uri="{FF2B5EF4-FFF2-40B4-BE49-F238E27FC236}">
                <a16:creationId xmlns:a16="http://schemas.microsoft.com/office/drawing/2014/main" id="{FF39BB42-0721-CACB-F5F0-B821D6A584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65261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enguin-04-june">
            <a:extLst>
              <a:ext uri="{FF2B5EF4-FFF2-40B4-BE49-F238E27FC236}">
                <a16:creationId xmlns:a16="http://schemas.microsoft.com/office/drawing/2014/main" id="{28B40B70-3BA7-F668-5D01-4C7F331436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289524"/>
            <a:ext cx="1985962" cy="25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orner 1343.wmf">
            <a:extLst>
              <a:ext uri="{FF2B5EF4-FFF2-40B4-BE49-F238E27FC236}">
                <a16:creationId xmlns:a16="http://schemas.microsoft.com/office/drawing/2014/main" id="{7EF4937B-6917-B9E2-44EA-8CC880B7E73E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89675" y="4000501"/>
            <a:ext cx="28543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 descr="Corner 1338.wmf">
            <a:extLst>
              <a:ext uri="{FF2B5EF4-FFF2-40B4-BE49-F238E27FC236}">
                <a16:creationId xmlns:a16="http://schemas.microsoft.com/office/drawing/2014/main" id="{4EDBEC15-2DA1-4C4E-4E72-9DFD2C358883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07963" y="3524249"/>
            <a:ext cx="3124200" cy="354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 descr="Corner 1339.wmf">
            <a:extLst>
              <a:ext uri="{FF2B5EF4-FFF2-40B4-BE49-F238E27FC236}">
                <a16:creationId xmlns:a16="http://schemas.microsoft.com/office/drawing/2014/main" id="{01D1CFE3-1CC5-57F4-C4C8-B1419D54000E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34925"/>
            <a:ext cx="25177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1726.png">
            <a:extLst>
              <a:ext uri="{FF2B5EF4-FFF2-40B4-BE49-F238E27FC236}">
                <a16:creationId xmlns:a16="http://schemas.microsoft.com/office/drawing/2014/main" id="{5031DD08-18C7-8FE1-357A-072C0899B1E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341418" cy="1411406"/>
          </a:xfrm>
          <a:prstGeom prst="rect">
            <a:avLst/>
          </a:prstGeom>
        </p:spPr>
      </p:pic>
      <p:sp>
        <p:nvSpPr>
          <p:cNvPr id="8" name="Cloud 5">
            <a:extLst>
              <a:ext uri="{FF2B5EF4-FFF2-40B4-BE49-F238E27FC236}">
                <a16:creationId xmlns:a16="http://schemas.microsoft.com/office/drawing/2014/main" id="{E9A9252C-4AFA-656D-BFA8-18B38E6A8C71}"/>
              </a:ext>
            </a:extLst>
          </p:cNvPr>
          <p:cNvSpPr/>
          <p:nvPr/>
        </p:nvSpPr>
        <p:spPr>
          <a:xfrm>
            <a:off x="990600" y="381000"/>
            <a:ext cx="7620000" cy="579119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70C0"/>
                </a:solidFill>
              </a:rPr>
              <a:t>Một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số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động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vật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như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chó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mèo</a:t>
            </a:r>
            <a:r>
              <a:rPr lang="en-US" sz="3200" b="1" dirty="0">
                <a:solidFill>
                  <a:srgbClr val="0070C0"/>
                </a:solidFill>
              </a:rPr>
              <a:t> hay </a:t>
            </a:r>
            <a:r>
              <a:rPr lang="en-US" sz="3200" b="1" dirty="0" err="1">
                <a:solidFill>
                  <a:srgbClr val="0070C0"/>
                </a:solidFill>
              </a:rPr>
              <a:t>hoạt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động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về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đêm</a:t>
            </a:r>
            <a:r>
              <a:rPr lang="en-US" sz="3200" b="1" dirty="0">
                <a:solidFill>
                  <a:srgbClr val="0070C0"/>
                </a:solidFill>
              </a:rPr>
              <a:t>, ban </a:t>
            </a:r>
            <a:r>
              <a:rPr lang="en-US" sz="3200" b="1" dirty="0" err="1">
                <a:solidFill>
                  <a:srgbClr val="0070C0"/>
                </a:solidFill>
              </a:rPr>
              <a:t>ngày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chúng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thường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nằm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dài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sưởi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nắng</a:t>
            </a:r>
            <a:r>
              <a:rPr lang="en-US" sz="3200" b="1" dirty="0">
                <a:solidFill>
                  <a:srgbClr val="0070C0"/>
                </a:solidFill>
              </a:rPr>
              <a:t>. </a:t>
            </a:r>
            <a:r>
              <a:rPr lang="en-US" sz="3200" b="1" dirty="0" err="1">
                <a:solidFill>
                  <a:srgbClr val="0070C0"/>
                </a:solidFill>
              </a:rPr>
              <a:t>Việc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đó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có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lợi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sự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phát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triển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của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chúng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như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thế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nào</a:t>
            </a:r>
            <a:r>
              <a:rPr lang="en-US" sz="3200" b="1" dirty="0">
                <a:solidFill>
                  <a:srgbClr val="0070C0"/>
                </a:solidFill>
              </a:rPr>
              <a:t>?</a:t>
            </a:r>
          </a:p>
          <a:p>
            <a:pPr algn="ctr"/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4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orner 1343.wmf">
            <a:extLst>
              <a:ext uri="{FF2B5EF4-FFF2-40B4-BE49-F238E27FC236}">
                <a16:creationId xmlns:a16="http://schemas.microsoft.com/office/drawing/2014/main" id="{7EF4937B-6917-B9E2-44EA-8CC880B7E73E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89675" y="4000501"/>
            <a:ext cx="28543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 descr="Corner 1338.wmf">
            <a:extLst>
              <a:ext uri="{FF2B5EF4-FFF2-40B4-BE49-F238E27FC236}">
                <a16:creationId xmlns:a16="http://schemas.microsoft.com/office/drawing/2014/main" id="{4EDBEC15-2DA1-4C4E-4E72-9DFD2C358883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07963" y="3524249"/>
            <a:ext cx="3124200" cy="354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 descr="Corner 1339.wmf">
            <a:extLst>
              <a:ext uri="{FF2B5EF4-FFF2-40B4-BE49-F238E27FC236}">
                <a16:creationId xmlns:a16="http://schemas.microsoft.com/office/drawing/2014/main" id="{01D1CFE3-1CC5-57F4-C4C8-B1419D54000E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34925"/>
            <a:ext cx="25177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>
            <a:extLst>
              <a:ext uri="{FF2B5EF4-FFF2-40B4-BE49-F238E27FC236}">
                <a16:creationId xmlns:a16="http://schemas.microsoft.com/office/drawing/2014/main" id="{233E032B-9339-A7B3-A9F7-9C83DEA620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6800" y="-698499"/>
            <a:ext cx="490537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>
            <a:extLst>
              <a:ext uri="{FF2B5EF4-FFF2-40B4-BE49-F238E27FC236}">
                <a16:creationId xmlns:a16="http://schemas.microsoft.com/office/drawing/2014/main" id="{B0D83B62-0290-DD9F-4E07-9085870D3F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4925"/>
            <a:ext cx="642938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5">
            <a:extLst>
              <a:ext uri="{FF2B5EF4-FFF2-40B4-BE49-F238E27FC236}">
                <a16:creationId xmlns:a16="http://schemas.microsoft.com/office/drawing/2014/main" id="{D64EADBA-042E-187D-4772-BCADA9E25DD9}"/>
              </a:ext>
            </a:extLst>
          </p:cNvPr>
          <p:cNvSpPr/>
          <p:nvPr/>
        </p:nvSpPr>
        <p:spPr>
          <a:xfrm>
            <a:off x="289560" y="304801"/>
            <a:ext cx="8397240" cy="5334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err="1"/>
              <a:t>Việc</a:t>
            </a:r>
            <a:r>
              <a:rPr lang="en-US" sz="3600" b="1" i="1" dirty="0"/>
              <a:t> </a:t>
            </a:r>
            <a:r>
              <a:rPr lang="en-US" sz="3600" b="1" i="1" dirty="0" err="1"/>
              <a:t>sưởi</a:t>
            </a:r>
            <a:r>
              <a:rPr lang="en-US" sz="3600" b="1" i="1" dirty="0"/>
              <a:t> </a:t>
            </a:r>
            <a:r>
              <a:rPr lang="en-US" sz="3600" b="1" i="1" dirty="0" err="1"/>
              <a:t>nắng</a:t>
            </a:r>
            <a:r>
              <a:rPr lang="en-US" sz="3600" b="1" i="1" dirty="0"/>
              <a:t> </a:t>
            </a:r>
            <a:r>
              <a:rPr lang="en-US" sz="3600" b="1" i="1" dirty="0" err="1"/>
              <a:t>vào</a:t>
            </a:r>
            <a:r>
              <a:rPr lang="en-US" sz="3600" b="1" i="1" dirty="0"/>
              <a:t> ban </a:t>
            </a:r>
            <a:r>
              <a:rPr lang="en-US" sz="3600" b="1" i="1" dirty="0" err="1"/>
              <a:t>ngày</a:t>
            </a:r>
            <a:r>
              <a:rPr lang="en-US" sz="3600" b="1" i="1" dirty="0"/>
              <a:t> </a:t>
            </a:r>
            <a:r>
              <a:rPr lang="en-US" sz="3600" b="1" i="1" dirty="0" err="1"/>
              <a:t>giúp</a:t>
            </a:r>
            <a:r>
              <a:rPr lang="en-US" sz="3600" b="1" i="1" dirty="0"/>
              <a:t> </a:t>
            </a:r>
            <a:r>
              <a:rPr lang="en-US" sz="3600" b="1" i="1" dirty="0" err="1"/>
              <a:t>chó</a:t>
            </a:r>
            <a:r>
              <a:rPr lang="en-US" sz="3600" b="1" i="1" dirty="0"/>
              <a:t>, </a:t>
            </a:r>
            <a:r>
              <a:rPr lang="en-US" sz="3600" b="1" i="1" dirty="0" err="1"/>
              <a:t>mèo</a:t>
            </a:r>
            <a:r>
              <a:rPr lang="en-US" sz="3600" b="1" i="1" dirty="0"/>
              <a:t> </a:t>
            </a:r>
            <a:r>
              <a:rPr lang="en-US" sz="3600" b="1" i="1" dirty="0" err="1"/>
              <a:t>tận</a:t>
            </a:r>
            <a:r>
              <a:rPr lang="en-US" sz="3600" b="1" i="1" dirty="0"/>
              <a:t> </a:t>
            </a:r>
            <a:r>
              <a:rPr lang="en-US" sz="3600" b="1" i="1" dirty="0" err="1"/>
              <a:t>dụng</a:t>
            </a:r>
            <a:r>
              <a:rPr lang="en-US" sz="3600" b="1" i="1" dirty="0"/>
              <a:t> </a:t>
            </a:r>
            <a:r>
              <a:rPr lang="en-US" sz="3600" b="1" i="1" dirty="0" err="1"/>
              <a:t>ánh</a:t>
            </a:r>
            <a:r>
              <a:rPr lang="en-US" sz="3600" b="1" i="1" dirty="0"/>
              <a:t> </a:t>
            </a:r>
            <a:r>
              <a:rPr lang="en-US" sz="3600" b="1" i="1" dirty="0" err="1"/>
              <a:t>sáng</a:t>
            </a:r>
            <a:r>
              <a:rPr lang="en-US" sz="3600" b="1" i="1" dirty="0"/>
              <a:t> </a:t>
            </a:r>
            <a:r>
              <a:rPr lang="en-US" sz="3600" b="1" i="1" dirty="0" err="1"/>
              <a:t>mặt</a:t>
            </a:r>
            <a:r>
              <a:rPr lang="en-US" sz="3600" b="1" i="1" dirty="0"/>
              <a:t> </a:t>
            </a:r>
            <a:r>
              <a:rPr lang="en-US" sz="3600" b="1" i="1" dirty="0" err="1"/>
              <a:t>trời</a:t>
            </a:r>
            <a:r>
              <a:rPr lang="en-US" sz="3600" b="1" i="1" dirty="0"/>
              <a:t> </a:t>
            </a:r>
            <a:r>
              <a:rPr lang="en-US" sz="3600" b="1" i="1" dirty="0" err="1"/>
              <a:t>để</a:t>
            </a:r>
            <a:r>
              <a:rPr lang="en-US" sz="3600" b="1" i="1" dirty="0"/>
              <a:t> </a:t>
            </a:r>
            <a:r>
              <a:rPr lang="en-US" sz="3600" b="1" i="1" dirty="0" err="1"/>
              <a:t>tăng</a:t>
            </a:r>
            <a:r>
              <a:rPr lang="en-US" sz="3600" b="1" i="1" dirty="0"/>
              <a:t> </a:t>
            </a:r>
            <a:r>
              <a:rPr lang="en-US" sz="3600" b="1" i="1" dirty="0" err="1"/>
              <a:t>cường</a:t>
            </a:r>
            <a:r>
              <a:rPr lang="en-US" sz="3600" b="1" i="1" dirty="0"/>
              <a:t> </a:t>
            </a:r>
            <a:r>
              <a:rPr lang="en-US" sz="3600" b="1" i="1" dirty="0" err="1"/>
              <a:t>hấp</a:t>
            </a:r>
            <a:r>
              <a:rPr lang="en-US" sz="3600" b="1" i="1" dirty="0"/>
              <a:t> </a:t>
            </a:r>
            <a:r>
              <a:rPr lang="en-US" sz="3600" b="1" i="1" dirty="0" err="1"/>
              <a:t>thu</a:t>
            </a:r>
            <a:r>
              <a:rPr lang="en-US" sz="3600" b="1" i="1" dirty="0"/>
              <a:t> vitamin D </a:t>
            </a:r>
            <a:r>
              <a:rPr lang="en-US" sz="3600" b="1" i="1" dirty="0" err="1"/>
              <a:t>giúp</a:t>
            </a:r>
            <a:r>
              <a:rPr lang="en-US" sz="3600" b="1" i="1" dirty="0"/>
              <a:t> </a:t>
            </a:r>
            <a:r>
              <a:rPr lang="en-US" sz="3600" b="1" i="1" dirty="0" err="1"/>
              <a:t>phát</a:t>
            </a:r>
            <a:r>
              <a:rPr lang="en-US" sz="3600" b="1" i="1" dirty="0"/>
              <a:t> </a:t>
            </a:r>
            <a:r>
              <a:rPr lang="en-US" sz="3600" b="1" i="1" dirty="0" err="1"/>
              <a:t>triển</a:t>
            </a:r>
            <a:r>
              <a:rPr lang="en-US" sz="3600" b="1" i="1" dirty="0"/>
              <a:t> </a:t>
            </a:r>
            <a:r>
              <a:rPr lang="en-US" sz="3600" b="1" i="1" dirty="0" err="1"/>
              <a:t>xương</a:t>
            </a:r>
            <a:r>
              <a:rPr lang="en-US" sz="3600" b="1" i="1" dirty="0"/>
              <a:t>.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entileframe1181x1772pngh0">
            <a:extLst>
              <a:ext uri="{FF2B5EF4-FFF2-40B4-BE49-F238E27FC236}">
                <a16:creationId xmlns:a16="http://schemas.microsoft.com/office/drawing/2014/main" id="{11778061-C232-D8D6-2712-A2312304D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74CD258-AA2B-38DF-C396-DC35CD38F4DB}"/>
              </a:ext>
            </a:extLst>
          </p:cNvPr>
          <p:cNvSpPr txBox="1"/>
          <p:nvPr/>
        </p:nvSpPr>
        <p:spPr>
          <a:xfrm>
            <a:off x="1828800" y="1468527"/>
            <a:ext cx="6096000" cy="3920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tăng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cường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hấp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Vitamin D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xương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dirty="0"/>
          </a:p>
        </p:txBody>
      </p:sp>
      <p:pic>
        <p:nvPicPr>
          <p:cNvPr id="5" name="Picture 12" descr="book9">
            <a:extLst>
              <a:ext uri="{FF2B5EF4-FFF2-40B4-BE49-F238E27FC236}">
                <a16:creationId xmlns:a16="http://schemas.microsoft.com/office/drawing/2014/main" id="{BEBA13B5-BCD2-B982-F615-34A9AEE93B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4927"/>
            <a:ext cx="1676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FBDB4CF-9682-9B52-2FB4-0A9A7D06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4AC9464D-D5CC-1BF5-9651-FABE5C3BD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pic>
        <p:nvPicPr>
          <p:cNvPr id="13316" name="Picture 2" descr="http://khohinhnen.com/wp-content/uploads/2014/12/hinh-nen-powerpoint-thien-nhien-1.jpg">
            <a:extLst>
              <a:ext uri="{FF2B5EF4-FFF2-40B4-BE49-F238E27FC236}">
                <a16:creationId xmlns:a16="http://schemas.microsoft.com/office/drawing/2014/main" id="{0E028F31-865F-1B21-239F-E889188E5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http://i107.photobucket.com/albums/m298/leninovas/BARRINHAS/25.gif">
            <a:extLst>
              <a:ext uri="{FF2B5EF4-FFF2-40B4-BE49-F238E27FC236}">
                <a16:creationId xmlns:a16="http://schemas.microsoft.com/office/drawing/2014/main" id="{A02E6CF3-BC7C-9785-1181-E9E5E597D6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66510"/>
            <a:ext cx="9190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5B596751-A8D2-B20B-F813-99A4F55732F2}"/>
              </a:ext>
            </a:extLst>
          </p:cNvPr>
          <p:cNvSpPr/>
          <p:nvPr/>
        </p:nvSpPr>
        <p:spPr>
          <a:xfrm>
            <a:off x="1694998" y="0"/>
            <a:ext cx="7417508" cy="932214"/>
          </a:xfrm>
          <a:prstGeom prst="roundRect">
            <a:avLst>
              <a:gd name="adj" fmla="val 2959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>
                <a:solidFill>
                  <a:srgbClr val="FF0000"/>
                </a:solidFill>
              </a:rPr>
              <a:t>ẢNH HƯỞNG CỦA MỘT SỐ NHÂN TỐ CHỦ YẾU ĐẾN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SINH TRƯỞNG VÀ PHÁT TRIỂN CỦA SINH VẬT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45072557-38A1-3421-8B04-84DE0C64D943}"/>
              </a:ext>
            </a:extLst>
          </p:cNvPr>
          <p:cNvSpPr/>
          <p:nvPr/>
        </p:nvSpPr>
        <p:spPr>
          <a:xfrm>
            <a:off x="31494" y="1219005"/>
            <a:ext cx="1644906" cy="373763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/>
              <a:t>ẢNH </a:t>
            </a:r>
            <a:r>
              <a:rPr lang="en-US" sz="2000" b="1" dirty="0"/>
              <a:t>HƯỞNG</a:t>
            </a:r>
            <a:r>
              <a:rPr lang="en-US" sz="2400" b="1" dirty="0"/>
              <a:t> CỦA NƯỚC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: 14 Points 3">
            <a:extLst>
              <a:ext uri="{FF2B5EF4-FFF2-40B4-BE49-F238E27FC236}">
                <a16:creationId xmlns:a16="http://schemas.microsoft.com/office/drawing/2014/main" id="{EBC493D1-5AE6-F414-EC75-6159BBE28966}"/>
              </a:ext>
            </a:extLst>
          </p:cNvPr>
          <p:cNvSpPr/>
          <p:nvPr/>
        </p:nvSpPr>
        <p:spPr>
          <a:xfrm>
            <a:off x="1648265" y="932214"/>
            <a:ext cx="7417508" cy="5789691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H35.4,5,6 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!  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93572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 descr="B46">
            <a:hlinkClick r:id="rId2" action="ppaction://hlinkfile"/>
            <a:extLst>
              <a:ext uri="{FF2B5EF4-FFF2-40B4-BE49-F238E27FC236}">
                <a16:creationId xmlns:a16="http://schemas.microsoft.com/office/drawing/2014/main" id="{855EBA50-C51A-5F40-6AEE-7511FE07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71AAD9F-8882-8983-AAE4-6F7750EC2AFE}"/>
              </a:ext>
            </a:extLst>
          </p:cNvPr>
          <p:cNvSpPr txBox="1"/>
          <p:nvPr/>
        </p:nvSpPr>
        <p:spPr>
          <a:xfrm>
            <a:off x="2590800" y="823007"/>
            <a:ext cx="31242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35.4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35.6,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hậu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xảy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image1726.png">
            <a:extLst>
              <a:ext uri="{FF2B5EF4-FFF2-40B4-BE49-F238E27FC236}">
                <a16:creationId xmlns:a16="http://schemas.microsoft.com/office/drawing/2014/main" id="{A2C1852B-DF00-7A4C-3937-9DA2AC063DB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341418" cy="1411406"/>
          </a:xfrm>
          <a:prstGeom prst="rect">
            <a:avLst/>
          </a:prstGeom>
        </p:spPr>
      </p:pic>
      <p:pic>
        <p:nvPicPr>
          <p:cNvPr id="6" name="Picture 2" descr="http://images.clipartpanda.com/reader-clipart-boy-reading-md.png">
            <a:extLst>
              <a:ext uri="{FF2B5EF4-FFF2-40B4-BE49-F238E27FC236}">
                <a16:creationId xmlns:a16="http://schemas.microsoft.com/office/drawing/2014/main" id="{ED65D46A-170C-2490-84A9-215C9B11B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229229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 descr="B46">
            <a:hlinkClick r:id="rId2" action="ppaction://hlinkfile"/>
            <a:extLst>
              <a:ext uri="{FF2B5EF4-FFF2-40B4-BE49-F238E27FC236}">
                <a16:creationId xmlns:a16="http://schemas.microsoft.com/office/drawing/2014/main" id="{855EBA50-C51A-5F40-6AEE-7511FE07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71AAD9F-8882-8983-AAE4-6F7750EC2AFE}"/>
              </a:ext>
            </a:extLst>
          </p:cNvPr>
          <p:cNvSpPr txBox="1"/>
          <p:nvPr/>
        </p:nvSpPr>
        <p:spPr>
          <a:xfrm>
            <a:off x="1981200" y="1219200"/>
            <a:ext cx="60198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héo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đậu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nảy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mầm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mệt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mỏi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sốt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,...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nghiêm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5809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 descr="B46">
            <a:hlinkClick r:id="rId2" action="ppaction://hlinkfile"/>
            <a:extLst>
              <a:ext uri="{FF2B5EF4-FFF2-40B4-BE49-F238E27FC236}">
                <a16:creationId xmlns:a16="http://schemas.microsoft.com/office/drawing/2014/main" id="{855EBA50-C51A-5F40-6AEE-7511FE07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71AAD9F-8882-8983-AAE4-6F7750EC2AFE}"/>
              </a:ext>
            </a:extLst>
          </p:cNvPr>
          <p:cNvSpPr txBox="1"/>
          <p:nvPr/>
        </p:nvSpPr>
        <p:spPr>
          <a:xfrm>
            <a:off x="2667000" y="1447800"/>
            <a:ext cx="28956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4000" b="1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images.clipartpanda.com/reader-clipart-boy-reading-md.png">
            <a:extLst>
              <a:ext uri="{FF2B5EF4-FFF2-40B4-BE49-F238E27FC236}">
                <a16:creationId xmlns:a16="http://schemas.microsoft.com/office/drawing/2014/main" id="{065D5E12-622B-47DE-FAD8-03CBE28CE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599"/>
            <a:ext cx="2209800" cy="350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1726.png">
            <a:extLst>
              <a:ext uri="{FF2B5EF4-FFF2-40B4-BE49-F238E27FC236}">
                <a16:creationId xmlns:a16="http://schemas.microsoft.com/office/drawing/2014/main" id="{C9A7DC7F-1A49-24DC-2171-259DADF01BF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371600" cy="141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8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 descr="B46">
            <a:hlinkClick r:id="rId2" action="ppaction://hlinkfile"/>
            <a:extLst>
              <a:ext uri="{FF2B5EF4-FFF2-40B4-BE49-F238E27FC236}">
                <a16:creationId xmlns:a16="http://schemas.microsoft.com/office/drawing/2014/main" id="{855EBA50-C51A-5F40-6AEE-7511FE07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71AAD9F-8882-8983-AAE4-6F7750EC2AFE}"/>
              </a:ext>
            </a:extLst>
          </p:cNvPr>
          <p:cNvSpPr txBox="1"/>
          <p:nvPr/>
        </p:nvSpPr>
        <p:spPr>
          <a:xfrm>
            <a:off x="1905000" y="1066800"/>
            <a:ext cx="59436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đậu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trổng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cóc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héo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kém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trổng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endParaRPr lang="en-US" sz="2800" b="1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5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entileframe1181x1772pngh0">
            <a:extLst>
              <a:ext uri="{FF2B5EF4-FFF2-40B4-BE49-F238E27FC236}">
                <a16:creationId xmlns:a16="http://schemas.microsoft.com/office/drawing/2014/main" id="{11778061-C232-D8D6-2712-A2312304D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book9">
            <a:extLst>
              <a:ext uri="{FF2B5EF4-FFF2-40B4-BE49-F238E27FC236}">
                <a16:creationId xmlns:a16="http://schemas.microsoft.com/office/drawing/2014/main" id="{FB87F964-8658-7D1D-95A4-B599591882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19" y="2133600"/>
            <a:ext cx="1413681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11C64A8-ABB1-527B-D5CB-1600A9A3E166}"/>
              </a:ext>
            </a:extLst>
          </p:cNvPr>
          <p:cNvSpPr txBox="1"/>
          <p:nvPr/>
        </p:nvSpPr>
        <p:spPr>
          <a:xfrm>
            <a:off x="2057400" y="990600"/>
            <a:ext cx="6068704" cy="4312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 gia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nghiêm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héo</a:t>
            </a:r>
            <a:endParaRPr lang="en-US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mầm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endParaRPr lang="en-US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Người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nứt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nẻ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mệt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mỏi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sốt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FBDB4CF-9682-9B52-2FB4-0A9A7D06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4AC9464D-D5CC-1BF5-9651-FABE5C3BD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pic>
        <p:nvPicPr>
          <p:cNvPr id="13316" name="Picture 2" descr="http://khohinhnen.com/wp-content/uploads/2014/12/hinh-nen-powerpoint-thien-nhien-1.jpg">
            <a:extLst>
              <a:ext uri="{FF2B5EF4-FFF2-40B4-BE49-F238E27FC236}">
                <a16:creationId xmlns:a16="http://schemas.microsoft.com/office/drawing/2014/main" id="{0E028F31-865F-1B21-239F-E889188E5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http://i107.photobucket.com/albums/m298/leninovas/BARRINHAS/25.gif">
            <a:extLst>
              <a:ext uri="{FF2B5EF4-FFF2-40B4-BE49-F238E27FC236}">
                <a16:creationId xmlns:a16="http://schemas.microsoft.com/office/drawing/2014/main" id="{A02E6CF3-BC7C-9785-1181-E9E5E597D6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26988"/>
            <a:ext cx="9190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5B596751-A8D2-B20B-F813-99A4F55732F2}"/>
              </a:ext>
            </a:extLst>
          </p:cNvPr>
          <p:cNvSpPr/>
          <p:nvPr/>
        </p:nvSpPr>
        <p:spPr>
          <a:xfrm>
            <a:off x="1694998" y="0"/>
            <a:ext cx="7417508" cy="762000"/>
          </a:xfrm>
          <a:prstGeom prst="roundRect">
            <a:avLst>
              <a:gd name="adj" fmla="val 2959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>
                <a:solidFill>
                  <a:srgbClr val="FF0000"/>
                </a:solidFill>
              </a:rPr>
              <a:t>ẢNH HƯỞNG CỦA MỘT SỐ NHÂN TỐ CHỦ YẾU ĐẾN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SINH TRƯỞNG VÀ PHÁT TRIỂN CỦA SINH VẬT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45072557-38A1-3421-8B04-84DE0C64D943}"/>
              </a:ext>
            </a:extLst>
          </p:cNvPr>
          <p:cNvSpPr/>
          <p:nvPr/>
        </p:nvSpPr>
        <p:spPr>
          <a:xfrm>
            <a:off x="31494" y="1219005"/>
            <a:ext cx="1644906" cy="373763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/>
              <a:t>ẢNH HƯỞNG CỦA DINH DƯỠNG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13">
            <a:extLst>
              <a:ext uri="{FF2B5EF4-FFF2-40B4-BE49-F238E27FC236}">
                <a16:creationId xmlns:a16="http://schemas.microsoft.com/office/drawing/2014/main" id="{920AA937-83E9-E65F-ED12-C9950A8D6652}"/>
              </a:ext>
            </a:extLst>
          </p:cNvPr>
          <p:cNvSpPr/>
          <p:nvPr/>
        </p:nvSpPr>
        <p:spPr>
          <a:xfrm>
            <a:off x="1694998" y="0"/>
            <a:ext cx="7417508" cy="932214"/>
          </a:xfrm>
          <a:prstGeom prst="roundRect">
            <a:avLst>
              <a:gd name="adj" fmla="val 2959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>
                <a:solidFill>
                  <a:srgbClr val="FF0000"/>
                </a:solidFill>
              </a:rPr>
              <a:t>ẢNH HƯỞNG CỦA MỘT SỐ NHÂN TỐ CHỦ YẾU ĐẾN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SINH TRƯỞNG VÀ PHÁT TRIỂN CỦA SINH VẬT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Explosion: 14 Points 3">
            <a:extLst>
              <a:ext uri="{FF2B5EF4-FFF2-40B4-BE49-F238E27FC236}">
                <a16:creationId xmlns:a16="http://schemas.microsoft.com/office/drawing/2014/main" id="{60E04C7E-75CF-5729-4EDC-6A5243993315}"/>
              </a:ext>
            </a:extLst>
          </p:cNvPr>
          <p:cNvSpPr/>
          <p:nvPr/>
        </p:nvSpPr>
        <p:spPr>
          <a:xfrm>
            <a:off x="1694998" y="932214"/>
            <a:ext cx="7417508" cy="5789691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H35.7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10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!  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22153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组合 85"/>
          <p:cNvGrpSpPr/>
          <p:nvPr/>
        </p:nvGrpSpPr>
        <p:grpSpPr>
          <a:xfrm>
            <a:off x="1950697" y="5182982"/>
            <a:ext cx="511791" cy="511791"/>
            <a:chOff x="4993868" y="2326869"/>
            <a:chExt cx="2204265" cy="2204265"/>
          </a:xfrm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87" name="任意多边形 86"/>
            <p:cNvSpPr/>
            <p:nvPr/>
          </p:nvSpPr>
          <p:spPr>
            <a:xfrm>
              <a:off x="4993868" y="2326869"/>
              <a:ext cx="2204265" cy="2204265"/>
            </a:xfrm>
            <a:custGeom>
              <a:avLst/>
              <a:gdLst>
                <a:gd name="connsiteX0" fmla="*/ 1102132 w 2204265"/>
                <a:gd name="connsiteY0" fmla="*/ 321083 h 2204265"/>
                <a:gd name="connsiteX1" fmla="*/ 311557 w 2204265"/>
                <a:gd name="connsiteY1" fmla="*/ 1111658 h 2204265"/>
                <a:gd name="connsiteX2" fmla="*/ 1102132 w 2204265"/>
                <a:gd name="connsiteY2" fmla="*/ 1902233 h 2204265"/>
                <a:gd name="connsiteX3" fmla="*/ 1892707 w 2204265"/>
                <a:gd name="connsiteY3" fmla="*/ 1111658 h 2204265"/>
                <a:gd name="connsiteX4" fmla="*/ 1102132 w 2204265"/>
                <a:gd name="connsiteY4" fmla="*/ 321083 h 2204265"/>
                <a:gd name="connsiteX5" fmla="*/ 977042 w 2204265"/>
                <a:gd name="connsiteY5" fmla="*/ 0 h 2204265"/>
                <a:gd name="connsiteX6" fmla="*/ 1227224 w 2204265"/>
                <a:gd name="connsiteY6" fmla="*/ 0 h 2204265"/>
                <a:gd name="connsiteX7" fmla="*/ 1276006 w 2204265"/>
                <a:gd name="connsiteY7" fmla="*/ 227584 h 2204265"/>
                <a:gd name="connsiteX8" fmla="*/ 1287791 w 2204265"/>
                <a:gd name="connsiteY8" fmla="*/ 229382 h 2204265"/>
                <a:gd name="connsiteX9" fmla="*/ 1387705 w 2204265"/>
                <a:gd name="connsiteY9" fmla="*/ 259057 h 2204265"/>
                <a:gd name="connsiteX10" fmla="*/ 1544868 w 2204265"/>
                <a:gd name="connsiteY10" fmla="*/ 85113 h 2204265"/>
                <a:gd name="connsiteX11" fmla="*/ 1761531 w 2204265"/>
                <a:gd name="connsiteY11" fmla="*/ 210203 h 2204265"/>
                <a:gd name="connsiteX12" fmla="*/ 1691902 w 2204265"/>
                <a:gd name="connsiteY12" fmla="*/ 425756 h 2204265"/>
                <a:gd name="connsiteX13" fmla="*/ 1705003 w 2204265"/>
                <a:gd name="connsiteY13" fmla="*/ 435309 h 2204265"/>
                <a:gd name="connsiteX14" fmla="*/ 1774668 w 2204265"/>
                <a:gd name="connsiteY14" fmla="*/ 502325 h 2204265"/>
                <a:gd name="connsiteX15" fmla="*/ 1782142 w 2204265"/>
                <a:gd name="connsiteY15" fmla="*/ 511190 h 2204265"/>
                <a:gd name="connsiteX16" fmla="*/ 1994063 w 2204265"/>
                <a:gd name="connsiteY16" fmla="*/ 442735 h 2204265"/>
                <a:gd name="connsiteX17" fmla="*/ 2119154 w 2204265"/>
                <a:gd name="connsiteY17" fmla="*/ 659399 h 2204265"/>
                <a:gd name="connsiteX18" fmla="*/ 1961265 w 2204265"/>
                <a:gd name="connsiteY18" fmla="*/ 802053 h 2204265"/>
                <a:gd name="connsiteX19" fmla="*/ 1974042 w 2204265"/>
                <a:gd name="connsiteY19" fmla="*/ 833752 h 2204265"/>
                <a:gd name="connsiteX20" fmla="*/ 1999140 w 2204265"/>
                <a:gd name="connsiteY20" fmla="*/ 933073 h 2204265"/>
                <a:gd name="connsiteX21" fmla="*/ 2204265 w 2204265"/>
                <a:gd name="connsiteY21" fmla="*/ 977042 h 2204265"/>
                <a:gd name="connsiteX22" fmla="*/ 2204265 w 2204265"/>
                <a:gd name="connsiteY22" fmla="*/ 1227224 h 2204265"/>
                <a:gd name="connsiteX23" fmla="*/ 2012137 w 2204265"/>
                <a:gd name="connsiteY23" fmla="*/ 1268406 h 2204265"/>
                <a:gd name="connsiteX24" fmla="*/ 2004638 w 2204265"/>
                <a:gd name="connsiteY24" fmla="*/ 1317545 h 2204265"/>
                <a:gd name="connsiteX25" fmla="*/ 1985237 w 2204265"/>
                <a:gd name="connsiteY25" fmla="*/ 1394985 h 2204265"/>
                <a:gd name="connsiteX26" fmla="*/ 1977636 w 2204265"/>
                <a:gd name="connsiteY26" fmla="*/ 1417004 h 2204265"/>
                <a:gd name="connsiteX27" fmla="*/ 2119154 w 2204265"/>
                <a:gd name="connsiteY27" fmla="*/ 1544868 h 2204265"/>
                <a:gd name="connsiteX28" fmla="*/ 1994063 w 2204265"/>
                <a:gd name="connsiteY28" fmla="*/ 1761531 h 2204265"/>
                <a:gd name="connsiteX29" fmla="*/ 1820151 w 2204265"/>
                <a:gd name="connsiteY29" fmla="*/ 1705353 h 2204265"/>
                <a:gd name="connsiteX30" fmla="*/ 1798711 w 2204265"/>
                <a:gd name="connsiteY30" fmla="*/ 1734758 h 2204265"/>
                <a:gd name="connsiteX31" fmla="*/ 1731696 w 2204265"/>
                <a:gd name="connsiteY31" fmla="*/ 1804423 h 2204265"/>
                <a:gd name="connsiteX32" fmla="*/ 1706998 w 2204265"/>
                <a:gd name="connsiteY32" fmla="*/ 1825242 h 2204265"/>
                <a:gd name="connsiteX33" fmla="*/ 1761531 w 2204265"/>
                <a:gd name="connsiteY33" fmla="*/ 1994062 h 2204265"/>
                <a:gd name="connsiteX34" fmla="*/ 1544868 w 2204265"/>
                <a:gd name="connsiteY34" fmla="*/ 2119153 h 2204265"/>
                <a:gd name="connsiteX35" fmla="*/ 1429863 w 2204265"/>
                <a:gd name="connsiteY35" fmla="*/ 1991868 h 2204265"/>
                <a:gd name="connsiteX36" fmla="*/ 1400268 w 2204265"/>
                <a:gd name="connsiteY36" fmla="*/ 2003797 h 2204265"/>
                <a:gd name="connsiteX37" fmla="*/ 1262745 w 2204265"/>
                <a:gd name="connsiteY37" fmla="*/ 2038549 h 2204265"/>
                <a:gd name="connsiteX38" fmla="*/ 1227224 w 2204265"/>
                <a:gd name="connsiteY38" fmla="*/ 2204265 h 2204265"/>
                <a:gd name="connsiteX39" fmla="*/ 977042 w 2204265"/>
                <a:gd name="connsiteY39" fmla="*/ 2204265 h 2204265"/>
                <a:gd name="connsiteX40" fmla="*/ 941447 w 2204265"/>
                <a:gd name="connsiteY40" fmla="*/ 2038203 h 2204265"/>
                <a:gd name="connsiteX41" fmla="*/ 916475 w 2204265"/>
                <a:gd name="connsiteY41" fmla="*/ 2034392 h 2204265"/>
                <a:gd name="connsiteX42" fmla="*/ 774169 w 2204265"/>
                <a:gd name="connsiteY42" fmla="*/ 1992127 h 2204265"/>
                <a:gd name="connsiteX43" fmla="*/ 659399 w 2204265"/>
                <a:gd name="connsiteY43" fmla="*/ 2119153 h 2204265"/>
                <a:gd name="connsiteX44" fmla="*/ 442735 w 2204265"/>
                <a:gd name="connsiteY44" fmla="*/ 1994062 h 2204265"/>
                <a:gd name="connsiteX45" fmla="*/ 496981 w 2204265"/>
                <a:gd name="connsiteY45" fmla="*/ 1826130 h 2204265"/>
                <a:gd name="connsiteX46" fmla="*/ 391274 w 2204265"/>
                <a:gd name="connsiteY46" fmla="*/ 1717869 h 2204265"/>
                <a:gd name="connsiteX47" fmla="*/ 382878 w 2204265"/>
                <a:gd name="connsiteY47" fmla="*/ 1705753 h 2204265"/>
                <a:gd name="connsiteX48" fmla="*/ 210204 w 2204265"/>
                <a:gd name="connsiteY48" fmla="*/ 1761531 h 2204265"/>
                <a:gd name="connsiteX49" fmla="*/ 85113 w 2204265"/>
                <a:gd name="connsiteY49" fmla="*/ 1544868 h 2204265"/>
                <a:gd name="connsiteX50" fmla="*/ 226733 w 2204265"/>
                <a:gd name="connsiteY50" fmla="*/ 1416912 h 2204265"/>
                <a:gd name="connsiteX51" fmla="*/ 212821 w 2204265"/>
                <a:gd name="connsiteY51" fmla="*/ 1373126 h 2204265"/>
                <a:gd name="connsiteX52" fmla="*/ 191748 w 2204265"/>
                <a:gd name="connsiteY52" fmla="*/ 1268325 h 2204265"/>
                <a:gd name="connsiteX53" fmla="*/ 0 w 2204265"/>
                <a:gd name="connsiteY53" fmla="*/ 1227224 h 2204265"/>
                <a:gd name="connsiteX54" fmla="*/ 0 w 2204265"/>
                <a:gd name="connsiteY54" fmla="*/ 977042 h 2204265"/>
                <a:gd name="connsiteX55" fmla="*/ 203220 w 2204265"/>
                <a:gd name="connsiteY55" fmla="*/ 933481 h 2204265"/>
                <a:gd name="connsiteX56" fmla="*/ 212821 w 2204265"/>
                <a:gd name="connsiteY56" fmla="*/ 890649 h 2204265"/>
                <a:gd name="connsiteX57" fmla="*/ 243470 w 2204265"/>
                <a:gd name="connsiteY57" fmla="*/ 802476 h 2204265"/>
                <a:gd name="connsiteX58" fmla="*/ 85113 w 2204265"/>
                <a:gd name="connsiteY58" fmla="*/ 659399 h 2204265"/>
                <a:gd name="connsiteX59" fmla="*/ 210204 w 2204265"/>
                <a:gd name="connsiteY59" fmla="*/ 442735 h 2204265"/>
                <a:gd name="connsiteX60" fmla="*/ 423776 w 2204265"/>
                <a:gd name="connsiteY60" fmla="*/ 511723 h 2204265"/>
                <a:gd name="connsiteX61" fmla="*/ 470557 w 2204265"/>
                <a:gd name="connsiteY61" fmla="*/ 461243 h 2204265"/>
                <a:gd name="connsiteX62" fmla="*/ 512656 w 2204265"/>
                <a:gd name="connsiteY62" fmla="*/ 426662 h 2204265"/>
                <a:gd name="connsiteX63" fmla="*/ 442735 w 2204265"/>
                <a:gd name="connsiteY63" fmla="*/ 210203 h 2204265"/>
                <a:gd name="connsiteX64" fmla="*/ 659399 w 2204265"/>
                <a:gd name="connsiteY64" fmla="*/ 85113 h 2204265"/>
                <a:gd name="connsiteX65" fmla="*/ 815299 w 2204265"/>
                <a:gd name="connsiteY65" fmla="*/ 257661 h 2204265"/>
                <a:gd name="connsiteX66" fmla="*/ 916475 w 2204265"/>
                <a:gd name="connsiteY66" fmla="*/ 229382 h 2204265"/>
                <a:gd name="connsiteX67" fmla="*/ 928259 w 2204265"/>
                <a:gd name="connsiteY67" fmla="*/ 227584 h 2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010212" y="4304329"/>
            <a:ext cx="319152" cy="280733"/>
            <a:chOff x="4993868" y="2326869"/>
            <a:chExt cx="2204265" cy="2204265"/>
          </a:xfrm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91" name="任意多边形 90"/>
            <p:cNvSpPr/>
            <p:nvPr/>
          </p:nvSpPr>
          <p:spPr>
            <a:xfrm>
              <a:off x="4993868" y="2326869"/>
              <a:ext cx="2204265" cy="2204265"/>
            </a:xfrm>
            <a:custGeom>
              <a:avLst/>
              <a:gdLst>
                <a:gd name="connsiteX0" fmla="*/ 1102132 w 2204265"/>
                <a:gd name="connsiteY0" fmla="*/ 321083 h 2204265"/>
                <a:gd name="connsiteX1" fmla="*/ 311557 w 2204265"/>
                <a:gd name="connsiteY1" fmla="*/ 1111658 h 2204265"/>
                <a:gd name="connsiteX2" fmla="*/ 1102132 w 2204265"/>
                <a:gd name="connsiteY2" fmla="*/ 1902233 h 2204265"/>
                <a:gd name="connsiteX3" fmla="*/ 1892707 w 2204265"/>
                <a:gd name="connsiteY3" fmla="*/ 1111658 h 2204265"/>
                <a:gd name="connsiteX4" fmla="*/ 1102132 w 2204265"/>
                <a:gd name="connsiteY4" fmla="*/ 321083 h 2204265"/>
                <a:gd name="connsiteX5" fmla="*/ 977042 w 2204265"/>
                <a:gd name="connsiteY5" fmla="*/ 0 h 2204265"/>
                <a:gd name="connsiteX6" fmla="*/ 1227224 w 2204265"/>
                <a:gd name="connsiteY6" fmla="*/ 0 h 2204265"/>
                <a:gd name="connsiteX7" fmla="*/ 1276006 w 2204265"/>
                <a:gd name="connsiteY7" fmla="*/ 227584 h 2204265"/>
                <a:gd name="connsiteX8" fmla="*/ 1287791 w 2204265"/>
                <a:gd name="connsiteY8" fmla="*/ 229382 h 2204265"/>
                <a:gd name="connsiteX9" fmla="*/ 1387705 w 2204265"/>
                <a:gd name="connsiteY9" fmla="*/ 259057 h 2204265"/>
                <a:gd name="connsiteX10" fmla="*/ 1544868 w 2204265"/>
                <a:gd name="connsiteY10" fmla="*/ 85113 h 2204265"/>
                <a:gd name="connsiteX11" fmla="*/ 1761531 w 2204265"/>
                <a:gd name="connsiteY11" fmla="*/ 210203 h 2204265"/>
                <a:gd name="connsiteX12" fmla="*/ 1691902 w 2204265"/>
                <a:gd name="connsiteY12" fmla="*/ 425756 h 2204265"/>
                <a:gd name="connsiteX13" fmla="*/ 1705003 w 2204265"/>
                <a:gd name="connsiteY13" fmla="*/ 435309 h 2204265"/>
                <a:gd name="connsiteX14" fmla="*/ 1774668 w 2204265"/>
                <a:gd name="connsiteY14" fmla="*/ 502325 h 2204265"/>
                <a:gd name="connsiteX15" fmla="*/ 1782142 w 2204265"/>
                <a:gd name="connsiteY15" fmla="*/ 511190 h 2204265"/>
                <a:gd name="connsiteX16" fmla="*/ 1994063 w 2204265"/>
                <a:gd name="connsiteY16" fmla="*/ 442735 h 2204265"/>
                <a:gd name="connsiteX17" fmla="*/ 2119154 w 2204265"/>
                <a:gd name="connsiteY17" fmla="*/ 659399 h 2204265"/>
                <a:gd name="connsiteX18" fmla="*/ 1961265 w 2204265"/>
                <a:gd name="connsiteY18" fmla="*/ 802053 h 2204265"/>
                <a:gd name="connsiteX19" fmla="*/ 1974042 w 2204265"/>
                <a:gd name="connsiteY19" fmla="*/ 833752 h 2204265"/>
                <a:gd name="connsiteX20" fmla="*/ 1999140 w 2204265"/>
                <a:gd name="connsiteY20" fmla="*/ 933073 h 2204265"/>
                <a:gd name="connsiteX21" fmla="*/ 2204265 w 2204265"/>
                <a:gd name="connsiteY21" fmla="*/ 977042 h 2204265"/>
                <a:gd name="connsiteX22" fmla="*/ 2204265 w 2204265"/>
                <a:gd name="connsiteY22" fmla="*/ 1227224 h 2204265"/>
                <a:gd name="connsiteX23" fmla="*/ 2012137 w 2204265"/>
                <a:gd name="connsiteY23" fmla="*/ 1268406 h 2204265"/>
                <a:gd name="connsiteX24" fmla="*/ 2004638 w 2204265"/>
                <a:gd name="connsiteY24" fmla="*/ 1317545 h 2204265"/>
                <a:gd name="connsiteX25" fmla="*/ 1985237 w 2204265"/>
                <a:gd name="connsiteY25" fmla="*/ 1394985 h 2204265"/>
                <a:gd name="connsiteX26" fmla="*/ 1977636 w 2204265"/>
                <a:gd name="connsiteY26" fmla="*/ 1417004 h 2204265"/>
                <a:gd name="connsiteX27" fmla="*/ 2119154 w 2204265"/>
                <a:gd name="connsiteY27" fmla="*/ 1544868 h 2204265"/>
                <a:gd name="connsiteX28" fmla="*/ 1994063 w 2204265"/>
                <a:gd name="connsiteY28" fmla="*/ 1761531 h 2204265"/>
                <a:gd name="connsiteX29" fmla="*/ 1820151 w 2204265"/>
                <a:gd name="connsiteY29" fmla="*/ 1705353 h 2204265"/>
                <a:gd name="connsiteX30" fmla="*/ 1798711 w 2204265"/>
                <a:gd name="connsiteY30" fmla="*/ 1734758 h 2204265"/>
                <a:gd name="connsiteX31" fmla="*/ 1731696 w 2204265"/>
                <a:gd name="connsiteY31" fmla="*/ 1804423 h 2204265"/>
                <a:gd name="connsiteX32" fmla="*/ 1706998 w 2204265"/>
                <a:gd name="connsiteY32" fmla="*/ 1825242 h 2204265"/>
                <a:gd name="connsiteX33" fmla="*/ 1761531 w 2204265"/>
                <a:gd name="connsiteY33" fmla="*/ 1994062 h 2204265"/>
                <a:gd name="connsiteX34" fmla="*/ 1544868 w 2204265"/>
                <a:gd name="connsiteY34" fmla="*/ 2119153 h 2204265"/>
                <a:gd name="connsiteX35" fmla="*/ 1429863 w 2204265"/>
                <a:gd name="connsiteY35" fmla="*/ 1991868 h 2204265"/>
                <a:gd name="connsiteX36" fmla="*/ 1400268 w 2204265"/>
                <a:gd name="connsiteY36" fmla="*/ 2003797 h 2204265"/>
                <a:gd name="connsiteX37" fmla="*/ 1262745 w 2204265"/>
                <a:gd name="connsiteY37" fmla="*/ 2038549 h 2204265"/>
                <a:gd name="connsiteX38" fmla="*/ 1227224 w 2204265"/>
                <a:gd name="connsiteY38" fmla="*/ 2204265 h 2204265"/>
                <a:gd name="connsiteX39" fmla="*/ 977042 w 2204265"/>
                <a:gd name="connsiteY39" fmla="*/ 2204265 h 2204265"/>
                <a:gd name="connsiteX40" fmla="*/ 941447 w 2204265"/>
                <a:gd name="connsiteY40" fmla="*/ 2038203 h 2204265"/>
                <a:gd name="connsiteX41" fmla="*/ 916475 w 2204265"/>
                <a:gd name="connsiteY41" fmla="*/ 2034392 h 2204265"/>
                <a:gd name="connsiteX42" fmla="*/ 774169 w 2204265"/>
                <a:gd name="connsiteY42" fmla="*/ 1992127 h 2204265"/>
                <a:gd name="connsiteX43" fmla="*/ 659399 w 2204265"/>
                <a:gd name="connsiteY43" fmla="*/ 2119153 h 2204265"/>
                <a:gd name="connsiteX44" fmla="*/ 442735 w 2204265"/>
                <a:gd name="connsiteY44" fmla="*/ 1994062 h 2204265"/>
                <a:gd name="connsiteX45" fmla="*/ 496981 w 2204265"/>
                <a:gd name="connsiteY45" fmla="*/ 1826130 h 2204265"/>
                <a:gd name="connsiteX46" fmla="*/ 391274 w 2204265"/>
                <a:gd name="connsiteY46" fmla="*/ 1717869 h 2204265"/>
                <a:gd name="connsiteX47" fmla="*/ 382878 w 2204265"/>
                <a:gd name="connsiteY47" fmla="*/ 1705753 h 2204265"/>
                <a:gd name="connsiteX48" fmla="*/ 210204 w 2204265"/>
                <a:gd name="connsiteY48" fmla="*/ 1761531 h 2204265"/>
                <a:gd name="connsiteX49" fmla="*/ 85113 w 2204265"/>
                <a:gd name="connsiteY49" fmla="*/ 1544868 h 2204265"/>
                <a:gd name="connsiteX50" fmla="*/ 226733 w 2204265"/>
                <a:gd name="connsiteY50" fmla="*/ 1416912 h 2204265"/>
                <a:gd name="connsiteX51" fmla="*/ 212821 w 2204265"/>
                <a:gd name="connsiteY51" fmla="*/ 1373126 h 2204265"/>
                <a:gd name="connsiteX52" fmla="*/ 191748 w 2204265"/>
                <a:gd name="connsiteY52" fmla="*/ 1268325 h 2204265"/>
                <a:gd name="connsiteX53" fmla="*/ 0 w 2204265"/>
                <a:gd name="connsiteY53" fmla="*/ 1227224 h 2204265"/>
                <a:gd name="connsiteX54" fmla="*/ 0 w 2204265"/>
                <a:gd name="connsiteY54" fmla="*/ 977042 h 2204265"/>
                <a:gd name="connsiteX55" fmla="*/ 203220 w 2204265"/>
                <a:gd name="connsiteY55" fmla="*/ 933481 h 2204265"/>
                <a:gd name="connsiteX56" fmla="*/ 212821 w 2204265"/>
                <a:gd name="connsiteY56" fmla="*/ 890649 h 2204265"/>
                <a:gd name="connsiteX57" fmla="*/ 243470 w 2204265"/>
                <a:gd name="connsiteY57" fmla="*/ 802476 h 2204265"/>
                <a:gd name="connsiteX58" fmla="*/ 85113 w 2204265"/>
                <a:gd name="connsiteY58" fmla="*/ 659399 h 2204265"/>
                <a:gd name="connsiteX59" fmla="*/ 210204 w 2204265"/>
                <a:gd name="connsiteY59" fmla="*/ 442735 h 2204265"/>
                <a:gd name="connsiteX60" fmla="*/ 423776 w 2204265"/>
                <a:gd name="connsiteY60" fmla="*/ 511723 h 2204265"/>
                <a:gd name="connsiteX61" fmla="*/ 470557 w 2204265"/>
                <a:gd name="connsiteY61" fmla="*/ 461243 h 2204265"/>
                <a:gd name="connsiteX62" fmla="*/ 512656 w 2204265"/>
                <a:gd name="connsiteY62" fmla="*/ 426662 h 2204265"/>
                <a:gd name="connsiteX63" fmla="*/ 442735 w 2204265"/>
                <a:gd name="connsiteY63" fmla="*/ 210203 h 2204265"/>
                <a:gd name="connsiteX64" fmla="*/ 659399 w 2204265"/>
                <a:gd name="connsiteY64" fmla="*/ 85113 h 2204265"/>
                <a:gd name="connsiteX65" fmla="*/ 815299 w 2204265"/>
                <a:gd name="connsiteY65" fmla="*/ 257661 h 2204265"/>
                <a:gd name="connsiteX66" fmla="*/ 916475 w 2204265"/>
                <a:gd name="connsiteY66" fmla="*/ 229382 h 2204265"/>
                <a:gd name="connsiteX67" fmla="*/ 928259 w 2204265"/>
                <a:gd name="connsiteY67" fmla="*/ 227584 h 2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916265" y="4576510"/>
            <a:ext cx="319152" cy="280733"/>
            <a:chOff x="4993868" y="2326869"/>
            <a:chExt cx="2204265" cy="2204265"/>
          </a:xfrm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95" name="任意多边形 94"/>
            <p:cNvSpPr/>
            <p:nvPr/>
          </p:nvSpPr>
          <p:spPr>
            <a:xfrm>
              <a:off x="4993868" y="2326869"/>
              <a:ext cx="2204265" cy="2204265"/>
            </a:xfrm>
            <a:custGeom>
              <a:avLst/>
              <a:gdLst>
                <a:gd name="connsiteX0" fmla="*/ 1102132 w 2204265"/>
                <a:gd name="connsiteY0" fmla="*/ 321083 h 2204265"/>
                <a:gd name="connsiteX1" fmla="*/ 311557 w 2204265"/>
                <a:gd name="connsiteY1" fmla="*/ 1111658 h 2204265"/>
                <a:gd name="connsiteX2" fmla="*/ 1102132 w 2204265"/>
                <a:gd name="connsiteY2" fmla="*/ 1902233 h 2204265"/>
                <a:gd name="connsiteX3" fmla="*/ 1892707 w 2204265"/>
                <a:gd name="connsiteY3" fmla="*/ 1111658 h 2204265"/>
                <a:gd name="connsiteX4" fmla="*/ 1102132 w 2204265"/>
                <a:gd name="connsiteY4" fmla="*/ 321083 h 2204265"/>
                <a:gd name="connsiteX5" fmla="*/ 977042 w 2204265"/>
                <a:gd name="connsiteY5" fmla="*/ 0 h 2204265"/>
                <a:gd name="connsiteX6" fmla="*/ 1227224 w 2204265"/>
                <a:gd name="connsiteY6" fmla="*/ 0 h 2204265"/>
                <a:gd name="connsiteX7" fmla="*/ 1276006 w 2204265"/>
                <a:gd name="connsiteY7" fmla="*/ 227584 h 2204265"/>
                <a:gd name="connsiteX8" fmla="*/ 1287791 w 2204265"/>
                <a:gd name="connsiteY8" fmla="*/ 229382 h 2204265"/>
                <a:gd name="connsiteX9" fmla="*/ 1387705 w 2204265"/>
                <a:gd name="connsiteY9" fmla="*/ 259057 h 2204265"/>
                <a:gd name="connsiteX10" fmla="*/ 1544868 w 2204265"/>
                <a:gd name="connsiteY10" fmla="*/ 85113 h 2204265"/>
                <a:gd name="connsiteX11" fmla="*/ 1761531 w 2204265"/>
                <a:gd name="connsiteY11" fmla="*/ 210203 h 2204265"/>
                <a:gd name="connsiteX12" fmla="*/ 1691902 w 2204265"/>
                <a:gd name="connsiteY12" fmla="*/ 425756 h 2204265"/>
                <a:gd name="connsiteX13" fmla="*/ 1705003 w 2204265"/>
                <a:gd name="connsiteY13" fmla="*/ 435309 h 2204265"/>
                <a:gd name="connsiteX14" fmla="*/ 1774668 w 2204265"/>
                <a:gd name="connsiteY14" fmla="*/ 502325 h 2204265"/>
                <a:gd name="connsiteX15" fmla="*/ 1782142 w 2204265"/>
                <a:gd name="connsiteY15" fmla="*/ 511190 h 2204265"/>
                <a:gd name="connsiteX16" fmla="*/ 1994063 w 2204265"/>
                <a:gd name="connsiteY16" fmla="*/ 442735 h 2204265"/>
                <a:gd name="connsiteX17" fmla="*/ 2119154 w 2204265"/>
                <a:gd name="connsiteY17" fmla="*/ 659399 h 2204265"/>
                <a:gd name="connsiteX18" fmla="*/ 1961265 w 2204265"/>
                <a:gd name="connsiteY18" fmla="*/ 802053 h 2204265"/>
                <a:gd name="connsiteX19" fmla="*/ 1974042 w 2204265"/>
                <a:gd name="connsiteY19" fmla="*/ 833752 h 2204265"/>
                <a:gd name="connsiteX20" fmla="*/ 1999140 w 2204265"/>
                <a:gd name="connsiteY20" fmla="*/ 933073 h 2204265"/>
                <a:gd name="connsiteX21" fmla="*/ 2204265 w 2204265"/>
                <a:gd name="connsiteY21" fmla="*/ 977042 h 2204265"/>
                <a:gd name="connsiteX22" fmla="*/ 2204265 w 2204265"/>
                <a:gd name="connsiteY22" fmla="*/ 1227224 h 2204265"/>
                <a:gd name="connsiteX23" fmla="*/ 2012137 w 2204265"/>
                <a:gd name="connsiteY23" fmla="*/ 1268406 h 2204265"/>
                <a:gd name="connsiteX24" fmla="*/ 2004638 w 2204265"/>
                <a:gd name="connsiteY24" fmla="*/ 1317545 h 2204265"/>
                <a:gd name="connsiteX25" fmla="*/ 1985237 w 2204265"/>
                <a:gd name="connsiteY25" fmla="*/ 1394985 h 2204265"/>
                <a:gd name="connsiteX26" fmla="*/ 1977636 w 2204265"/>
                <a:gd name="connsiteY26" fmla="*/ 1417004 h 2204265"/>
                <a:gd name="connsiteX27" fmla="*/ 2119154 w 2204265"/>
                <a:gd name="connsiteY27" fmla="*/ 1544868 h 2204265"/>
                <a:gd name="connsiteX28" fmla="*/ 1994063 w 2204265"/>
                <a:gd name="connsiteY28" fmla="*/ 1761531 h 2204265"/>
                <a:gd name="connsiteX29" fmla="*/ 1820151 w 2204265"/>
                <a:gd name="connsiteY29" fmla="*/ 1705353 h 2204265"/>
                <a:gd name="connsiteX30" fmla="*/ 1798711 w 2204265"/>
                <a:gd name="connsiteY30" fmla="*/ 1734758 h 2204265"/>
                <a:gd name="connsiteX31" fmla="*/ 1731696 w 2204265"/>
                <a:gd name="connsiteY31" fmla="*/ 1804423 h 2204265"/>
                <a:gd name="connsiteX32" fmla="*/ 1706998 w 2204265"/>
                <a:gd name="connsiteY32" fmla="*/ 1825242 h 2204265"/>
                <a:gd name="connsiteX33" fmla="*/ 1761531 w 2204265"/>
                <a:gd name="connsiteY33" fmla="*/ 1994062 h 2204265"/>
                <a:gd name="connsiteX34" fmla="*/ 1544868 w 2204265"/>
                <a:gd name="connsiteY34" fmla="*/ 2119153 h 2204265"/>
                <a:gd name="connsiteX35" fmla="*/ 1429863 w 2204265"/>
                <a:gd name="connsiteY35" fmla="*/ 1991868 h 2204265"/>
                <a:gd name="connsiteX36" fmla="*/ 1400268 w 2204265"/>
                <a:gd name="connsiteY36" fmla="*/ 2003797 h 2204265"/>
                <a:gd name="connsiteX37" fmla="*/ 1262745 w 2204265"/>
                <a:gd name="connsiteY37" fmla="*/ 2038549 h 2204265"/>
                <a:gd name="connsiteX38" fmla="*/ 1227224 w 2204265"/>
                <a:gd name="connsiteY38" fmla="*/ 2204265 h 2204265"/>
                <a:gd name="connsiteX39" fmla="*/ 977042 w 2204265"/>
                <a:gd name="connsiteY39" fmla="*/ 2204265 h 2204265"/>
                <a:gd name="connsiteX40" fmla="*/ 941447 w 2204265"/>
                <a:gd name="connsiteY40" fmla="*/ 2038203 h 2204265"/>
                <a:gd name="connsiteX41" fmla="*/ 916475 w 2204265"/>
                <a:gd name="connsiteY41" fmla="*/ 2034392 h 2204265"/>
                <a:gd name="connsiteX42" fmla="*/ 774169 w 2204265"/>
                <a:gd name="connsiteY42" fmla="*/ 1992127 h 2204265"/>
                <a:gd name="connsiteX43" fmla="*/ 659399 w 2204265"/>
                <a:gd name="connsiteY43" fmla="*/ 2119153 h 2204265"/>
                <a:gd name="connsiteX44" fmla="*/ 442735 w 2204265"/>
                <a:gd name="connsiteY44" fmla="*/ 1994062 h 2204265"/>
                <a:gd name="connsiteX45" fmla="*/ 496981 w 2204265"/>
                <a:gd name="connsiteY45" fmla="*/ 1826130 h 2204265"/>
                <a:gd name="connsiteX46" fmla="*/ 391274 w 2204265"/>
                <a:gd name="connsiteY46" fmla="*/ 1717869 h 2204265"/>
                <a:gd name="connsiteX47" fmla="*/ 382878 w 2204265"/>
                <a:gd name="connsiteY47" fmla="*/ 1705753 h 2204265"/>
                <a:gd name="connsiteX48" fmla="*/ 210204 w 2204265"/>
                <a:gd name="connsiteY48" fmla="*/ 1761531 h 2204265"/>
                <a:gd name="connsiteX49" fmla="*/ 85113 w 2204265"/>
                <a:gd name="connsiteY49" fmla="*/ 1544868 h 2204265"/>
                <a:gd name="connsiteX50" fmla="*/ 226733 w 2204265"/>
                <a:gd name="connsiteY50" fmla="*/ 1416912 h 2204265"/>
                <a:gd name="connsiteX51" fmla="*/ 212821 w 2204265"/>
                <a:gd name="connsiteY51" fmla="*/ 1373126 h 2204265"/>
                <a:gd name="connsiteX52" fmla="*/ 191748 w 2204265"/>
                <a:gd name="connsiteY52" fmla="*/ 1268325 h 2204265"/>
                <a:gd name="connsiteX53" fmla="*/ 0 w 2204265"/>
                <a:gd name="connsiteY53" fmla="*/ 1227224 h 2204265"/>
                <a:gd name="connsiteX54" fmla="*/ 0 w 2204265"/>
                <a:gd name="connsiteY54" fmla="*/ 977042 h 2204265"/>
                <a:gd name="connsiteX55" fmla="*/ 203220 w 2204265"/>
                <a:gd name="connsiteY55" fmla="*/ 933481 h 2204265"/>
                <a:gd name="connsiteX56" fmla="*/ 212821 w 2204265"/>
                <a:gd name="connsiteY56" fmla="*/ 890649 h 2204265"/>
                <a:gd name="connsiteX57" fmla="*/ 243470 w 2204265"/>
                <a:gd name="connsiteY57" fmla="*/ 802476 h 2204265"/>
                <a:gd name="connsiteX58" fmla="*/ 85113 w 2204265"/>
                <a:gd name="connsiteY58" fmla="*/ 659399 h 2204265"/>
                <a:gd name="connsiteX59" fmla="*/ 210204 w 2204265"/>
                <a:gd name="connsiteY59" fmla="*/ 442735 h 2204265"/>
                <a:gd name="connsiteX60" fmla="*/ 423776 w 2204265"/>
                <a:gd name="connsiteY60" fmla="*/ 511723 h 2204265"/>
                <a:gd name="connsiteX61" fmla="*/ 470557 w 2204265"/>
                <a:gd name="connsiteY61" fmla="*/ 461243 h 2204265"/>
                <a:gd name="connsiteX62" fmla="*/ 512656 w 2204265"/>
                <a:gd name="connsiteY62" fmla="*/ 426662 h 2204265"/>
                <a:gd name="connsiteX63" fmla="*/ 442735 w 2204265"/>
                <a:gd name="connsiteY63" fmla="*/ 210203 h 2204265"/>
                <a:gd name="connsiteX64" fmla="*/ 659399 w 2204265"/>
                <a:gd name="connsiteY64" fmla="*/ 85113 h 2204265"/>
                <a:gd name="connsiteX65" fmla="*/ 815299 w 2204265"/>
                <a:gd name="connsiteY65" fmla="*/ 257661 h 2204265"/>
                <a:gd name="connsiteX66" fmla="*/ 916475 w 2204265"/>
                <a:gd name="connsiteY66" fmla="*/ 229382 h 2204265"/>
                <a:gd name="connsiteX67" fmla="*/ 928259 w 2204265"/>
                <a:gd name="connsiteY67" fmla="*/ 227584 h 2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814369" y="4795849"/>
            <a:ext cx="600425" cy="528146"/>
            <a:chOff x="4993868" y="2326869"/>
            <a:chExt cx="2204265" cy="2204265"/>
          </a:xfrm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99" name="任意多边形 98"/>
            <p:cNvSpPr/>
            <p:nvPr/>
          </p:nvSpPr>
          <p:spPr>
            <a:xfrm>
              <a:off x="4993868" y="2326869"/>
              <a:ext cx="2204265" cy="2204265"/>
            </a:xfrm>
            <a:custGeom>
              <a:avLst/>
              <a:gdLst>
                <a:gd name="connsiteX0" fmla="*/ 1102132 w 2204265"/>
                <a:gd name="connsiteY0" fmla="*/ 321083 h 2204265"/>
                <a:gd name="connsiteX1" fmla="*/ 311557 w 2204265"/>
                <a:gd name="connsiteY1" fmla="*/ 1111658 h 2204265"/>
                <a:gd name="connsiteX2" fmla="*/ 1102132 w 2204265"/>
                <a:gd name="connsiteY2" fmla="*/ 1902233 h 2204265"/>
                <a:gd name="connsiteX3" fmla="*/ 1892707 w 2204265"/>
                <a:gd name="connsiteY3" fmla="*/ 1111658 h 2204265"/>
                <a:gd name="connsiteX4" fmla="*/ 1102132 w 2204265"/>
                <a:gd name="connsiteY4" fmla="*/ 321083 h 2204265"/>
                <a:gd name="connsiteX5" fmla="*/ 977042 w 2204265"/>
                <a:gd name="connsiteY5" fmla="*/ 0 h 2204265"/>
                <a:gd name="connsiteX6" fmla="*/ 1227224 w 2204265"/>
                <a:gd name="connsiteY6" fmla="*/ 0 h 2204265"/>
                <a:gd name="connsiteX7" fmla="*/ 1276006 w 2204265"/>
                <a:gd name="connsiteY7" fmla="*/ 227584 h 2204265"/>
                <a:gd name="connsiteX8" fmla="*/ 1287791 w 2204265"/>
                <a:gd name="connsiteY8" fmla="*/ 229382 h 2204265"/>
                <a:gd name="connsiteX9" fmla="*/ 1387705 w 2204265"/>
                <a:gd name="connsiteY9" fmla="*/ 259057 h 2204265"/>
                <a:gd name="connsiteX10" fmla="*/ 1544868 w 2204265"/>
                <a:gd name="connsiteY10" fmla="*/ 85113 h 2204265"/>
                <a:gd name="connsiteX11" fmla="*/ 1761531 w 2204265"/>
                <a:gd name="connsiteY11" fmla="*/ 210203 h 2204265"/>
                <a:gd name="connsiteX12" fmla="*/ 1691902 w 2204265"/>
                <a:gd name="connsiteY12" fmla="*/ 425756 h 2204265"/>
                <a:gd name="connsiteX13" fmla="*/ 1705003 w 2204265"/>
                <a:gd name="connsiteY13" fmla="*/ 435309 h 2204265"/>
                <a:gd name="connsiteX14" fmla="*/ 1774668 w 2204265"/>
                <a:gd name="connsiteY14" fmla="*/ 502325 h 2204265"/>
                <a:gd name="connsiteX15" fmla="*/ 1782142 w 2204265"/>
                <a:gd name="connsiteY15" fmla="*/ 511190 h 2204265"/>
                <a:gd name="connsiteX16" fmla="*/ 1994063 w 2204265"/>
                <a:gd name="connsiteY16" fmla="*/ 442735 h 2204265"/>
                <a:gd name="connsiteX17" fmla="*/ 2119154 w 2204265"/>
                <a:gd name="connsiteY17" fmla="*/ 659399 h 2204265"/>
                <a:gd name="connsiteX18" fmla="*/ 1961265 w 2204265"/>
                <a:gd name="connsiteY18" fmla="*/ 802053 h 2204265"/>
                <a:gd name="connsiteX19" fmla="*/ 1974042 w 2204265"/>
                <a:gd name="connsiteY19" fmla="*/ 833752 h 2204265"/>
                <a:gd name="connsiteX20" fmla="*/ 1999140 w 2204265"/>
                <a:gd name="connsiteY20" fmla="*/ 933073 h 2204265"/>
                <a:gd name="connsiteX21" fmla="*/ 2204265 w 2204265"/>
                <a:gd name="connsiteY21" fmla="*/ 977042 h 2204265"/>
                <a:gd name="connsiteX22" fmla="*/ 2204265 w 2204265"/>
                <a:gd name="connsiteY22" fmla="*/ 1227224 h 2204265"/>
                <a:gd name="connsiteX23" fmla="*/ 2012137 w 2204265"/>
                <a:gd name="connsiteY23" fmla="*/ 1268406 h 2204265"/>
                <a:gd name="connsiteX24" fmla="*/ 2004638 w 2204265"/>
                <a:gd name="connsiteY24" fmla="*/ 1317545 h 2204265"/>
                <a:gd name="connsiteX25" fmla="*/ 1985237 w 2204265"/>
                <a:gd name="connsiteY25" fmla="*/ 1394985 h 2204265"/>
                <a:gd name="connsiteX26" fmla="*/ 1977636 w 2204265"/>
                <a:gd name="connsiteY26" fmla="*/ 1417004 h 2204265"/>
                <a:gd name="connsiteX27" fmla="*/ 2119154 w 2204265"/>
                <a:gd name="connsiteY27" fmla="*/ 1544868 h 2204265"/>
                <a:gd name="connsiteX28" fmla="*/ 1994063 w 2204265"/>
                <a:gd name="connsiteY28" fmla="*/ 1761531 h 2204265"/>
                <a:gd name="connsiteX29" fmla="*/ 1820151 w 2204265"/>
                <a:gd name="connsiteY29" fmla="*/ 1705353 h 2204265"/>
                <a:gd name="connsiteX30" fmla="*/ 1798711 w 2204265"/>
                <a:gd name="connsiteY30" fmla="*/ 1734758 h 2204265"/>
                <a:gd name="connsiteX31" fmla="*/ 1731696 w 2204265"/>
                <a:gd name="connsiteY31" fmla="*/ 1804423 h 2204265"/>
                <a:gd name="connsiteX32" fmla="*/ 1706998 w 2204265"/>
                <a:gd name="connsiteY32" fmla="*/ 1825242 h 2204265"/>
                <a:gd name="connsiteX33" fmla="*/ 1761531 w 2204265"/>
                <a:gd name="connsiteY33" fmla="*/ 1994062 h 2204265"/>
                <a:gd name="connsiteX34" fmla="*/ 1544868 w 2204265"/>
                <a:gd name="connsiteY34" fmla="*/ 2119153 h 2204265"/>
                <a:gd name="connsiteX35" fmla="*/ 1429863 w 2204265"/>
                <a:gd name="connsiteY35" fmla="*/ 1991868 h 2204265"/>
                <a:gd name="connsiteX36" fmla="*/ 1400268 w 2204265"/>
                <a:gd name="connsiteY36" fmla="*/ 2003797 h 2204265"/>
                <a:gd name="connsiteX37" fmla="*/ 1262745 w 2204265"/>
                <a:gd name="connsiteY37" fmla="*/ 2038549 h 2204265"/>
                <a:gd name="connsiteX38" fmla="*/ 1227224 w 2204265"/>
                <a:gd name="connsiteY38" fmla="*/ 2204265 h 2204265"/>
                <a:gd name="connsiteX39" fmla="*/ 977042 w 2204265"/>
                <a:gd name="connsiteY39" fmla="*/ 2204265 h 2204265"/>
                <a:gd name="connsiteX40" fmla="*/ 941447 w 2204265"/>
                <a:gd name="connsiteY40" fmla="*/ 2038203 h 2204265"/>
                <a:gd name="connsiteX41" fmla="*/ 916475 w 2204265"/>
                <a:gd name="connsiteY41" fmla="*/ 2034392 h 2204265"/>
                <a:gd name="connsiteX42" fmla="*/ 774169 w 2204265"/>
                <a:gd name="connsiteY42" fmla="*/ 1992127 h 2204265"/>
                <a:gd name="connsiteX43" fmla="*/ 659399 w 2204265"/>
                <a:gd name="connsiteY43" fmla="*/ 2119153 h 2204265"/>
                <a:gd name="connsiteX44" fmla="*/ 442735 w 2204265"/>
                <a:gd name="connsiteY44" fmla="*/ 1994062 h 2204265"/>
                <a:gd name="connsiteX45" fmla="*/ 496981 w 2204265"/>
                <a:gd name="connsiteY45" fmla="*/ 1826130 h 2204265"/>
                <a:gd name="connsiteX46" fmla="*/ 391274 w 2204265"/>
                <a:gd name="connsiteY46" fmla="*/ 1717869 h 2204265"/>
                <a:gd name="connsiteX47" fmla="*/ 382878 w 2204265"/>
                <a:gd name="connsiteY47" fmla="*/ 1705753 h 2204265"/>
                <a:gd name="connsiteX48" fmla="*/ 210204 w 2204265"/>
                <a:gd name="connsiteY48" fmla="*/ 1761531 h 2204265"/>
                <a:gd name="connsiteX49" fmla="*/ 85113 w 2204265"/>
                <a:gd name="connsiteY49" fmla="*/ 1544868 h 2204265"/>
                <a:gd name="connsiteX50" fmla="*/ 226733 w 2204265"/>
                <a:gd name="connsiteY50" fmla="*/ 1416912 h 2204265"/>
                <a:gd name="connsiteX51" fmla="*/ 212821 w 2204265"/>
                <a:gd name="connsiteY51" fmla="*/ 1373126 h 2204265"/>
                <a:gd name="connsiteX52" fmla="*/ 191748 w 2204265"/>
                <a:gd name="connsiteY52" fmla="*/ 1268325 h 2204265"/>
                <a:gd name="connsiteX53" fmla="*/ 0 w 2204265"/>
                <a:gd name="connsiteY53" fmla="*/ 1227224 h 2204265"/>
                <a:gd name="connsiteX54" fmla="*/ 0 w 2204265"/>
                <a:gd name="connsiteY54" fmla="*/ 977042 h 2204265"/>
                <a:gd name="connsiteX55" fmla="*/ 203220 w 2204265"/>
                <a:gd name="connsiteY55" fmla="*/ 933481 h 2204265"/>
                <a:gd name="connsiteX56" fmla="*/ 212821 w 2204265"/>
                <a:gd name="connsiteY56" fmla="*/ 890649 h 2204265"/>
                <a:gd name="connsiteX57" fmla="*/ 243470 w 2204265"/>
                <a:gd name="connsiteY57" fmla="*/ 802476 h 2204265"/>
                <a:gd name="connsiteX58" fmla="*/ 85113 w 2204265"/>
                <a:gd name="connsiteY58" fmla="*/ 659399 h 2204265"/>
                <a:gd name="connsiteX59" fmla="*/ 210204 w 2204265"/>
                <a:gd name="connsiteY59" fmla="*/ 442735 h 2204265"/>
                <a:gd name="connsiteX60" fmla="*/ 423776 w 2204265"/>
                <a:gd name="connsiteY60" fmla="*/ 511723 h 2204265"/>
                <a:gd name="connsiteX61" fmla="*/ 470557 w 2204265"/>
                <a:gd name="connsiteY61" fmla="*/ 461243 h 2204265"/>
                <a:gd name="connsiteX62" fmla="*/ 512656 w 2204265"/>
                <a:gd name="connsiteY62" fmla="*/ 426662 h 2204265"/>
                <a:gd name="connsiteX63" fmla="*/ 442735 w 2204265"/>
                <a:gd name="connsiteY63" fmla="*/ 210203 h 2204265"/>
                <a:gd name="connsiteX64" fmla="*/ 659399 w 2204265"/>
                <a:gd name="connsiteY64" fmla="*/ 85113 h 2204265"/>
                <a:gd name="connsiteX65" fmla="*/ 815299 w 2204265"/>
                <a:gd name="connsiteY65" fmla="*/ 257661 h 2204265"/>
                <a:gd name="connsiteX66" fmla="*/ 916475 w 2204265"/>
                <a:gd name="connsiteY66" fmla="*/ 229382 h 2204265"/>
                <a:gd name="connsiteX67" fmla="*/ 928259 w 2204265"/>
                <a:gd name="connsiteY67" fmla="*/ 227584 h 2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35" name="椭圆 134"/>
          <p:cNvSpPr>
            <a:spLocks noChangeAspect="1"/>
          </p:cNvSpPr>
          <p:nvPr/>
        </p:nvSpPr>
        <p:spPr>
          <a:xfrm>
            <a:off x="959564" y="3599119"/>
            <a:ext cx="1466664" cy="12538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6" name="椭圆 135"/>
          <p:cNvSpPr>
            <a:spLocks noChangeAspect="1"/>
          </p:cNvSpPr>
          <p:nvPr/>
        </p:nvSpPr>
        <p:spPr>
          <a:xfrm>
            <a:off x="959564" y="3599119"/>
            <a:ext cx="1466664" cy="12538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2060"/>
              </a:solidFill>
            </a:endParaRPr>
          </a:p>
        </p:txBody>
      </p:sp>
      <p:sp>
        <p:nvSpPr>
          <p:cNvPr id="137" name="椭圆 136"/>
          <p:cNvSpPr>
            <a:spLocks noChangeAspect="1"/>
          </p:cNvSpPr>
          <p:nvPr/>
        </p:nvSpPr>
        <p:spPr>
          <a:xfrm>
            <a:off x="1116531" y="3734119"/>
            <a:ext cx="1140739" cy="975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8" name="任意多边形 137"/>
          <p:cNvSpPr/>
          <p:nvPr/>
        </p:nvSpPr>
        <p:spPr>
          <a:xfrm>
            <a:off x="1528433" y="3828618"/>
            <a:ext cx="2405769" cy="780160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9" name="椭圆 138"/>
          <p:cNvSpPr>
            <a:spLocks noChangeAspect="1"/>
          </p:cNvSpPr>
          <p:nvPr/>
        </p:nvSpPr>
        <p:spPr>
          <a:xfrm>
            <a:off x="1226409" y="3828618"/>
            <a:ext cx="912591" cy="7801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0" name="文本框 139"/>
          <p:cNvSpPr txBox="1"/>
          <p:nvPr/>
        </p:nvSpPr>
        <p:spPr>
          <a:xfrm>
            <a:off x="1373899" y="3941161"/>
            <a:ext cx="644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rgbClr val="0070C0"/>
                </a:solidFill>
                <a:latin typeface="Impact" panose="020B0806030902050204" pitchFamily="34" charset="0"/>
              </a:rPr>
              <a:t>03</a:t>
            </a:r>
            <a:endParaRPr lang="zh-CN" altLang="en-US" sz="30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41" name="文本框 140"/>
          <p:cNvSpPr txBox="1"/>
          <p:nvPr/>
        </p:nvSpPr>
        <p:spPr>
          <a:xfrm>
            <a:off x="2079164" y="4037293"/>
            <a:ext cx="18550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</a:t>
            </a:r>
            <a:endParaRPr lang="zh-CN" altLang="en-US" sz="2100" b="1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2" name="椭圆 141"/>
          <p:cNvSpPr>
            <a:spLocks noChangeAspect="1"/>
          </p:cNvSpPr>
          <p:nvPr/>
        </p:nvSpPr>
        <p:spPr>
          <a:xfrm>
            <a:off x="4341407" y="3599119"/>
            <a:ext cx="1466664" cy="12538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3" name="椭圆 142"/>
          <p:cNvSpPr>
            <a:spLocks noChangeAspect="1"/>
          </p:cNvSpPr>
          <p:nvPr/>
        </p:nvSpPr>
        <p:spPr>
          <a:xfrm>
            <a:off x="4341407" y="3599119"/>
            <a:ext cx="1466664" cy="125382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4" name="椭圆 143"/>
          <p:cNvSpPr>
            <a:spLocks noChangeAspect="1"/>
          </p:cNvSpPr>
          <p:nvPr/>
        </p:nvSpPr>
        <p:spPr>
          <a:xfrm>
            <a:off x="4498374" y="3734119"/>
            <a:ext cx="1140739" cy="975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5" name="任意多边形 144"/>
          <p:cNvSpPr/>
          <p:nvPr/>
        </p:nvSpPr>
        <p:spPr>
          <a:xfrm>
            <a:off x="4965225" y="3828618"/>
            <a:ext cx="2750025" cy="780160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6" name="椭圆 145"/>
          <p:cNvSpPr>
            <a:spLocks noChangeAspect="1"/>
          </p:cNvSpPr>
          <p:nvPr/>
        </p:nvSpPr>
        <p:spPr>
          <a:xfrm>
            <a:off x="4608252" y="3828618"/>
            <a:ext cx="912591" cy="7801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7" name="文本框 146"/>
          <p:cNvSpPr txBox="1"/>
          <p:nvPr/>
        </p:nvSpPr>
        <p:spPr>
          <a:xfrm>
            <a:off x="4756356" y="3941161"/>
            <a:ext cx="6307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04</a:t>
            </a:r>
            <a:endParaRPr lang="zh-CN" altLang="en-US" sz="3000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48" name="文本框 147"/>
          <p:cNvSpPr txBox="1"/>
          <p:nvPr/>
        </p:nvSpPr>
        <p:spPr>
          <a:xfrm>
            <a:off x="5461007" y="4037293"/>
            <a:ext cx="18550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VẬN DỤNG</a:t>
            </a:r>
            <a:endParaRPr lang="zh-CN" altLang="en-US" sz="21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9" name="椭圆 148"/>
          <p:cNvSpPr>
            <a:spLocks noChangeAspect="1"/>
          </p:cNvSpPr>
          <p:nvPr/>
        </p:nvSpPr>
        <p:spPr>
          <a:xfrm>
            <a:off x="959564" y="1930984"/>
            <a:ext cx="1466664" cy="12538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0" name="椭圆 149"/>
          <p:cNvSpPr>
            <a:spLocks noChangeAspect="1"/>
          </p:cNvSpPr>
          <p:nvPr/>
        </p:nvSpPr>
        <p:spPr>
          <a:xfrm>
            <a:off x="959564" y="1930984"/>
            <a:ext cx="1466664" cy="125382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1" name="椭圆 150"/>
          <p:cNvSpPr>
            <a:spLocks noChangeAspect="1"/>
          </p:cNvSpPr>
          <p:nvPr/>
        </p:nvSpPr>
        <p:spPr>
          <a:xfrm>
            <a:off x="1116531" y="2065984"/>
            <a:ext cx="1140739" cy="975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2" name="任意多边形 151"/>
          <p:cNvSpPr/>
          <p:nvPr/>
        </p:nvSpPr>
        <p:spPr>
          <a:xfrm>
            <a:off x="1528433" y="2160484"/>
            <a:ext cx="2405769" cy="773553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3" name="椭圆 152"/>
          <p:cNvSpPr>
            <a:spLocks noChangeAspect="1"/>
          </p:cNvSpPr>
          <p:nvPr/>
        </p:nvSpPr>
        <p:spPr>
          <a:xfrm>
            <a:off x="1226409" y="2160483"/>
            <a:ext cx="912591" cy="7801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4" name="文本框 153"/>
          <p:cNvSpPr txBox="1"/>
          <p:nvPr/>
        </p:nvSpPr>
        <p:spPr>
          <a:xfrm>
            <a:off x="1376839" y="2273026"/>
            <a:ext cx="577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chemeClr val="accent2"/>
                </a:solidFill>
                <a:latin typeface="Impact" panose="020B0806030902050204" pitchFamily="34" charset="0"/>
              </a:rPr>
              <a:t>01</a:t>
            </a:r>
            <a:endParaRPr lang="zh-CN" altLang="en-US" sz="3000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2050323" y="2369158"/>
            <a:ext cx="17788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KHỞI ĐỘNG</a:t>
            </a:r>
            <a:endParaRPr lang="zh-CN" altLang="en-US" sz="2100" b="1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6" name="椭圆 155"/>
          <p:cNvSpPr>
            <a:spLocks noChangeAspect="1"/>
          </p:cNvSpPr>
          <p:nvPr/>
        </p:nvSpPr>
        <p:spPr>
          <a:xfrm>
            <a:off x="4341407" y="1930984"/>
            <a:ext cx="1466664" cy="125382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7" name="椭圆 156"/>
          <p:cNvSpPr>
            <a:spLocks noChangeAspect="1"/>
          </p:cNvSpPr>
          <p:nvPr/>
        </p:nvSpPr>
        <p:spPr>
          <a:xfrm>
            <a:off x="4341407" y="1930984"/>
            <a:ext cx="1466664" cy="125382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8" name="椭圆 157"/>
          <p:cNvSpPr>
            <a:spLocks noChangeAspect="1"/>
          </p:cNvSpPr>
          <p:nvPr/>
        </p:nvSpPr>
        <p:spPr>
          <a:xfrm>
            <a:off x="4498374" y="2065984"/>
            <a:ext cx="1140739" cy="9752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9" name="任意多边形 158"/>
          <p:cNvSpPr/>
          <p:nvPr/>
        </p:nvSpPr>
        <p:spPr>
          <a:xfrm>
            <a:off x="4965225" y="2154081"/>
            <a:ext cx="3889239" cy="780160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0" name="椭圆 159"/>
          <p:cNvSpPr>
            <a:spLocks noChangeAspect="1"/>
          </p:cNvSpPr>
          <p:nvPr/>
        </p:nvSpPr>
        <p:spPr>
          <a:xfrm>
            <a:off x="4608252" y="2160483"/>
            <a:ext cx="912591" cy="7801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1" name="文本框 160"/>
          <p:cNvSpPr txBox="1"/>
          <p:nvPr/>
        </p:nvSpPr>
        <p:spPr>
          <a:xfrm>
            <a:off x="4756293" y="2273026"/>
            <a:ext cx="6321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chemeClr val="accent3">
                    <a:lumMod val="75000"/>
                  </a:schemeClr>
                </a:solidFill>
                <a:latin typeface="Impact" panose="020B0806030902050204" pitchFamily="34" charset="0"/>
              </a:rPr>
              <a:t>02</a:t>
            </a:r>
            <a:endParaRPr lang="zh-CN" altLang="en-US" sz="3000" dirty="0">
              <a:solidFill>
                <a:schemeClr val="accent3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2" name="文本框 161"/>
          <p:cNvSpPr txBox="1"/>
          <p:nvPr/>
        </p:nvSpPr>
        <p:spPr>
          <a:xfrm>
            <a:off x="5300266" y="2369158"/>
            <a:ext cx="35541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 THÀNH KIẾN THỨC</a:t>
            </a:r>
            <a:endParaRPr lang="zh-CN" altLang="en-US" sz="21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7467F123-4012-6505-CAF0-A31E7C488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8" y="18745"/>
            <a:ext cx="9126342" cy="6839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"/>
                            </p:stCondLst>
                            <p:childTnLst>
                              <p:par>
                                <p:cTn id="1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00"/>
                            </p:stCondLst>
                            <p:childTnLst>
                              <p:par>
                                <p:cTn id="1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00"/>
                            </p:stCondLst>
                            <p:childTnLst>
                              <p:par>
                                <p:cTn id="1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 tmFilter="0,0; .5, 1; 1, 1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850"/>
                            </p:stCondLst>
                            <p:childTnLst>
                              <p:par>
                                <p:cTn id="1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050"/>
                            </p:stCondLst>
                            <p:childTnLst>
                              <p:par>
                                <p:cTn id="20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250"/>
                            </p:stCondLst>
                            <p:childTnLst>
                              <p:par>
                                <p:cTn id="2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450"/>
                            </p:stCondLst>
                            <p:childTnLst>
                              <p:par>
                                <p:cTn id="2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5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7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9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3650"/>
                            </p:stCondLst>
                            <p:childTnLst>
                              <p:par>
                                <p:cTn id="2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850"/>
                            </p:stCondLst>
                            <p:childTnLst>
                              <p:par>
                                <p:cTn id="2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6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7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9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1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3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4050"/>
                            </p:stCondLst>
                            <p:childTnLst>
                              <p:par>
                                <p:cTn id="2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500" tmFilter="0,0; .5, 1; 1, 1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350"/>
                            </p:stCondLst>
                            <p:childTnLst>
                              <p:par>
                                <p:cTn id="29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550"/>
                            </p:stCondLst>
                            <p:childTnLst>
                              <p:par>
                                <p:cTn id="3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8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9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1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3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4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5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750"/>
                            </p:stCondLst>
                            <p:childTnLst>
                              <p:par>
                                <p:cTn id="3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5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6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8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0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2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950"/>
                            </p:stCondLst>
                            <p:childTnLst>
                              <p:par>
                                <p:cTn id="3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2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3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4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5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6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7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8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9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6150"/>
                            </p:stCondLst>
                            <p:childTnLst>
                              <p:par>
                                <p:cTn id="3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9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0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2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4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6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6350"/>
                            </p:stCondLst>
                            <p:childTnLst>
                              <p:par>
                                <p:cTn id="3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0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1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6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7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8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9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0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1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2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3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6550"/>
                            </p:stCondLst>
                            <p:childTnLst>
                              <p:par>
                                <p:cTn id="39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 tmFilter="0,0; .5, 1; 1, 1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7400"/>
                            </p:stCondLst>
                            <p:childTnLst>
                              <p:par>
                                <p:cTn id="40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5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6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1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2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3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4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6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8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7600"/>
                            </p:stCondLst>
                            <p:childTnLst>
                              <p:par>
                                <p:cTn id="4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2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3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8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9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0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1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2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3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4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5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7800"/>
                            </p:stCondLst>
                            <p:childTnLst>
                              <p:par>
                                <p:cTn id="4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5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6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7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8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0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2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8000"/>
                            </p:stCondLst>
                            <p:childTnLst>
                              <p:par>
                                <p:cTn id="4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6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7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2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3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4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5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6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7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8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9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8200"/>
                            </p:stCondLst>
                            <p:childTnLst>
                              <p:par>
                                <p:cTn id="47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3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4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9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0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1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2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3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4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5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6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8400"/>
                            </p:stCondLst>
                            <p:childTnLst>
                              <p:par>
                                <p:cTn id="48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0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1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6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7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8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9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0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1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2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3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8600"/>
                            </p:stCondLst>
                            <p:childTnLst>
                              <p:par>
                                <p:cTn id="50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500" tmFilter="0,0; .5, 1; 1, 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  <p:bldP spid="139" grpId="0" animBg="1"/>
      <p:bldP spid="140" grpId="0"/>
      <p:bldP spid="141" grpId="0"/>
      <p:bldP spid="142" grpId="0" animBg="1"/>
      <p:bldP spid="143" grpId="0" animBg="1"/>
      <p:bldP spid="144" grpId="0" animBg="1"/>
      <p:bldP spid="145" grpId="0" animBg="1"/>
      <p:bldP spid="146" grpId="0" animBg="1"/>
      <p:bldP spid="147" grpId="0"/>
      <p:bldP spid="148" grpId="0"/>
      <p:bldP spid="149" grpId="0" animBg="1"/>
      <p:bldP spid="150" grpId="0" animBg="1"/>
      <p:bldP spid="151" grpId="0" animBg="1"/>
      <p:bldP spid="152" grpId="0" animBg="1"/>
      <p:bldP spid="153" grpId="0" animBg="1"/>
      <p:bldP spid="154" grpId="0"/>
      <p:bldP spid="155" grpId="0"/>
      <p:bldP spid="156" grpId="0" animBg="1"/>
      <p:bldP spid="157" grpId="0" animBg="1"/>
      <p:bldP spid="158" grpId="0" animBg="1"/>
      <p:bldP spid="159" grpId="0" animBg="1"/>
      <p:bldP spid="160" grpId="0" animBg="1"/>
      <p:bldP spid="161" grpId="0"/>
      <p:bldP spid="16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4" descr="ist2_1078674_flower_border">
            <a:extLst>
              <a:ext uri="{FF2B5EF4-FFF2-40B4-BE49-F238E27FC236}">
                <a16:creationId xmlns:a16="http://schemas.microsoft.com/office/drawing/2014/main" id="{09FC4798-509B-8674-1621-6F7D57A6D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hought Bubble: Cloud 1">
            <a:extLst>
              <a:ext uri="{FF2B5EF4-FFF2-40B4-BE49-F238E27FC236}">
                <a16:creationId xmlns:a16="http://schemas.microsoft.com/office/drawing/2014/main" id="{7A92E1E4-9E6F-AC64-D20D-D7AC40848CE9}"/>
              </a:ext>
            </a:extLst>
          </p:cNvPr>
          <p:cNvSpPr/>
          <p:nvPr/>
        </p:nvSpPr>
        <p:spPr>
          <a:xfrm>
            <a:off x="762000" y="914400"/>
            <a:ext cx="7467600" cy="3733800"/>
          </a:xfrm>
          <a:prstGeom prst="cloudCallout">
            <a:avLst>
              <a:gd name="adj1" fmla="val -49897"/>
              <a:gd name="adj2" fmla="val 9360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Quan </a:t>
            </a:r>
            <a:r>
              <a:rPr lang="en-US" sz="2800" b="1" dirty="0" err="1">
                <a:solidFill>
                  <a:srgbClr val="FF0000"/>
                </a:solidFill>
              </a:rPr>
              <a:t>sát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Hình</a:t>
            </a:r>
            <a:r>
              <a:rPr lang="en-US" sz="2800" b="1" dirty="0">
                <a:solidFill>
                  <a:srgbClr val="FF0000"/>
                </a:solidFill>
              </a:rPr>
              <a:t> 35.7, 35.8, 35.9, </a:t>
            </a:r>
            <a:r>
              <a:rPr lang="en-US" sz="2800" b="1" dirty="0" err="1">
                <a:solidFill>
                  <a:srgbClr val="FF0000"/>
                </a:solidFill>
              </a:rPr>
              <a:t>cho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sự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giữa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cây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thiếu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dưỡng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cây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thừa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dưỡng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cây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đủ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dưỡng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4" descr="ist2_1078674_flower_border">
            <a:extLst>
              <a:ext uri="{FF2B5EF4-FFF2-40B4-BE49-F238E27FC236}">
                <a16:creationId xmlns:a16="http://schemas.microsoft.com/office/drawing/2014/main" id="{09FC4798-509B-8674-1621-6F7D57A6D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hought Bubble: Cloud 1">
            <a:extLst>
              <a:ext uri="{FF2B5EF4-FFF2-40B4-BE49-F238E27FC236}">
                <a16:creationId xmlns:a16="http://schemas.microsoft.com/office/drawing/2014/main" id="{E14A2A56-9403-58A7-12BA-8A4B509F6604}"/>
              </a:ext>
            </a:extLst>
          </p:cNvPr>
          <p:cNvSpPr/>
          <p:nvPr/>
        </p:nvSpPr>
        <p:spPr>
          <a:xfrm>
            <a:off x="762000" y="838200"/>
            <a:ext cx="7391400" cy="3886200"/>
          </a:xfrm>
          <a:prstGeom prst="cloudCallout">
            <a:avLst>
              <a:gd name="adj1" fmla="val -51135"/>
              <a:gd name="adj2" fmla="val 90490"/>
            </a:avLst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C00000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err="1">
                <a:solidFill>
                  <a:schemeClr val="tx1"/>
                </a:solidFill>
              </a:rPr>
              <a:t>Cây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đủ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dinh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dưỡng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sinh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trưởng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khoẻ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mạnh</a:t>
            </a:r>
            <a:r>
              <a:rPr lang="en-US" sz="2400" b="1" i="1" dirty="0">
                <a:solidFill>
                  <a:schemeClr val="tx1"/>
                </a:solidFill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</a:rPr>
              <a:t>đẩy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đủ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lá</a:t>
            </a:r>
            <a:r>
              <a:rPr lang="en-US" sz="2400" b="1" i="1" dirty="0">
                <a:solidFill>
                  <a:schemeClr val="tx1"/>
                </a:solidFill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</a:rPr>
              <a:t>lá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xanh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mượt</a:t>
            </a:r>
            <a:r>
              <a:rPr lang="en-US" sz="2400" b="1" i="1" dirty="0">
                <a:solidFill>
                  <a:schemeClr val="tx1"/>
                </a:solidFill>
              </a:rPr>
              <a:t>. </a:t>
            </a:r>
            <a:r>
              <a:rPr lang="en-US" sz="2400" b="1" i="1" dirty="0" err="1">
                <a:solidFill>
                  <a:schemeClr val="tx1"/>
                </a:solidFill>
              </a:rPr>
              <a:t>Cây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thiếu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dinh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dưỡng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còi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cọc</a:t>
            </a:r>
            <a:r>
              <a:rPr lang="en-US" sz="2400" b="1" i="1" dirty="0">
                <a:solidFill>
                  <a:schemeClr val="tx1"/>
                </a:solidFill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</a:rPr>
              <a:t>kém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phát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triển</a:t>
            </a:r>
            <a:r>
              <a:rPr lang="en-US" sz="2400" b="1" i="1" dirty="0">
                <a:solidFill>
                  <a:schemeClr val="tx1"/>
                </a:solidFill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</a:rPr>
              <a:t>lá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nhạt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màu</a:t>
            </a:r>
            <a:r>
              <a:rPr lang="en-US" sz="2400" b="1" i="1" dirty="0">
                <a:solidFill>
                  <a:schemeClr val="tx1"/>
                </a:solidFill>
              </a:rPr>
              <a:t>. </a:t>
            </a:r>
            <a:r>
              <a:rPr lang="en-US" sz="2400" b="1" i="1" dirty="0" err="1">
                <a:solidFill>
                  <a:schemeClr val="tx1"/>
                </a:solidFill>
              </a:rPr>
              <a:t>Cây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thừa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dinh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dưỡng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phát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triển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vượt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trội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về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chiểu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cao</a:t>
            </a:r>
            <a:r>
              <a:rPr lang="en-US" sz="2400" b="1" i="1" dirty="0">
                <a:solidFill>
                  <a:schemeClr val="tx1"/>
                </a:solidFill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</a:rPr>
              <a:t>số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lá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nhưng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thân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bị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yếu</a:t>
            </a:r>
            <a:r>
              <a:rPr lang="en-US" sz="2400" b="1" i="1" dirty="0">
                <a:solidFill>
                  <a:schemeClr val="tx1"/>
                </a:solidFill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</a:rPr>
              <a:t>dễ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gãy</a:t>
            </a:r>
            <a:r>
              <a:rPr lang="en-US" sz="2400" b="1" i="1" dirty="0">
                <a:solidFill>
                  <a:schemeClr val="tx1"/>
                </a:solidFill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</a:rPr>
              <a:t>lá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dễ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gãy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rụng</a:t>
            </a:r>
            <a:r>
              <a:rPr lang="en-US" i="1" dirty="0"/>
              <a:t>.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rgbClr val="C00000"/>
              </a:solidFill>
            </a:endParaRPr>
          </a:p>
          <a:p>
            <a:pPr algn="ctr"/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4" descr="ist2_1078674_flower_border">
            <a:extLst>
              <a:ext uri="{FF2B5EF4-FFF2-40B4-BE49-F238E27FC236}">
                <a16:creationId xmlns:a16="http://schemas.microsoft.com/office/drawing/2014/main" id="{09FC4798-509B-8674-1621-6F7D57A6D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hought Bubble: Cloud 1">
            <a:extLst>
              <a:ext uri="{FF2B5EF4-FFF2-40B4-BE49-F238E27FC236}">
                <a16:creationId xmlns:a16="http://schemas.microsoft.com/office/drawing/2014/main" id="{F869E009-2F60-6659-69D0-CD7EC3AA3531}"/>
              </a:ext>
            </a:extLst>
          </p:cNvPr>
          <p:cNvSpPr/>
          <p:nvPr/>
        </p:nvSpPr>
        <p:spPr>
          <a:xfrm>
            <a:off x="990600" y="838200"/>
            <a:ext cx="7162800" cy="3505200"/>
          </a:xfrm>
          <a:prstGeom prst="cloudCallout">
            <a:avLst>
              <a:gd name="adj1" fmla="val -53309"/>
              <a:gd name="adj2" fmla="val 10396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Chế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độ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dinh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dưỡng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liên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quan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phát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triển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về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bé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35.10 </a:t>
            </a:r>
            <a:r>
              <a:rPr lang="en-US" sz="3200" b="1" dirty="0" err="1">
                <a:solidFill>
                  <a:srgbClr val="FF0000"/>
                </a:solidFill>
              </a:rPr>
              <a:t>như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4" descr="ist2_1078674_flower_border">
            <a:extLst>
              <a:ext uri="{FF2B5EF4-FFF2-40B4-BE49-F238E27FC236}">
                <a16:creationId xmlns:a16="http://schemas.microsoft.com/office/drawing/2014/main" id="{09FC4798-509B-8674-1621-6F7D57A6D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hought Bubble: Cloud 1">
            <a:extLst>
              <a:ext uri="{FF2B5EF4-FFF2-40B4-BE49-F238E27FC236}">
                <a16:creationId xmlns:a16="http://schemas.microsoft.com/office/drawing/2014/main" id="{587F8B1E-5F50-C4AE-BCDF-0F97D4CA7FFF}"/>
              </a:ext>
            </a:extLst>
          </p:cNvPr>
          <p:cNvSpPr/>
          <p:nvPr/>
        </p:nvSpPr>
        <p:spPr>
          <a:xfrm>
            <a:off x="762000" y="533400"/>
            <a:ext cx="7620000" cy="4572000"/>
          </a:xfrm>
          <a:prstGeom prst="cloudCallout">
            <a:avLst>
              <a:gd name="adj1" fmla="val -50497"/>
              <a:gd name="adj2" fmla="val 76364"/>
            </a:avLst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err="1">
                <a:solidFill>
                  <a:schemeClr val="tx1"/>
                </a:solidFill>
              </a:rPr>
              <a:t>Sự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phát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triển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thể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trạng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của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các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em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bé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trong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Hình</a:t>
            </a:r>
            <a:r>
              <a:rPr lang="en-US" sz="2400" b="1" i="1" dirty="0">
                <a:solidFill>
                  <a:schemeClr val="tx1"/>
                </a:solidFill>
              </a:rPr>
              <a:t> 35.10 </a:t>
            </a:r>
            <a:r>
              <a:rPr lang="en-US" sz="2400" b="1" i="1" dirty="0" err="1">
                <a:solidFill>
                  <a:schemeClr val="tx1"/>
                </a:solidFill>
              </a:rPr>
              <a:t>là</a:t>
            </a:r>
            <a:r>
              <a:rPr lang="en-US" sz="2400" b="1" i="1" dirty="0">
                <a:solidFill>
                  <a:schemeClr val="tx1"/>
                </a:solidFill>
              </a:rPr>
              <a:t> do </a:t>
            </a:r>
            <a:r>
              <a:rPr lang="en-US" sz="2400" b="1" i="1" dirty="0" err="1">
                <a:solidFill>
                  <a:schemeClr val="tx1"/>
                </a:solidFill>
              </a:rPr>
              <a:t>ảnh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hưởng</a:t>
            </a:r>
            <a:r>
              <a:rPr lang="en-US" sz="2400" b="1" i="1" dirty="0">
                <a:solidFill>
                  <a:schemeClr val="tx1"/>
                </a:solidFill>
              </a:rPr>
              <a:t>      </a:t>
            </a:r>
            <a:r>
              <a:rPr lang="en-US" sz="2400" b="1" i="1" dirty="0" err="1">
                <a:solidFill>
                  <a:schemeClr val="tx1"/>
                </a:solidFill>
              </a:rPr>
              <a:t>của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chế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độ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dinh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dưỡng</a:t>
            </a:r>
            <a:r>
              <a:rPr lang="en-US" sz="2400" b="1" i="1" dirty="0">
                <a:solidFill>
                  <a:schemeClr val="tx1"/>
                </a:solidFill>
              </a:rPr>
              <a:t>. </a:t>
            </a:r>
            <a:r>
              <a:rPr lang="en-US" sz="2400" b="1" i="1" dirty="0" err="1">
                <a:solidFill>
                  <a:schemeClr val="tx1"/>
                </a:solidFill>
              </a:rPr>
              <a:t>Thiếu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dinh</a:t>
            </a:r>
            <a:r>
              <a:rPr lang="en-US" sz="2400" b="1" i="1" dirty="0">
                <a:solidFill>
                  <a:schemeClr val="tx1"/>
                </a:solidFill>
              </a:rPr>
              <a:t>        </a:t>
            </a:r>
            <a:r>
              <a:rPr lang="en-US" sz="2400" b="1" i="1" dirty="0" err="1">
                <a:solidFill>
                  <a:schemeClr val="tx1"/>
                </a:solidFill>
              </a:rPr>
              <a:t>dưỡng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gây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còi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cọc</a:t>
            </a:r>
            <a:r>
              <a:rPr lang="en-US" sz="2400" b="1" i="1" dirty="0">
                <a:solidFill>
                  <a:schemeClr val="tx1"/>
                </a:solidFill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</a:rPr>
              <a:t>suy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dinh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dưỡng</a:t>
            </a:r>
            <a:r>
              <a:rPr lang="en-US" sz="2400" b="1" i="1" dirty="0">
                <a:solidFill>
                  <a:schemeClr val="tx1"/>
                </a:solidFill>
              </a:rPr>
              <a:t>;        </a:t>
            </a:r>
            <a:r>
              <a:rPr lang="en-US" sz="2400" b="1" i="1" dirty="0" err="1">
                <a:solidFill>
                  <a:schemeClr val="tx1"/>
                </a:solidFill>
              </a:rPr>
              <a:t>thừa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dinh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dưỡng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gây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béo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phì</a:t>
            </a:r>
            <a:r>
              <a:rPr lang="en-US" sz="2400" b="1" i="1" dirty="0">
                <a:solidFill>
                  <a:schemeClr val="tx1"/>
                </a:solidFill>
              </a:rPr>
              <a:t>; </a:t>
            </a:r>
            <a:r>
              <a:rPr lang="en-US" sz="2400" b="1" i="1" dirty="0" err="1">
                <a:solidFill>
                  <a:schemeClr val="tx1"/>
                </a:solidFill>
              </a:rPr>
              <a:t>đủ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dinh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dưỡng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giúp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phát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triển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cân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đói</a:t>
            </a:r>
            <a:r>
              <a:rPr lang="en-US" sz="2400" b="1" i="1" dirty="0">
                <a:solidFill>
                  <a:schemeClr val="tx1"/>
                </a:solidFill>
              </a:rPr>
              <a:t>. </a:t>
            </a:r>
            <a:r>
              <a:rPr lang="en-US" sz="2400" b="1" i="1" dirty="0" err="1">
                <a:solidFill>
                  <a:schemeClr val="tx1"/>
                </a:solidFill>
              </a:rPr>
              <a:t>Dinh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dưỡng</a:t>
            </a:r>
            <a:r>
              <a:rPr lang="en-US" sz="2400" b="1" i="1" dirty="0">
                <a:solidFill>
                  <a:schemeClr val="tx1"/>
                </a:solidFill>
              </a:rPr>
              <a:t> (</a:t>
            </a:r>
            <a:r>
              <a:rPr lang="en-US" sz="2400" b="1" i="1" dirty="0" err="1">
                <a:solidFill>
                  <a:schemeClr val="tx1"/>
                </a:solidFill>
              </a:rPr>
              <a:t>thức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ăn</a:t>
            </a:r>
            <a:r>
              <a:rPr lang="en-US" sz="2400" b="1" i="1" dirty="0">
                <a:solidFill>
                  <a:schemeClr val="tx1"/>
                </a:solidFill>
              </a:rPr>
              <a:t>) </a:t>
            </a:r>
            <a:r>
              <a:rPr lang="en-US" sz="2400" b="1" i="1" dirty="0" err="1">
                <a:solidFill>
                  <a:schemeClr val="tx1"/>
                </a:solidFill>
              </a:rPr>
              <a:t>là</a:t>
            </a:r>
            <a:r>
              <a:rPr lang="en-US" sz="2400" b="1" i="1" dirty="0">
                <a:solidFill>
                  <a:schemeClr val="tx1"/>
                </a:solidFill>
              </a:rPr>
              <a:t> nhân </a:t>
            </a:r>
            <a:r>
              <a:rPr lang="en-US" sz="2400" b="1" i="1" dirty="0" err="1">
                <a:solidFill>
                  <a:schemeClr val="tx1"/>
                </a:solidFill>
              </a:rPr>
              <a:t>tố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ảnh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hưởng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trực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tiếp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đến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sự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tổn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tại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và</a:t>
            </a:r>
            <a:r>
              <a:rPr lang="en-US" sz="2400" b="1" i="1" dirty="0">
                <a:solidFill>
                  <a:schemeClr val="tx1"/>
                </a:solidFill>
              </a:rPr>
              <a:t>   </a:t>
            </a:r>
            <a:r>
              <a:rPr lang="en-US" sz="2400" b="1" i="1" dirty="0" err="1">
                <a:solidFill>
                  <a:schemeClr val="tx1"/>
                </a:solidFill>
              </a:rPr>
              <a:t>phát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triển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của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em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bé</a:t>
            </a:r>
            <a:r>
              <a:rPr lang="en-US" sz="2400" b="1" i="1" dirty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vi-VN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entileframe1181x1772pngh0">
            <a:extLst>
              <a:ext uri="{FF2B5EF4-FFF2-40B4-BE49-F238E27FC236}">
                <a16:creationId xmlns:a16="http://schemas.microsoft.com/office/drawing/2014/main" id="{11778061-C232-D8D6-2712-A2312304D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book9">
            <a:extLst>
              <a:ext uri="{FF2B5EF4-FFF2-40B4-BE49-F238E27FC236}">
                <a16:creationId xmlns:a16="http://schemas.microsoft.com/office/drawing/2014/main" id="{FB87F964-8658-7D1D-95A4-B599591882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19" y="2133600"/>
            <a:ext cx="1413681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68277DB-F606-1B71-7032-0C66777A7B34}"/>
              </a:ext>
            </a:extLst>
          </p:cNvPr>
          <p:cNvSpPr txBox="1"/>
          <p:nvPr/>
        </p:nvSpPr>
        <p:spPr>
          <a:xfrm>
            <a:off x="2066498" y="819039"/>
            <a:ext cx="6315502" cy="4561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uống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nâng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khoẻ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6513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1" descr="93.jpg">
            <a:extLst>
              <a:ext uri="{FF2B5EF4-FFF2-40B4-BE49-F238E27FC236}">
                <a16:creationId xmlns:a16="http://schemas.microsoft.com/office/drawing/2014/main" id="{01810BE9-BC90-6106-497F-A25FF6796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B5495048-4F37-DB0D-2A33-1C23791FA7AA}"/>
              </a:ext>
            </a:extLst>
          </p:cNvPr>
          <p:cNvSpPr/>
          <p:nvPr/>
        </p:nvSpPr>
        <p:spPr>
          <a:xfrm>
            <a:off x="2133600" y="2362200"/>
            <a:ext cx="57150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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3" descr="I:\HINHNEN\Khung hinh mau\101.jpg">
            <a:extLst>
              <a:ext uri="{FF2B5EF4-FFF2-40B4-BE49-F238E27FC236}">
                <a16:creationId xmlns:a16="http://schemas.microsoft.com/office/drawing/2014/main" id="{0D1A6ECC-94C3-92F6-91B8-5568B449C4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969" y="-85506"/>
            <a:ext cx="9151938" cy="6929438"/>
          </a:xfrm>
          <a:noFill/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0766E705-FE57-D652-93F1-80A3FBFCC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906" y="2680614"/>
            <a:ext cx="52405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1BF18E7-AB51-869E-6858-41B65F6E1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00" y="3353246"/>
            <a:ext cx="85747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6423DC-DC11-5133-2FA0-5B5E9CEAF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906" y="3988008"/>
            <a:ext cx="66030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6BC7325-8CC7-587F-3442-07C3E569F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783"/>
            <a:ext cx="802189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D.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di </a:t>
            </a:r>
          </a:p>
          <a:p>
            <a:pPr algn="just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1582A3F-E9F4-0AA3-4A44-C3FEC9003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499" y="588785"/>
            <a:ext cx="7924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40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nhân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452F2799-EF7C-A1E9-A8AB-87E558D38D75}"/>
              </a:ext>
            </a:extLst>
          </p:cNvPr>
          <p:cNvSpPr/>
          <p:nvPr/>
        </p:nvSpPr>
        <p:spPr>
          <a:xfrm>
            <a:off x="541599" y="2630101"/>
            <a:ext cx="685800" cy="6858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3" descr="I:\HINHNEN\Khung hinh mau\101.jpg">
            <a:extLst>
              <a:ext uri="{FF2B5EF4-FFF2-40B4-BE49-F238E27FC236}">
                <a16:creationId xmlns:a16="http://schemas.microsoft.com/office/drawing/2014/main" id="{0D1A6ECC-94C3-92F6-91B8-5568B449C4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38" y="-35719"/>
            <a:ext cx="9151938" cy="6929438"/>
          </a:xfrm>
          <a:noFill/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B4CF17D7-0C7C-0C97-852B-9068A9ECC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815097"/>
            <a:ext cx="6934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nhân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D23B45-1FD3-551A-61D2-9A3AB3166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117" y="3604905"/>
            <a:ext cx="33548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B.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Thức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ăn</a:t>
            </a:r>
            <a:r>
              <a:rPr lang="en-US" sz="4000" dirty="0">
                <a:latin typeface="Tahoma" pitchFamily="34" charset="0"/>
              </a:rPr>
              <a:t> 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E4DF791-BD78-2775-427A-4C1EE9FAF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5286" y="5087271"/>
            <a:ext cx="42091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D.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Nước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727A620-8533-D4CF-D74D-76F1B0B9A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290" y="2835399"/>
            <a:ext cx="5179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A.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Vật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chất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di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truyền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3586BA8-6CC4-938A-977C-D13CFCF17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5286" y="4346088"/>
            <a:ext cx="34839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C.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Ánh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sáng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10" name="Flowchart: Connector 6">
            <a:extLst>
              <a:ext uri="{FF2B5EF4-FFF2-40B4-BE49-F238E27FC236}">
                <a16:creationId xmlns:a16="http://schemas.microsoft.com/office/drawing/2014/main" id="{D922828B-5507-1599-7A32-F47BE418ADB1}"/>
              </a:ext>
            </a:extLst>
          </p:cNvPr>
          <p:cNvSpPr/>
          <p:nvPr/>
        </p:nvSpPr>
        <p:spPr>
          <a:xfrm>
            <a:off x="1414290" y="2919105"/>
            <a:ext cx="629042" cy="6858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3" descr="I:\HINHNEN\Khung hinh mau\101.jpg">
            <a:extLst>
              <a:ext uri="{FF2B5EF4-FFF2-40B4-BE49-F238E27FC236}">
                <a16:creationId xmlns:a16="http://schemas.microsoft.com/office/drawing/2014/main" id="{0D1A6ECC-94C3-92F6-91B8-5568B449C4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800" y="-35719"/>
            <a:ext cx="9151938" cy="6929438"/>
          </a:xfrm>
          <a:noFill/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AEFFC9C-3AB7-E5D1-319C-49B8D4B0F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815098"/>
            <a:ext cx="6934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7C2CD0F-0C6F-EB2A-ABF4-9C58BC40A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116" y="3604905"/>
            <a:ext cx="43572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B.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Cây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vạn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tuế</a:t>
            </a:r>
            <a:endParaRPr lang="en-US" sz="4000" dirty="0">
              <a:latin typeface="Tahoma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0A26C6A-9762-0D53-1E7E-613C646EC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5286" y="5087271"/>
            <a:ext cx="42091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D.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Cây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bắp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cải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C7D4FD3-8EDF-A801-36D6-C274FFC42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290" y="2835399"/>
            <a:ext cx="5179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A.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Cây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xương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rồng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A952C40-00C4-A6BE-60A0-01E78223F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5286" y="4346088"/>
            <a:ext cx="45507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C.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Cây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lưỡi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hổ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Flowchart: Connector 6">
            <a:extLst>
              <a:ext uri="{FF2B5EF4-FFF2-40B4-BE49-F238E27FC236}">
                <a16:creationId xmlns:a16="http://schemas.microsoft.com/office/drawing/2014/main" id="{B9B96DCB-A28E-31A9-C8AC-660E7E108DBC}"/>
              </a:ext>
            </a:extLst>
          </p:cNvPr>
          <p:cNvSpPr/>
          <p:nvPr/>
        </p:nvSpPr>
        <p:spPr>
          <a:xfrm>
            <a:off x="1510116" y="5085458"/>
            <a:ext cx="695864" cy="6858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3" descr="I:\HINHNEN\Khung hinh mau\101.jpg">
            <a:extLst>
              <a:ext uri="{FF2B5EF4-FFF2-40B4-BE49-F238E27FC236}">
                <a16:creationId xmlns:a16="http://schemas.microsoft.com/office/drawing/2014/main" id="{0D1A6ECC-94C3-92F6-91B8-5568B449C4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5719"/>
            <a:ext cx="9151938" cy="6929438"/>
          </a:xfrm>
          <a:noFill/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56B93C7-1BC7-6116-26FE-32F72A1EE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810" y="609600"/>
            <a:ext cx="6400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70C0"/>
                </a:solidFill>
              </a:rPr>
              <a:t>Điều </a:t>
            </a:r>
            <a:r>
              <a:rPr lang="vi-VN" sz="2800" b="1" dirty="0" err="1">
                <a:solidFill>
                  <a:srgbClr val="0070C0"/>
                </a:solidFill>
              </a:rPr>
              <a:t>nào</a:t>
            </a:r>
            <a:r>
              <a:rPr lang="vi-VN" sz="2800" b="1" dirty="0">
                <a:solidFill>
                  <a:srgbClr val="0070C0"/>
                </a:solidFill>
              </a:rPr>
              <a:t> </a:t>
            </a:r>
            <a:r>
              <a:rPr lang="vi-VN" sz="2800" b="1" dirty="0" err="1">
                <a:solidFill>
                  <a:srgbClr val="0070C0"/>
                </a:solidFill>
              </a:rPr>
              <a:t>dưới</a:t>
            </a:r>
            <a:r>
              <a:rPr lang="vi-VN" sz="2800" b="1" dirty="0">
                <a:solidFill>
                  <a:srgbClr val="0070C0"/>
                </a:solidFill>
              </a:rPr>
              <a:t> đây </a:t>
            </a:r>
            <a:r>
              <a:rPr lang="vi-VN" sz="2800" b="1" i="1" u="sng" dirty="0">
                <a:solidFill>
                  <a:srgbClr val="0070C0"/>
                </a:solidFill>
              </a:rPr>
              <a:t>không </a:t>
            </a:r>
            <a:r>
              <a:rPr lang="vi-VN" sz="2800" b="1" i="1" u="sng" dirty="0" err="1">
                <a:solidFill>
                  <a:srgbClr val="0070C0"/>
                </a:solidFill>
              </a:rPr>
              <a:t>đúng</a:t>
            </a:r>
            <a:r>
              <a:rPr lang="vi-VN" sz="2800" b="1" i="1" u="sng" dirty="0">
                <a:solidFill>
                  <a:srgbClr val="0070C0"/>
                </a:solidFill>
              </a:rPr>
              <a:t> </a:t>
            </a:r>
            <a:r>
              <a:rPr lang="vi-VN" sz="2800" b="1" dirty="0" err="1">
                <a:solidFill>
                  <a:srgbClr val="0070C0"/>
                </a:solidFill>
              </a:rPr>
              <a:t>với</a:t>
            </a:r>
            <a:r>
              <a:rPr lang="vi-VN" sz="2800" b="1" dirty="0">
                <a:solidFill>
                  <a:srgbClr val="0070C0"/>
                </a:solidFill>
              </a:rPr>
              <a:t> vai </a:t>
            </a:r>
            <a:r>
              <a:rPr lang="vi-VN" sz="2800" b="1" dirty="0" err="1">
                <a:solidFill>
                  <a:srgbClr val="0070C0"/>
                </a:solidFill>
              </a:rPr>
              <a:t>trò</a:t>
            </a:r>
            <a:r>
              <a:rPr lang="vi-VN" sz="2800" b="1" dirty="0">
                <a:solidFill>
                  <a:srgbClr val="0070C0"/>
                </a:solidFill>
              </a:rPr>
              <a:t> </a:t>
            </a:r>
            <a:r>
              <a:rPr lang="vi-VN" sz="2800" b="1" dirty="0" err="1">
                <a:solidFill>
                  <a:srgbClr val="0070C0"/>
                </a:solidFill>
              </a:rPr>
              <a:t>của</a:t>
            </a:r>
            <a:r>
              <a:rPr lang="vi-VN" sz="2800" b="1" dirty="0">
                <a:solidFill>
                  <a:srgbClr val="0070C0"/>
                </a:solidFill>
              </a:rPr>
              <a:t> </a:t>
            </a:r>
            <a:r>
              <a:rPr lang="vi-VN" sz="2800" b="1" dirty="0" err="1">
                <a:solidFill>
                  <a:srgbClr val="0070C0"/>
                </a:solidFill>
              </a:rPr>
              <a:t>thức</a:t>
            </a:r>
            <a:r>
              <a:rPr lang="vi-VN" sz="2800" b="1" dirty="0">
                <a:solidFill>
                  <a:srgbClr val="0070C0"/>
                </a:solidFill>
              </a:rPr>
              <a:t> ăn </a:t>
            </a:r>
            <a:r>
              <a:rPr lang="vi-VN" sz="2800" b="1" dirty="0" err="1">
                <a:solidFill>
                  <a:srgbClr val="0070C0"/>
                </a:solidFill>
              </a:rPr>
              <a:t>đối</a:t>
            </a:r>
            <a:r>
              <a:rPr lang="vi-VN" sz="2800" b="1" dirty="0">
                <a:solidFill>
                  <a:srgbClr val="0070C0"/>
                </a:solidFill>
              </a:rPr>
              <a:t> </a:t>
            </a:r>
            <a:r>
              <a:rPr lang="vi-VN" sz="2800" b="1" dirty="0" err="1">
                <a:solidFill>
                  <a:srgbClr val="0070C0"/>
                </a:solidFill>
              </a:rPr>
              <a:t>với</a:t>
            </a:r>
            <a:r>
              <a:rPr lang="vi-VN" sz="2800" b="1" dirty="0">
                <a:solidFill>
                  <a:srgbClr val="0070C0"/>
                </a:solidFill>
              </a:rPr>
              <a:t> </a:t>
            </a:r>
            <a:r>
              <a:rPr lang="vi-VN" sz="2800" b="1" dirty="0" err="1">
                <a:solidFill>
                  <a:srgbClr val="0070C0"/>
                </a:solidFill>
              </a:rPr>
              <a:t>sự</a:t>
            </a:r>
            <a:r>
              <a:rPr lang="vi-VN" sz="2800" b="1" dirty="0">
                <a:solidFill>
                  <a:srgbClr val="0070C0"/>
                </a:solidFill>
              </a:rPr>
              <a:t> sinh </a:t>
            </a:r>
            <a:r>
              <a:rPr lang="vi-VN" sz="2800" b="1" dirty="0" err="1">
                <a:solidFill>
                  <a:srgbClr val="0070C0"/>
                </a:solidFill>
              </a:rPr>
              <a:t>trưởng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vi-VN" sz="2800" b="1" dirty="0" err="1">
                <a:solidFill>
                  <a:srgbClr val="0070C0"/>
                </a:solidFill>
              </a:rPr>
              <a:t>của</a:t>
            </a:r>
            <a:r>
              <a:rPr lang="vi-VN" sz="2800" b="1" dirty="0">
                <a:solidFill>
                  <a:srgbClr val="0070C0"/>
                </a:solidFill>
              </a:rPr>
              <a:t> </a:t>
            </a:r>
            <a:r>
              <a:rPr lang="vi-VN" sz="2800" b="1" dirty="0" err="1">
                <a:solidFill>
                  <a:srgbClr val="0070C0"/>
                </a:solidFill>
              </a:rPr>
              <a:t>động</a:t>
            </a:r>
            <a:r>
              <a:rPr lang="vi-VN" sz="2800" b="1" dirty="0">
                <a:solidFill>
                  <a:srgbClr val="0070C0"/>
                </a:solidFill>
              </a:rPr>
              <a:t> </a:t>
            </a:r>
            <a:r>
              <a:rPr lang="vi-VN" sz="2800" b="1" dirty="0" err="1">
                <a:solidFill>
                  <a:srgbClr val="0070C0"/>
                </a:solidFill>
              </a:rPr>
              <a:t>vật</a:t>
            </a:r>
            <a:r>
              <a:rPr lang="vi-VN" sz="2800" b="1" dirty="0">
                <a:solidFill>
                  <a:srgbClr val="0070C0"/>
                </a:solidFill>
              </a:rPr>
              <a:t>?</a:t>
            </a:r>
            <a:endParaRPr lang="en-US" sz="2800" b="1" dirty="0">
              <a:solidFill>
                <a:srgbClr val="0070C0"/>
              </a:solidFill>
            </a:endParaRPr>
          </a:p>
          <a:p>
            <a:pPr algn="just"/>
            <a:endParaRPr lang="en-US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Connector 6">
            <a:extLst>
              <a:ext uri="{FF2B5EF4-FFF2-40B4-BE49-F238E27FC236}">
                <a16:creationId xmlns:a16="http://schemas.microsoft.com/office/drawing/2014/main" id="{CF9D97E3-7DC3-2BBC-535A-EE3054C04F45}"/>
              </a:ext>
            </a:extLst>
          </p:cNvPr>
          <p:cNvSpPr/>
          <p:nvPr/>
        </p:nvSpPr>
        <p:spPr>
          <a:xfrm>
            <a:off x="871954" y="2320051"/>
            <a:ext cx="651803" cy="57554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48327FC-DB2A-F34E-F29E-0E2B2BA12980}"/>
              </a:ext>
            </a:extLst>
          </p:cNvPr>
          <p:cNvSpPr txBox="1"/>
          <p:nvPr/>
        </p:nvSpPr>
        <p:spPr>
          <a:xfrm>
            <a:off x="947910" y="2320051"/>
            <a:ext cx="78486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/>
              <a:t>A. </a:t>
            </a:r>
            <a:r>
              <a:rPr lang="vi-VN" sz="2800" b="1" dirty="0" err="1"/>
              <a:t>Thức</a:t>
            </a:r>
            <a:r>
              <a:rPr lang="vi-VN" sz="2800" b="1" dirty="0"/>
              <a:t> ăn </a:t>
            </a:r>
            <a:r>
              <a:rPr lang="vi-VN" sz="2800" b="1" dirty="0" err="1"/>
              <a:t>làm</a:t>
            </a:r>
            <a:r>
              <a:rPr lang="vi-VN" sz="2800" b="1" dirty="0"/>
              <a:t> tăng </a:t>
            </a:r>
            <a:r>
              <a:rPr lang="vi-VN" sz="2800" b="1" dirty="0" err="1"/>
              <a:t>khả</a:t>
            </a:r>
            <a:r>
              <a:rPr lang="vi-VN" sz="2800" b="1" dirty="0"/>
              <a:t> năng </a:t>
            </a:r>
            <a:r>
              <a:rPr lang="vi-VN" sz="2800" b="1" dirty="0" err="1"/>
              <a:t>thích</a:t>
            </a:r>
            <a:r>
              <a:rPr lang="vi-VN" sz="2800" b="1" dirty="0"/>
              <a:t> </a:t>
            </a:r>
            <a:r>
              <a:rPr lang="vi-VN" sz="2800" b="1" dirty="0" err="1"/>
              <a:t>ứng</a:t>
            </a:r>
            <a:r>
              <a:rPr lang="vi-VN" sz="2800" b="1" dirty="0"/>
              <a:t> </a:t>
            </a:r>
            <a:r>
              <a:rPr lang="vi-VN" sz="2800" b="1" dirty="0" err="1"/>
              <a:t>với</a:t>
            </a:r>
            <a:r>
              <a:rPr lang="vi-VN" sz="2800" b="1" dirty="0"/>
              <a:t> </a:t>
            </a:r>
            <a:r>
              <a:rPr lang="vi-VN" sz="2800" b="1" dirty="0" err="1"/>
              <a:t>điều</a:t>
            </a:r>
            <a:r>
              <a:rPr lang="vi-VN" sz="2800" b="1" dirty="0"/>
              <a:t> </a:t>
            </a:r>
            <a:r>
              <a:rPr lang="vi-VN" sz="2800" b="1" dirty="0" err="1"/>
              <a:t>kiện</a:t>
            </a:r>
            <a:r>
              <a:rPr lang="vi-VN" sz="2800" b="1" dirty="0"/>
              <a:t> </a:t>
            </a:r>
            <a:r>
              <a:rPr lang="vi-VN" sz="2800" b="1" dirty="0" err="1"/>
              <a:t>sống</a:t>
            </a:r>
            <a:r>
              <a:rPr lang="vi-VN" sz="2800" b="1" dirty="0"/>
              <a:t> </a:t>
            </a:r>
            <a:r>
              <a:rPr lang="vi-VN" sz="2800" b="1" dirty="0" err="1"/>
              <a:t>bất</a:t>
            </a:r>
            <a:r>
              <a:rPr lang="vi-VN" sz="2800" b="1" dirty="0"/>
              <a:t> </a:t>
            </a:r>
            <a:r>
              <a:rPr lang="vi-VN" sz="2800" b="1" dirty="0" err="1"/>
              <a:t>lợi</a:t>
            </a:r>
            <a:r>
              <a:rPr lang="vi-VN" sz="2800" b="1" dirty="0"/>
              <a:t> </a:t>
            </a:r>
            <a:r>
              <a:rPr lang="vi-VN" sz="2800" b="1" dirty="0" err="1"/>
              <a:t>của</a:t>
            </a:r>
            <a:r>
              <a:rPr lang="vi-VN" sz="2800" b="1" dirty="0"/>
              <a:t> môi </a:t>
            </a:r>
            <a:r>
              <a:rPr lang="vi-VN" sz="2800" b="1" dirty="0" err="1"/>
              <a:t>trường</a:t>
            </a:r>
            <a:r>
              <a:rPr lang="vi-VN" sz="2800" b="1" dirty="0"/>
              <a:t>.</a:t>
            </a:r>
          </a:p>
          <a:p>
            <a:r>
              <a:rPr lang="vi-VN" sz="2800" b="1" dirty="0"/>
              <a:t>B. </a:t>
            </a:r>
            <a:r>
              <a:rPr lang="vi-VN" sz="2800" b="1" dirty="0" err="1"/>
              <a:t>Thức</a:t>
            </a:r>
            <a:r>
              <a:rPr lang="vi-VN" sz="2800" b="1" dirty="0"/>
              <a:t> ăn cung </a:t>
            </a:r>
            <a:r>
              <a:rPr lang="vi-VN" sz="2800" b="1" dirty="0" err="1"/>
              <a:t>cấp</a:t>
            </a:r>
            <a:r>
              <a:rPr lang="vi-VN" sz="2800" b="1" dirty="0"/>
              <a:t> </a:t>
            </a:r>
            <a:r>
              <a:rPr lang="vi-VN" sz="2800" b="1" dirty="0" err="1"/>
              <a:t>nguồn</a:t>
            </a:r>
            <a:r>
              <a:rPr lang="vi-VN" sz="2800" b="1" dirty="0"/>
              <a:t> dinh </a:t>
            </a:r>
            <a:r>
              <a:rPr lang="vi-VN" sz="2800" b="1" dirty="0" err="1"/>
              <a:t>dưỡng</a:t>
            </a:r>
            <a:r>
              <a:rPr lang="vi-VN" sz="2800" b="1" dirty="0"/>
              <a:t> cho cơ </a:t>
            </a:r>
            <a:r>
              <a:rPr lang="vi-VN" sz="2800" b="1" dirty="0" err="1"/>
              <a:t>thể</a:t>
            </a:r>
            <a:r>
              <a:rPr lang="vi-VN" sz="2800" b="1" dirty="0"/>
              <a:t>.</a:t>
            </a:r>
          </a:p>
          <a:p>
            <a:r>
              <a:rPr lang="vi-VN" sz="2800" b="1" dirty="0"/>
              <a:t>C. </a:t>
            </a:r>
            <a:r>
              <a:rPr lang="vi-VN" sz="2800" b="1" dirty="0" err="1"/>
              <a:t>Thức</a:t>
            </a:r>
            <a:r>
              <a:rPr lang="vi-VN" sz="2800" b="1" dirty="0"/>
              <a:t> ăn cung </a:t>
            </a:r>
            <a:r>
              <a:rPr lang="vi-VN" sz="2800" b="1" dirty="0" err="1"/>
              <a:t>cấp</a:t>
            </a:r>
            <a:r>
              <a:rPr lang="vi-VN" sz="2800" b="1" dirty="0"/>
              <a:t> nguyên </a:t>
            </a:r>
            <a:r>
              <a:rPr lang="vi-VN" sz="2800" b="1" dirty="0" err="1"/>
              <a:t>liệu</a:t>
            </a:r>
            <a:r>
              <a:rPr lang="vi-VN" sz="2800" b="1" dirty="0"/>
              <a:t> </a:t>
            </a:r>
            <a:r>
              <a:rPr lang="vi-VN" sz="2800" b="1" dirty="0" err="1"/>
              <a:t>để</a:t>
            </a:r>
            <a:r>
              <a:rPr lang="vi-VN" sz="2800" b="1" dirty="0"/>
              <a:t> </a:t>
            </a:r>
            <a:r>
              <a:rPr lang="vi-VN" sz="2800" b="1" dirty="0" err="1"/>
              <a:t>tổng</a:t>
            </a:r>
            <a:r>
              <a:rPr lang="vi-VN" sz="2800" b="1" dirty="0"/>
              <a:t> </a:t>
            </a:r>
            <a:r>
              <a:rPr lang="vi-VN" sz="2800" b="1" dirty="0" err="1"/>
              <a:t>hợp</a:t>
            </a:r>
            <a:r>
              <a:rPr lang="vi-VN" sz="2800" b="1" dirty="0"/>
              <a:t> </a:t>
            </a:r>
            <a:r>
              <a:rPr lang="vi-VN" sz="2800" b="1" dirty="0" err="1"/>
              <a:t>các</a:t>
            </a:r>
            <a:r>
              <a:rPr lang="vi-VN" sz="2800" b="1" dirty="0"/>
              <a:t> </a:t>
            </a:r>
            <a:r>
              <a:rPr lang="vi-VN" sz="2800" b="1" dirty="0" err="1"/>
              <a:t>chất</a:t>
            </a:r>
            <a:r>
              <a:rPr lang="vi-VN" sz="2800" b="1" dirty="0"/>
              <a:t> </a:t>
            </a:r>
            <a:r>
              <a:rPr lang="vi-VN" sz="2800" b="1" dirty="0" err="1"/>
              <a:t>cần</a:t>
            </a:r>
            <a:r>
              <a:rPr lang="vi-VN" sz="2800" b="1" dirty="0"/>
              <a:t> </a:t>
            </a:r>
            <a:r>
              <a:rPr lang="vi-VN" sz="2800" b="1" dirty="0" err="1"/>
              <a:t>thiết</a:t>
            </a:r>
            <a:r>
              <a:rPr lang="vi-VN" sz="2800" b="1" dirty="0"/>
              <a:t> cho </a:t>
            </a:r>
            <a:r>
              <a:rPr lang="vi-VN" sz="2800" b="1" dirty="0" err="1"/>
              <a:t>tế</a:t>
            </a:r>
            <a:r>
              <a:rPr lang="vi-VN" sz="2800" b="1" dirty="0"/>
              <a:t> </a:t>
            </a:r>
            <a:r>
              <a:rPr lang="vi-VN" sz="2800" b="1" dirty="0" err="1"/>
              <a:t>bào</a:t>
            </a:r>
            <a:r>
              <a:rPr lang="vi-VN" sz="2800" b="1" dirty="0"/>
              <a:t>.</a:t>
            </a:r>
          </a:p>
          <a:p>
            <a:r>
              <a:rPr lang="vi-VN" sz="2800" b="1" dirty="0"/>
              <a:t>D. </a:t>
            </a:r>
            <a:r>
              <a:rPr lang="vi-VN" sz="2800" b="1" dirty="0" err="1"/>
              <a:t>Thức</a:t>
            </a:r>
            <a:r>
              <a:rPr lang="vi-VN" sz="2800" b="1" dirty="0"/>
              <a:t> ăn cung </a:t>
            </a:r>
            <a:r>
              <a:rPr lang="vi-VN" sz="2800" b="1" dirty="0" err="1"/>
              <a:t>cấp</a:t>
            </a:r>
            <a:r>
              <a:rPr lang="vi-VN" sz="2800" b="1" dirty="0"/>
              <a:t> năng </a:t>
            </a:r>
            <a:r>
              <a:rPr lang="vi-VN" sz="2800" b="1" dirty="0" err="1"/>
              <a:t>lượng</a:t>
            </a:r>
            <a:r>
              <a:rPr lang="vi-VN" sz="2800" b="1" dirty="0"/>
              <a:t> cho </a:t>
            </a:r>
            <a:r>
              <a:rPr lang="vi-VN" sz="2800" b="1" dirty="0" err="1"/>
              <a:t>các</a:t>
            </a:r>
            <a:r>
              <a:rPr lang="en-US" sz="2800" b="1" dirty="0"/>
              <a:t>      </a:t>
            </a:r>
            <a:r>
              <a:rPr lang="vi-VN" sz="2800" b="1" dirty="0"/>
              <a:t> </a:t>
            </a:r>
            <a:r>
              <a:rPr lang="en-US" sz="2800" b="1" dirty="0"/>
              <a:t>    </a:t>
            </a:r>
            <a:r>
              <a:rPr lang="vi-VN" sz="2800" b="1" dirty="0" err="1"/>
              <a:t>hoạt</a:t>
            </a:r>
            <a:r>
              <a:rPr lang="vi-VN" sz="2800" b="1" dirty="0"/>
              <a:t> </a:t>
            </a:r>
            <a:r>
              <a:rPr lang="vi-VN" sz="2800" b="1" dirty="0" err="1"/>
              <a:t>động</a:t>
            </a:r>
            <a:r>
              <a:rPr lang="vi-VN" sz="2800" b="1" dirty="0"/>
              <a:t> </a:t>
            </a:r>
            <a:r>
              <a:rPr lang="vi-VN" sz="2800" b="1" dirty="0" err="1"/>
              <a:t>sống</a:t>
            </a:r>
            <a:r>
              <a:rPr lang="vi-VN" sz="2800" b="1" dirty="0"/>
              <a:t> </a:t>
            </a:r>
            <a:r>
              <a:rPr lang="vi-VN" sz="2800" b="1" dirty="0" err="1"/>
              <a:t>của</a:t>
            </a:r>
            <a:r>
              <a:rPr lang="vi-VN" sz="2800" b="1" dirty="0"/>
              <a:t> cơ </a:t>
            </a:r>
            <a:r>
              <a:rPr lang="vi-VN" sz="2800" b="1" dirty="0" err="1"/>
              <a:t>thể</a:t>
            </a:r>
            <a:r>
              <a:rPr lang="vi-VN" sz="2800" b="1" dirty="0"/>
              <a:t>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1723.png">
            <a:extLst>
              <a:ext uri="{FF2B5EF4-FFF2-40B4-BE49-F238E27FC236}">
                <a16:creationId xmlns:a16="http://schemas.microsoft.com/office/drawing/2014/main" id="{E8080282-70A0-9F63-A976-456D106977D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32209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3A19F2D3-669A-A669-348A-D17E1A97C8ED}"/>
              </a:ext>
            </a:extLst>
          </p:cNvPr>
          <p:cNvSpPr txBox="1"/>
          <p:nvPr/>
        </p:nvSpPr>
        <p:spPr>
          <a:xfrm>
            <a:off x="687063" y="1654015"/>
            <a:ext cx="3581400" cy="3139023"/>
          </a:xfrm>
          <a:prstGeom prst="cloudCallout">
            <a:avLst>
              <a:gd name="adj1" fmla="val -39878"/>
              <a:gd name="adj2" fmla="val 558600"/>
            </a:avLst>
          </a:prstGeom>
          <a:solidFill>
            <a:srgbClr val="FFFFCC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 err="1">
                <a:solidFill>
                  <a:srgbClr val="00B050"/>
                </a:solidFill>
                <a:latin typeface="+mj-lt"/>
              </a:rPr>
              <a:t>Các</a:t>
            </a:r>
            <a:r>
              <a:rPr lang="en-US" sz="32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+mj-lt"/>
              </a:rPr>
              <a:t>em</a:t>
            </a:r>
            <a:r>
              <a:rPr lang="en-US" sz="32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+mj-lt"/>
              </a:rPr>
              <a:t>hãy</a:t>
            </a:r>
            <a:r>
              <a:rPr lang="en-US" sz="32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+mj-lt"/>
              </a:rPr>
              <a:t>quan</a:t>
            </a:r>
            <a:r>
              <a:rPr lang="en-US" sz="32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+mj-lt"/>
              </a:rPr>
              <a:t>sát</a:t>
            </a:r>
            <a:r>
              <a:rPr lang="en-US" sz="32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+mj-lt"/>
              </a:rPr>
              <a:t>ảnh</a:t>
            </a:r>
            <a:r>
              <a:rPr lang="en-US" sz="32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+mj-lt"/>
              </a:rPr>
              <a:t>bên</a:t>
            </a:r>
            <a:r>
              <a:rPr lang="en-US" sz="32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+mj-lt"/>
              </a:rPr>
              <a:t>nhé</a:t>
            </a:r>
            <a:r>
              <a:rPr lang="en-US" sz="3200" b="1" i="1" dirty="0">
                <a:solidFill>
                  <a:srgbClr val="00B050"/>
                </a:solidFill>
                <a:latin typeface="+mj-lt"/>
              </a:rPr>
              <a:t>!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椭圆 149">
            <a:extLst>
              <a:ext uri="{FF2B5EF4-FFF2-40B4-BE49-F238E27FC236}">
                <a16:creationId xmlns:a16="http://schemas.microsoft.com/office/drawing/2014/main" id="{ED0AEC2D-9FB7-2362-4D98-6B2CE860FC91}"/>
              </a:ext>
            </a:extLst>
          </p:cNvPr>
          <p:cNvSpPr>
            <a:spLocks noChangeAspect="1"/>
          </p:cNvSpPr>
          <p:nvPr/>
        </p:nvSpPr>
        <p:spPr>
          <a:xfrm>
            <a:off x="0" y="1137"/>
            <a:ext cx="1955552" cy="167177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150">
            <a:extLst>
              <a:ext uri="{FF2B5EF4-FFF2-40B4-BE49-F238E27FC236}">
                <a16:creationId xmlns:a16="http://schemas.microsoft.com/office/drawing/2014/main" id="{19285291-6943-CBCA-BD0A-CC02D22AB5D7}"/>
              </a:ext>
            </a:extLst>
          </p:cNvPr>
          <p:cNvSpPr>
            <a:spLocks noChangeAspect="1"/>
          </p:cNvSpPr>
          <p:nvPr/>
        </p:nvSpPr>
        <p:spPr>
          <a:xfrm>
            <a:off x="209290" y="181137"/>
            <a:ext cx="1520985" cy="130026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151">
            <a:extLst>
              <a:ext uri="{FF2B5EF4-FFF2-40B4-BE49-F238E27FC236}">
                <a16:creationId xmlns:a16="http://schemas.microsoft.com/office/drawing/2014/main" id="{CF29AC24-8A34-F32A-B0F1-FE670E7A8301}"/>
              </a:ext>
            </a:extLst>
          </p:cNvPr>
          <p:cNvSpPr/>
          <p:nvPr/>
        </p:nvSpPr>
        <p:spPr>
          <a:xfrm>
            <a:off x="758493" y="307137"/>
            <a:ext cx="3207692" cy="1031404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152">
            <a:extLst>
              <a:ext uri="{FF2B5EF4-FFF2-40B4-BE49-F238E27FC236}">
                <a16:creationId xmlns:a16="http://schemas.microsoft.com/office/drawing/2014/main" id="{215FA796-1DEF-C311-4D77-AA8F9E7D3E4F}"/>
              </a:ext>
            </a:extLst>
          </p:cNvPr>
          <p:cNvSpPr>
            <a:spLocks noChangeAspect="1"/>
          </p:cNvSpPr>
          <p:nvPr/>
        </p:nvSpPr>
        <p:spPr>
          <a:xfrm>
            <a:off x="355794" y="307136"/>
            <a:ext cx="1216788" cy="104021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153">
            <a:extLst>
              <a:ext uri="{FF2B5EF4-FFF2-40B4-BE49-F238E27FC236}">
                <a16:creationId xmlns:a16="http://schemas.microsoft.com/office/drawing/2014/main" id="{DA85E2D5-041A-33A8-6E17-FAC211901949}"/>
              </a:ext>
            </a:extLst>
          </p:cNvPr>
          <p:cNvSpPr txBox="1"/>
          <p:nvPr/>
        </p:nvSpPr>
        <p:spPr>
          <a:xfrm>
            <a:off x="556367" y="457194"/>
            <a:ext cx="769549" cy="73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accent2"/>
                </a:solidFill>
                <a:latin typeface="Impact" panose="020B0806030902050204" pitchFamily="34" charset="0"/>
              </a:rPr>
              <a:t>01</a:t>
            </a:r>
            <a:endParaRPr lang="zh-CN" altLang="en-US" sz="4000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sp>
        <p:nvSpPr>
          <p:cNvPr id="29" name="文本框 154">
            <a:extLst>
              <a:ext uri="{FF2B5EF4-FFF2-40B4-BE49-F238E27FC236}">
                <a16:creationId xmlns:a16="http://schemas.microsoft.com/office/drawing/2014/main" id="{09F45D5D-1CCF-9AF9-4DA2-CC3E85E1189F}"/>
              </a:ext>
            </a:extLst>
          </p:cNvPr>
          <p:cNvSpPr txBox="1"/>
          <p:nvPr/>
        </p:nvSpPr>
        <p:spPr>
          <a:xfrm>
            <a:off x="1454346" y="585370"/>
            <a:ext cx="2371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KHỞI ĐỘNG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316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" tmFilter="0, 0; 0.125,0.2665; 0.25,0.4; 0.375,0.465; 0.5,0.5;  0.625,0.535; 0.75,0.6; 0.875,0.7335; 1,1">
                                          <p:stCondLst>
                                            <p:cond delay="6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" tmFilter="0, 0; 0.125,0.2665; 0.25,0.4; 0.375,0.465; 0.5,0.5;  0.625,0.535; 0.75,0.6; 0.875,0.7335; 1,1">
                                          <p:stCondLst>
                                            <p:cond delay="1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3">
                                          <p:stCondLst>
                                            <p:cond delay="6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7" decel="50000">
                                          <p:stCondLst>
                                            <p:cond delay="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3">
                                          <p:stCondLst>
                                            <p:cond delay="13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7" decel="50000">
                                          <p:stCondLst>
                                            <p:cond delay="1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7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3">
                                          <p:stCondLst>
                                            <p:cond delay="18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7" decel="50000">
                                          <p:stCondLst>
                                            <p:cond delay="18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blumen-pflanzen051">
            <a:hlinkClick r:id="rId3" action="ppaction://hlinksldjump"/>
            <a:extLst>
              <a:ext uri="{FF2B5EF4-FFF2-40B4-BE49-F238E27FC236}">
                <a16:creationId xmlns:a16="http://schemas.microsoft.com/office/drawing/2014/main" id="{2142F05D-79C9-DF19-E417-177E9B9D9C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576888"/>
            <a:ext cx="28194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5" descr="blumen-pflanzen051">
            <a:hlinkClick r:id="rId3" action="ppaction://hlinksldjump"/>
            <a:extLst>
              <a:ext uri="{FF2B5EF4-FFF2-40B4-BE49-F238E27FC236}">
                <a16:creationId xmlns:a16="http://schemas.microsoft.com/office/drawing/2014/main" id="{0A60B891-A5E0-45B1-0279-68D346879D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562600"/>
            <a:ext cx="28194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6" descr="blumen-pflanzen051">
            <a:hlinkClick r:id="rId3" action="ppaction://hlinksldjump"/>
            <a:extLst>
              <a:ext uri="{FF2B5EF4-FFF2-40B4-BE49-F238E27FC236}">
                <a16:creationId xmlns:a16="http://schemas.microsoft.com/office/drawing/2014/main" id="{B59388D2-F59D-6D4E-60FA-B12A0AC920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576888"/>
            <a:ext cx="28194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7" descr="blumen-pflanzen051">
            <a:hlinkClick r:id="rId3" action="ppaction://hlinksldjump"/>
            <a:extLst>
              <a:ext uri="{FF2B5EF4-FFF2-40B4-BE49-F238E27FC236}">
                <a16:creationId xmlns:a16="http://schemas.microsoft.com/office/drawing/2014/main" id="{695ED10A-A7C1-285C-DC9B-7C906EB57F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576888"/>
            <a:ext cx="28194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8" descr="blumen-pflanzen051">
            <a:hlinkClick r:id="rId3" action="ppaction://hlinksldjump"/>
            <a:extLst>
              <a:ext uri="{FF2B5EF4-FFF2-40B4-BE49-F238E27FC236}">
                <a16:creationId xmlns:a16="http://schemas.microsoft.com/office/drawing/2014/main" id="{EC9FBFD6-7DC6-BB4E-1CBE-734C12E6AC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486400"/>
            <a:ext cx="28194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15" descr="Misc-04-june">
            <a:extLst>
              <a:ext uri="{FF2B5EF4-FFF2-40B4-BE49-F238E27FC236}">
                <a16:creationId xmlns:a16="http://schemas.microsoft.com/office/drawing/2014/main" id="{AF5A7BDA-CBF3-1E71-E6E4-83D247570C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16" descr="Misc-04-june">
            <a:extLst>
              <a:ext uri="{FF2B5EF4-FFF2-40B4-BE49-F238E27FC236}">
                <a16:creationId xmlns:a16="http://schemas.microsoft.com/office/drawing/2014/main" id="{4FA16994-C526-55A9-2499-85F1197D3C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2113"/>
            <a:ext cx="92202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Picture 17" descr="Misc-04-june">
            <a:extLst>
              <a:ext uri="{FF2B5EF4-FFF2-40B4-BE49-F238E27FC236}">
                <a16:creationId xmlns:a16="http://schemas.microsoft.com/office/drawing/2014/main" id="{206D00CB-BE82-FCEA-86B6-BA58B046FA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0088" y="3341687"/>
            <a:ext cx="66484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2" name="Picture 18" descr="Misc-04-june">
            <a:extLst>
              <a:ext uri="{FF2B5EF4-FFF2-40B4-BE49-F238E27FC236}">
                <a16:creationId xmlns:a16="http://schemas.microsoft.com/office/drawing/2014/main" id="{8F291103-D726-EB16-88A0-ACACD55B4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09925" y="3343275"/>
            <a:ext cx="6648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3" name="Hình ảnh 2">
            <a:extLst>
              <a:ext uri="{FF2B5EF4-FFF2-40B4-BE49-F238E27FC236}">
                <a16:creationId xmlns:a16="http://schemas.microsoft.com/office/drawing/2014/main" id="{291B3599-BD35-9B7F-720A-0CDBEFBE3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7" t="9126" r="15948" b="15114"/>
          <a:stretch>
            <a:fillRect/>
          </a:stretch>
        </p:blipFill>
        <p:spPr bwMode="auto">
          <a:xfrm>
            <a:off x="1752600" y="1839913"/>
            <a:ext cx="5715000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2960BC09-3AB1-E496-620B-877C5C260074}"/>
              </a:ext>
            </a:extLst>
          </p:cNvPr>
          <p:cNvSpPr txBox="1"/>
          <p:nvPr/>
        </p:nvSpPr>
        <p:spPr>
          <a:xfrm>
            <a:off x="548640" y="386373"/>
            <a:ext cx="8122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HÔM NAY ĐẾN ĐÂY LÀ KẾT THÚC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EF0D83B3-ECB4-B003-B9FF-3D133745F59D}"/>
              </a:ext>
            </a:extLst>
          </p:cNvPr>
          <p:cNvSpPr txBox="1"/>
          <p:nvPr/>
        </p:nvSpPr>
        <p:spPr>
          <a:xfrm>
            <a:off x="1821007" y="2303412"/>
            <a:ext cx="55703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GẶP LẠI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VÀO    TIẾT HỌC SAU!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Picture1">
            <a:extLst>
              <a:ext uri="{FF2B5EF4-FFF2-40B4-BE49-F238E27FC236}">
                <a16:creationId xmlns:a16="http://schemas.microsoft.com/office/drawing/2014/main" id="{43BDCA80-F6DA-DC09-8519-3E862C602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78062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2D93256-2D80-D56E-A009-0EB7CEE40AB9}"/>
              </a:ext>
            </a:extLst>
          </p:cNvPr>
          <p:cNvSpPr txBox="1"/>
          <p:nvPr/>
        </p:nvSpPr>
        <p:spPr>
          <a:xfrm>
            <a:off x="2590800" y="1295400"/>
            <a:ext cx="61722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latin typeface="+mj-lt"/>
              </a:rPr>
              <a:t>- 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Khi </a:t>
            </a:r>
            <a:r>
              <a:rPr lang="vi-VN" sz="3600" b="1" i="1" dirty="0" err="1">
                <a:solidFill>
                  <a:srgbClr val="FF0000"/>
                </a:solidFill>
                <a:latin typeface="+mj-lt"/>
              </a:rPr>
              <a:t>tr</a:t>
            </a:r>
            <a:r>
              <a:rPr lang="en-US" sz="3600" b="1" i="1" dirty="0">
                <a:solidFill>
                  <a:srgbClr val="FF0000"/>
                </a:solidFill>
                <a:latin typeface="+mj-lt"/>
              </a:rPr>
              <a:t>ồ</a:t>
            </a:r>
            <a:r>
              <a:rPr lang="vi-VN" sz="3600" b="1" i="1" dirty="0" err="1">
                <a:solidFill>
                  <a:srgbClr val="FF0000"/>
                </a:solidFill>
                <a:latin typeface="+mj-lt"/>
              </a:rPr>
              <a:t>ng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 cây trong </a:t>
            </a:r>
            <a:r>
              <a:rPr lang="vi-VN" sz="3600" b="1" i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 ho</a:t>
            </a:r>
            <a:r>
              <a:rPr lang="en-US" sz="3600" b="1" i="1" dirty="0">
                <a:solidFill>
                  <a:srgbClr val="FF0000"/>
                </a:solidFill>
                <a:latin typeface="+mj-lt"/>
              </a:rPr>
              <a:t>ặ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c </a:t>
            </a:r>
            <a:r>
              <a:rPr lang="vi-VN" sz="3600" b="1" i="1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+mj-lt"/>
              </a:rPr>
              <a:t>phòng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+mj-lt"/>
              </a:rPr>
              <a:t>l</a:t>
            </a:r>
            <a:r>
              <a:rPr lang="vi-VN" sz="3600" b="1" i="1" dirty="0" err="1">
                <a:solidFill>
                  <a:srgbClr val="FF0000"/>
                </a:solidFill>
                <a:latin typeface="+mj-lt"/>
              </a:rPr>
              <a:t>àm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 vi</a:t>
            </a:r>
            <a:r>
              <a:rPr lang="en-US" sz="3600" b="1" i="1" dirty="0">
                <a:solidFill>
                  <a:srgbClr val="FF0000"/>
                </a:solidFill>
                <a:latin typeface="+mj-lt"/>
              </a:rPr>
              <a:t>ệ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c, t</a:t>
            </a:r>
            <a:r>
              <a:rPr lang="en-US" sz="3600" b="1" i="1" dirty="0">
                <a:solidFill>
                  <a:srgbClr val="FF0000"/>
                </a:solidFill>
                <a:latin typeface="+mj-lt"/>
              </a:rPr>
              <a:t>ạ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i sao </a:t>
            </a:r>
            <a:r>
              <a:rPr lang="vi-VN" sz="3600" b="1" i="1" dirty="0" err="1">
                <a:solidFill>
                  <a:srgbClr val="FF0000"/>
                </a:solidFill>
                <a:latin typeface="+mj-lt"/>
              </a:rPr>
              <a:t>ng</a:t>
            </a:r>
            <a:r>
              <a:rPr lang="en-US" sz="3600" b="1" i="1" dirty="0" err="1">
                <a:solidFill>
                  <a:srgbClr val="FF0000"/>
                </a:solidFill>
                <a:latin typeface="+mj-lt"/>
              </a:rPr>
              <a:t>ười</a:t>
            </a:r>
            <a:r>
              <a:rPr lang="en-US" sz="36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ta </a:t>
            </a:r>
            <a:r>
              <a:rPr lang="vi-VN" sz="3600" b="1" i="1" dirty="0" err="1">
                <a:solidFill>
                  <a:srgbClr val="FF0000"/>
                </a:solidFill>
                <a:latin typeface="+mj-lt"/>
              </a:rPr>
              <a:t>th</a:t>
            </a:r>
            <a:r>
              <a:rPr lang="en-US" sz="3600" b="1" i="1" dirty="0" err="1">
                <a:solidFill>
                  <a:srgbClr val="FF0000"/>
                </a:solidFill>
                <a:latin typeface="+mj-lt"/>
              </a:rPr>
              <a:t>ường</a:t>
            </a:r>
            <a:r>
              <a:rPr lang="en-US" sz="36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+mj-lt"/>
              </a:rPr>
              <a:t>đặt</a:t>
            </a:r>
            <a:r>
              <a:rPr lang="en-US" sz="36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ch</a:t>
            </a:r>
            <a:r>
              <a:rPr lang="en-US" sz="3600" b="1" i="1" dirty="0">
                <a:solidFill>
                  <a:srgbClr val="FF0000"/>
                </a:solidFill>
                <a:latin typeface="+mj-lt"/>
              </a:rPr>
              <a:t>ậ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u cây </a:t>
            </a:r>
            <a:r>
              <a:rPr lang="en-US" sz="3600" b="1" i="1" dirty="0">
                <a:solidFill>
                  <a:srgbClr val="FF0000"/>
                </a:solidFill>
                <a:latin typeface="+mj-lt"/>
              </a:rPr>
              <a:t>ở  vị </a:t>
            </a:r>
            <a:r>
              <a:rPr lang="vi-VN" sz="3600" b="1" i="1" dirty="0" err="1">
                <a:solidFill>
                  <a:srgbClr val="FF0000"/>
                </a:solidFill>
                <a:latin typeface="+mj-lt"/>
              </a:rPr>
              <a:t>trí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 g</a:t>
            </a:r>
            <a:r>
              <a:rPr lang="en-US" sz="3600" b="1" i="1" dirty="0">
                <a:solidFill>
                  <a:srgbClr val="FF0000"/>
                </a:solidFill>
                <a:latin typeface="+mj-lt"/>
              </a:rPr>
              <a:t>ầ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n c</a:t>
            </a:r>
            <a:r>
              <a:rPr lang="en-US" sz="3600" b="1" i="1" dirty="0">
                <a:solidFill>
                  <a:srgbClr val="FF0000"/>
                </a:solidFill>
                <a:latin typeface="+mj-lt"/>
              </a:rPr>
              <a:t>ử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a s</a:t>
            </a:r>
            <a:r>
              <a:rPr lang="en-US" sz="3600" b="1" i="1" dirty="0">
                <a:solidFill>
                  <a:srgbClr val="FF0000"/>
                </a:solidFill>
                <a:latin typeface="+mj-lt"/>
              </a:rPr>
              <a:t>ổ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?</a:t>
            </a:r>
            <a:r>
              <a:rPr lang="en-US" sz="3600" b="1" i="1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+mj-lt"/>
              </a:rPr>
              <a:t>- Sau 1 </a:t>
            </a:r>
            <a:r>
              <a:rPr lang="en-US" sz="3600" b="1" i="1" dirty="0" err="1">
                <a:solidFill>
                  <a:srgbClr val="FF0000"/>
                </a:solidFill>
                <a:latin typeface="+mj-lt"/>
              </a:rPr>
              <a:t>thời</a:t>
            </a:r>
            <a:r>
              <a:rPr lang="en-US" sz="36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+mj-lt"/>
              </a:rPr>
              <a:t>gian</a:t>
            </a:r>
            <a:r>
              <a:rPr lang="en-US" sz="36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+mj-lt"/>
              </a:rPr>
              <a:t>dài</a:t>
            </a:r>
            <a:r>
              <a:rPr lang="en-US" sz="36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+mj-lt"/>
              </a:rPr>
              <a:t>thì</a:t>
            </a:r>
            <a:r>
              <a:rPr lang="en-US" sz="36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+mj-lt"/>
              </a:rPr>
              <a:t>cây</a:t>
            </a:r>
            <a:r>
              <a:rPr lang="en-US" sz="36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+mj-lt"/>
              </a:rPr>
              <a:t>có</a:t>
            </a:r>
            <a:r>
              <a:rPr lang="en-US" sz="36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+mj-lt"/>
              </a:rPr>
              <a:t>hiện</a:t>
            </a:r>
            <a:r>
              <a:rPr lang="en-US" sz="36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+mj-lt"/>
              </a:rPr>
              <a:t>tượng</a:t>
            </a:r>
            <a:r>
              <a:rPr lang="en-US" sz="36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+mj-lt"/>
              </a:rPr>
              <a:t>gì</a:t>
            </a:r>
            <a:r>
              <a:rPr lang="en-US" sz="3600" b="1" i="1" dirty="0">
                <a:solidFill>
                  <a:srgbClr val="FF0000"/>
                </a:solidFill>
                <a:latin typeface="+mj-lt"/>
              </a:rPr>
              <a:t>? </a:t>
            </a:r>
          </a:p>
          <a:p>
            <a:pPr algn="just"/>
            <a:r>
              <a:rPr lang="en-US" sz="3600" b="1" i="1" dirty="0">
                <a:solidFill>
                  <a:srgbClr val="FF0000"/>
                </a:solidFill>
                <a:latin typeface="+mj-lt"/>
              </a:rPr>
              <a:t> - </a:t>
            </a:r>
            <a:r>
              <a:rPr lang="en-US" sz="3600" b="1" i="1" dirty="0" err="1">
                <a:solidFill>
                  <a:srgbClr val="FF0000"/>
                </a:solidFill>
                <a:latin typeface="+mj-lt"/>
              </a:rPr>
              <a:t>Giải</a:t>
            </a:r>
            <a:r>
              <a:rPr lang="en-US" sz="36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+mj-lt"/>
              </a:rPr>
              <a:t>thích</a:t>
            </a:r>
            <a:r>
              <a:rPr lang="en-US" sz="3600" b="1" i="1" dirty="0">
                <a:solidFill>
                  <a:srgbClr val="FF0000"/>
                </a:solidFill>
                <a:latin typeface="+mj-lt"/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10" descr="http://www.freechristiancontent.org/Graphics_II/Xara_spinning_text_Question_Mark.gif">
            <a:extLst>
              <a:ext uri="{FF2B5EF4-FFF2-40B4-BE49-F238E27FC236}">
                <a16:creationId xmlns:a16="http://schemas.microsoft.com/office/drawing/2014/main" id="{FD345BBD-47F4-5852-1203-951CD7240C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21191"/>
            <a:ext cx="1231900" cy="142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entileframe1181x1772pngh0">
            <a:extLst>
              <a:ext uri="{FF2B5EF4-FFF2-40B4-BE49-F238E27FC236}">
                <a16:creationId xmlns:a16="http://schemas.microsoft.com/office/drawing/2014/main" id="{11778061-C232-D8D6-2712-A2312304D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23C4B3E-0DE3-A55A-5C36-93A3D3F29025}"/>
              </a:ext>
            </a:extLst>
          </p:cNvPr>
          <p:cNvSpPr txBox="1"/>
          <p:nvPr/>
        </p:nvSpPr>
        <p:spPr>
          <a:xfrm>
            <a:off x="1295400" y="914400"/>
            <a:ext cx="67056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800" b="1" dirty="0">
                <a:solidFill>
                  <a:srgbClr val="00B050"/>
                </a:solidFill>
                <a:latin typeface="+mj-lt"/>
              </a:rPr>
              <a:t>-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Cây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xanh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phần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lớn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muốn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tồn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tại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được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phải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có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ánh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sáng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để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quang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hợp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, do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đó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,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người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ta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thường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trổng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cây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gần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các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cửa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sổ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để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đảm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bảo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đủ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ánh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sáng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cho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cây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sinh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trưởng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bình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thường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.</a:t>
            </a:r>
            <a:endParaRPr lang="en-US" sz="2800" b="1" dirty="0">
              <a:solidFill>
                <a:srgbClr val="00B050"/>
              </a:solidFill>
              <a:latin typeface="+mj-lt"/>
            </a:endParaRPr>
          </a:p>
          <a:p>
            <a:pPr algn="ctr"/>
            <a:r>
              <a:rPr lang="en-US" sz="2800" b="1" i="1" dirty="0">
                <a:solidFill>
                  <a:srgbClr val="00B050"/>
                </a:solidFill>
                <a:latin typeface="+mj-lt"/>
              </a:rPr>
              <a:t> - Sau 1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thời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gian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,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toàn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bộ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thân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và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lá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cây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đầu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nghiêng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hết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về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phía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có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ánh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sáng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.</a:t>
            </a:r>
            <a:endParaRPr lang="en-US" sz="2800" b="1" dirty="0">
              <a:solidFill>
                <a:srgbClr val="00B050"/>
              </a:solidFill>
              <a:latin typeface="+mj-lt"/>
            </a:endParaRPr>
          </a:p>
          <a:p>
            <a:pPr algn="ctr"/>
            <a:r>
              <a:rPr lang="en-US" sz="2800" b="1" i="1" dirty="0">
                <a:solidFill>
                  <a:srgbClr val="00B050"/>
                </a:solidFill>
                <a:latin typeface="+mj-lt"/>
              </a:rPr>
              <a:t> -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Tất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cả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các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lá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cây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đều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cần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ánh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sáng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để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quang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hợp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nên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đều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vươn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về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phía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có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ánh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sáng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để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nhận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được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nhiều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ánh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sáng</a:t>
            </a:r>
            <a:r>
              <a:rPr lang="en-US" sz="2800" b="1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+mj-lt"/>
              </a:rPr>
              <a:t>hơn</a:t>
            </a:r>
            <a:r>
              <a:rPr lang="en-US" sz="2800" b="1" dirty="0">
                <a:solidFill>
                  <a:srgbClr val="00B050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1676400"/>
            <a:ext cx="85344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35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 NHÂN TỐ ẢNH HƯỞNG </a:t>
            </a:r>
          </a:p>
          <a:p>
            <a:pPr algn="ctr"/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ĐẾN SINH TRƯỞNG </a:t>
            </a:r>
          </a:p>
          <a:p>
            <a:pPr algn="ctr"/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 PHÁT TRIỂN CỦA SINH VẬT (TIẾT 1)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3810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9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SINH TRƯỞNG VÀ PHÁT TRIỂN Ở SINH VẬT</a:t>
            </a:r>
          </a:p>
        </p:txBody>
      </p:sp>
    </p:spTree>
    <p:extLst>
      <p:ext uri="{BB962C8B-B14F-4D97-AF65-F5344CB8AC3E}">
        <p14:creationId xmlns:p14="http://schemas.microsoft.com/office/powerpoint/2010/main" val="29110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http://www.vnmylife.com/upload/gallery/hinh-nen-powerpoint/hinh-nen-powerpoint-dep-%5bvnmylife.com%5d%20(14).jpg">
            <a:extLst>
              <a:ext uri="{FF2B5EF4-FFF2-40B4-BE49-F238E27FC236}">
                <a16:creationId xmlns:a16="http://schemas.microsoft.com/office/drawing/2014/main" id="{B4B00FA3-1FC8-8A6C-08B5-F971F0E2F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4">
            <a:extLst>
              <a:ext uri="{FF2B5EF4-FFF2-40B4-BE49-F238E27FC236}">
                <a16:creationId xmlns:a16="http://schemas.microsoft.com/office/drawing/2014/main" id="{BB486D27-92AA-60D1-383A-BF8F3540C6DC}"/>
              </a:ext>
            </a:extLst>
          </p:cNvPr>
          <p:cNvSpPr txBox="1"/>
          <p:nvPr/>
        </p:nvSpPr>
        <p:spPr>
          <a:xfrm>
            <a:off x="2496930" y="1485027"/>
            <a:ext cx="60563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1. ẢNH HƯỞNG CỦA MỘT SỐ NHÂN TỐ CHỦ YẾU ĐẾN SINH TRƯỞNG VÀ PHÁT TRIỂN CỦA SINH VẬT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9" name="TextBox 4">
            <a:extLst>
              <a:ext uri="{FF2B5EF4-FFF2-40B4-BE49-F238E27FC236}">
                <a16:creationId xmlns:a16="http://schemas.microsoft.com/office/drawing/2014/main" id="{777EE23C-F908-5A51-C248-A19CC29400B8}"/>
              </a:ext>
            </a:extLst>
          </p:cNvPr>
          <p:cNvSpPr txBox="1"/>
          <p:nvPr/>
        </p:nvSpPr>
        <p:spPr>
          <a:xfrm>
            <a:off x="2532099" y="2834496"/>
            <a:ext cx="60563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2. ỨNG DỤNG SINH TRƯỞNG VÀ PHÁT TRIỂN TRONG THỰC TIỄN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9C7B0600-77AB-F4C7-6F9D-A336C876EE8F}"/>
              </a:ext>
            </a:extLst>
          </p:cNvPr>
          <p:cNvSpPr txBox="1"/>
          <p:nvPr/>
        </p:nvSpPr>
        <p:spPr>
          <a:xfrm>
            <a:off x="2532099" y="487565"/>
            <a:ext cx="56341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12" descr="http://wondersofdisney2.yolasite.com/resources/frozen/olaf/olafwave.png">
            <a:extLst>
              <a:ext uri="{FF2B5EF4-FFF2-40B4-BE49-F238E27FC236}">
                <a16:creationId xmlns:a16="http://schemas.microsoft.com/office/drawing/2014/main" id="{062C89A4-F88C-77ED-C87E-2609CB076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6" y="2332446"/>
            <a:ext cx="1960184" cy="452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7">
            <a:extLst>
              <a:ext uri="{FF2B5EF4-FFF2-40B4-BE49-F238E27FC236}">
                <a16:creationId xmlns:a16="http://schemas.microsoft.com/office/drawing/2014/main" id="{6F416EC2-E639-A992-B90F-370CD3F6D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186" y="4023504"/>
            <a:ext cx="6781800" cy="2834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56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FBDB4CF-9682-9B52-2FB4-0A9A7D06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4AC9464D-D5CC-1BF5-9651-FABE5C3BD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>
              <a:latin typeface="Calibri" panose="020F0502020204030204" pitchFamily="34" charset="0"/>
            </a:endParaRPr>
          </a:p>
        </p:txBody>
      </p:sp>
      <p:pic>
        <p:nvPicPr>
          <p:cNvPr id="13316" name="Picture 2" descr="http://khohinhnen.com/wp-content/uploads/2014/12/hinh-nen-powerpoint-thien-nhien-1.jpg">
            <a:extLst>
              <a:ext uri="{FF2B5EF4-FFF2-40B4-BE49-F238E27FC236}">
                <a16:creationId xmlns:a16="http://schemas.microsoft.com/office/drawing/2014/main" id="{0E028F31-865F-1B21-239F-E889188E5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http://i107.photobucket.com/albums/m298/leninovas/BARRINHAS/25.gif">
            <a:extLst>
              <a:ext uri="{FF2B5EF4-FFF2-40B4-BE49-F238E27FC236}">
                <a16:creationId xmlns:a16="http://schemas.microsoft.com/office/drawing/2014/main" id="{A02E6CF3-BC7C-9785-1181-E9E5E597D6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26988"/>
            <a:ext cx="9190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5B596751-A8D2-B20B-F813-99A4F55732F2}"/>
              </a:ext>
            </a:extLst>
          </p:cNvPr>
          <p:cNvSpPr/>
          <p:nvPr/>
        </p:nvSpPr>
        <p:spPr>
          <a:xfrm>
            <a:off x="1694998" y="0"/>
            <a:ext cx="7417508" cy="762000"/>
          </a:xfrm>
          <a:prstGeom prst="roundRect">
            <a:avLst>
              <a:gd name="adj" fmla="val 2959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>
                <a:solidFill>
                  <a:srgbClr val="FF0000"/>
                </a:solidFill>
              </a:rPr>
              <a:t>ẢNH HƯỞNG CỦA MỘT SỐ NHÂN TỐ CHỦ YẾU ĐẾN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SINH TRƯỞNG VÀ PHÁT TRIỂN CỦA SINH VẬT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1727.jpeg">
            <a:extLst>
              <a:ext uri="{FF2B5EF4-FFF2-40B4-BE49-F238E27FC236}">
                <a16:creationId xmlns:a16="http://schemas.microsoft.com/office/drawing/2014/main" id="{AEE5075C-B134-0844-ED36-916BBA74D1F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1356042"/>
            <a:ext cx="7239000" cy="4282758"/>
          </a:xfrm>
          <a:prstGeom prst="rect">
            <a:avLst/>
          </a:prstGeom>
        </p:spPr>
      </p:pic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45072557-38A1-3421-8B04-84DE0C64D943}"/>
              </a:ext>
            </a:extLst>
          </p:cNvPr>
          <p:cNvSpPr/>
          <p:nvPr/>
        </p:nvSpPr>
        <p:spPr>
          <a:xfrm>
            <a:off x="31494" y="1219005"/>
            <a:ext cx="1644906" cy="373763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/>
              <a:t>ẢNH HƯỞNG CỦA NHIỆT ĐỘ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31361ED-4BA2-F592-A087-6609EF7BDE96}"/>
              </a:ext>
            </a:extLst>
          </p:cNvPr>
          <p:cNvSpPr txBox="1"/>
          <p:nvPr/>
        </p:nvSpPr>
        <p:spPr>
          <a:xfrm>
            <a:off x="2011680" y="5708516"/>
            <a:ext cx="6903720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vi-VN" b="1" dirty="0" err="1"/>
              <a:t>Hình</a:t>
            </a:r>
            <a:r>
              <a:rPr lang="vi-VN" b="1" dirty="0"/>
              <a:t> 35.1. Đồ thị mô tả</a:t>
            </a:r>
            <a:r>
              <a:rPr lang="en-US" b="1" dirty="0"/>
              <a:t> </a:t>
            </a:r>
            <a:r>
              <a:rPr lang="vi-VN" b="1" dirty="0"/>
              <a:t>ảnh </a:t>
            </a:r>
            <a:r>
              <a:rPr lang="vi-VN" b="1" dirty="0" err="1"/>
              <a:t>hưởng</a:t>
            </a:r>
            <a:r>
              <a:rPr lang="vi-VN" b="1" dirty="0"/>
              <a:t> </a:t>
            </a:r>
            <a:r>
              <a:rPr lang="vi-VN" b="1" dirty="0" err="1"/>
              <a:t>của</a:t>
            </a:r>
            <a:r>
              <a:rPr lang="vi-VN" b="1" dirty="0"/>
              <a:t> </a:t>
            </a:r>
            <a:r>
              <a:rPr lang="vi-VN" b="1" dirty="0" err="1"/>
              <a:t>nhiệt</a:t>
            </a:r>
            <a:r>
              <a:rPr lang="vi-VN" b="1" dirty="0"/>
              <a:t> </a:t>
            </a:r>
            <a:r>
              <a:rPr lang="vi-VN" b="1" dirty="0" err="1"/>
              <a:t>độ</a:t>
            </a:r>
            <a:r>
              <a:rPr lang="vi-VN" b="1" dirty="0"/>
              <a:t> </a:t>
            </a:r>
            <a:r>
              <a:rPr lang="vi-VN" b="1" dirty="0" err="1"/>
              <a:t>đến</a:t>
            </a:r>
            <a:r>
              <a:rPr lang="vi-VN" b="1" dirty="0"/>
              <a:t> </a:t>
            </a:r>
            <a:r>
              <a:rPr lang="vi-VN" b="1" dirty="0" err="1"/>
              <a:t>sự</a:t>
            </a:r>
            <a:r>
              <a:rPr lang="vi-VN" b="1" dirty="0"/>
              <a:t> sinh </a:t>
            </a:r>
            <a:r>
              <a:rPr lang="vi-VN" b="1" dirty="0" err="1"/>
              <a:t>trưởng</a:t>
            </a:r>
            <a:r>
              <a:rPr lang="vi-VN" b="1" dirty="0"/>
              <a:t> </a:t>
            </a:r>
            <a:r>
              <a:rPr lang="vi-VN" b="1" dirty="0" err="1"/>
              <a:t>và</a:t>
            </a:r>
            <a:r>
              <a:rPr lang="vi-VN" b="1" dirty="0"/>
              <a:t> </a:t>
            </a:r>
            <a:r>
              <a:rPr lang="vi-VN" b="1" dirty="0" err="1"/>
              <a:t>phát</a:t>
            </a:r>
            <a:r>
              <a:rPr lang="vi-VN" b="1" dirty="0"/>
              <a:t> </a:t>
            </a:r>
            <a:r>
              <a:rPr lang="vi-VN" b="1" dirty="0" err="1"/>
              <a:t>triển</a:t>
            </a:r>
            <a:r>
              <a:rPr lang="vi-VN" b="1" dirty="0"/>
              <a:t> của </a:t>
            </a:r>
            <a:r>
              <a:rPr lang="vi-VN" b="1" dirty="0" err="1"/>
              <a:t>cá</a:t>
            </a:r>
            <a:r>
              <a:rPr lang="vi-VN" b="1" dirty="0"/>
              <a:t> rô phi ở </a:t>
            </a:r>
            <a:r>
              <a:rPr lang="vi-VN" b="1" dirty="0" err="1"/>
              <a:t>Việt</a:t>
            </a:r>
            <a:r>
              <a:rPr lang="vi-VN" b="1" dirty="0"/>
              <a:t> Nam </a:t>
            </a:r>
            <a:endParaRPr lang="en-US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200802462,C:\Users\TOSHIBA\Desktop\GA THI - Moi\LTVC Su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3603</TotalTime>
  <Words>1844</Words>
  <Application>Microsoft Office PowerPoint</Application>
  <PresentationFormat>Trình chiếu Trên màn hình (4:3)</PresentationFormat>
  <Paragraphs>165</Paragraphs>
  <Slides>40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Century Schoolbook</vt:lpstr>
      <vt:lpstr>Impact</vt:lpstr>
      <vt:lpstr>Tahoma</vt:lpstr>
      <vt:lpstr>Times New Roman</vt:lpstr>
      <vt:lpstr>Office Theme</vt:lpstr>
      <vt:lpstr>2_Office Theme</vt:lpstr>
      <vt:lpstr>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nhatha592</cp:lastModifiedBy>
  <cp:revision>257</cp:revision>
  <dcterms:created xsi:type="dcterms:W3CDTF">2011-06-13T01:11:41Z</dcterms:created>
  <dcterms:modified xsi:type="dcterms:W3CDTF">2022-07-16T08:30:19Z</dcterms:modified>
</cp:coreProperties>
</file>