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75" r:id="rId3"/>
    <p:sldId id="268" r:id="rId4"/>
    <p:sldId id="276" r:id="rId5"/>
    <p:sldId id="277" r:id="rId6"/>
    <p:sldId id="305" r:id="rId7"/>
    <p:sldId id="291" r:id="rId8"/>
    <p:sldId id="278" r:id="rId9"/>
    <p:sldId id="279" r:id="rId10"/>
    <p:sldId id="292" r:id="rId11"/>
    <p:sldId id="293" r:id="rId12"/>
    <p:sldId id="269" r:id="rId13"/>
    <p:sldId id="294" r:id="rId14"/>
    <p:sldId id="295" r:id="rId15"/>
    <p:sldId id="296" r:id="rId16"/>
    <p:sldId id="303" r:id="rId17"/>
    <p:sldId id="280" r:id="rId18"/>
    <p:sldId id="297" r:id="rId19"/>
    <p:sldId id="274" r:id="rId20"/>
    <p:sldId id="298" r:id="rId21"/>
    <p:sldId id="299" r:id="rId22"/>
    <p:sldId id="302" r:id="rId23"/>
    <p:sldId id="281" r:id="rId24"/>
    <p:sldId id="300" r:id="rId25"/>
    <p:sldId id="285" r:id="rId26"/>
    <p:sldId id="301" r:id="rId27"/>
    <p:sldId id="286" r:id="rId28"/>
    <p:sldId id="287" r:id="rId29"/>
    <p:sldId id="288" r:id="rId30"/>
    <p:sldId id="28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BE4336"/>
    <a:srgbClr val="B13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971" autoAdjust="0"/>
  </p:normalViewPr>
  <p:slideViewPr>
    <p:cSldViewPr snapToGrid="0">
      <p:cViewPr varScale="1">
        <p:scale>
          <a:sx n="69" d="100"/>
          <a:sy n="69" d="100"/>
        </p:scale>
        <p:origin x="11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DB5918F3-C1E0-884B-A4FC-A092E9D4DB89}"/>
              </a:ext>
            </a:extLst>
          </p:cNvPr>
          <p:cNvSpPr txBox="1"/>
          <p:nvPr userDrawn="1"/>
        </p:nvSpPr>
        <p:spPr>
          <a:xfrm>
            <a:off x="153423" y="2"/>
            <a:ext cx="636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prstClr val="white"/>
                </a:solidFill>
              </a:rPr>
              <a:t>Unit 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1512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1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0AF97A6E-7389-305A-A340-8A7F44FA9663}"/>
              </a:ext>
            </a:extLst>
          </p:cNvPr>
          <p:cNvSpPr txBox="1"/>
          <p:nvPr userDrawn="1"/>
        </p:nvSpPr>
        <p:spPr>
          <a:xfrm>
            <a:off x="11052501" y="2"/>
            <a:ext cx="1011815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1e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0387"/>
            <a:ext cx="12192000" cy="6777613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5C04E7A8-1F91-4292-83BC-4B11A5597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287" y="2325077"/>
            <a:ext cx="663416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rgbClr val="FF0000"/>
                </a:solidFill>
                <a:latin typeface="Calibri" pitchFamily="34" charset="0"/>
              </a:rPr>
              <a:t>Unit 1: Home and Places</a:t>
            </a:r>
          </a:p>
          <a:p>
            <a:pPr algn="ctr"/>
            <a:r>
              <a:rPr lang="en-US" sz="4400" b="1" dirty="0">
                <a:solidFill>
                  <a:srgbClr val="00B050"/>
                </a:solidFill>
                <a:latin typeface="Calibri" pitchFamily="34" charset="0"/>
              </a:rPr>
              <a:t>Lesson 1e: Grammar</a:t>
            </a:r>
          </a:p>
          <a:p>
            <a:pPr algn="ctr"/>
            <a:r>
              <a:rPr lang="en-US" sz="4400" b="1" dirty="0">
                <a:solidFill>
                  <a:srgbClr val="0070C0"/>
                </a:solidFill>
                <a:latin typeface="Calibri" pitchFamily="34" charset="0"/>
              </a:rPr>
              <a:t>Page 28</a:t>
            </a:r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43" y="1461417"/>
            <a:ext cx="11778345" cy="49246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94" y="687996"/>
            <a:ext cx="421063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3158"/>
      </p:ext>
    </p:extLst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63" y="546652"/>
            <a:ext cx="10287000" cy="57646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11756" y="3938735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17261"/>
      </p:ext>
    </p:extLst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0139"/>
            <a:ext cx="5470318" cy="42451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33885" y="1875393"/>
            <a:ext cx="655811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26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 bed.</a:t>
            </a:r>
          </a:p>
          <a:p>
            <a:r>
              <a:rPr lang="en-US" sz="2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26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______________________ windows.</a:t>
            </a:r>
          </a:p>
          <a:p>
            <a:r>
              <a:rPr lang="en-US" sz="2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26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 wardrobe.</a:t>
            </a:r>
          </a:p>
          <a:p>
            <a:r>
              <a:rPr lang="en-US" sz="2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26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 pillows on the bed?</a:t>
            </a:r>
          </a:p>
          <a:p>
            <a:r>
              <a:rPr lang="en-US" sz="2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sz="26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 armchair.</a:t>
            </a:r>
          </a:p>
          <a:p>
            <a:r>
              <a:rPr lang="en-US" sz="2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sz="26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 books in the bookcase.</a:t>
            </a:r>
          </a:p>
          <a:p>
            <a:r>
              <a:rPr lang="en-US" sz="2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en-US" sz="26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______________________ cupboards.</a:t>
            </a:r>
          </a:p>
          <a:p>
            <a:r>
              <a:rPr lang="en-US" sz="2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en-US" sz="26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 lamp.</a:t>
            </a:r>
          </a:p>
          <a:p>
            <a:r>
              <a:rPr lang="en-US" sz="2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n-US" sz="26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 tables.</a:t>
            </a:r>
          </a:p>
          <a:p>
            <a:r>
              <a:rPr lang="en-US" sz="26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26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 desk?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484" y="498591"/>
            <a:ext cx="118282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1. Look at the picture. Complete the sentences (1-10). Use 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There is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There isn’t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There are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There aren’t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Is there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Are there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a/an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some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75574" y="1885511"/>
            <a:ext cx="15808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There is a </a:t>
            </a:r>
            <a:endParaRPr lang="en-US" sz="2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75574" y="2296793"/>
            <a:ext cx="24026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There </a:t>
            </a:r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aren’t any</a:t>
            </a:r>
            <a:endParaRPr lang="en-US" sz="2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5827" y="2675239"/>
            <a:ext cx="19451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There is</a:t>
            </a:r>
            <a:r>
              <a:rPr lang="en-US" sz="2600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n’t</a:t>
            </a:r>
            <a:r>
              <a:rPr lang="vi-VN" sz="26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a </a:t>
            </a:r>
            <a:endParaRPr lang="en-US" sz="2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37190" y="3091361"/>
            <a:ext cx="19960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Are there any</a:t>
            </a:r>
            <a:endParaRPr lang="en-US" sz="2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43660" y="3463703"/>
            <a:ext cx="21118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There is</a:t>
            </a:r>
            <a:r>
              <a:rPr lang="en-US" sz="2600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n’t</a:t>
            </a:r>
            <a:r>
              <a:rPr lang="vi-VN" sz="26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a</a:t>
            </a:r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</a:t>
            </a:r>
            <a:r>
              <a:rPr lang="vi-VN" sz="26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endParaRPr lang="en-US" sz="2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56432" y="3860447"/>
            <a:ext cx="236551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There </a:t>
            </a:r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are some</a:t>
            </a:r>
            <a:r>
              <a:rPr lang="vi-VN" sz="26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endParaRPr lang="en-US" sz="2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87107" y="4650175"/>
            <a:ext cx="15808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There is a </a:t>
            </a:r>
            <a:endParaRPr lang="en-US" sz="2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87107" y="4255363"/>
            <a:ext cx="24026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There </a:t>
            </a:r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aren’t any</a:t>
            </a:r>
            <a:endParaRPr lang="en-US" sz="2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87107" y="5065422"/>
            <a:ext cx="24026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There </a:t>
            </a:r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aren’t any</a:t>
            </a:r>
            <a:endParaRPr lang="en-US" sz="2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75272" y="5462563"/>
            <a:ext cx="14385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Is there a</a:t>
            </a:r>
            <a:endParaRPr lang="en-US" sz="2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0448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9148" y="1750808"/>
            <a:ext cx="103681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00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is </a:t>
            </a:r>
            <a:r>
              <a:rPr lang="en-US" sz="3400" b="1" dirty="0">
                <a:solidFill>
                  <a:srgbClr val="00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/ an</a:t>
            </a:r>
            <a:r>
              <a:rPr lang="en-US" sz="3400" dirty="0">
                <a:solidFill>
                  <a:srgbClr val="00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cooker in the kitchen.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00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aren't </a:t>
            </a:r>
            <a:r>
              <a:rPr lang="en-US" sz="3400" b="1" dirty="0">
                <a:solidFill>
                  <a:srgbClr val="00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some / any</a:t>
            </a:r>
            <a:r>
              <a:rPr lang="en-US" sz="3400" dirty="0">
                <a:solidFill>
                  <a:srgbClr val="00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lamps in the bedroom.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00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are </a:t>
            </a:r>
            <a:r>
              <a:rPr lang="en-US" sz="3400" b="1" dirty="0">
                <a:solidFill>
                  <a:srgbClr val="00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some / any</a:t>
            </a:r>
            <a:r>
              <a:rPr lang="en-US" sz="3400" dirty="0">
                <a:solidFill>
                  <a:srgbClr val="00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curtains in the living room.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00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is </a:t>
            </a:r>
            <a:r>
              <a:rPr lang="en-US" sz="3400" b="1" dirty="0">
                <a:solidFill>
                  <a:srgbClr val="00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/ an</a:t>
            </a:r>
            <a:r>
              <a:rPr lang="en-US" sz="3400" dirty="0">
                <a:solidFill>
                  <a:srgbClr val="00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orange in the fridge.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48" y="339215"/>
            <a:ext cx="1622322" cy="646331"/>
          </a:xfrm>
          <a:prstGeom prst="rect">
            <a:avLst/>
          </a:prstGeom>
          <a:solidFill>
            <a:srgbClr val="BE433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More Practice</a:t>
            </a:r>
          </a:p>
          <a:p>
            <a:r>
              <a:rPr lang="en-US" dirty="0">
                <a:solidFill>
                  <a:schemeClr val="bg1"/>
                </a:solidFill>
              </a:rPr>
              <a:t>WB p. 16</a:t>
            </a:r>
          </a:p>
        </p:txBody>
      </p:sp>
      <p:sp>
        <p:nvSpPr>
          <p:cNvPr id="4" name="Rectangle 3"/>
          <p:cNvSpPr/>
          <p:nvPr/>
        </p:nvSpPr>
        <p:spPr>
          <a:xfrm>
            <a:off x="2885767" y="608996"/>
            <a:ext cx="4946419" cy="6551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★</a:t>
            </a:r>
            <a:r>
              <a:rPr lang="vi-VN" sz="3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Circle the correct item.</a:t>
            </a:r>
            <a:endParaRPr lang="en-US" sz="3600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28450" y="2064774"/>
            <a:ext cx="441470" cy="3888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63797" y="2886013"/>
            <a:ext cx="820600" cy="5702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60289" y="3873910"/>
            <a:ext cx="1084008" cy="5702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03636" y="4814863"/>
            <a:ext cx="619433" cy="5702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435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" y="339215"/>
            <a:ext cx="1622322" cy="646331"/>
          </a:xfrm>
          <a:prstGeom prst="rect">
            <a:avLst/>
          </a:prstGeom>
          <a:solidFill>
            <a:srgbClr val="BE433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More Practice</a:t>
            </a:r>
          </a:p>
          <a:p>
            <a:r>
              <a:rPr lang="en-US" dirty="0">
                <a:solidFill>
                  <a:schemeClr val="bg1"/>
                </a:solidFill>
              </a:rPr>
              <a:t>WB p. 16</a:t>
            </a:r>
          </a:p>
        </p:txBody>
      </p:sp>
      <p:sp>
        <p:nvSpPr>
          <p:cNvPr id="3" name="Rectangle 2"/>
          <p:cNvSpPr/>
          <p:nvPr/>
        </p:nvSpPr>
        <p:spPr>
          <a:xfrm>
            <a:off x="1032387" y="1884241"/>
            <a:ext cx="10884309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solidFill>
                  <a:srgbClr val="00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There are _________ books in the bookcase.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solidFill>
                  <a:srgbClr val="00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There is _________ armchair in the living room.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solidFill>
                  <a:srgbClr val="00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There isn’t _________ sink in the bathroom.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solidFill>
                  <a:srgbClr val="00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There aren’t _________ chairs in the bedroom.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7070" y="455902"/>
            <a:ext cx="10076861" cy="6551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3600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★★ </a:t>
            </a:r>
            <a:r>
              <a:rPr lang="vi-VN" sz="3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Complete the sentences with </a:t>
            </a:r>
            <a:r>
              <a:rPr lang="vi-VN" sz="3600" i="1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a/an</a:t>
            </a:r>
            <a:r>
              <a:rPr lang="vi-VN" sz="3600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, </a:t>
            </a:r>
            <a:r>
              <a:rPr lang="vi-VN" sz="3600" i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some</a:t>
            </a:r>
            <a:r>
              <a:rPr lang="vi-VN" sz="3600" dirty="0"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rPr>
              <a:t> or </a:t>
            </a:r>
            <a:r>
              <a:rPr lang="vi-VN" sz="3600" i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any</a:t>
            </a:r>
            <a:r>
              <a:rPr lang="vi-VN" sz="3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endParaRPr lang="en-US" sz="3600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4726" y="2094272"/>
            <a:ext cx="200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some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83657" y="2970469"/>
            <a:ext cx="200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6674" y="3887531"/>
            <a:ext cx="200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8761" y="4786226"/>
            <a:ext cx="200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any</a:t>
            </a:r>
          </a:p>
        </p:txBody>
      </p:sp>
    </p:spTree>
    <p:extLst>
      <p:ext uri="{BB962C8B-B14F-4D97-AF65-F5344CB8AC3E}">
        <p14:creationId xmlns:p14="http://schemas.microsoft.com/office/powerpoint/2010/main" val="39708920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" y="442913"/>
            <a:ext cx="1755058" cy="707886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Grammar Bank</a:t>
            </a: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p. 65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6450" y="504468"/>
            <a:ext cx="5389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+mn-lt"/>
              </a:rPr>
              <a:t>Underline the correct item.</a:t>
            </a:r>
            <a:endParaRPr lang="en-US" sz="36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7530" y="1283535"/>
            <a:ext cx="1098754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0033CC"/>
                </a:solidFill>
                <a:latin typeface="+mn-lt"/>
              </a:rPr>
              <a:t>1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There </a:t>
            </a:r>
            <a:r>
              <a:rPr lang="en-US" sz="2800" b="1" dirty="0">
                <a:solidFill>
                  <a:srgbClr val="0033CC"/>
                </a:solidFill>
                <a:latin typeface="+mn-lt"/>
              </a:rPr>
              <a:t>is/are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some cupboards in the kitchen.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0033CC"/>
                </a:solidFill>
                <a:latin typeface="+mn-lt"/>
              </a:rPr>
              <a:t>2 Is there/Are there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any books on the desk?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0033CC"/>
                </a:solidFill>
                <a:latin typeface="+mn-lt"/>
              </a:rPr>
              <a:t>3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Are there </a:t>
            </a:r>
            <a:r>
              <a:rPr lang="en-US" sz="2800" b="1" dirty="0">
                <a:solidFill>
                  <a:srgbClr val="0033CC"/>
                </a:solidFill>
                <a:latin typeface="+mn-lt"/>
              </a:rPr>
              <a:t>some/any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pillows on the bed?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33CC"/>
                </a:solidFill>
                <a:latin typeface="+mn-lt"/>
              </a:rPr>
              <a:t>Yes, </a:t>
            </a:r>
            <a:r>
              <a:rPr lang="en-US" sz="2800" b="1" dirty="0">
                <a:solidFill>
                  <a:srgbClr val="0033CC"/>
                </a:solidFill>
                <a:latin typeface="+mn-lt"/>
              </a:rPr>
              <a:t>there are/there aren’t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0033CC"/>
                </a:solidFill>
                <a:latin typeface="+mn-lt"/>
              </a:rPr>
              <a:t>4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There are </a:t>
            </a:r>
            <a:r>
              <a:rPr lang="en-US" sz="2800" b="1" dirty="0">
                <a:solidFill>
                  <a:srgbClr val="0033CC"/>
                </a:solidFill>
                <a:latin typeface="+mn-lt"/>
              </a:rPr>
              <a:t>some/any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posters on the walls.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0033CC"/>
                </a:solidFill>
                <a:latin typeface="+mn-lt"/>
              </a:rPr>
              <a:t>5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Is there </a:t>
            </a:r>
            <a:r>
              <a:rPr lang="en-US" sz="2800" b="1" dirty="0">
                <a:solidFill>
                  <a:srgbClr val="0033CC"/>
                </a:solidFill>
                <a:latin typeface="+mn-lt"/>
              </a:rPr>
              <a:t>a/any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bookcase in the room?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0033CC"/>
                </a:solidFill>
                <a:latin typeface="+mn-lt"/>
              </a:rPr>
              <a:t>6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There isn’t </a:t>
            </a:r>
            <a:r>
              <a:rPr lang="en-US" sz="2800" b="1" dirty="0">
                <a:solidFill>
                  <a:srgbClr val="0033CC"/>
                </a:solidFill>
                <a:latin typeface="+mn-lt"/>
              </a:rPr>
              <a:t>any/an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armchair in my room.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0033CC"/>
                </a:solidFill>
                <a:latin typeface="+mn-lt"/>
              </a:rPr>
              <a:t>7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Is there </a:t>
            </a:r>
            <a:r>
              <a:rPr lang="en-US" sz="2800" b="1" dirty="0">
                <a:solidFill>
                  <a:srgbClr val="0033CC"/>
                </a:solidFill>
                <a:latin typeface="+mn-lt"/>
              </a:rPr>
              <a:t>a/an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wardrobe?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33CC"/>
                </a:solidFill>
                <a:latin typeface="+mn-lt"/>
              </a:rPr>
              <a:t>No, there </a:t>
            </a:r>
            <a:r>
              <a:rPr lang="en-US" sz="2800" b="1" dirty="0">
                <a:solidFill>
                  <a:srgbClr val="0033CC"/>
                </a:solidFill>
                <a:latin typeface="+mn-lt"/>
              </a:rPr>
              <a:t>is/ isn’t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0033CC"/>
                </a:solidFill>
                <a:latin typeface="+mn-lt"/>
              </a:rPr>
              <a:t>8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There aren’t </a:t>
            </a:r>
            <a:r>
              <a:rPr lang="en-US" sz="2800" b="1" dirty="0">
                <a:solidFill>
                  <a:srgbClr val="0033CC"/>
                </a:solidFill>
                <a:latin typeface="+mn-lt"/>
              </a:rPr>
              <a:t>some/any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paintings in the living room.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2438408" y="1729658"/>
            <a:ext cx="599763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466736" y="2205977"/>
            <a:ext cx="1387124" cy="49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3553973" y="2739649"/>
            <a:ext cx="552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567862" y="3237135"/>
            <a:ext cx="13531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13318" y="3736257"/>
            <a:ext cx="7086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 flipV="1">
            <a:off x="2346098" y="4228521"/>
            <a:ext cx="270102" cy="29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481007" y="4734233"/>
            <a:ext cx="427315" cy="49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2346098" y="5238135"/>
            <a:ext cx="2701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792757" y="5756361"/>
            <a:ext cx="783923" cy="53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4018389" y="6229961"/>
            <a:ext cx="5439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8913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88" y="688612"/>
            <a:ext cx="9081246" cy="5652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5806" y="3904843"/>
            <a:ext cx="4262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Presentation 2</a:t>
            </a:r>
          </a:p>
        </p:txBody>
      </p:sp>
    </p:spTree>
    <p:extLst>
      <p:ext uri="{BB962C8B-B14F-4D97-AF65-F5344CB8AC3E}">
        <p14:creationId xmlns:p14="http://schemas.microsoft.com/office/powerpoint/2010/main" val="3086142150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335" y="585077"/>
            <a:ext cx="6109355" cy="974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51" y="2191543"/>
            <a:ext cx="11490598" cy="2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10512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34" y="596348"/>
            <a:ext cx="8226332" cy="57502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927" y="3009786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824690729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3438" y="750093"/>
            <a:ext cx="110967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2. Use the words in brackets to complete the gaps as in the example.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45" y="2247250"/>
            <a:ext cx="11806643" cy="3394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6051" y="2782669"/>
            <a:ext cx="3354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girls’ room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6051" y="3402662"/>
            <a:ext cx="3354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men’s office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6051" y="4027023"/>
            <a:ext cx="3354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women’s hats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6051" y="4673354"/>
            <a:ext cx="3354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children’s caps</a:t>
            </a:r>
          </a:p>
        </p:txBody>
      </p:sp>
    </p:spTree>
    <p:extLst>
      <p:ext uri="{BB962C8B-B14F-4D97-AF65-F5344CB8AC3E}">
        <p14:creationId xmlns:p14="http://schemas.microsoft.com/office/powerpoint/2010/main" val="8188621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643115" y="1671733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646223" y="2682547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649332" y="4589114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661775" y="565591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639999" y="364671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 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664885" y="555168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685" y="470722"/>
            <a:ext cx="4174591" cy="58763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6244" y="1784921"/>
            <a:ext cx="1099246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33CC"/>
                </a:solidFill>
              </a:rPr>
              <a:t>1 </a:t>
            </a:r>
            <a:r>
              <a:rPr lang="en-US" sz="3600" dirty="0">
                <a:solidFill>
                  <a:srgbClr val="0033CC"/>
                </a:solidFill>
              </a:rPr>
              <a:t>These are the </a:t>
            </a:r>
            <a:r>
              <a:rPr lang="en-US" sz="3600" b="1" dirty="0">
                <a:solidFill>
                  <a:srgbClr val="0033CC"/>
                </a:solidFill>
              </a:rPr>
              <a:t>girls/girls’ </a:t>
            </a:r>
            <a:r>
              <a:rPr lang="en-US" sz="3600" dirty="0">
                <a:solidFill>
                  <a:srgbClr val="0033CC"/>
                </a:solidFill>
              </a:rPr>
              <a:t>bicycles.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33CC"/>
                </a:solidFill>
              </a:rPr>
              <a:t>2 </a:t>
            </a:r>
            <a:r>
              <a:rPr lang="en-US" sz="3600" dirty="0">
                <a:solidFill>
                  <a:srgbClr val="0033CC"/>
                </a:solidFill>
              </a:rPr>
              <a:t>Where is </a:t>
            </a:r>
            <a:r>
              <a:rPr lang="en-US" sz="3600" b="1" dirty="0">
                <a:solidFill>
                  <a:srgbClr val="0033CC"/>
                </a:solidFill>
              </a:rPr>
              <a:t>Ben and Anna’s/Ben's and Anna’s </a:t>
            </a:r>
            <a:r>
              <a:rPr lang="en-US" sz="3600" dirty="0">
                <a:solidFill>
                  <a:srgbClr val="0033CC"/>
                </a:solidFill>
              </a:rPr>
              <a:t>house?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33CC"/>
                </a:solidFill>
              </a:rPr>
              <a:t>3 </a:t>
            </a:r>
            <a:r>
              <a:rPr lang="en-US" sz="3600" dirty="0">
                <a:solidFill>
                  <a:srgbClr val="0033CC"/>
                </a:solidFill>
              </a:rPr>
              <a:t>Can you make the </a:t>
            </a:r>
            <a:r>
              <a:rPr lang="en-US" sz="3600" b="1" dirty="0">
                <a:solidFill>
                  <a:srgbClr val="0033CC"/>
                </a:solidFill>
              </a:rPr>
              <a:t>children’s/</a:t>
            </a:r>
            <a:r>
              <a:rPr lang="en-US" sz="3600" b="1" dirty="0" err="1">
                <a:solidFill>
                  <a:srgbClr val="0033CC"/>
                </a:solidFill>
              </a:rPr>
              <a:t>childrens</a:t>
            </a:r>
            <a:r>
              <a:rPr lang="en-US" sz="3600" b="1" dirty="0">
                <a:solidFill>
                  <a:srgbClr val="0033CC"/>
                </a:solidFill>
              </a:rPr>
              <a:t>’ </a:t>
            </a:r>
            <a:r>
              <a:rPr lang="en-US" sz="3600" dirty="0">
                <a:solidFill>
                  <a:srgbClr val="0033CC"/>
                </a:solidFill>
              </a:rPr>
              <a:t>dinner tonight?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33CC"/>
                </a:solidFill>
              </a:rPr>
              <a:t>4 </a:t>
            </a:r>
            <a:r>
              <a:rPr lang="en-US" sz="3600" dirty="0">
                <a:solidFill>
                  <a:srgbClr val="0033CC"/>
                </a:solidFill>
              </a:rPr>
              <a:t>This is my </a:t>
            </a:r>
            <a:r>
              <a:rPr lang="en-US" sz="3600" b="1" dirty="0">
                <a:solidFill>
                  <a:srgbClr val="0033CC"/>
                </a:solidFill>
              </a:rPr>
              <a:t>dads/dad’s </a:t>
            </a:r>
            <a:r>
              <a:rPr lang="en-US" sz="3600" dirty="0">
                <a:solidFill>
                  <a:srgbClr val="0033CC"/>
                </a:solidFill>
              </a:rPr>
              <a:t>car.</a:t>
            </a:r>
          </a:p>
        </p:txBody>
      </p:sp>
      <p:sp>
        <p:nvSpPr>
          <p:cNvPr id="3" name="Rectangle 2"/>
          <p:cNvSpPr/>
          <p:nvPr/>
        </p:nvSpPr>
        <p:spPr>
          <a:xfrm>
            <a:off x="997973" y="1107813"/>
            <a:ext cx="618695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solidFill>
                  <a:srgbClr val="00E6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★ </a:t>
            </a:r>
            <a:r>
              <a:rPr lang="en-US" sz="3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Underline the correct item.</a:t>
            </a:r>
            <a:endParaRPr lang="en-US" sz="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48" y="339215"/>
            <a:ext cx="1799304" cy="707886"/>
          </a:xfrm>
          <a:prstGeom prst="rect">
            <a:avLst/>
          </a:prstGeom>
          <a:solidFill>
            <a:srgbClr val="BE4336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More Practice</a:t>
            </a:r>
          </a:p>
          <a:p>
            <a:r>
              <a:rPr lang="en-US" sz="2000" dirty="0">
                <a:solidFill>
                  <a:schemeClr val="bg1"/>
                </a:solidFill>
              </a:rPr>
              <a:t>WB p. 16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716779" y="2533406"/>
            <a:ext cx="9182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3001603" y="3494623"/>
            <a:ext cx="28391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4611328" y="4485856"/>
            <a:ext cx="17780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93211" y="5447073"/>
            <a:ext cx="1047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5703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" y="339215"/>
            <a:ext cx="1799304" cy="707886"/>
          </a:xfrm>
          <a:prstGeom prst="rect">
            <a:avLst/>
          </a:prstGeom>
          <a:solidFill>
            <a:srgbClr val="BE4336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More Practice</a:t>
            </a:r>
          </a:p>
          <a:p>
            <a:r>
              <a:rPr lang="en-US" sz="2000" dirty="0">
                <a:solidFill>
                  <a:schemeClr val="bg1"/>
                </a:solidFill>
              </a:rPr>
              <a:t>GB p. 66</a:t>
            </a:r>
          </a:p>
        </p:txBody>
      </p:sp>
      <p:sp>
        <p:nvSpPr>
          <p:cNvPr id="3" name="Rectangle 2"/>
          <p:cNvSpPr/>
          <p:nvPr/>
        </p:nvSpPr>
        <p:spPr>
          <a:xfrm>
            <a:off x="2064000" y="462326"/>
            <a:ext cx="5389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Underline the correct item.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165123" y="1882397"/>
            <a:ext cx="1058934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400" b="1" dirty="0">
                <a:solidFill>
                  <a:srgbClr val="0033CC"/>
                </a:solidFill>
              </a:rPr>
              <a:t>1 </a:t>
            </a:r>
            <a:r>
              <a:rPr lang="en-US" sz="3400" dirty="0">
                <a:solidFill>
                  <a:srgbClr val="0033CC"/>
                </a:solidFill>
              </a:rPr>
              <a:t>That’s </a:t>
            </a:r>
            <a:r>
              <a:rPr lang="en-US" sz="3400" b="1" dirty="0">
                <a:solidFill>
                  <a:srgbClr val="0033CC"/>
                </a:solidFill>
              </a:rPr>
              <a:t>Charlies’/Charlie’s </a:t>
            </a:r>
            <a:r>
              <a:rPr lang="en-US" sz="3400" dirty="0">
                <a:solidFill>
                  <a:srgbClr val="0033CC"/>
                </a:solidFill>
              </a:rPr>
              <a:t>ball.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400" b="1" dirty="0">
                <a:solidFill>
                  <a:srgbClr val="0033CC"/>
                </a:solidFill>
              </a:rPr>
              <a:t>2 </a:t>
            </a:r>
            <a:r>
              <a:rPr lang="en-US" sz="3400" dirty="0">
                <a:solidFill>
                  <a:srgbClr val="0033CC"/>
                </a:solidFill>
              </a:rPr>
              <a:t>Are those </a:t>
            </a:r>
            <a:r>
              <a:rPr lang="en-US" sz="3400" b="1" dirty="0">
                <a:solidFill>
                  <a:srgbClr val="0033CC"/>
                </a:solidFill>
              </a:rPr>
              <a:t>Beth’s and Tom’s/Beth and Tom’s </a:t>
            </a:r>
            <a:r>
              <a:rPr lang="en-US" sz="3400" dirty="0">
                <a:solidFill>
                  <a:srgbClr val="0033CC"/>
                </a:solidFill>
              </a:rPr>
              <a:t>books?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400" b="1" dirty="0">
                <a:solidFill>
                  <a:srgbClr val="0033CC"/>
                </a:solidFill>
              </a:rPr>
              <a:t>3 </a:t>
            </a:r>
            <a:r>
              <a:rPr lang="en-US" sz="3400" dirty="0">
                <a:solidFill>
                  <a:srgbClr val="0033CC"/>
                </a:solidFill>
              </a:rPr>
              <a:t>What time is the </a:t>
            </a:r>
            <a:r>
              <a:rPr lang="en-US" sz="3400" b="1" dirty="0">
                <a:solidFill>
                  <a:srgbClr val="0033CC"/>
                </a:solidFill>
              </a:rPr>
              <a:t>men’s/</a:t>
            </a:r>
            <a:r>
              <a:rPr lang="en-US" sz="3400" b="1" dirty="0" err="1">
                <a:solidFill>
                  <a:srgbClr val="0033CC"/>
                </a:solidFill>
              </a:rPr>
              <a:t>mens</a:t>
            </a:r>
            <a:r>
              <a:rPr lang="en-US" sz="3400" b="1" dirty="0">
                <a:solidFill>
                  <a:srgbClr val="0033CC"/>
                </a:solidFill>
              </a:rPr>
              <a:t>’ </a:t>
            </a:r>
            <a:r>
              <a:rPr lang="en-US" sz="3400" dirty="0">
                <a:solidFill>
                  <a:srgbClr val="0033CC"/>
                </a:solidFill>
              </a:rPr>
              <a:t>basketball game?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400" b="1" dirty="0">
                <a:solidFill>
                  <a:srgbClr val="0033CC"/>
                </a:solidFill>
              </a:rPr>
              <a:t>4 </a:t>
            </a:r>
            <a:r>
              <a:rPr lang="en-US" sz="3400" dirty="0">
                <a:solidFill>
                  <a:srgbClr val="0033CC"/>
                </a:solidFill>
              </a:rPr>
              <a:t>This is my </a:t>
            </a:r>
            <a:r>
              <a:rPr lang="en-US" sz="3400" b="1" dirty="0">
                <a:solidFill>
                  <a:srgbClr val="0033CC"/>
                </a:solidFill>
              </a:rPr>
              <a:t>mums/mum’s </a:t>
            </a:r>
            <a:r>
              <a:rPr lang="en-US" sz="3400" dirty="0">
                <a:solidFill>
                  <a:srgbClr val="0033CC"/>
                </a:solidFill>
              </a:rPr>
              <a:t>bag.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400" b="1" dirty="0">
                <a:solidFill>
                  <a:srgbClr val="0033CC"/>
                </a:solidFill>
              </a:rPr>
              <a:t>5 </a:t>
            </a:r>
            <a:r>
              <a:rPr lang="en-US" sz="3400" dirty="0">
                <a:solidFill>
                  <a:srgbClr val="0033CC"/>
                </a:solidFill>
              </a:rPr>
              <a:t>The </a:t>
            </a:r>
            <a:r>
              <a:rPr lang="en-US" sz="3400" b="1" dirty="0">
                <a:solidFill>
                  <a:srgbClr val="0033CC"/>
                </a:solidFill>
              </a:rPr>
              <a:t>students'/</a:t>
            </a:r>
            <a:r>
              <a:rPr lang="en-US" sz="3400" b="1" dirty="0" err="1">
                <a:solidFill>
                  <a:srgbClr val="0033CC"/>
                </a:solidFill>
              </a:rPr>
              <a:t>students's</a:t>
            </a:r>
            <a:r>
              <a:rPr lang="en-US" sz="3400" b="1" dirty="0">
                <a:solidFill>
                  <a:srgbClr val="0033CC"/>
                </a:solidFill>
              </a:rPr>
              <a:t> </a:t>
            </a:r>
            <a:r>
              <a:rPr lang="en-US" sz="3400" dirty="0">
                <a:solidFill>
                  <a:srgbClr val="0033CC"/>
                </a:solidFill>
              </a:rPr>
              <a:t>bags are lovely.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380273" y="2403989"/>
            <a:ext cx="1651819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6459793" y="3233340"/>
            <a:ext cx="26981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4480560" y="4046220"/>
            <a:ext cx="11201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660490" y="4881273"/>
            <a:ext cx="1209367" cy="49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2332582" y="5704573"/>
            <a:ext cx="1587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2087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79" y="558415"/>
            <a:ext cx="8905802" cy="58423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5911" y="3273420"/>
            <a:ext cx="2820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3628102566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717" y="682484"/>
            <a:ext cx="11587315" cy="134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8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Describe the classroom using </a:t>
            </a:r>
            <a:r>
              <a:rPr lang="en-US" sz="3800" b="1" i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there is/isn’t</a:t>
            </a:r>
            <a:r>
              <a:rPr lang="en-US" sz="38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or </a:t>
            </a:r>
            <a:r>
              <a:rPr lang="en-US" sz="3800" b="1" i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are/aren’t</a:t>
            </a:r>
            <a:r>
              <a:rPr lang="en-US" sz="38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with </a:t>
            </a:r>
            <a:r>
              <a:rPr lang="en-US" sz="3800" b="1" i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a/an/some</a:t>
            </a:r>
            <a:r>
              <a:rPr lang="en-US" sz="38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and </a:t>
            </a:r>
            <a:r>
              <a:rPr lang="en-US" sz="3800" b="1" i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any</a:t>
            </a:r>
            <a:r>
              <a:rPr lang="en-US" sz="38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endParaRPr lang="en-US" sz="38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219" y="2835748"/>
            <a:ext cx="10446774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0033CC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E.g. There are 25 desks in this classroom. There are some pictures on the wall………</a:t>
            </a:r>
            <a:endParaRPr lang="en-US" sz="3600" dirty="0">
              <a:solidFill>
                <a:srgbClr val="0033CC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10588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458" y="2286000"/>
            <a:ext cx="1142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Write a paragraph (about 40-60 words) to describe your classroom.</a:t>
            </a:r>
          </a:p>
        </p:txBody>
      </p:sp>
    </p:spTree>
    <p:extLst>
      <p:ext uri="{BB962C8B-B14F-4D97-AF65-F5344CB8AC3E}">
        <p14:creationId xmlns:p14="http://schemas.microsoft.com/office/powerpoint/2010/main" val="3416061666"/>
      </p:ext>
    </p:extLst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" y="626165"/>
            <a:ext cx="10058400" cy="57348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69618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0202" y="1862653"/>
            <a:ext cx="589227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 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a/an - some - any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Possessive case (‘s/’)</a:t>
            </a: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595" y="1976910"/>
            <a:ext cx="11872029" cy="25545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i="1" dirty="0" err="1">
                <a:solidFill>
                  <a:srgbClr val="0070C0"/>
                </a:solidFill>
              </a:rPr>
              <a:t>Practise</a:t>
            </a:r>
            <a:r>
              <a:rPr lang="en-US" sz="3200" i="1" dirty="0">
                <a:solidFill>
                  <a:srgbClr val="0070C0"/>
                </a:solidFill>
              </a:rPr>
              <a:t> the vocabularies and grammar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Do the exercises in </a:t>
            </a:r>
            <a:r>
              <a:rPr lang="en-US" sz="3200" b="1" i="1" dirty="0">
                <a:solidFill>
                  <a:srgbClr val="0070C0"/>
                </a:solidFill>
              </a:rPr>
              <a:t>TA 6 Right on WB </a:t>
            </a:r>
            <a:r>
              <a:rPr lang="en-US" sz="3200" i="1" dirty="0">
                <a:solidFill>
                  <a:srgbClr val="0070C0"/>
                </a:solidFill>
              </a:rPr>
              <a:t>(p. 16).</a:t>
            </a:r>
          </a:p>
          <a:p>
            <a:pPr marL="571500" indent="-571500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Complete the grammar notes in </a:t>
            </a:r>
            <a:r>
              <a:rPr lang="en-US" sz="3200" b="1" i="1" dirty="0">
                <a:solidFill>
                  <a:srgbClr val="0070C0"/>
                </a:solidFill>
              </a:rPr>
              <a:t>TA 6 Right on Notebook </a:t>
            </a:r>
            <a:r>
              <a:rPr lang="en-US" sz="3200" i="1" dirty="0">
                <a:solidFill>
                  <a:srgbClr val="0070C0"/>
                </a:solidFill>
              </a:rPr>
              <a:t>(p. 16). </a:t>
            </a:r>
          </a:p>
          <a:p>
            <a:pPr marL="571500" indent="-571500">
              <a:buFontTx/>
              <a:buChar char="-"/>
            </a:pPr>
            <a:r>
              <a:rPr lang="en-US" sz="3200" i="1" dirty="0">
                <a:solidFill>
                  <a:srgbClr val="0070C0"/>
                </a:solidFill>
              </a:rPr>
              <a:t>Prepare the next lesson (p. 29 SB).</a:t>
            </a:r>
            <a:endParaRPr lang="en-US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93703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8412" y="2285578"/>
            <a:ext cx="10188829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3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i="1" dirty="0">
                <a:solidFill>
                  <a:srgbClr val="00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vi-VN" sz="3200" i="1" dirty="0">
                <a:solidFill>
                  <a:srgbClr val="00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earn </a:t>
            </a:r>
            <a:r>
              <a:rPr lang="en-US" sz="3200" i="1" dirty="0">
                <a:solidFill>
                  <a:srgbClr val="00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about </a:t>
            </a:r>
            <a:r>
              <a:rPr lang="vi-VN" sz="3200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vi-VN" sz="3200" i="1" dirty="0">
                <a:solidFill>
                  <a:srgbClr val="00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vi-VN" sz="3200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</a:t>
            </a:r>
            <a:r>
              <a:rPr lang="vi-VN" sz="3200" i="1" dirty="0">
                <a:solidFill>
                  <a:srgbClr val="00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lang="vi-VN" sz="3200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some</a:t>
            </a:r>
            <a:r>
              <a:rPr lang="vi-VN" sz="3200" i="1" dirty="0">
                <a:solidFill>
                  <a:srgbClr val="00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lang="vi-VN" sz="3200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any</a:t>
            </a:r>
            <a:r>
              <a:rPr lang="vi-VN" sz="3200" i="1" dirty="0">
                <a:solidFill>
                  <a:srgbClr val="00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200" i="1" dirty="0">
              <a:solidFill>
                <a:srgbClr val="0033CC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3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i="1" dirty="0">
                <a:solidFill>
                  <a:srgbClr val="00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Learn the structure: </a:t>
            </a:r>
            <a:r>
              <a:rPr lang="en-US" sz="3200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is</a:t>
            </a:r>
            <a:r>
              <a:rPr lang="en-US" sz="3200" i="1" dirty="0">
                <a:solidFill>
                  <a:srgbClr val="00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US" sz="3200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isn’t</a:t>
            </a:r>
            <a:r>
              <a:rPr lang="en-US" sz="3200" i="1" dirty="0">
                <a:solidFill>
                  <a:srgbClr val="00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</a:t>
            </a:r>
            <a:r>
              <a:rPr lang="en-US" sz="3200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are</a:t>
            </a:r>
            <a:r>
              <a:rPr lang="en-US" sz="3200" i="1" dirty="0">
                <a:solidFill>
                  <a:srgbClr val="00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US" sz="3200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aren’t</a:t>
            </a:r>
            <a:r>
              <a:rPr lang="en-US" sz="3200" i="1" dirty="0">
                <a:solidFill>
                  <a:srgbClr val="00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342900" lvl="0" indent="-342900">
              <a:lnSpc>
                <a:spcPct val="13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i="1" dirty="0">
                <a:solidFill>
                  <a:srgbClr val="00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vi-VN" sz="3200" i="1" dirty="0">
                <a:solidFill>
                  <a:srgbClr val="00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earn possessive case (</a:t>
            </a:r>
            <a:r>
              <a:rPr lang="vi-VN" sz="3200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's</a:t>
            </a:r>
            <a:r>
              <a:rPr lang="vi-VN" sz="3200" i="1" dirty="0">
                <a:solidFill>
                  <a:srgbClr val="00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US" sz="3200" i="1" dirty="0">
                <a:solidFill>
                  <a:srgbClr val="00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‘</a:t>
            </a:r>
            <a:r>
              <a:rPr lang="vi-VN" sz="3200" i="1" dirty="0">
                <a:solidFill>
                  <a:srgbClr val="00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  <a:endParaRPr lang="en-US" sz="3200" i="1" dirty="0">
              <a:solidFill>
                <a:srgbClr val="0033CC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30000"/>
              </a:lnSpc>
              <a:buFont typeface="Times New Roman" panose="02020603050405020304" pitchFamily="18" charset="0"/>
              <a:buChar char="-"/>
            </a:pPr>
            <a:r>
              <a:rPr lang="en-US" sz="32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a picture and their room.</a:t>
            </a: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" y="552140"/>
            <a:ext cx="10058400" cy="58287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A81969-7280-F480-5364-800D74642969}"/>
              </a:ext>
            </a:extLst>
          </p:cNvPr>
          <p:cNvSpPr txBox="1"/>
          <p:nvPr/>
        </p:nvSpPr>
        <p:spPr>
          <a:xfrm>
            <a:off x="225287" y="543371"/>
            <a:ext cx="11966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Choose the word whose underlined part is pronounced differently from that of the others.</a:t>
            </a:r>
            <a:endParaRPr lang="vi-VN" sz="32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A81969-7280-F480-5364-800D74642969}"/>
              </a:ext>
            </a:extLst>
          </p:cNvPr>
          <p:cNvSpPr txBox="1"/>
          <p:nvPr/>
        </p:nvSpPr>
        <p:spPr>
          <a:xfrm>
            <a:off x="257606" y="1699845"/>
            <a:ext cx="11966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1 A. wind</a:t>
            </a:r>
            <a:r>
              <a:rPr lang="en-US" sz="3200" u="sng" dirty="0">
                <a:latin typeface="+mn-lt"/>
              </a:rPr>
              <a:t>o</a:t>
            </a:r>
            <a:r>
              <a:rPr lang="en-US" sz="3200" dirty="0">
                <a:latin typeface="+mn-lt"/>
              </a:rPr>
              <a:t>w	    B. sh</a:t>
            </a:r>
            <a:r>
              <a:rPr lang="en-US" sz="3200" u="sng" dirty="0">
                <a:latin typeface="+mn-lt"/>
              </a:rPr>
              <a:t>o</a:t>
            </a:r>
            <a:r>
              <a:rPr lang="en-US" sz="3200" dirty="0">
                <a:latin typeface="+mn-lt"/>
              </a:rPr>
              <a:t>wer	     C. s</a:t>
            </a:r>
            <a:r>
              <a:rPr lang="en-US" sz="3200" u="sng" dirty="0">
                <a:latin typeface="+mn-lt"/>
              </a:rPr>
              <a:t>o</a:t>
            </a:r>
            <a:r>
              <a:rPr lang="en-US" sz="3200" dirty="0">
                <a:latin typeface="+mn-lt"/>
              </a:rPr>
              <a:t>fa		     D. pill</a:t>
            </a:r>
            <a:r>
              <a:rPr lang="en-US" sz="3200" u="sng" dirty="0">
                <a:latin typeface="+mn-lt"/>
              </a:rPr>
              <a:t>o</a:t>
            </a:r>
            <a:r>
              <a:rPr lang="en-US" sz="3200" dirty="0">
                <a:latin typeface="+mn-lt"/>
              </a:rPr>
              <a:t>w   </a:t>
            </a:r>
            <a:endParaRPr lang="vi-VN" sz="32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5913" y="2366451"/>
            <a:ext cx="1903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wɪndəʊ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/</a:t>
            </a:r>
          </a:p>
        </p:txBody>
      </p:sp>
      <p:sp>
        <p:nvSpPr>
          <p:cNvPr id="5" name="Rectangle 4"/>
          <p:cNvSpPr/>
          <p:nvPr/>
        </p:nvSpPr>
        <p:spPr>
          <a:xfrm>
            <a:off x="3613213" y="2306234"/>
            <a:ext cx="1778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ʃaʊə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/</a:t>
            </a:r>
          </a:p>
        </p:txBody>
      </p:sp>
      <p:sp>
        <p:nvSpPr>
          <p:cNvPr id="6" name="Rectangle 5"/>
          <p:cNvSpPr/>
          <p:nvPr/>
        </p:nvSpPr>
        <p:spPr>
          <a:xfrm>
            <a:off x="6225360" y="2250844"/>
            <a:ext cx="1542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səʊfə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/</a:t>
            </a:r>
          </a:p>
        </p:txBody>
      </p:sp>
      <p:sp>
        <p:nvSpPr>
          <p:cNvPr id="7" name="Rectangle 6"/>
          <p:cNvSpPr/>
          <p:nvPr/>
        </p:nvSpPr>
        <p:spPr>
          <a:xfrm>
            <a:off x="9118698" y="2199646"/>
            <a:ext cx="1487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pɪləʊ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81969-7280-F480-5364-800D74642969}"/>
              </a:ext>
            </a:extLst>
          </p:cNvPr>
          <p:cNvSpPr txBox="1"/>
          <p:nvPr/>
        </p:nvSpPr>
        <p:spPr>
          <a:xfrm>
            <a:off x="238687" y="3370301"/>
            <a:ext cx="11966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2 A. r</a:t>
            </a:r>
            <a:r>
              <a:rPr lang="en-US" sz="3200" u="sng" dirty="0">
                <a:latin typeface="+mn-lt"/>
              </a:rPr>
              <a:t>oo</a:t>
            </a:r>
            <a:r>
              <a:rPr lang="en-US" sz="3200" dirty="0">
                <a:latin typeface="+mn-lt"/>
              </a:rPr>
              <a:t>f	 	   B.  r</a:t>
            </a:r>
            <a:r>
              <a:rPr lang="en-US" sz="3200" u="sng" dirty="0">
                <a:latin typeface="+mn-lt"/>
              </a:rPr>
              <a:t>oo</a:t>
            </a:r>
            <a:r>
              <a:rPr lang="en-US" sz="3200" dirty="0">
                <a:latin typeface="+mn-lt"/>
              </a:rPr>
              <a:t>m               C. f</a:t>
            </a:r>
            <a:r>
              <a:rPr lang="en-US" sz="3200" u="sng" dirty="0">
                <a:latin typeface="+mn-lt"/>
              </a:rPr>
              <a:t>oo</a:t>
            </a:r>
            <a:r>
              <a:rPr lang="en-US" sz="3200" dirty="0">
                <a:latin typeface="+mn-lt"/>
              </a:rPr>
              <a:t>d		   D. b</a:t>
            </a:r>
            <a:r>
              <a:rPr lang="en-US" sz="3200" u="sng" dirty="0">
                <a:latin typeface="+mn-lt"/>
              </a:rPr>
              <a:t>oo</a:t>
            </a:r>
            <a:r>
              <a:rPr lang="en-US" sz="3200" dirty="0">
                <a:latin typeface="+mn-lt"/>
              </a:rPr>
              <a:t>k   </a:t>
            </a:r>
            <a:endParaRPr lang="vi-VN" sz="32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3877" y="3963960"/>
            <a:ext cx="1093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ruːf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/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13213" y="3936532"/>
            <a:ext cx="21704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ruːm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/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40963" y="3909198"/>
            <a:ext cx="1184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fuːd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18698" y="3858959"/>
            <a:ext cx="1168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bʊk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A81969-7280-F480-5364-800D74642969}"/>
              </a:ext>
            </a:extLst>
          </p:cNvPr>
          <p:cNvSpPr txBox="1"/>
          <p:nvPr/>
        </p:nvSpPr>
        <p:spPr>
          <a:xfrm>
            <a:off x="220264" y="5110340"/>
            <a:ext cx="11966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3 A. c</a:t>
            </a:r>
            <a:r>
              <a:rPr lang="en-US" sz="3200" u="sng" dirty="0">
                <a:latin typeface="+mn-lt"/>
              </a:rPr>
              <a:t>u</a:t>
            </a:r>
            <a:r>
              <a:rPr lang="en-US" sz="3200" dirty="0">
                <a:latin typeface="+mn-lt"/>
              </a:rPr>
              <a:t>rtain	    B. </a:t>
            </a:r>
            <a:r>
              <a:rPr lang="en-US" sz="3200" u="sng" dirty="0">
                <a:latin typeface="+mn-lt"/>
              </a:rPr>
              <a:t>u</a:t>
            </a:r>
            <a:r>
              <a:rPr lang="en-US" sz="3200" dirty="0">
                <a:latin typeface="+mn-lt"/>
              </a:rPr>
              <a:t>ncle 		    C. h</a:t>
            </a:r>
            <a:r>
              <a:rPr lang="en-US" sz="3200" u="sng" dirty="0">
                <a:latin typeface="+mn-lt"/>
              </a:rPr>
              <a:t>u</a:t>
            </a:r>
            <a:r>
              <a:rPr lang="en-US" sz="3200" dirty="0">
                <a:latin typeface="+mn-lt"/>
              </a:rPr>
              <a:t>sband 	     D.  c</a:t>
            </a:r>
            <a:r>
              <a:rPr lang="en-US" sz="3200" u="sng" dirty="0">
                <a:latin typeface="+mn-lt"/>
              </a:rPr>
              <a:t>u</a:t>
            </a:r>
            <a:r>
              <a:rPr lang="en-US" sz="3200" dirty="0">
                <a:latin typeface="+mn-lt"/>
              </a:rPr>
              <a:t>pboard  </a:t>
            </a:r>
            <a:endParaRPr lang="vi-VN" sz="320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1040" y="5663956"/>
            <a:ext cx="1713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kɜːtən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49929" y="5676571"/>
            <a:ext cx="1815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ʌŋkl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40609" y="5649237"/>
            <a:ext cx="2037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hʌzbənd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291193" y="5598998"/>
            <a:ext cx="16289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kʌbəd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/</a:t>
            </a:r>
          </a:p>
        </p:txBody>
      </p:sp>
      <p:sp>
        <p:nvSpPr>
          <p:cNvPr id="19" name="Oval 18"/>
          <p:cNvSpPr/>
          <p:nvPr/>
        </p:nvSpPr>
        <p:spPr>
          <a:xfrm>
            <a:off x="3332297" y="1710652"/>
            <a:ext cx="519613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749465" y="3379185"/>
            <a:ext cx="444749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25988" y="5137768"/>
            <a:ext cx="495777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785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 animBg="1"/>
      <p:bldP spid="20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1389" y="529436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0"/>
              </a:spcAft>
            </a:pP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 there any armchairs?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8249" y="515881"/>
            <a:ext cx="82345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Arial" panose="020B0604020202020204" pitchFamily="34" charset="0"/>
              </a:rPr>
              <a:t>Arrange these words into meaningful sentences: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089914" y="1093212"/>
            <a:ext cx="60960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0033CC"/>
                </a:solidFill>
                <a:ea typeface="Times New Roman" panose="02020603050405020304" pitchFamily="18" charset="0"/>
              </a:rPr>
              <a:t>a/ there/ book/ is/.</a:t>
            </a:r>
          </a:p>
          <a:p>
            <a:pPr marL="342900" lvl="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0033CC"/>
                </a:solidFill>
                <a:ea typeface="Times New Roman" panose="02020603050405020304" pitchFamily="18" charset="0"/>
              </a:rPr>
              <a:t>books/ are/ some/ there/.</a:t>
            </a:r>
          </a:p>
          <a:p>
            <a:pPr marL="342900" lvl="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0033CC"/>
                </a:solidFill>
                <a:ea typeface="Times New Roman" panose="02020603050405020304" pitchFamily="18" charset="0"/>
              </a:rPr>
              <a:t>is/?/ there/ armchair/ an</a:t>
            </a:r>
          </a:p>
          <a:p>
            <a:pPr marL="342900" lvl="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0033CC"/>
                </a:solidFill>
                <a:ea typeface="Times New Roman" panose="02020603050405020304" pitchFamily="18" charset="0"/>
              </a:rPr>
              <a:t>there/ any/?/ are/ armchairs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1870" y="2000978"/>
            <a:ext cx="3277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is a book.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41870" y="3166806"/>
            <a:ext cx="4429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are some books.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8094" y="4230584"/>
            <a:ext cx="4185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there an armchair?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9915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28" y="576469"/>
            <a:ext cx="8937522" cy="56851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7822" y="4011567"/>
            <a:ext cx="4095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Presentation 1</a:t>
            </a:r>
          </a:p>
        </p:txBody>
      </p:sp>
    </p:spTree>
    <p:extLst>
      <p:ext uri="{BB962C8B-B14F-4D97-AF65-F5344CB8AC3E}">
        <p14:creationId xmlns:p14="http://schemas.microsoft.com/office/powerpoint/2010/main" val="1090125431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26" y="2555258"/>
            <a:ext cx="5700440" cy="3776344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304800" y="1153581"/>
            <a:ext cx="3161071" cy="1260609"/>
          </a:xfrm>
          <a:prstGeom prst="wedgeEllipseCallout">
            <a:avLst>
              <a:gd name="adj1" fmla="val 12406"/>
              <a:gd name="adj2" fmla="val 105994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0348" y="1415225"/>
            <a:ext cx="3110775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There are </a:t>
            </a:r>
            <a:r>
              <a:rPr lang="en-US" sz="2400" b="1" dirty="0">
                <a:solidFill>
                  <a:srgbClr val="FF0000"/>
                </a:solidFill>
              </a:rPr>
              <a:t>some</a:t>
            </a:r>
            <a:r>
              <a:rPr lang="en-US" sz="2400" b="1" dirty="0"/>
              <a:t> </a:t>
            </a:r>
            <a:r>
              <a:rPr lang="en-US" sz="2400" dirty="0"/>
              <a:t>books</a:t>
            </a:r>
          </a:p>
          <a:p>
            <a:pPr algn="ctr"/>
            <a:r>
              <a:rPr lang="en-US" sz="2400" dirty="0"/>
              <a:t>in the bookcase.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007042" y="1079842"/>
            <a:ext cx="3161071" cy="1260609"/>
            <a:chOff x="3780503" y="788085"/>
            <a:chExt cx="3161071" cy="1260609"/>
          </a:xfrm>
        </p:grpSpPr>
        <p:sp>
          <p:nvSpPr>
            <p:cNvPr id="8" name="Oval Callout 7"/>
            <p:cNvSpPr/>
            <p:nvPr/>
          </p:nvSpPr>
          <p:spPr>
            <a:xfrm>
              <a:off x="3780503" y="788085"/>
              <a:ext cx="3161071" cy="1260609"/>
            </a:xfrm>
            <a:prstGeom prst="wedgeEllipseCallout">
              <a:avLst>
                <a:gd name="adj1" fmla="val -43115"/>
                <a:gd name="adj2" fmla="val 77915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500" dirty="0"/>
                <a:t>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6051" y="1047137"/>
              <a:ext cx="31107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There is </a:t>
              </a:r>
              <a:r>
                <a:rPr lang="en-US" sz="2400" b="1" dirty="0">
                  <a:solidFill>
                    <a:srgbClr val="FF0000"/>
                  </a:solidFill>
                </a:rPr>
                <a:t>a</a:t>
              </a:r>
              <a:r>
                <a:rPr lang="en-US" sz="2400" b="1" dirty="0"/>
                <a:t> </a:t>
              </a:r>
              <a:r>
                <a:rPr lang="en-US" sz="2400" dirty="0"/>
                <a:t>book on the table, too.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284" y="564044"/>
            <a:ext cx="3960471" cy="56205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84" y="378280"/>
            <a:ext cx="421063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287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894</Words>
  <Application>Microsoft Office PowerPoint</Application>
  <PresentationFormat>Widescreen</PresentationFormat>
  <Paragraphs>141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Vũ Trần Gia Bửu</cp:lastModifiedBy>
  <cp:revision>80</cp:revision>
  <dcterms:created xsi:type="dcterms:W3CDTF">2021-09-24T06:18:33Z</dcterms:created>
  <dcterms:modified xsi:type="dcterms:W3CDTF">2023-08-02T07:29:20Z</dcterms:modified>
</cp:coreProperties>
</file>