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6" r:id="rId2"/>
    <p:sldId id="2540" r:id="rId3"/>
    <p:sldId id="2565" r:id="rId4"/>
    <p:sldId id="2597" r:id="rId5"/>
    <p:sldId id="2598" r:id="rId6"/>
    <p:sldId id="2599" r:id="rId7"/>
    <p:sldId id="2600" r:id="rId8"/>
    <p:sldId id="2601" r:id="rId9"/>
    <p:sldId id="26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A94"/>
    <a:srgbClr val="9E53A0"/>
    <a:srgbClr val="5DAAB0"/>
    <a:srgbClr val="3B7579"/>
    <a:srgbClr val="AAD3D6"/>
    <a:srgbClr val="418287"/>
    <a:srgbClr val="DFE3E9"/>
    <a:srgbClr val="1F1F26"/>
    <a:srgbClr val="D6DBE2"/>
    <a:srgbClr val="CCD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280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13" y="5546154"/>
            <a:ext cx="6439156" cy="891250"/>
          </a:xfrm>
        </p:spPr>
        <p:txBody>
          <a:bodyPr anchor="t">
            <a:normAutofit fontScale="90000"/>
          </a:bodyPr>
          <a:lstStyle/>
          <a:p>
            <a:r>
              <a:rPr lang="en-US" sz="4000">
                <a:latin typeface="LiGHT"/>
                <a:ea typeface="Tahoma" panose="020B0604030504040204" pitchFamily="34" charset="0"/>
                <a:cs typeface="Tahoma" panose="020B0604030504040204" pitchFamily="34" charset="0"/>
              </a:rPr>
              <a:t>THỰC HÀNH XÁC ĐỊNH CẤU TRÚC BẢNG VÀ CÁC TR</a:t>
            </a:r>
            <a:r>
              <a:rPr lang="vi-VN" sz="4000">
                <a:latin typeface="LiGHT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>
                <a:latin typeface="LiGHT"/>
                <a:ea typeface="Tahoma" panose="020B0604030504040204" pitchFamily="34" charset="0"/>
                <a:cs typeface="Tahoma" panose="020B0604030504040204" pitchFamily="34" charset="0"/>
              </a:rPr>
              <a:t>ỜNG KHÓA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4414" y="5052749"/>
            <a:ext cx="6439155" cy="493405"/>
          </a:xfrm>
        </p:spPr>
        <p:txBody>
          <a:bodyPr>
            <a:normAutofit/>
          </a:bodyPr>
          <a:lstStyle/>
          <a:p>
            <a:r>
              <a:rPr lang="en-US" sz="2400" b="1"/>
              <a:t>Bài 18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7068E8-00BD-435A-86DE-9B095AB580ED}"/>
              </a:ext>
            </a:extLst>
          </p:cNvPr>
          <p:cNvSpPr/>
          <p:nvPr/>
        </p:nvSpPr>
        <p:spPr>
          <a:xfrm>
            <a:off x="0" y="0"/>
            <a:ext cx="12192000" cy="1447312"/>
          </a:xfrm>
          <a:prstGeom prst="rect">
            <a:avLst/>
          </a:prstGeom>
          <a:solidFill>
            <a:srgbClr val="03AA9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8F5DDFB-CC5B-43B9-B82F-EB7742C15B87}"/>
              </a:ext>
            </a:extLst>
          </p:cNvPr>
          <p:cNvSpPr/>
          <p:nvPr/>
        </p:nvSpPr>
        <p:spPr>
          <a:xfrm>
            <a:off x="9694134" y="3024879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5C726D-8A17-48FC-9957-51FA9020924B}"/>
              </a:ext>
            </a:extLst>
          </p:cNvPr>
          <p:cNvSpPr/>
          <p:nvPr/>
        </p:nvSpPr>
        <p:spPr>
          <a:xfrm>
            <a:off x="6845838" y="3017946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C92E35-7A5F-4188-B47F-64E1065050C3}"/>
              </a:ext>
            </a:extLst>
          </p:cNvPr>
          <p:cNvSpPr/>
          <p:nvPr/>
        </p:nvSpPr>
        <p:spPr>
          <a:xfrm>
            <a:off x="3999793" y="3017947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61D1F6-A95B-4BF2-8E3E-5A9D0AAD03FF}"/>
              </a:ext>
            </a:extLst>
          </p:cNvPr>
          <p:cNvSpPr/>
          <p:nvPr/>
        </p:nvSpPr>
        <p:spPr>
          <a:xfrm>
            <a:off x="1187358" y="3024879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2001796"/>
            <a:ext cx="2469806" cy="1562154"/>
          </a:xfrm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rgbClr val="03AA94"/>
                </a:solidFill>
              </a:rPr>
              <a:t>Xem xét bài toán</a:t>
            </a:r>
            <a:endParaRPr lang="en-US" sz="3200" b="1" dirty="0">
              <a:solidFill>
                <a:srgbClr val="03AA94"/>
              </a:solidFill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2001796"/>
            <a:ext cx="2469806" cy="1562154"/>
          </a:xfrm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rgbClr val="03AA94"/>
                </a:solidFill>
              </a:rPr>
              <a:t>Tạo lập bảng</a:t>
            </a:r>
            <a:endParaRPr lang="en-US" sz="3200" b="1" dirty="0">
              <a:solidFill>
                <a:srgbClr val="03AA94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2001796"/>
            <a:ext cx="2469806" cy="1562154"/>
          </a:xfrm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rgbClr val="03AA94"/>
                </a:solidFill>
              </a:rPr>
              <a:t>Tổ chức lại bảng dữ liệu</a:t>
            </a:r>
            <a:endParaRPr lang="en-US" sz="3200" b="1" dirty="0">
              <a:solidFill>
                <a:srgbClr val="03AA94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2001796"/>
            <a:ext cx="2469806" cy="1562154"/>
          </a:xfrm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rgbClr val="03AA94"/>
                </a:solidFill>
              </a:rPr>
              <a:t>Các loại khóa</a:t>
            </a:r>
            <a:endParaRPr lang="en-US" sz="3200" b="1" dirty="0">
              <a:solidFill>
                <a:srgbClr val="03AA94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96" y="208647"/>
            <a:ext cx="9857748" cy="1030017"/>
          </a:xfrm>
        </p:spPr>
        <p:txBody>
          <a:bodyPr anchor="b">
            <a:noAutofit/>
          </a:bodyPr>
          <a:lstStyle/>
          <a:p>
            <a:pPr algn="l"/>
            <a:r>
              <a:rPr lang="en-US" sz="3200" b="0">
                <a:solidFill>
                  <a:schemeClr val="bg1"/>
                </a:solidFill>
              </a:rPr>
              <a:t>Nhiệm vụ. Xác định các bảng dữ liệu, cấu trúc của chúng và các tr</a:t>
            </a:r>
            <a:r>
              <a:rPr lang="vi-VN" sz="3200" b="0">
                <a:solidFill>
                  <a:schemeClr val="bg1"/>
                </a:solidFill>
              </a:rPr>
              <a:t>ư</a:t>
            </a:r>
            <a:r>
              <a:rPr lang="en-US" sz="3200" b="0">
                <a:solidFill>
                  <a:schemeClr val="bg1"/>
                </a:solidFill>
              </a:rPr>
              <a:t>ờng khóa cho CSDL của một website âm nhạc</a:t>
            </a:r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FE892-7186-4366-B3B8-154ABB026EA9}"/>
              </a:ext>
            </a:extLst>
          </p:cNvPr>
          <p:cNvSpPr txBox="1"/>
          <p:nvPr/>
        </p:nvSpPr>
        <p:spPr>
          <a:xfrm>
            <a:off x="1551784" y="3348993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FBD2B-D266-448C-BD3D-3A8FA60CB435}"/>
              </a:ext>
            </a:extLst>
          </p:cNvPr>
          <p:cNvSpPr txBox="1"/>
          <p:nvPr/>
        </p:nvSpPr>
        <p:spPr>
          <a:xfrm>
            <a:off x="4397829" y="3348993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F5BE35-CBAD-459E-A44B-E092D3CDFF01}"/>
              </a:ext>
            </a:extLst>
          </p:cNvPr>
          <p:cNvSpPr txBox="1"/>
          <p:nvPr/>
        </p:nvSpPr>
        <p:spPr>
          <a:xfrm>
            <a:off x="7243874" y="3348993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3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920889-067C-460B-BE89-BFA9EB3E57FA}"/>
              </a:ext>
            </a:extLst>
          </p:cNvPr>
          <p:cNvSpPr txBox="1"/>
          <p:nvPr/>
        </p:nvSpPr>
        <p:spPr>
          <a:xfrm>
            <a:off x="10089920" y="3342911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4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E95FFF-56D1-411B-8044-7F9D8463843F}"/>
              </a:ext>
            </a:extLst>
          </p:cNvPr>
          <p:cNvSpPr/>
          <p:nvPr/>
        </p:nvSpPr>
        <p:spPr>
          <a:xfrm>
            <a:off x="5490357" y="4777925"/>
            <a:ext cx="1419367" cy="1419367"/>
          </a:xfrm>
          <a:prstGeom prst="ellipse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98B6B9-D273-4353-A34C-2B9328F903DF}"/>
              </a:ext>
            </a:extLst>
          </p:cNvPr>
          <p:cNvSpPr txBox="1"/>
          <p:nvPr/>
        </p:nvSpPr>
        <p:spPr>
          <a:xfrm>
            <a:off x="5886141" y="5102887"/>
            <a:ext cx="62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5</a:t>
            </a:r>
            <a:endParaRPr lang="vi-VN" sz="440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4B8EE588-68FC-4FCE-923E-D3DBA489FF2A}"/>
              </a:ext>
            </a:extLst>
          </p:cNvPr>
          <p:cNvSpPr txBox="1">
            <a:spLocks/>
          </p:cNvSpPr>
          <p:nvPr/>
        </p:nvSpPr>
        <p:spPr>
          <a:xfrm>
            <a:off x="3084604" y="6305757"/>
            <a:ext cx="6476532" cy="555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03AA94"/>
                </a:solidFill>
              </a:rPr>
              <a:t>Về các kiểu dữ liệu của các tr</a:t>
            </a:r>
            <a:r>
              <a:rPr lang="vi-VN" sz="3200" b="1">
                <a:solidFill>
                  <a:srgbClr val="03AA94"/>
                </a:solidFill>
              </a:rPr>
              <a:t>ư</a:t>
            </a:r>
            <a:r>
              <a:rPr lang="en-US" sz="3200" b="1">
                <a:solidFill>
                  <a:srgbClr val="03AA94"/>
                </a:solidFill>
              </a:rPr>
              <a:t>ờng</a:t>
            </a:r>
            <a:endParaRPr lang="en-US" sz="3200" b="1" dirty="0">
              <a:solidFill>
                <a:srgbClr val="03A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0861EE-1148-4350-A97D-AB06BB1C962F}"/>
              </a:ext>
            </a:extLst>
          </p:cNvPr>
          <p:cNvSpPr/>
          <p:nvPr/>
        </p:nvSpPr>
        <p:spPr>
          <a:xfrm>
            <a:off x="0" y="5322627"/>
            <a:ext cx="12192000" cy="529775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0136F-A7C6-476A-A04F-8E3C3DB4E3BD}"/>
              </a:ext>
            </a:extLst>
          </p:cNvPr>
          <p:cNvSpPr/>
          <p:nvPr/>
        </p:nvSpPr>
        <p:spPr>
          <a:xfrm>
            <a:off x="10536072" y="0"/>
            <a:ext cx="150125" cy="6858000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6" y="177421"/>
            <a:ext cx="6435524" cy="726373"/>
          </a:xfrm>
        </p:spPr>
        <p:txBody>
          <a:bodyPr/>
          <a:lstStyle/>
          <a:p>
            <a:r>
              <a:rPr lang="en-US">
                <a:solidFill>
                  <a:srgbClr val="03AA94"/>
                </a:solidFill>
              </a:rPr>
              <a:t>1. Xem xét bài toán</a:t>
            </a:r>
            <a:endParaRPr lang="en-US" dirty="0">
              <a:solidFill>
                <a:srgbClr val="03AA94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E01207-C3D0-44C9-8617-3F59F315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505" y="1005598"/>
            <a:ext cx="10652989" cy="57959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2CB66A-538B-40BC-945F-8FF22FC6B698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10861EE-1148-4350-A97D-AB06BB1C962F}"/>
              </a:ext>
            </a:extLst>
          </p:cNvPr>
          <p:cNvSpPr/>
          <p:nvPr/>
        </p:nvSpPr>
        <p:spPr>
          <a:xfrm>
            <a:off x="0" y="5322628"/>
            <a:ext cx="12192000" cy="384462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20136F-A7C6-476A-A04F-8E3C3DB4E3BD}"/>
              </a:ext>
            </a:extLst>
          </p:cNvPr>
          <p:cNvSpPr/>
          <p:nvPr/>
        </p:nvSpPr>
        <p:spPr>
          <a:xfrm>
            <a:off x="12050972" y="0"/>
            <a:ext cx="141027" cy="2504364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6" y="177421"/>
            <a:ext cx="6435524" cy="7263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3AA94"/>
                </a:solidFill>
              </a:rPr>
              <a:t>2. Tạo lập bảng</a:t>
            </a:r>
            <a:endParaRPr lang="en-US" dirty="0">
              <a:solidFill>
                <a:srgbClr val="03AA9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CB66A-538B-40BC-945F-8FF22FC6B698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9A48B-1F4F-41E8-B0BB-36A0657949DB}"/>
              </a:ext>
            </a:extLst>
          </p:cNvPr>
          <p:cNvSpPr txBox="1"/>
          <p:nvPr/>
        </p:nvSpPr>
        <p:spPr>
          <a:xfrm>
            <a:off x="1073731" y="1150911"/>
            <a:ext cx="9680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Tên bảng dữ liệu:	</a:t>
            </a:r>
            <a:r>
              <a:rPr lang="en-US" sz="2800" b="1">
                <a:solidFill>
                  <a:srgbClr val="C00000"/>
                </a:solidFill>
              </a:rPr>
              <a:t>banthuam</a:t>
            </a:r>
          </a:p>
          <a:p>
            <a:r>
              <a:rPr lang="en-US" sz="2800"/>
              <a:t>- Các tr</a:t>
            </a:r>
            <a:r>
              <a:rPr lang="vi-VN" sz="2800"/>
              <a:t>ư</a:t>
            </a:r>
            <a:r>
              <a:rPr lang="en-US" sz="2800"/>
              <a:t>ờng:	</a:t>
            </a:r>
            <a:r>
              <a:rPr lang="en-US" sz="2800" b="1">
                <a:solidFill>
                  <a:srgbClr val="0070C0"/>
                </a:solidFill>
              </a:rPr>
              <a:t>idBanthuam</a:t>
            </a:r>
            <a:r>
              <a:rPr lang="en-US" sz="2800"/>
              <a:t>	(để l</a:t>
            </a:r>
            <a:r>
              <a:rPr lang="vi-VN" sz="2800"/>
              <a:t>ư</a:t>
            </a:r>
            <a:r>
              <a:rPr lang="en-US" sz="2800"/>
              <a:t>u số hiệu bản thu âm: Stt)</a:t>
            </a:r>
          </a:p>
          <a:p>
            <a:r>
              <a:rPr lang="en-US" sz="2800"/>
              <a:t>			</a:t>
            </a:r>
            <a:r>
              <a:rPr lang="en-US" sz="2800" b="1">
                <a:solidFill>
                  <a:srgbClr val="0070C0"/>
                </a:solidFill>
              </a:rPr>
              <a:t>tenBannhac</a:t>
            </a:r>
            <a:r>
              <a:rPr lang="en-US" sz="2800"/>
              <a:t>	(để l</a:t>
            </a:r>
            <a:r>
              <a:rPr lang="vi-VN" sz="2800"/>
              <a:t>ư</a:t>
            </a:r>
            <a:r>
              <a:rPr lang="en-US" sz="2800"/>
              <a:t>u tên bản nhạc)</a:t>
            </a:r>
          </a:p>
          <a:p>
            <a:r>
              <a:rPr lang="en-US" sz="2800"/>
              <a:t>			</a:t>
            </a:r>
            <a:r>
              <a:rPr lang="en-US" sz="2800" b="1">
                <a:solidFill>
                  <a:srgbClr val="0070C0"/>
                </a:solidFill>
              </a:rPr>
              <a:t>tenNhacsi</a:t>
            </a:r>
            <a:r>
              <a:rPr lang="en-US" sz="2800"/>
              <a:t>	(để l</a:t>
            </a:r>
            <a:r>
              <a:rPr lang="vi-VN" sz="2800"/>
              <a:t>ư</a:t>
            </a:r>
            <a:r>
              <a:rPr lang="en-US" sz="2800"/>
              <a:t>u tên nhạc sĩ)</a:t>
            </a:r>
          </a:p>
          <a:p>
            <a:r>
              <a:rPr lang="en-US" sz="2800"/>
              <a:t>			</a:t>
            </a:r>
            <a:r>
              <a:rPr lang="en-US" sz="2800" b="1">
                <a:solidFill>
                  <a:srgbClr val="0070C0"/>
                </a:solidFill>
              </a:rPr>
              <a:t>tenCasi</a:t>
            </a:r>
            <a:r>
              <a:rPr lang="en-US" sz="2800"/>
              <a:t>	(để l</a:t>
            </a:r>
            <a:r>
              <a:rPr lang="vi-VN" sz="2800"/>
              <a:t>ư</a:t>
            </a:r>
            <a:r>
              <a:rPr lang="en-US" sz="2800"/>
              <a:t>u tên ca sĩ)</a:t>
            </a:r>
          </a:p>
          <a:p>
            <a:r>
              <a:rPr lang="en-US" sz="2800"/>
              <a:t>- Cách mô tả ngắn gọn:</a:t>
            </a:r>
          </a:p>
          <a:p>
            <a:r>
              <a:rPr lang="en-US" sz="2800">
                <a:solidFill>
                  <a:srgbClr val="C00000"/>
                </a:solidFill>
              </a:rPr>
              <a:t>	banthuam </a:t>
            </a:r>
            <a:r>
              <a:rPr lang="en-US" sz="2800"/>
              <a:t>(	</a:t>
            </a:r>
            <a:r>
              <a:rPr lang="en-US" sz="2800">
                <a:solidFill>
                  <a:srgbClr val="0070C0"/>
                </a:solidFill>
              </a:rPr>
              <a:t>idBanthuam, tenBannha, tenNhacsi, tenCasi	</a:t>
            </a:r>
            <a:r>
              <a:rPr lang="en-US" sz="2800"/>
              <a:t>)</a:t>
            </a:r>
          </a:p>
          <a:p>
            <a:r>
              <a:rPr lang="en-US" sz="2800" b="1"/>
              <a:t>- </a:t>
            </a:r>
            <a:r>
              <a:rPr lang="en-US" sz="2800"/>
              <a:t>Vì tr</a:t>
            </a:r>
            <a:r>
              <a:rPr lang="vi-VN" sz="2800"/>
              <a:t>ư</a:t>
            </a:r>
            <a:r>
              <a:rPr lang="en-US" sz="2800"/>
              <a:t>ờng </a:t>
            </a:r>
            <a:r>
              <a:rPr lang="en-US" sz="2800" b="1"/>
              <a:t>idBanthuam</a:t>
            </a:r>
            <a:r>
              <a:rPr lang="en-US" sz="2800"/>
              <a:t> xác định duy nhất mỗi bản ghi nên ta chọn nó làm </a:t>
            </a:r>
            <a:r>
              <a:rPr lang="en-US" sz="2800" b="1"/>
              <a:t>khóa chính </a:t>
            </a:r>
            <a:r>
              <a:rPr lang="en-US" sz="2800"/>
              <a:t>(primary key), thể hiện bằng dấu gạch chân.</a:t>
            </a:r>
            <a:endParaRPr lang="vi-VN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157E96-67CB-4330-BEFD-712B3DAB0009}"/>
              </a:ext>
            </a:extLst>
          </p:cNvPr>
          <p:cNvSpPr/>
          <p:nvPr/>
        </p:nvSpPr>
        <p:spPr>
          <a:xfrm>
            <a:off x="1073731" y="5852402"/>
            <a:ext cx="95253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solidFill>
                  <a:srgbClr val="3F3F3F"/>
                </a:solidFill>
              </a:rPr>
              <a:t>- Cách mô tả ngắn gọn lại nh</a:t>
            </a:r>
            <a:r>
              <a:rPr lang="vi-VN" sz="2800">
                <a:solidFill>
                  <a:srgbClr val="3F3F3F"/>
                </a:solidFill>
              </a:rPr>
              <a:t>ư</a:t>
            </a:r>
            <a:r>
              <a:rPr lang="en-US" sz="2800">
                <a:solidFill>
                  <a:srgbClr val="3F3F3F"/>
                </a:solidFill>
              </a:rPr>
              <a:t> sau:</a:t>
            </a:r>
          </a:p>
          <a:p>
            <a:r>
              <a:rPr lang="en-US" sz="2800">
                <a:solidFill>
                  <a:srgbClr val="3F3F3F"/>
                </a:solidFill>
              </a:rPr>
              <a:t>	</a:t>
            </a:r>
            <a:r>
              <a:rPr lang="en-US" sz="2800">
                <a:solidFill>
                  <a:srgbClr val="C00000"/>
                </a:solidFill>
              </a:rPr>
              <a:t>banthuam </a:t>
            </a:r>
            <a:r>
              <a:rPr lang="en-US" sz="2800"/>
              <a:t>(	</a:t>
            </a:r>
            <a:r>
              <a:rPr lang="en-US" sz="2800" b="1" u="sng">
                <a:solidFill>
                  <a:srgbClr val="7030A0"/>
                </a:solidFill>
              </a:rPr>
              <a:t>idBanthuam</a:t>
            </a:r>
            <a:r>
              <a:rPr lang="en-US" sz="2800">
                <a:solidFill>
                  <a:srgbClr val="0070C0"/>
                </a:solidFill>
              </a:rPr>
              <a:t>, tenBannha, tenNhacsi, tenCasi	</a:t>
            </a:r>
            <a:r>
              <a:rPr lang="en-US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52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16" y="177421"/>
            <a:ext cx="6435524" cy="7263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3AA94"/>
                </a:solidFill>
              </a:rPr>
              <a:t>3. Tổ chức lại bảng dữ liệu</a:t>
            </a:r>
            <a:endParaRPr lang="en-US" dirty="0">
              <a:solidFill>
                <a:srgbClr val="03AA9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CB66A-538B-40BC-945F-8FF22FC6B698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9A48B-1F4F-41E8-B0BB-36A0657949DB}"/>
              </a:ext>
            </a:extLst>
          </p:cNvPr>
          <p:cNvSpPr txBox="1"/>
          <p:nvPr/>
        </p:nvSpPr>
        <p:spPr>
          <a:xfrm>
            <a:off x="271517" y="1146790"/>
            <a:ext cx="70709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- Phân tích và sắp xếp lại để hạn chế l</a:t>
            </a:r>
            <a:r>
              <a:rPr lang="vi-VN" sz="2800"/>
              <a:t>ư</a:t>
            </a:r>
            <a:r>
              <a:rPr lang="en-US" sz="2800"/>
              <a:t>ợng dữ liệu lặp lại. Bảng </a:t>
            </a:r>
            <a:r>
              <a:rPr lang="en-US" sz="2800">
                <a:solidFill>
                  <a:srgbClr val="FF0000"/>
                </a:solidFill>
              </a:rPr>
              <a:t>banthuam</a:t>
            </a:r>
            <a:r>
              <a:rPr lang="en-US" sz="2800"/>
              <a:t> có thể đ</a:t>
            </a:r>
            <a:r>
              <a:rPr lang="vi-VN" sz="2800"/>
              <a:t>ư</a:t>
            </a:r>
            <a:r>
              <a:rPr lang="en-US" sz="2800"/>
              <a:t>ợc tổ chức lại thành các bảng sau:</a:t>
            </a:r>
          </a:p>
          <a:p>
            <a:pPr lvl="1" algn="just"/>
            <a:r>
              <a:rPr lang="en-US" sz="2800"/>
              <a:t>casi ( </a:t>
            </a:r>
            <a:r>
              <a:rPr lang="en-US" sz="2800" b="1" u="sng">
                <a:solidFill>
                  <a:srgbClr val="FFC000"/>
                </a:solidFill>
              </a:rPr>
              <a:t>idCasi</a:t>
            </a:r>
            <a:r>
              <a:rPr lang="en-US" sz="2800"/>
              <a:t>, tenCasi )</a:t>
            </a:r>
          </a:p>
          <a:p>
            <a:pPr lvl="1"/>
            <a:r>
              <a:rPr lang="en-US" sz="2800"/>
              <a:t>nhacsi ( </a:t>
            </a:r>
            <a:r>
              <a:rPr lang="en-US" sz="2800" b="1" u="sng">
                <a:solidFill>
                  <a:srgbClr val="7030A0"/>
                </a:solidFill>
              </a:rPr>
              <a:t>idNhacsi</a:t>
            </a:r>
            <a:r>
              <a:rPr lang="en-US" sz="2800"/>
              <a:t>, tenNhacsi )</a:t>
            </a:r>
          </a:p>
          <a:p>
            <a:pPr lvl="1"/>
            <a:r>
              <a:rPr lang="en-US" sz="2800"/>
              <a:t>bannhac ( </a:t>
            </a:r>
            <a:r>
              <a:rPr lang="en-US" sz="2800" b="1" u="sng">
                <a:solidFill>
                  <a:srgbClr val="0070C0"/>
                </a:solidFill>
              </a:rPr>
              <a:t>idBannhac</a:t>
            </a:r>
            <a:r>
              <a:rPr lang="en-US" sz="2800"/>
              <a:t>, tenBannhac, </a:t>
            </a:r>
            <a:r>
              <a:rPr lang="en-US" sz="2800">
                <a:solidFill>
                  <a:srgbClr val="7030A0"/>
                </a:solidFill>
              </a:rPr>
              <a:t>idNhacsi</a:t>
            </a:r>
            <a:r>
              <a:rPr lang="en-US" sz="2800"/>
              <a:t> )</a:t>
            </a:r>
          </a:p>
          <a:p>
            <a:pPr lvl="1"/>
            <a:r>
              <a:rPr lang="en-US" sz="2800"/>
              <a:t>banthuam ( </a:t>
            </a:r>
            <a:r>
              <a:rPr lang="en-US" sz="2800" b="1" u="sng">
                <a:solidFill>
                  <a:schemeClr val="accent6">
                    <a:lumMod val="50000"/>
                  </a:schemeClr>
                </a:solidFill>
              </a:rPr>
              <a:t>idBanthuam</a:t>
            </a:r>
            <a:r>
              <a:rPr lang="en-US" sz="2800"/>
              <a:t>, </a:t>
            </a:r>
            <a:r>
              <a:rPr lang="en-US" sz="2800">
                <a:solidFill>
                  <a:srgbClr val="0070C0"/>
                </a:solidFill>
              </a:rPr>
              <a:t>idBannhac</a:t>
            </a:r>
            <a:r>
              <a:rPr lang="en-US" sz="2800"/>
              <a:t>, </a:t>
            </a:r>
            <a:r>
              <a:rPr lang="en-US" sz="2800">
                <a:solidFill>
                  <a:srgbClr val="FFC000"/>
                </a:solidFill>
              </a:rPr>
              <a:t>idCasi</a:t>
            </a:r>
            <a:r>
              <a:rPr lang="en-US" sz="2800"/>
              <a:t> 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108EA-53D3-4A0F-9C05-F25E86DBE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851" y="4435381"/>
            <a:ext cx="2732679" cy="2314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7E905-6FD9-43C0-891F-45D3E9DD6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3775" y="4744845"/>
            <a:ext cx="3173265" cy="2005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FBB72-0BA3-483F-8589-F0BB828CC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7339" y="3822719"/>
            <a:ext cx="5004661" cy="3035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95182-CA8B-460B-B126-B710550CA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0083" y="74101"/>
            <a:ext cx="3800973" cy="37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582EDF0-7D96-4ECE-A124-95656154C57F}"/>
              </a:ext>
            </a:extLst>
          </p:cNvPr>
          <p:cNvSpPr txBox="1">
            <a:spLocks/>
          </p:cNvSpPr>
          <p:nvPr/>
        </p:nvSpPr>
        <p:spPr>
          <a:xfrm>
            <a:off x="271516" y="177421"/>
            <a:ext cx="6435524" cy="726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>
                <a:solidFill>
                  <a:srgbClr val="03AA94"/>
                </a:solidFill>
              </a:rPr>
              <a:t>4. Các loại khóa</a:t>
            </a:r>
            <a:endParaRPr lang="en-US" dirty="0">
              <a:solidFill>
                <a:srgbClr val="03AA9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7BBFE-FD18-4445-AD43-9E0A8A44179E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34071-D1D9-4BDE-A590-6FAC9576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414" y="1396910"/>
            <a:ext cx="11431137" cy="3033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013BB-34F6-4CF8-BBFE-9067B98B1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814" y="4650328"/>
            <a:ext cx="11218372" cy="15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0582EDF0-7D96-4ECE-A124-95656154C57F}"/>
              </a:ext>
            </a:extLst>
          </p:cNvPr>
          <p:cNvSpPr txBox="1">
            <a:spLocks/>
          </p:cNvSpPr>
          <p:nvPr/>
        </p:nvSpPr>
        <p:spPr>
          <a:xfrm>
            <a:off x="271515" y="177421"/>
            <a:ext cx="8858837" cy="13238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>
                <a:solidFill>
                  <a:srgbClr val="03AA94"/>
                </a:solidFill>
              </a:rPr>
              <a:t>5. Các kiểu dữ liệu của các tr</a:t>
            </a:r>
            <a:r>
              <a:rPr lang="vi-VN">
                <a:solidFill>
                  <a:srgbClr val="03AA94"/>
                </a:solidFill>
              </a:rPr>
              <a:t>ư</a:t>
            </a:r>
            <a:r>
              <a:rPr lang="en-US">
                <a:solidFill>
                  <a:srgbClr val="03AA94"/>
                </a:solidFill>
              </a:rPr>
              <a:t>ờng</a:t>
            </a:r>
            <a:endParaRPr lang="en-US" dirty="0">
              <a:solidFill>
                <a:srgbClr val="03AA9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7BBFE-FD18-4445-AD43-9E0A8A44179E}"/>
              </a:ext>
            </a:extLst>
          </p:cNvPr>
          <p:cNvSpPr/>
          <p:nvPr/>
        </p:nvSpPr>
        <p:spPr>
          <a:xfrm>
            <a:off x="0" y="903794"/>
            <a:ext cx="2183642" cy="45719"/>
          </a:xfrm>
          <a:prstGeom prst="rect">
            <a:avLst/>
          </a:prstGeom>
          <a:solidFill>
            <a:srgbClr val="03AA94"/>
          </a:solidFill>
          <a:ln>
            <a:solidFill>
              <a:srgbClr val="03A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88A45-B466-4101-9D29-CDF685802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351" y="1501254"/>
            <a:ext cx="10932964" cy="1774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64517-3C2B-D31D-EDF2-9154CFD1FF12}"/>
              </a:ext>
            </a:extLst>
          </p:cNvPr>
          <p:cNvSpPr txBox="1"/>
          <p:nvPr/>
        </p:nvSpPr>
        <p:spPr>
          <a:xfrm>
            <a:off x="797983" y="4925536"/>
            <a:ext cx="61002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684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246E92-72B1-49C0-AD54-7963CEB0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55" y="1394690"/>
            <a:ext cx="11081289" cy="260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D4979-850F-45FC-909B-B62B1539C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355" y="4814988"/>
            <a:ext cx="11081289" cy="173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0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264E67-8D46-4E0E-8CA8-EACF8092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51" y="1242942"/>
            <a:ext cx="11381497" cy="1614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F3452-F1EB-4A06-879B-CCB16E505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87"/>
          <a:stretch/>
        </p:blipFill>
        <p:spPr>
          <a:xfrm>
            <a:off x="405251" y="3124200"/>
            <a:ext cx="11381497" cy="342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0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369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Corbel</vt:lpstr>
      <vt:lpstr>Helvetica Light</vt:lpstr>
      <vt:lpstr>LiGHT</vt:lpstr>
      <vt:lpstr>Raleway</vt:lpstr>
      <vt:lpstr>Roboto Black</vt:lpstr>
      <vt:lpstr>Office Theme</vt:lpstr>
      <vt:lpstr>THỰC HÀNH XÁC ĐỊNH CẤU TRÚC BẢNG VÀ CÁC TRƯỜNG KHÓA</vt:lpstr>
      <vt:lpstr>Nhiệm vụ. Xác định các bảng dữ liệu, cấu trúc của chúng và các trường khóa cho CSDL của một website âm nhạc</vt:lpstr>
      <vt:lpstr>1. Xem xét bài toán</vt:lpstr>
      <vt:lpstr>2. Tạo lập bảng</vt:lpstr>
      <vt:lpstr>3. Tổ chức lại bảng dữ liệu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XÁC ĐỊNH CẤU TRÚC BẢNG VÀ CÁC TRƯỜNG KHÓA</dc:title>
  <dc:creator>VnTeach.Com</dc:creator>
  <cp:keywords>VnTeach.Com</cp:keywords>
  <cp:lastModifiedBy>Admin</cp:lastModifiedBy>
  <cp:revision>1</cp:revision>
  <dcterms:created xsi:type="dcterms:W3CDTF">2023-07-17T08:34:53Z</dcterms:created>
  <dcterms:modified xsi:type="dcterms:W3CDTF">2023-08-25T05:22:49Z</dcterms:modified>
</cp:coreProperties>
</file>