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  <p:sldMasterId id="2147483908" r:id="rId2"/>
  </p:sldMasterIdLst>
  <p:notesMasterIdLst>
    <p:notesMasterId r:id="rId24"/>
  </p:notesMasterIdLst>
  <p:sldIdLst>
    <p:sldId id="301" r:id="rId3"/>
    <p:sldId id="378" r:id="rId4"/>
    <p:sldId id="375" r:id="rId5"/>
    <p:sldId id="376" r:id="rId6"/>
    <p:sldId id="377" r:id="rId7"/>
    <p:sldId id="258" r:id="rId8"/>
    <p:sldId id="308" r:id="rId9"/>
    <p:sldId id="309" r:id="rId10"/>
    <p:sldId id="380" r:id="rId11"/>
    <p:sldId id="382" r:id="rId12"/>
    <p:sldId id="383" r:id="rId13"/>
    <p:sldId id="384" r:id="rId14"/>
    <p:sldId id="386" r:id="rId15"/>
    <p:sldId id="387" r:id="rId16"/>
    <p:sldId id="388" r:id="rId17"/>
    <p:sldId id="390" r:id="rId18"/>
    <p:sldId id="391" r:id="rId19"/>
    <p:sldId id="393" r:id="rId20"/>
    <p:sldId id="394" r:id="rId21"/>
    <p:sldId id="395" r:id="rId22"/>
    <p:sldId id="396" r:id="rId23"/>
  </p:sldIdLst>
  <p:sldSz cx="24384000" cy="13716000"/>
  <p:notesSz cx="6858000" cy="9144000"/>
  <p:custDataLst>
    <p:tags r:id="rId2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135F82"/>
    <a:srgbClr val="FFA700"/>
    <a:srgbClr val="242452"/>
    <a:srgbClr val="270F6B"/>
    <a:srgbClr val="C0504D"/>
    <a:srgbClr val="FFF487"/>
    <a:srgbClr val="FFE67D"/>
    <a:srgbClr val="FFE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86556" autoAdjust="0"/>
  </p:normalViewPr>
  <p:slideViewPr>
    <p:cSldViewPr>
      <p:cViewPr varScale="1">
        <p:scale>
          <a:sx n="32" d="100"/>
          <a:sy n="32" d="100"/>
        </p:scale>
        <p:origin x="1002" y="9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63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17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793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091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123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22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17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91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8427" y="5029201"/>
            <a:ext cx="17830798" cy="4525562"/>
          </a:xfrm>
        </p:spPr>
        <p:txBody>
          <a:bodyPr anchor="b">
            <a:normAutofit/>
          </a:bodyPr>
          <a:lstStyle>
            <a:lvl1pPr>
              <a:defRPr sz="10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8427" y="9554759"/>
            <a:ext cx="17830798" cy="2252566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8647621"/>
            <a:ext cx="3489304" cy="1557178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625" y="9059081"/>
            <a:ext cx="1559534" cy="730250"/>
          </a:xfr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0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5851" y="1248220"/>
            <a:ext cx="17823374" cy="25617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8424" y="4267200"/>
            <a:ext cx="17830800" cy="75552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8377" y="1428751"/>
            <a:ext cx="3177054" cy="101459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8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8425" y="4117500"/>
            <a:ext cx="17830798" cy="2937600"/>
          </a:xfrm>
        </p:spPr>
        <p:txBody>
          <a:bodyPr anchor="b"/>
          <a:lstStyle>
            <a:lvl1pPr algn="l">
              <a:defRPr sz="8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8425" y="7060258"/>
            <a:ext cx="17830798" cy="1720800"/>
          </a:xfrm>
        </p:spPr>
        <p:txBody>
          <a:bodyPr anchor="t"/>
          <a:lstStyle>
            <a:lvl1pPr marL="0" indent="0" algn="l">
              <a:buNone/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8377" y="6356351"/>
            <a:ext cx="3177054" cy="101459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625" y="6488279"/>
            <a:ext cx="1559534" cy="730250"/>
          </a:xfr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30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78424" y="4267200"/>
            <a:ext cx="8627728" cy="755524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81494" y="4252444"/>
            <a:ext cx="8627728" cy="755524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8377" y="1428751"/>
            <a:ext cx="3177054" cy="101459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625" y="1575565"/>
            <a:ext cx="1559534" cy="730250"/>
          </a:xfr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36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746" y="3945406"/>
            <a:ext cx="7985464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8425" y="5097932"/>
            <a:ext cx="8685786" cy="670812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013259" y="3938950"/>
            <a:ext cx="7998002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333914" y="5091476"/>
            <a:ext cx="8677348" cy="670812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8377" y="1428751"/>
            <a:ext cx="3177054" cy="101459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625" y="1575565"/>
            <a:ext cx="1559534" cy="730250"/>
          </a:xfr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28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8377" y="1428751"/>
            <a:ext cx="3177054" cy="101459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98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8377" y="1428751"/>
            <a:ext cx="3177054" cy="101459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66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8425" y="892176"/>
            <a:ext cx="7010398" cy="1952624"/>
          </a:xfrm>
        </p:spPr>
        <p:txBody>
          <a:bodyPr anchor="b"/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46024" y="892177"/>
            <a:ext cx="10363200" cy="10829926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78425" y="3197226"/>
            <a:ext cx="7010398" cy="8524872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8377" y="1428751"/>
            <a:ext cx="3177054" cy="101459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12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8426" y="9601200"/>
            <a:ext cx="17830800" cy="1133476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8424" y="1269930"/>
            <a:ext cx="17830800" cy="7709940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78426" y="10734676"/>
            <a:ext cx="17830800" cy="98742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8377" y="9823451"/>
            <a:ext cx="3177054" cy="101459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3625" y="9966175"/>
            <a:ext cx="1559534" cy="730250"/>
          </a:xfr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24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8425" y="1219200"/>
            <a:ext cx="17830798" cy="6234080"/>
          </a:xfrm>
        </p:spPr>
        <p:txBody>
          <a:bodyPr anchor="ctr">
            <a:normAutofit/>
          </a:bodyPr>
          <a:lstStyle>
            <a:lvl1pPr algn="l">
              <a:defRPr sz="9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8425" y="8708092"/>
            <a:ext cx="17830798" cy="3111728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8377" y="6356351"/>
            <a:ext cx="3177054" cy="101459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625" y="6488279"/>
            <a:ext cx="1559534" cy="73025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47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898" y="1219200"/>
            <a:ext cx="16787852" cy="5791200"/>
          </a:xfrm>
        </p:spPr>
        <p:txBody>
          <a:bodyPr anchor="ctr">
            <a:normAutofit/>
          </a:bodyPr>
          <a:lstStyle>
            <a:lvl1pPr algn="l">
              <a:defRPr sz="9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550024" y="7010400"/>
            <a:ext cx="15073108" cy="762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400" indent="0">
              <a:buFontTx/>
              <a:buNone/>
              <a:defRPr/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8425" y="8708092"/>
            <a:ext cx="17830798" cy="3111728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8377" y="6356351"/>
            <a:ext cx="3177054" cy="101459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625" y="6488279"/>
            <a:ext cx="1559534" cy="73025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35304" y="1296010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229704" y="5810612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3789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8426" y="4876801"/>
            <a:ext cx="17830800" cy="5449690"/>
          </a:xfrm>
        </p:spPr>
        <p:txBody>
          <a:bodyPr anchor="b">
            <a:normAutofit/>
          </a:bodyPr>
          <a:lstStyle>
            <a:lvl1pPr algn="l">
              <a:defRPr sz="9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78426" y="10363200"/>
            <a:ext cx="17830800" cy="145924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8377" y="9823451"/>
            <a:ext cx="3177054" cy="101459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3625" y="9966175"/>
            <a:ext cx="1559534" cy="73025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5460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699898" y="1219200"/>
            <a:ext cx="16787852" cy="5791200"/>
          </a:xfrm>
        </p:spPr>
        <p:txBody>
          <a:bodyPr anchor="ctr">
            <a:normAutofit/>
          </a:bodyPr>
          <a:lstStyle>
            <a:lvl1pPr algn="l">
              <a:defRPr sz="9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78424" y="8686800"/>
            <a:ext cx="17830800" cy="16764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4800">
                <a:solidFill>
                  <a:schemeClr val="accent1"/>
                </a:solidFill>
              </a:defRPr>
            </a:lvl1pPr>
            <a:lvl2pPr marL="914400" indent="0">
              <a:buFontTx/>
              <a:buNone/>
              <a:defRPr/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78426" y="10363200"/>
            <a:ext cx="17830800" cy="145924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8377" y="9823451"/>
            <a:ext cx="3177054" cy="101459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3625" y="9966175"/>
            <a:ext cx="1559534" cy="73025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35304" y="1296010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229704" y="5810612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38796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8425" y="1254814"/>
            <a:ext cx="17830798" cy="5760040"/>
          </a:xfrm>
        </p:spPr>
        <p:txBody>
          <a:bodyPr anchor="ctr">
            <a:normAutofit/>
          </a:bodyPr>
          <a:lstStyle>
            <a:lvl1pPr algn="l">
              <a:defRPr sz="9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78424" y="8686800"/>
            <a:ext cx="17830800" cy="16764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4800">
                <a:solidFill>
                  <a:schemeClr val="accent1"/>
                </a:solidFill>
              </a:defRPr>
            </a:lvl1pPr>
            <a:lvl2pPr marL="914400" indent="0">
              <a:buFontTx/>
              <a:buNone/>
              <a:defRPr/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78426" y="10363200"/>
            <a:ext cx="17830800" cy="145924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8377" y="9823451"/>
            <a:ext cx="3177054" cy="101459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3625" y="9966175"/>
            <a:ext cx="1559534" cy="73025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600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8377" y="1428751"/>
            <a:ext cx="3177054" cy="101459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425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589625" y="1254811"/>
            <a:ext cx="4415202" cy="1056763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78424" y="1254811"/>
            <a:ext cx="12954000" cy="105676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8377" y="1428751"/>
            <a:ext cx="3177054" cy="101459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352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0628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0847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0771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1065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29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image" Target="../media/image1.png"/><Relationship Id="rId28" Type="http://schemas.openxmlformats.org/officeDocument/2006/relationships/image" Target="../media/image6.png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theme" Target="../theme/theme2.xml"/><Relationship Id="rId27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18/8/2022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457200"/>
            <a:ext cx="5703032" cy="13277256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54442" y="-1571"/>
            <a:ext cx="4713348" cy="13708078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365760" cy="1371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85849" y="1248220"/>
            <a:ext cx="17823374" cy="25617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8424" y="4267200"/>
            <a:ext cx="17830800" cy="777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23225" y="12260874"/>
            <a:ext cx="2292566" cy="740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18/8/2022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8425" y="12271617"/>
            <a:ext cx="1523999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63625" y="1575565"/>
            <a:ext cx="155953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0" name="Picture 5"/>
            <p:cNvPicPr>
              <a:picLocks noChangeAspect="1" noChangeArrowheads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3" name="Picture 10"/>
            <p:cNvPicPr>
              <a:picLocks noChangeAspect="1" noChangeArrowheads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11"/>
            <p:cNvPicPr>
              <a:picLocks noChangeAspect="1" noChangeArrowheads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3"/>
            <p:cNvPicPr>
              <a:picLocks noChangeAspect="1" noChangeArrowheads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5" name="TextBox 64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TextBox 65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8" name="Picture 13"/>
          <p:cNvPicPr>
            <a:picLocks noChangeAspect="1" noChangeArrowheads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16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  <p:sldLayoutId id="2147483923" r:id="rId15"/>
    <p:sldLayoutId id="2147483924" r:id="rId16"/>
    <p:sldLayoutId id="2147483925" r:id="rId17"/>
    <p:sldLayoutId id="2147483773" r:id="rId18"/>
    <p:sldLayoutId id="2147483772" r:id="rId19"/>
    <p:sldLayoutId id="2147483771" r:id="rId20"/>
    <p:sldLayoutId id="2147483770" r:id="rId21"/>
  </p:sldLayoutIdLst>
  <p:txStyles>
    <p:titleStyle>
      <a:lvl1pPr algn="l" defTabSz="914400" rtl="0" eaLnBrk="1" latinLnBrk="0" hangingPunct="1">
        <a:spcBef>
          <a:spcPct val="0"/>
        </a:spcBef>
        <a:buNone/>
        <a:defRPr sz="72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685800" indent="-6858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485900" indent="-5715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860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32004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41148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50292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huongtrinhmoi.com/" TargetMode="Externa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4" Type="http://schemas.openxmlformats.org/officeDocument/2006/relationships/hyperlink" Target="https://chuongtrinhmoi.com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hyperlink" Target="https://chuongtrinhmoi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4865914"/>
            <a:ext cx="19877574" cy="8392886"/>
          </a:xfrm>
          <a:prstGeom prst="roundRect">
            <a:avLst>
              <a:gd name="adj" fmla="val 4570"/>
            </a:avLst>
          </a:prstGeom>
          <a:noFill/>
          <a:ln w="5715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275729" y="1297410"/>
            <a:ext cx="24400495" cy="190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endParaRPr lang="vi-VN" sz="4800" b="1" dirty="0" smtClean="0">
              <a:solidFill>
                <a:srgbClr val="776249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US" sz="6000" b="1" dirty="0" err="1" smtClean="0">
                <a:solidFill>
                  <a:srgbClr val="776249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Chương</a:t>
            </a:r>
            <a:r>
              <a:rPr lang="en-US" sz="6000" b="1" dirty="0" smtClean="0">
                <a:solidFill>
                  <a:srgbClr val="776249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vi-VN" sz="6000" b="1" dirty="0" smtClean="0">
                <a:solidFill>
                  <a:srgbClr val="776249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</a:t>
            </a:r>
            <a:r>
              <a:rPr lang="en-US" sz="6000" b="1" dirty="0" smtClean="0">
                <a:solidFill>
                  <a:srgbClr val="776249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XÁC </a:t>
            </a:r>
            <a:r>
              <a:rPr lang="en-US" sz="6000" b="1" dirty="0">
                <a:solidFill>
                  <a:srgbClr val="776249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SUẤT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002763" y="4446052"/>
            <a:ext cx="15517329" cy="861744"/>
            <a:chOff x="4873721" y="4446051"/>
            <a:chExt cx="15517329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73721" y="4446051"/>
              <a:ext cx="15517329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vi-VN" sz="6599" b="1" dirty="0" smtClean="0">
                  <a:solidFill>
                    <a:srgbClr val="135F82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</a:t>
              </a:r>
              <a:r>
                <a:rPr lang="en-US" sz="6599" b="1" dirty="0" smtClean="0">
                  <a:solidFill>
                    <a:srgbClr val="135F82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 </a:t>
              </a:r>
              <a:r>
                <a:rPr lang="vi-VN" sz="6599" b="1" dirty="0" smtClean="0">
                  <a:solidFill>
                    <a:srgbClr val="135F82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KHÔNG GIAN MẪU</a:t>
              </a:r>
              <a:r>
                <a:rPr lang="en-US" sz="6599" b="1" dirty="0" smtClean="0">
                  <a:solidFill>
                    <a:srgbClr val="135F82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6599" b="1" dirty="0">
                  <a:solidFill>
                    <a:srgbClr val="135F82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VÀ BIẾN CỐ</a:t>
              </a:r>
            </a:p>
          </p:txBody>
        </p:sp>
      </p:grpSp>
      <p:grpSp>
        <p:nvGrpSpPr>
          <p:cNvPr id="56" name="Group 60"/>
          <p:cNvGrpSpPr/>
          <p:nvPr/>
        </p:nvGrpSpPr>
        <p:grpSpPr>
          <a:xfrm>
            <a:off x="2372944" y="5796146"/>
            <a:ext cx="15470552" cy="907184"/>
            <a:chOff x="7459670" y="7086600"/>
            <a:chExt cx="15472338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3839552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PHÉP </a:t>
              </a:r>
              <a:r>
                <a:rPr lang="en-US" sz="4700" b="1" dirty="0" smtClean="0">
                  <a:solidFill>
                    <a:srgbClr val="135F82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THỬ</a:t>
              </a:r>
              <a:r>
                <a:rPr lang="vi-VN" sz="4700" b="1" dirty="0" smtClean="0">
                  <a:solidFill>
                    <a:srgbClr val="135F82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NGẪU NHIÊN VÀ</a:t>
              </a:r>
              <a:r>
                <a:rPr lang="en-US" sz="4700" b="1" dirty="0" smtClean="0">
                  <a:solidFill>
                    <a:srgbClr val="135F82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700" b="1" dirty="0">
                  <a:solidFill>
                    <a:srgbClr val="135F82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KHÔNG GIAN MẪU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8050230" y="7688759"/>
                  <a:ext cx="324669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50167" y="9798412"/>
            <a:ext cx="4266650" cy="929775"/>
            <a:chOff x="7459670" y="8524495"/>
            <a:chExt cx="4267147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263436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BIẾN CỐ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79477" y="7688759"/>
                  <a:ext cx="466174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82540" y="11437484"/>
            <a:ext cx="5392282" cy="942109"/>
            <a:chOff x="7459670" y="9982200"/>
            <a:chExt cx="5392901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3760115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vi-VN" sz="4700" b="1" dirty="0" smtClean="0">
                  <a:solidFill>
                    <a:srgbClr val="135F82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LUYỆN TẬP </a:t>
              </a:r>
              <a:endParaRPr lang="en-US" sz="4700" b="1" dirty="0">
                <a:solidFill>
                  <a:srgbClr val="135F8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08725" y="7688759"/>
                  <a:ext cx="607679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60373" y="7084350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Phép</a:t>
              </a:r>
              <a:r>
                <a:rPr lang="en-US" sz="4800" b="1" i="1" dirty="0">
                  <a:solidFill>
                    <a:srgbClr val="145F82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thử</a:t>
              </a:r>
              <a:r>
                <a:rPr lang="vi-VN" sz="4800" b="1" i="1" dirty="0" smtClean="0">
                  <a:solidFill>
                    <a:srgbClr val="145F82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ngẫu nhiên</a:t>
              </a:r>
              <a:r>
                <a:rPr lang="en-US" sz="4800" b="1" i="1" dirty="0" smtClean="0">
                  <a:solidFill>
                    <a:srgbClr val="145F82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endParaRPr lang="en-US" sz="4800" b="1" i="1" dirty="0">
                <a:solidFill>
                  <a:srgbClr val="145F8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014629" y="2795826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60373" y="8311854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gian</a:t>
              </a:r>
              <a:r>
                <a:rPr lang="en-US" sz="4800" b="1" i="1" dirty="0">
                  <a:solidFill>
                    <a:srgbClr val="145F82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mẫu</a:t>
              </a:r>
              <a:endParaRPr lang="en-US" sz="4800" b="1" i="1" dirty="0">
                <a:solidFill>
                  <a:srgbClr val="145F8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014629" y="2795826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133600" y="1066800"/>
                <a:ext cx="19888200" cy="10649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7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Tất </a:t>
                </a:r>
                <a:r>
                  <a:rPr lang="vi-VN" sz="7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 các kết quả có thể xảy </a:t>
                </a:r>
                <a:r>
                  <a:rPr lang="vi-VN" sz="7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 đối với số chấm trong hai lần gieo xúc xắc là</a:t>
                </a:r>
                <a:r>
                  <a:rPr lang="en-US" sz="6600" dirty="0" smtClean="0">
                    <a:solidFill>
                      <a:srgbClr val="002060"/>
                    </a:solidFill>
                  </a:rPr>
                  <a:t>:</a:t>
                </a:r>
                <a:endParaRPr lang="vi-VN" sz="6600" dirty="0" smtClean="0">
                  <a:solidFill>
                    <a:srgbClr val="002060"/>
                  </a:solidFill>
                </a:endParaRPr>
              </a:p>
              <a:p>
                <a:endParaRPr lang="en-US" sz="6600" dirty="0">
                  <a:solidFill>
                    <a:srgbClr val="00206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6600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vi-VN" sz="66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66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6600" i="1" dirty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6600" dirty="0">
                    <a:solidFill>
                      <a:srgbClr val="C00000"/>
                    </a:solidFill>
                  </a:rPr>
                  <a:t>{(1; 1); (1; 2); (1; 3); (1; 4); (1; 5); (1; 6);</a:t>
                </a:r>
              </a:p>
              <a:p>
                <a:r>
                  <a:rPr lang="vi-VN" sz="6600" dirty="0"/>
                  <a:t> </a:t>
                </a:r>
                <a:r>
                  <a:rPr lang="vi-VN" sz="6600" dirty="0" smtClean="0"/>
                  <a:t>         </a:t>
                </a:r>
                <a:r>
                  <a:rPr lang="en-US" sz="6600" dirty="0" smtClean="0">
                    <a:solidFill>
                      <a:srgbClr val="00B050"/>
                    </a:solidFill>
                  </a:rPr>
                  <a:t>(</a:t>
                </a:r>
                <a:r>
                  <a:rPr lang="en-US" sz="6600" dirty="0">
                    <a:solidFill>
                      <a:srgbClr val="00B050"/>
                    </a:solidFill>
                  </a:rPr>
                  <a:t>2; 1); (2; 2); (2; 3); (2; 4); (2; 5); (2; 6);</a:t>
                </a:r>
              </a:p>
              <a:p>
                <a:r>
                  <a:rPr lang="vi-VN" sz="6600" dirty="0"/>
                  <a:t> </a:t>
                </a:r>
                <a:r>
                  <a:rPr lang="vi-VN" sz="6600" dirty="0" smtClean="0"/>
                  <a:t>         </a:t>
                </a:r>
                <a:r>
                  <a:rPr lang="en-US" sz="6600" dirty="0" smtClean="0"/>
                  <a:t>(</a:t>
                </a:r>
                <a:r>
                  <a:rPr lang="en-US" sz="6600" dirty="0"/>
                  <a:t>3; 1); (3; 2); (3; 3); (3; 4); (3; 5); (3; 6);</a:t>
                </a:r>
              </a:p>
              <a:p>
                <a:r>
                  <a:rPr lang="vi-VN" sz="6600" dirty="0" smtClean="0"/>
                  <a:t>          </a:t>
                </a:r>
                <a:r>
                  <a:rPr lang="en-US" sz="6600" dirty="0" smtClean="0">
                    <a:solidFill>
                      <a:schemeClr val="accent2"/>
                    </a:solidFill>
                  </a:rPr>
                  <a:t>(4; 1); (4; 2); (4; 3); (4; 4); (4; 5); (4; 6);</a:t>
                </a:r>
              </a:p>
              <a:p>
                <a:r>
                  <a:rPr lang="vi-VN" sz="6600" dirty="0" smtClean="0"/>
                  <a:t>          </a:t>
                </a:r>
                <a:r>
                  <a:rPr lang="en-US" sz="66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(5; 1); (5; 2); (5; 3); (5; 4); (5; 5); (5; 6);</a:t>
                </a:r>
              </a:p>
              <a:p>
                <a:r>
                  <a:rPr lang="vi-VN" sz="6600" dirty="0"/>
                  <a:t> </a:t>
                </a:r>
                <a:r>
                  <a:rPr lang="vi-VN" sz="6600" dirty="0" smtClean="0"/>
                  <a:t>         </a:t>
                </a:r>
                <a:r>
                  <a:rPr lang="en-US" sz="6600" dirty="0" smtClean="0">
                    <a:solidFill>
                      <a:srgbClr val="FF0000"/>
                    </a:solidFill>
                  </a:rPr>
                  <a:t>(6; 1); (6; 2); (6; 3); (6; 4); (6; 5); (6; 6</a:t>
                </a:r>
                <a:r>
                  <a:rPr lang="en-US" sz="6600" dirty="0" smtClean="0">
                    <a:solidFill>
                      <a:srgbClr val="FF0000"/>
                    </a:solidFill>
                  </a:rPr>
                  <a:t>)}.</a:t>
                </a:r>
                <a:endParaRPr lang="vi-VN" sz="800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vi-VN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vi-VN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)=36</m:t>
                      </m:r>
                    </m:oMath>
                  </m:oMathPara>
                </a14:m>
                <a:endParaRPr lang="en-US" sz="8000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066800"/>
                <a:ext cx="19888200" cy="10649069"/>
              </a:xfrm>
              <a:prstGeom prst="rect">
                <a:avLst/>
              </a:prstGeom>
              <a:blipFill rotWithShape="0">
                <a:blip r:embed="rId2"/>
                <a:stretch>
                  <a:fillRect l="-2298" t="-2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965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81000"/>
            <a:ext cx="20955000" cy="1255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5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5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Nhóm 1 </a:t>
            </a:r>
            <a:r>
              <a:rPr lang="vi-VN" sz="5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Liệt kê số phần tử của tập hợp B gồm tất cả các kết quả có thể xảy ra khi </a:t>
            </a:r>
            <a:r>
              <a:rPr lang="vi-VN" sz="5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 chấm xuất hiện sau hai lần gieo </a:t>
            </a:r>
            <a:r>
              <a:rPr lang="vi-VN" sz="5400" dirty="0">
                <a:solidFill>
                  <a:srgbClr val="4472C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giống nhau</a:t>
            </a:r>
            <a:r>
              <a:rPr lang="vi-VN" sz="5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54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Nhóm </a:t>
            </a:r>
            <a:r>
              <a:rPr lang="vi-VN" sz="5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vi-VN" sz="5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Liệt kê số phần tử của tập hợp C gồm tất cả các kết quả có thể xảy ra khi </a:t>
            </a:r>
            <a:r>
              <a:rPr lang="vi-VN" sz="5400" dirty="0">
                <a:solidFill>
                  <a:srgbClr val="4472C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 số chấm xuất hiện sau hai lần gieo bằng 6.</a:t>
            </a: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5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5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Nhóm 3 </a:t>
            </a:r>
            <a:r>
              <a:rPr lang="vi-VN" sz="5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Liệt kê số phần tử của tập hợp D gồm tất cả các kết quả có thể xảy ra khi </a:t>
            </a:r>
            <a:r>
              <a:rPr lang="vi-VN" sz="5400" dirty="0">
                <a:solidFill>
                  <a:srgbClr val="4472C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tích số chấm xuất hiện sau hai lần gieo bằng 12.</a:t>
            </a: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54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Nhóm </a:t>
            </a:r>
            <a:r>
              <a:rPr lang="vi-VN" sz="5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vi-VN" sz="5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Liệt kê số phần tử của tập hợp E gồm tất cả các kết quả có thể xảy ra khi </a:t>
            </a:r>
            <a:r>
              <a:rPr lang="vi-VN" sz="5400" dirty="0">
                <a:solidFill>
                  <a:srgbClr val="4472C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 số chấm xuất hiện sau hai lần gieo là số chẵn.</a:t>
            </a: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54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HỎI CHUNG:  </a:t>
            </a:r>
            <a:r>
              <a:rPr lang="vi-VN" sz="5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Nhận xét </a:t>
            </a:r>
            <a:r>
              <a:rPr lang="vi-VN" sz="5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mối quan hệ </a:t>
            </a:r>
            <a:r>
              <a:rPr lang="vi-VN" sz="5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giữa tập hợp B và Ω, tập hợp C và Ω, tập hợp E và </a:t>
            </a:r>
            <a:r>
              <a:rPr lang="vi-VN" sz="5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Ω.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12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66800" y="304800"/>
                <a:ext cx="22402800" cy="13058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6600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Nhóm </a:t>
                </a:r>
                <a:r>
                  <a:rPr lang="vi-VN" sz="6600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</a:t>
                </a:r>
                <a:r>
                  <a:rPr lang="vi-VN" sz="66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-US" sz="7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7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r>
                      <a:rPr lang="en-US" sz="6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{(1; 1); </m:t>
                    </m:r>
                    <m:r>
                      <a:rPr lang="en-US" sz="66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(2; 2); (3; 3); (4; 4); (5; 5); (6; 6</m:t>
                    </m:r>
                    <m:r>
                      <a:rPr lang="en-US" sz="6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)}.</m:t>
                    </m:r>
                  </m:oMath>
                </a14:m>
                <a:endParaRPr lang="vi-VN" sz="66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6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6600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Nhóm </a:t>
                </a:r>
                <a:r>
                  <a:rPr lang="vi-VN" sz="66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lang="vi-VN" sz="6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7200" i="0" dirty="0" smtClean="0">
                    <a:effectLst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C= </a:t>
                </a:r>
                <a:r>
                  <a:rPr lang="en-US" sz="6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{(</a:t>
                </a:r>
                <a:r>
                  <a:rPr lang="en-US" sz="6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1; 5); </a:t>
                </a:r>
                <a:r>
                  <a:rPr lang="en-US" sz="6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(2; 4); (3; 3); (4; 2); (5; 1</a:t>
                </a:r>
                <a:r>
                  <a:rPr lang="en-US" sz="66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)}.</a:t>
                </a:r>
                <a:endParaRPr lang="vi-VN" sz="66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6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6600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Nhóm </a:t>
                </a:r>
                <a:r>
                  <a:rPr lang="vi-VN" sz="66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 </a:t>
                </a:r>
                <a:r>
                  <a:rPr lang="vi-VN" sz="6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-US" sz="72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72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r>
                      <a:rPr lang="en-US" sz="6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{(</m:t>
                    </m:r>
                    <m:r>
                      <a:rPr lang="en-US" sz="6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2; 6); </m:t>
                    </m:r>
                    <m:r>
                      <a:rPr lang="en-US" sz="66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(3; 4); (4; 3); (6; 2</m:t>
                    </m:r>
                    <m:r>
                      <a:rPr lang="en-US" sz="6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)}.</m:t>
                    </m:r>
                  </m:oMath>
                </a14:m>
                <a:endParaRPr lang="vi-VN" sz="66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6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6600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Nhóm </a:t>
                </a:r>
                <a:r>
                  <a:rPr lang="vi-VN" sz="66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 </a:t>
                </a:r>
                <a:r>
                  <a:rPr lang="vi-VN" sz="6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7200" i="0" dirty="0" smtClean="0"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E= </a:t>
                </a:r>
                <a:r>
                  <a:rPr lang="en-US" sz="6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{(1; 1); </a:t>
                </a:r>
                <a:r>
                  <a:rPr lang="en-US" sz="66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(1; 3); (1; 5); </a:t>
                </a:r>
                <a:r>
                  <a:rPr lang="en-US" sz="6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(3; 1); </a:t>
                </a:r>
                <a:r>
                  <a:rPr lang="en-US" sz="66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(3; 3); (3; 5);</a:t>
                </a:r>
                <a:r>
                  <a:rPr lang="en-US" sz="6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(5; 1); </a:t>
                </a:r>
                <a:r>
                  <a:rPr lang="en-US" sz="66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(5; 3); (5; 5)</a:t>
                </a:r>
                <a:r>
                  <a:rPr lang="en-US" sz="6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6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r>
                  <a:rPr lang="en-US" sz="6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(2; 2); </a:t>
                </a:r>
                <a:r>
                  <a:rPr lang="en-US" sz="66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(2; 4);  (2; 6); </a:t>
                </a:r>
                <a:r>
                  <a:rPr lang="en-US" sz="6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(4; 2); </a:t>
                </a:r>
                <a:r>
                  <a:rPr lang="en-US" sz="66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(4; 4); (4; 6);</a:t>
                </a:r>
                <a:r>
                  <a:rPr lang="en-US" sz="6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(6; 2); </a:t>
                </a:r>
                <a:r>
                  <a:rPr lang="en-US" sz="66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(6; 4); (6; 6)}</a:t>
                </a:r>
                <a:endParaRPr lang="en-US" sz="6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66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7200" dirty="0" smtClean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Ta thấy:  </a:t>
                </a:r>
                <a14:m>
                  <m:oMath xmlns:m="http://schemas.openxmlformats.org/officeDocument/2006/math">
                    <m:r>
                      <a:rPr lang="vi-VN" sz="7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vi-VN" sz="7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⊂</m:t>
                    </m:r>
                    <m:r>
                      <a:rPr lang="vi-VN" sz="7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𝛺</m:t>
                    </m:r>
                    <m:r>
                      <a:rPr lang="vi-VN" sz="7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vi-VN" sz="7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vi-VN" sz="7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⊂</m:t>
                    </m:r>
                    <m:r>
                      <a:rPr lang="vi-VN" sz="7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𝛺</m:t>
                    </m:r>
                    <m:r>
                      <a:rPr lang="vi-VN" sz="7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vi-VN" sz="7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vi-VN" sz="7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⊂</m:t>
                    </m:r>
                    <m:r>
                      <a:rPr lang="vi-VN" sz="7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𝛺</m:t>
                    </m:r>
                    <m:r>
                      <a:rPr lang="vi-VN" sz="7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vi-VN" sz="7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vi-VN" sz="7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⊂</m:t>
                    </m:r>
                    <m:r>
                      <a:rPr lang="vi-VN" sz="7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𝛺</m:t>
                    </m:r>
                    <m:r>
                      <a:rPr lang="vi-VN" sz="7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endParaRPr lang="en-US" sz="60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04800"/>
                <a:ext cx="22402800" cy="13058511"/>
              </a:xfrm>
              <a:prstGeom prst="rect">
                <a:avLst/>
              </a:prstGeom>
              <a:blipFill rotWithShape="0">
                <a:blip r:embed="rId2"/>
                <a:stretch>
                  <a:fillRect l="-2041" t="-1307" b="-1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179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39467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9244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I</a:t>
              </a:r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solidFill>
                    <a:srgbClr val="145F82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BIẾN CỐ</a:t>
              </a:r>
              <a:endParaRPr lang="en-US" sz="4800" b="1" dirty="0">
                <a:solidFill>
                  <a:srgbClr val="145F8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41976" y="1838959"/>
            <a:ext cx="23080024" cy="8718917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397084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Định</a:t>
                </a:r>
                <a:r>
                  <a:rPr lang="vi-VN" sz="46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600" b="1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nghĩa</a:t>
                </a:r>
                <a:r>
                  <a:rPr lang="en-US" sz="46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p:grpSp>
      </p:grpSp>
      <p:sp>
        <p:nvSpPr>
          <p:cNvPr id="10" name="Hình chữ nhật 9">
            <a:extLst>
              <a:ext uri="{FF2B5EF4-FFF2-40B4-BE49-F238E27FC236}">
                <a16:creationId xmlns="" xmlns:a16="http://schemas.microsoft.com/office/drawing/2014/main" id="{6B1AC2A2-9288-4D7E-9870-0B627BEB8B31}"/>
              </a:ext>
            </a:extLst>
          </p:cNvPr>
          <p:cNvSpPr/>
          <p:nvPr/>
        </p:nvSpPr>
        <p:spPr>
          <a:xfrm>
            <a:off x="1864042" y="3905093"/>
            <a:ext cx="20523727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54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sz="5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GB" sz="5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5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5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5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GB" sz="5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GB" sz="5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GB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GB" sz="5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GB" sz="5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GB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GB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5400" i="1" dirty="0">
                <a:latin typeface="Arial" panose="020B0604020202020204" pitchFamily="34" charset="0"/>
                <a:cs typeface="Arial" panose="020B0604020202020204" pitchFamily="34" charset="0"/>
              </a:rPr>
              <a:t> A, B, C, … 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GB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GB" sz="5400" i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GB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GB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GB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GB" sz="5400" i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GB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sz="5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GB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GB" sz="5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sz="5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GB" sz="5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GB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GB" sz="5400" i="1" dirty="0">
                <a:latin typeface="Arial" panose="020B0604020202020204" pitchFamily="34" charset="0"/>
                <a:cs typeface="Arial" panose="020B0604020202020204" pitchFamily="34" charset="0"/>
              </a:rPr>
              <a:t> A.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vi-VN" sz="4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87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21117243" cy="5581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6715125"/>
            <a:ext cx="11182350" cy="1904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8604570"/>
            <a:ext cx="23039494" cy="38922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99" y="5886450"/>
            <a:ext cx="182880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rgbClr val="FF0000"/>
                </a:solidFill>
              </a:rPr>
              <a:t>GIẢI:</a:t>
            </a:r>
          </a:p>
          <a:p>
            <a:r>
              <a:rPr lang="vi-VN" dirty="0" smtClean="0"/>
              <a:t>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41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23845157" cy="32099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838200" y="3962400"/>
                <a:ext cx="20802600" cy="6093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5400" dirty="0" smtClean="0"/>
                  <a:t>D</a:t>
                </a:r>
                <a14:m>
                  <m:oMath xmlns:m="http://schemas.openxmlformats.org/officeDocument/2006/math">
                    <m:r>
                      <a:rPr lang="en-US" sz="5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i="1" dirty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5400" dirty="0">
                    <a:solidFill>
                      <a:srgbClr val="C00000"/>
                    </a:solidFill>
                  </a:rPr>
                  <a:t>{(1; 1); (1; 2); (1; 3); (1; 4); (1; 5); (1; 6);</a:t>
                </a:r>
              </a:p>
              <a:p>
                <a:r>
                  <a:rPr lang="vi-VN" sz="5400" dirty="0"/>
                  <a:t> </a:t>
                </a:r>
                <a:r>
                  <a:rPr lang="vi-VN" sz="5400" dirty="0"/>
                  <a:t>         </a:t>
                </a:r>
                <a:r>
                  <a:rPr lang="en-US" sz="5400" dirty="0">
                    <a:solidFill>
                      <a:srgbClr val="00B050"/>
                    </a:solidFill>
                  </a:rPr>
                  <a:t>(</a:t>
                </a:r>
                <a:r>
                  <a:rPr lang="en-US" sz="5400" dirty="0">
                    <a:solidFill>
                      <a:srgbClr val="00B050"/>
                    </a:solidFill>
                  </a:rPr>
                  <a:t>2; 1); (2; 2); (2; 3); (2; 4); (2; 5); (2; 6);</a:t>
                </a:r>
              </a:p>
              <a:p>
                <a:r>
                  <a:rPr lang="vi-VN" sz="5400" dirty="0"/>
                  <a:t> </a:t>
                </a:r>
                <a:r>
                  <a:rPr lang="vi-VN" sz="5400" dirty="0"/>
                  <a:t>         </a:t>
                </a:r>
                <a:r>
                  <a:rPr lang="en-US" sz="5400" dirty="0"/>
                  <a:t>(</a:t>
                </a:r>
                <a:r>
                  <a:rPr lang="en-US" sz="5400" dirty="0"/>
                  <a:t>3; 1); (3; 2); (3; 3); (3; 4); (3; 5); (3; 6);</a:t>
                </a:r>
              </a:p>
              <a:p>
                <a:r>
                  <a:rPr lang="vi-VN" sz="5400" dirty="0"/>
                  <a:t>          </a:t>
                </a:r>
                <a:r>
                  <a:rPr lang="en-US" sz="5400" dirty="0">
                    <a:solidFill>
                      <a:schemeClr val="accent2"/>
                    </a:solidFill>
                  </a:rPr>
                  <a:t>(4; 1); (4; 2); (4; 3); (4; 4); (4; 5); (4; 6);</a:t>
                </a:r>
              </a:p>
              <a:p>
                <a:r>
                  <a:rPr lang="vi-VN" sz="5400" dirty="0"/>
                  <a:t>          </a:t>
                </a:r>
                <a:r>
                  <a:rPr lang="en-US" sz="5400" dirty="0">
                    <a:solidFill>
                      <a:schemeClr val="accent1">
                        <a:lumMod val="75000"/>
                      </a:schemeClr>
                    </a:solidFill>
                  </a:rPr>
                  <a:t>(5; 1); (5; 2); (5; 3); (5; 4); (5; 5); (5; 6);</a:t>
                </a:r>
              </a:p>
              <a:p>
                <a:r>
                  <a:rPr lang="vi-VN" sz="5400" dirty="0"/>
                  <a:t> </a:t>
                </a:r>
                <a:r>
                  <a:rPr lang="vi-VN" sz="5400" dirty="0"/>
                  <a:t>         </a:t>
                </a:r>
                <a:r>
                  <a:rPr lang="en-US" sz="5400" dirty="0">
                    <a:solidFill>
                      <a:srgbClr val="FF0000"/>
                    </a:solidFill>
                  </a:rPr>
                  <a:t>(6; 1); (6; 2); (6; 3); (6; 4); (6; 5); (6; 6)}.</a:t>
                </a:r>
                <a:endParaRPr lang="vi-VN" sz="66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6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vi-VN" sz="6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=∅</m:t>
                      </m:r>
                    </m:oMath>
                  </m:oMathPara>
                </a14:m>
                <a:endParaRPr lang="en-US" sz="6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62400"/>
                <a:ext cx="20802600" cy="6093976"/>
              </a:xfrm>
              <a:prstGeom prst="rect">
                <a:avLst/>
              </a:prstGeom>
              <a:blipFill rotWithShape="0">
                <a:blip r:embed="rId3"/>
                <a:stretch>
                  <a:fillRect l="-1583" t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10362635"/>
            <a:ext cx="19126200" cy="3134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0427851"/>
            <a:ext cx="36576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solidFill>
                  <a:srgbClr val="0070C0"/>
                </a:solidFill>
              </a:rPr>
              <a:t>NHẬN XÉT: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7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39467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9244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I</a:t>
              </a:r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solidFill>
                    <a:srgbClr val="145F82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BIẾN CỐ</a:t>
              </a:r>
              <a:endParaRPr lang="en-US" sz="4800" b="1" dirty="0">
                <a:solidFill>
                  <a:srgbClr val="145F8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41976" y="1838959"/>
            <a:ext cx="23080024" cy="8718917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397084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Định</a:t>
                </a:r>
                <a:r>
                  <a:rPr lang="vi-VN" sz="46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600" b="1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nghĩa</a:t>
                </a:r>
                <a:r>
                  <a:rPr lang="en-US" sz="46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p:grpSp>
      </p:grpSp>
      <p:sp>
        <p:nvSpPr>
          <p:cNvPr id="10" name="Hình chữ nhật 9">
            <a:extLst>
              <a:ext uri="{FF2B5EF4-FFF2-40B4-BE49-F238E27FC236}">
                <a16:creationId xmlns="" xmlns:a16="http://schemas.microsoft.com/office/drawing/2014/main" id="{6B1AC2A2-9288-4D7E-9870-0B627BEB8B31}"/>
              </a:ext>
            </a:extLst>
          </p:cNvPr>
          <p:cNvSpPr/>
          <p:nvPr/>
        </p:nvSpPr>
        <p:spPr>
          <a:xfrm>
            <a:off x="1617820" y="4494606"/>
            <a:ext cx="21160513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GB" sz="5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GB" sz="5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GB" sz="5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GB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GB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GB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GB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GB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sz="5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GB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GB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5400" i="1" dirty="0">
                <a:latin typeface="Arial" panose="020B0604020202020204" pitchFamily="34" charset="0"/>
                <a:cs typeface="Arial" panose="020B0604020202020204" pitchFamily="34" charset="0"/>
              </a:rPr>
              <a:t> Ω</a:t>
            </a:r>
            <a:r>
              <a:rPr lang="en-GB" sz="5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5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5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GB" sz="5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GB" sz="5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5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GB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GB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GB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GB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GB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GB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sz="5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GB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GB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5400" i="1" dirty="0">
                <a:latin typeface="Arial" panose="020B0604020202020204" pitchFamily="34" charset="0"/>
                <a:cs typeface="Arial" panose="020B0604020202020204" pitchFamily="34" charset="0"/>
              </a:rPr>
              <a:t> Ø.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vi-VN" sz="4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84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"/>
            <a:ext cx="22949704" cy="502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94" y="5715000"/>
            <a:ext cx="22945090" cy="3093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894" y="9235440"/>
            <a:ext cx="23119743" cy="371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1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63805" y="9150527"/>
            <a:ext cx="21819676" cy="4007070"/>
            <a:chOff x="1270511" y="5867400"/>
            <a:chExt cx="21819676" cy="443314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1615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5390642"/>
            <a:chOff x="1268078" y="3405486"/>
            <a:chExt cx="21841827" cy="539064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50051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8582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4F14787A-6028-4804-86B5-EDD81947D6C2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51" name="Rounded Rectangle 25">
              <a:extLst>
                <a:ext uri="{FF2B5EF4-FFF2-40B4-BE49-F238E27FC236}">
                  <a16:creationId xmlns:a16="http://schemas.microsoft.com/office/drawing/2014/main" xmlns="" id="{73B2F09C-C6A0-4F3E-9073-546B83D6585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1CC35221-EB0E-4486-96B2-9FDC8DCCE12B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081F8894-2C5B-4A72-A49E-C390CA75E738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F63DDAF0-0835-469C-9594-463A115DEF40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5E8E2EB0-F8AA-469F-800B-18D55200D843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7">
              <a:extLst>
                <a:ext uri="{FF2B5EF4-FFF2-40B4-BE49-F238E27FC236}">
                  <a16:creationId xmlns:a16="http://schemas.microsoft.com/office/drawing/2014/main" xmlns="" id="{E765F10C-3FCA-4EF0-AF1E-1B5FF6A88145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F8D0C14D-D4C6-48D4-AFF9-53467BECBE81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F79B41B4-7FBD-4AF2-827D-9F9CB445BF3A}"/>
              </a:ext>
            </a:extLst>
          </p:cNvPr>
          <p:cNvSpPr txBox="1"/>
          <p:nvPr/>
        </p:nvSpPr>
        <p:spPr>
          <a:xfrm>
            <a:off x="1482283" y="3733674"/>
            <a:ext cx="21746586" cy="5095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các thí nghiệm sau, thí nghiệm nào không phải là phép thử ngẫu nhiên?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340" algn="just">
              <a:lnSpc>
                <a:spcPct val="115000"/>
              </a:lnSpc>
              <a:spcAft>
                <a:spcPts val="800"/>
              </a:spcAft>
              <a:tabLst>
                <a:tab pos="1714500" algn="l"/>
                <a:tab pos="3429000" algn="l"/>
                <a:tab pos="5029200" algn="l"/>
              </a:tabLst>
            </a:pPr>
            <a:r>
              <a:rPr lang="en-US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Gieo đồng tiền xem nó mặt ngửa hay mặt sấp.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340" algn="just">
              <a:lnSpc>
                <a:spcPct val="115000"/>
              </a:lnSpc>
              <a:spcAft>
                <a:spcPts val="800"/>
              </a:spcAft>
              <a:tabLst>
                <a:tab pos="1714500" algn="l"/>
                <a:tab pos="3429000" algn="l"/>
                <a:tab pos="5029200" algn="l"/>
              </a:tabLst>
            </a:pPr>
            <a:r>
              <a:rPr lang="en-US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Gieo con súc sắc xem xuất hiện mặt mấy chấm.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340" algn="just">
              <a:lnSpc>
                <a:spcPct val="115000"/>
              </a:lnSpc>
              <a:spcAft>
                <a:spcPts val="800"/>
              </a:spcAft>
              <a:tabLst>
                <a:tab pos="1714500" algn="l"/>
                <a:tab pos="3429000" algn="l"/>
                <a:tab pos="5029200" algn="l"/>
              </a:tabLst>
            </a:pPr>
            <a:r>
              <a:rPr lang="en-US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Chọn bất kì 1 HS trong lớp và xem là nam hay nữ.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340" algn="just">
              <a:lnSpc>
                <a:spcPct val="115000"/>
              </a:lnSpc>
              <a:spcAft>
                <a:spcPts val="800"/>
              </a:spcAft>
              <a:tabLst>
                <a:tab pos="1714500" algn="l"/>
                <a:tab pos="3429000" algn="l"/>
                <a:tab pos="5029200" algn="l"/>
              </a:tabLst>
            </a:pPr>
            <a:r>
              <a:rPr lang="en-US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Quan sát vận động viên chạy bộ xem được bao nhiêu km/h.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xmlns="" id="{AC9264C6-E9D9-44EB-9239-05B468512884}"/>
              </a:ext>
            </a:extLst>
          </p:cNvPr>
          <p:cNvSpPr/>
          <p:nvPr/>
        </p:nvSpPr>
        <p:spPr>
          <a:xfrm flipH="1">
            <a:off x="1284696" y="7822452"/>
            <a:ext cx="1269205" cy="108158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06AA07E3-DC97-4C19-AAD1-6AB5B377D675}"/>
              </a:ext>
            </a:extLst>
          </p:cNvPr>
          <p:cNvSpPr txBox="1"/>
          <p:nvPr/>
        </p:nvSpPr>
        <p:spPr>
          <a:xfrm>
            <a:off x="1823300" y="10587104"/>
            <a:ext cx="21332920" cy="1570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algn="just">
              <a:lnSpc>
                <a:spcPct val="115000"/>
              </a:lnSpc>
              <a:spcAft>
                <a:spcPts val="800"/>
              </a:spcAft>
              <a:tabLst>
                <a:tab pos="1714500" algn="l"/>
                <a:tab pos="3429000" algn="l"/>
                <a:tab pos="5029200" algn="l"/>
              </a:tabLst>
            </a:pP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 D không phải là phép thử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ngẫu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 ta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biết chắc chắn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kết quả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xảy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91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63805" y="9150527"/>
            <a:ext cx="21819676" cy="4007070"/>
            <a:chOff x="1270511" y="5867400"/>
            <a:chExt cx="21819676" cy="443314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1615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5390642"/>
            <a:chOff x="1268078" y="3405486"/>
            <a:chExt cx="21841827" cy="539064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50051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8582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4F14787A-6028-4804-86B5-EDD81947D6C2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51" name="Rounded Rectangle 25">
              <a:extLst>
                <a:ext uri="{FF2B5EF4-FFF2-40B4-BE49-F238E27FC236}">
                  <a16:creationId xmlns:a16="http://schemas.microsoft.com/office/drawing/2014/main" xmlns="" id="{73B2F09C-C6A0-4F3E-9073-546B83D6585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1CC35221-EB0E-4486-96B2-9FDC8DCCE12B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081F8894-2C5B-4A72-A49E-C390CA75E738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F63DDAF0-0835-469C-9594-463A115DEF40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5E8E2EB0-F8AA-469F-800B-18D55200D843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7">
              <a:extLst>
                <a:ext uri="{FF2B5EF4-FFF2-40B4-BE49-F238E27FC236}">
                  <a16:creationId xmlns:a16="http://schemas.microsoft.com/office/drawing/2014/main" xmlns="" id="{E765F10C-3FCA-4EF0-AF1E-1B5FF6A88145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F8D0C14D-D4C6-48D4-AFF9-53467BECBE81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5D53113C-43B1-433F-A7DE-D6242B4C9F6D}"/>
              </a:ext>
            </a:extLst>
          </p:cNvPr>
          <p:cNvSpPr txBox="1"/>
          <p:nvPr/>
        </p:nvSpPr>
        <p:spPr>
          <a:xfrm>
            <a:off x="1578685" y="5047345"/>
            <a:ext cx="21342581" cy="1673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 một đồng tiền và một con súc sắc. Số phần tử của không gian mẫu là: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24 .			</a:t>
            </a:r>
            <a:r>
              <a:rPr lang="vi-VN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12. 			</a:t>
            </a:r>
            <a:r>
              <a:rPr lang="vi-VN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6 .			</a:t>
            </a:r>
            <a:r>
              <a:rPr lang="vi-VN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8.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xmlns="" id="{A964F4B3-BE08-4704-8838-E8F02260BA5F}"/>
              </a:ext>
            </a:extLst>
          </p:cNvPr>
          <p:cNvSpPr/>
          <p:nvPr/>
        </p:nvSpPr>
        <p:spPr>
          <a:xfrm flipH="1">
            <a:off x="7696200" y="5804438"/>
            <a:ext cx="1269205" cy="108158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B9E82409-07FC-4B9C-8440-FD09D3C315B8}"/>
                  </a:ext>
                </a:extLst>
              </p:cNvPr>
              <p:cNvSpPr txBox="1"/>
              <p:nvPr/>
            </p:nvSpPr>
            <p:spPr>
              <a:xfrm>
                <a:off x="1684977" y="9942540"/>
                <a:ext cx="21498504" cy="25711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xảy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2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S,N.</a:t>
                </a: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súc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xảy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6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1, 2, 3, 4, 5, 6.</a:t>
                </a: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9E82409-07FC-4B9C-8440-FD09D3C31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977" y="9942540"/>
                <a:ext cx="21498504" cy="2571153"/>
              </a:xfrm>
              <a:prstGeom prst="rect">
                <a:avLst/>
              </a:prstGeom>
              <a:blipFill rotWithShape="0">
                <a:blip r:embed="rId3"/>
                <a:stretch>
                  <a:fillRect l="-1134" t="-4028" b="-9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14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6="http://schemas.microsoft.com/office/drawing/2014/main" xmlns:lc="http://schemas.openxmlformats.org/drawingml/2006/lockedCanvas" id="{CA1C4AE3-99C8-4BCE-B3BE-9E79F166BC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4" t="30286" r="38330" b="25333"/>
          <a:stretch>
            <a:fillRect/>
          </a:stretch>
        </p:blipFill>
        <p:spPr bwMode="auto">
          <a:xfrm>
            <a:off x="1600200" y="762000"/>
            <a:ext cx="21259800" cy="1203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398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95400" y="9189635"/>
            <a:ext cx="21819676" cy="4007070"/>
            <a:chOff x="1270511" y="5867400"/>
            <a:chExt cx="21819676" cy="443314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1615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5390642"/>
            <a:chOff x="1268078" y="3405486"/>
            <a:chExt cx="21841827" cy="539064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50051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8582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4F14787A-6028-4804-86B5-EDD81947D6C2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51" name="Rounded Rectangle 25">
              <a:extLst>
                <a:ext uri="{FF2B5EF4-FFF2-40B4-BE49-F238E27FC236}">
                  <a16:creationId xmlns:a16="http://schemas.microsoft.com/office/drawing/2014/main" xmlns="" id="{73B2F09C-C6A0-4F3E-9073-546B83D6585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1CC35221-EB0E-4486-96B2-9FDC8DCCE12B}"/>
                </a:ext>
              </a:extLst>
            </p:cNvPr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081F8894-2C5B-4A72-A49E-C390CA75E738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F63DDAF0-0835-469C-9594-463A115DEF40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5E8E2EB0-F8AA-469F-800B-18D55200D843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7">
              <a:extLst>
                <a:ext uri="{FF2B5EF4-FFF2-40B4-BE49-F238E27FC236}">
                  <a16:creationId xmlns:a16="http://schemas.microsoft.com/office/drawing/2014/main" xmlns="" id="{E765F10C-3FCA-4EF0-AF1E-1B5FF6A88145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F8D0C14D-D4C6-48D4-AFF9-53467BECBE81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2AF8C99A-C2A8-42F5-B059-41938996B78D}"/>
                  </a:ext>
                </a:extLst>
              </p:cNvPr>
              <p:cNvSpPr txBox="1"/>
              <p:nvPr/>
            </p:nvSpPr>
            <p:spPr>
              <a:xfrm>
                <a:off x="1408782" y="4604757"/>
                <a:ext cx="21386925" cy="24521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 đồng tiền hai lần. Số phần tử của biến cố để mặt ngửa xuất hiện đúng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lần là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AF8C99A-C2A8-42F5-B059-41938996B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782" y="4604757"/>
                <a:ext cx="21386925" cy="2452146"/>
              </a:xfrm>
              <a:prstGeom prst="rect">
                <a:avLst/>
              </a:prstGeom>
              <a:blipFill rotWithShape="0">
                <a:blip r:embed="rId3"/>
                <a:stretch>
                  <a:fillRect l="-1140" t="-3970" r="-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F2971135-FAED-4E71-9084-2E5559CB100F}"/>
                  </a:ext>
                </a:extLst>
              </p:cNvPr>
              <p:cNvSpPr txBox="1"/>
              <p:nvPr/>
            </p:nvSpPr>
            <p:spPr>
              <a:xfrm>
                <a:off x="2368888" y="6600831"/>
                <a:ext cx="18210107" cy="808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C.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D.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6.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2971135-FAED-4E71-9084-2E5559CB1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888" y="6600831"/>
                <a:ext cx="18210107" cy="808619"/>
              </a:xfrm>
              <a:prstGeom prst="rect">
                <a:avLst/>
              </a:prstGeom>
              <a:blipFill rotWithShape="0">
                <a:blip r:embed="rId4"/>
                <a:stretch>
                  <a:fillRect l="-1373" t="-12879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Oval 96">
            <a:extLst>
              <a:ext uri="{FF2B5EF4-FFF2-40B4-BE49-F238E27FC236}">
                <a16:creationId xmlns:a16="http://schemas.microsoft.com/office/drawing/2014/main" xmlns="" id="{A964F4B3-BE08-4704-8838-E8F02260BA5F}"/>
              </a:ext>
            </a:extLst>
          </p:cNvPr>
          <p:cNvSpPr/>
          <p:nvPr/>
        </p:nvSpPr>
        <p:spPr>
          <a:xfrm flipH="1">
            <a:off x="1845146" y="6524851"/>
            <a:ext cx="1269205" cy="106410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="" id="{125652AA-A435-493E-A689-3FE0A012D529}"/>
                  </a:ext>
                </a:extLst>
              </p:cNvPr>
              <p:cNvSpPr txBox="1"/>
              <p:nvPr/>
            </p:nvSpPr>
            <p:spPr>
              <a:xfrm>
                <a:off x="3553571" y="11150180"/>
                <a:ext cx="12427526" cy="808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Liệt kê ta có: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𝑵𝑺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𝑺𝑵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25652AA-A435-493E-A689-3FE0A012D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571" y="11150180"/>
                <a:ext cx="12427526" cy="808619"/>
              </a:xfrm>
              <a:prstGeom prst="rect">
                <a:avLst/>
              </a:prstGeom>
              <a:blipFill rotWithShape="0">
                <a:blip r:embed="rId5"/>
                <a:stretch>
                  <a:fillRect l="-2011" t="-12030" b="-33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620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0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95400" y="9189635"/>
            <a:ext cx="21819676" cy="4007070"/>
            <a:chOff x="1270511" y="5867400"/>
            <a:chExt cx="21819676" cy="443314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1615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5390642"/>
            <a:chOff x="1268078" y="3405486"/>
            <a:chExt cx="21841827" cy="539064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50051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8582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4F14787A-6028-4804-86B5-EDD81947D6C2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51" name="Rounded Rectangle 25">
              <a:extLst>
                <a:ext uri="{FF2B5EF4-FFF2-40B4-BE49-F238E27FC236}">
                  <a16:creationId xmlns:a16="http://schemas.microsoft.com/office/drawing/2014/main" xmlns="" id="{73B2F09C-C6A0-4F3E-9073-546B83D6585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1CC35221-EB0E-4486-96B2-9FDC8DCCE12B}"/>
                </a:ext>
              </a:extLst>
            </p:cNvPr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081F8894-2C5B-4A72-A49E-C390CA75E738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F63DDAF0-0835-469C-9594-463A115DEF40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5E8E2EB0-F8AA-469F-800B-18D55200D843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7">
              <a:extLst>
                <a:ext uri="{FF2B5EF4-FFF2-40B4-BE49-F238E27FC236}">
                  <a16:creationId xmlns:a16="http://schemas.microsoft.com/office/drawing/2014/main" xmlns="" id="{E765F10C-3FCA-4EF0-AF1E-1B5FF6A88145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F8D0C14D-D4C6-48D4-AFF9-53467BECBE81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="" id="{CF3E61A9-5C8E-4353-8735-767546E36B2B}"/>
                  </a:ext>
                </a:extLst>
              </p:cNvPr>
              <p:cNvSpPr txBox="1"/>
              <p:nvPr/>
            </p:nvSpPr>
            <p:spPr>
              <a:xfrm>
                <a:off x="1534341" y="4591304"/>
                <a:ext cx="21237899" cy="32385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 hộp đựng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thẻ, đánh số từ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đến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Chọn ngẫu nhiên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thẻ. Gọi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biến cố để tổng số của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thẻ được chọn không vượt quá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Số phần tử của biến cố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F3E61A9-5C8E-4353-8735-767546E36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341" y="4591304"/>
                <a:ext cx="21237899" cy="3238579"/>
              </a:xfrm>
              <a:prstGeom prst="rect">
                <a:avLst/>
              </a:prstGeom>
              <a:blipFill rotWithShape="0">
                <a:blip r:embed="rId3"/>
                <a:stretch>
                  <a:fillRect l="-1177" t="-3013" r="-1148" b="-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Oval 96">
            <a:extLst>
              <a:ext uri="{FF2B5EF4-FFF2-40B4-BE49-F238E27FC236}">
                <a16:creationId xmlns:a16="http://schemas.microsoft.com/office/drawing/2014/main" xmlns="" id="{A964F4B3-BE08-4704-8838-E8F02260BA5F}"/>
              </a:ext>
            </a:extLst>
          </p:cNvPr>
          <p:cNvSpPr/>
          <p:nvPr/>
        </p:nvSpPr>
        <p:spPr>
          <a:xfrm flipH="1">
            <a:off x="5131596" y="6942053"/>
            <a:ext cx="1269205" cy="106410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="" id="{39BDA3CF-5B6C-4A2B-982E-19AD4E66EC1A}"/>
                  </a:ext>
                </a:extLst>
              </p:cNvPr>
              <p:cNvSpPr txBox="1"/>
              <p:nvPr/>
            </p:nvSpPr>
            <p:spPr>
              <a:xfrm>
                <a:off x="4522620" y="10746230"/>
                <a:ext cx="18249619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Liệt kê ta có: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𝟑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𝟒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𝟓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𝟑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𝟒</m:t>
                            </m:r>
                          </m:e>
                        </m:d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9BDA3CF-5B6C-4A2B-982E-19AD4E66E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620" y="10746230"/>
                <a:ext cx="18249619" cy="799963"/>
              </a:xfrm>
              <a:prstGeom prst="rect">
                <a:avLst/>
              </a:prstGeom>
              <a:blipFill rotWithShape="0">
                <a:blip r:embed="rId4"/>
                <a:stretch>
                  <a:fillRect l="-468"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457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3152238"/>
            <a:ext cx="20116800" cy="9346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endParaRPr lang="vi-VN" sz="48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nb-NO" sz="4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6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LUẬT CHƠI: </a:t>
            </a:r>
          </a:p>
          <a:p>
            <a:pPr marL="571500" indent="-571500" algn="just">
              <a:lnSpc>
                <a:spcPct val="115000"/>
              </a:lnSpc>
              <a:buFontTx/>
              <a:buChar char="-"/>
            </a:pPr>
            <a:r>
              <a:rPr lang="vi-VN" sz="6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Chia lớp thành </a:t>
            </a:r>
            <a:r>
              <a:rPr lang="vi-VN" sz="6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 nhóm</a:t>
            </a:r>
            <a:r>
              <a:rPr lang="vi-VN" sz="6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6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thực </a:t>
            </a:r>
            <a:r>
              <a:rPr lang="vi-VN" sz="6000" dirty="0">
                <a:ea typeface="Calibri" panose="020F0502020204030204" pitchFamily="34" charset="0"/>
                <a:cs typeface="Times New Roman" panose="02020603050405020304" pitchFamily="18" charset="0"/>
              </a:rPr>
              <a:t>hiện trò </a:t>
            </a:r>
            <a:r>
              <a:rPr lang="vi-VN" sz="6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chơi gieo xúc xắc qua phần mềm </a:t>
            </a:r>
            <a:r>
              <a:rPr lang="vi-VN" sz="6000" u="sng" dirty="0">
                <a:solidFill>
                  <a:srgbClr val="4472C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https://chuongtrinhmoi.com/</a:t>
            </a:r>
            <a:endParaRPr lang="vi-VN" sz="6000" dirty="0" smtClean="0">
              <a:solidFill>
                <a:srgbClr val="4472C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15000"/>
              </a:lnSpc>
              <a:buFontTx/>
              <a:buChar char="-"/>
            </a:pPr>
            <a:r>
              <a:rPr lang="vi-VN" sz="6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Mỗi nhóm cử một đại diện lên tung xúc xắc </a:t>
            </a:r>
            <a:r>
              <a:rPr lang="vi-VN" sz="6000" dirty="0">
                <a:ea typeface="Calibri" panose="020F0502020204030204" pitchFamily="34" charset="0"/>
                <a:cs typeface="Times New Roman" panose="02020603050405020304" pitchFamily="18" charset="0"/>
              </a:rPr>
              <a:t>hai lần </a:t>
            </a:r>
            <a:r>
              <a:rPr lang="vi-VN" sz="6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liên tiếp.</a:t>
            </a:r>
          </a:p>
          <a:p>
            <a:pPr marL="571500" indent="-571500" algn="just">
              <a:lnSpc>
                <a:spcPct val="115000"/>
              </a:lnSpc>
              <a:buFontTx/>
              <a:buChar char="-"/>
            </a:pPr>
            <a:r>
              <a:rPr lang="vi-VN" sz="6000" dirty="0"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vi-VN" sz="6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ết quả:</a:t>
            </a:r>
          </a:p>
          <a:p>
            <a:pPr algn="just">
              <a:lnSpc>
                <a:spcPct val="115000"/>
              </a:lnSpc>
            </a:pPr>
            <a:r>
              <a:rPr lang="vi-VN" sz="6000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Tích số chấm xuất hiện trên hai lần gieo lớn nhất sẽ giành chiến thắng.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800" y="1828800"/>
            <a:ext cx="18288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 CHƠI GIEO XÚC XẮC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ight Arrow 7">
            <a:hlinkClick r:id="rId2"/>
          </p:cNvPr>
          <p:cNvSpPr/>
          <p:nvPr/>
        </p:nvSpPr>
        <p:spPr>
          <a:xfrm>
            <a:off x="21640800" y="11850686"/>
            <a:ext cx="19050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10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9720" y="3581400"/>
            <a:ext cx="22783800" cy="5573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NHÓM:</a:t>
            </a:r>
          </a:p>
          <a:p>
            <a:pPr>
              <a:lnSpc>
                <a:spcPct val="150000"/>
              </a:lnSpc>
            </a:pPr>
            <a:r>
              <a:rPr lang="vi-VN" sz="8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 kê </a:t>
            </a:r>
            <a:r>
              <a:rPr lang="vi-VN" sz="8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các kết quả có thể xảy ra </a:t>
            </a:r>
          </a:p>
          <a:p>
            <a:pPr>
              <a:lnSpc>
                <a:spcPct val="150000"/>
              </a:lnSpc>
            </a:pPr>
            <a:r>
              <a:rPr lang="vi-VN" sz="8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số chấm xuất hiện trong hai lần gieo</a:t>
            </a:r>
            <a:endParaRPr lang="en-US" sz="8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87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33600" y="1066800"/>
                <a:ext cx="19888200" cy="10864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7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Tất </a:t>
                </a:r>
                <a:r>
                  <a:rPr lang="vi-VN" sz="7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 các kết quả có thể xảy </a:t>
                </a:r>
                <a:r>
                  <a:rPr lang="vi-VN" sz="7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 đối với số chấm trong hai lần gieo xúc xắc là</a:t>
                </a:r>
                <a:r>
                  <a:rPr lang="en-US" sz="6600" dirty="0" smtClean="0">
                    <a:solidFill>
                      <a:srgbClr val="002060"/>
                    </a:solidFill>
                  </a:rPr>
                  <a:t>:</a:t>
                </a:r>
                <a:endParaRPr lang="en-US" sz="6600" dirty="0">
                  <a:solidFill>
                    <a:srgbClr val="00206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6600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vi-VN" sz="66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66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6600" i="1" dirty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6600" dirty="0">
                    <a:solidFill>
                      <a:srgbClr val="C00000"/>
                    </a:solidFill>
                  </a:rPr>
                  <a:t>{(1; 1); (1; 2); (1; 3); (1; 4); (1; 5); (1; 6);</a:t>
                </a:r>
              </a:p>
              <a:p>
                <a:r>
                  <a:rPr lang="vi-VN" sz="6600" dirty="0"/>
                  <a:t> </a:t>
                </a:r>
                <a:r>
                  <a:rPr lang="vi-VN" sz="6600" dirty="0" smtClean="0"/>
                  <a:t>         </a:t>
                </a:r>
                <a:r>
                  <a:rPr lang="en-US" sz="6600" dirty="0" smtClean="0">
                    <a:solidFill>
                      <a:srgbClr val="00B050"/>
                    </a:solidFill>
                  </a:rPr>
                  <a:t>(</a:t>
                </a:r>
                <a:r>
                  <a:rPr lang="en-US" sz="6600" dirty="0">
                    <a:solidFill>
                      <a:srgbClr val="00B050"/>
                    </a:solidFill>
                  </a:rPr>
                  <a:t>2; 1); (2; 2); (2; 3); (2; 4); (2; 5); (2; 6);</a:t>
                </a:r>
              </a:p>
              <a:p>
                <a:r>
                  <a:rPr lang="vi-VN" sz="6600" dirty="0"/>
                  <a:t> </a:t>
                </a:r>
                <a:r>
                  <a:rPr lang="vi-VN" sz="6600" dirty="0" smtClean="0"/>
                  <a:t>         </a:t>
                </a:r>
                <a:r>
                  <a:rPr lang="en-US" sz="6600" dirty="0" smtClean="0"/>
                  <a:t>(</a:t>
                </a:r>
                <a:r>
                  <a:rPr lang="en-US" sz="6600" dirty="0"/>
                  <a:t>3; 1); (3; 2); (3; 3); (3; 4); (3; 5); (3; 6);</a:t>
                </a:r>
              </a:p>
              <a:p>
                <a:r>
                  <a:rPr lang="vi-VN" sz="6600" dirty="0" smtClean="0"/>
                  <a:t>          </a:t>
                </a:r>
                <a:r>
                  <a:rPr lang="en-US" sz="6600" dirty="0" smtClean="0">
                    <a:solidFill>
                      <a:schemeClr val="accent2"/>
                    </a:solidFill>
                  </a:rPr>
                  <a:t>(4; 1); (4; 2); (4; 3); (4; 4); (4; 5); (4; 6);</a:t>
                </a:r>
              </a:p>
              <a:p>
                <a:r>
                  <a:rPr lang="vi-VN" sz="6600" dirty="0" smtClean="0"/>
                  <a:t>          </a:t>
                </a:r>
                <a:r>
                  <a:rPr lang="en-US" sz="66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(5; 1); (5; 2); (5; 3); (5; 4); (5; 5); (5; 6);</a:t>
                </a:r>
              </a:p>
              <a:p>
                <a:r>
                  <a:rPr lang="vi-VN" sz="6600" dirty="0"/>
                  <a:t> </a:t>
                </a:r>
                <a:r>
                  <a:rPr lang="vi-VN" sz="6600" dirty="0" smtClean="0"/>
                  <a:t>         </a:t>
                </a:r>
                <a:r>
                  <a:rPr lang="en-US" sz="6600" dirty="0" smtClean="0">
                    <a:solidFill>
                      <a:srgbClr val="FF0000"/>
                    </a:solidFill>
                  </a:rPr>
                  <a:t>(6; 1); (6; 2); (6; 3); (6; 4); (6; 5); (6; 6)}.</a:t>
                </a:r>
                <a:endParaRPr lang="vi-VN" sz="6600" dirty="0">
                  <a:solidFill>
                    <a:srgbClr val="FF0000"/>
                  </a:solidFill>
                </a:endParaRPr>
              </a:p>
              <a:p>
                <a:endParaRPr lang="vi-VN" sz="800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vi-VN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vi-VN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)=36</m:t>
                      </m:r>
                    </m:oMath>
                  </m:oMathPara>
                </a14:m>
                <a:endParaRPr lang="en-US" sz="80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066800"/>
                <a:ext cx="19888200" cy="10864513"/>
              </a:xfrm>
              <a:prstGeom prst="rect">
                <a:avLst/>
              </a:prstGeom>
              <a:blipFill rotWithShape="0">
                <a:blip r:embed="rId2"/>
                <a:stretch>
                  <a:fillRect l="-2298" t="-2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739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39467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33855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PHÉP THỬ</a:t>
              </a:r>
              <a:r>
                <a:rPr lang="vi-VN" sz="4800" b="1" dirty="0">
                  <a:solidFill>
                    <a:srgbClr val="145F82"/>
                  </a:solidFill>
                  <a:ea typeface="Tahoma" pitchFamily="34" charset="0"/>
                  <a:cs typeface="Arial" panose="020B0604020202020204" pitchFamily="34" charset="0"/>
                </a:rPr>
                <a:t> NGẪU NHIÊN VÀ</a:t>
              </a:r>
              <a:r>
                <a:rPr lang="en-US" sz="4800" b="1" dirty="0">
                  <a:solidFill>
                    <a:srgbClr val="145F82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KHÔNG GIAN MẪU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41976" y="1838960"/>
            <a:ext cx="23080024" cy="6809542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397084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Định</a:t>
                </a:r>
                <a:r>
                  <a:rPr lang="vi-VN" sz="46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600" b="1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nghĩa</a:t>
                </a:r>
                <a:r>
                  <a:rPr lang="en-US" sz="46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013043" y="8941819"/>
            <a:ext cx="21948825" cy="39624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021707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Chú</a:t>
              </a:r>
              <a:r>
                <a:rPr lang="en-US" sz="4600" b="1" dirty="0">
                  <a:solidFill>
                    <a:schemeClr val="bg1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ý </a:t>
              </a:r>
            </a:p>
          </p:txBody>
        </p:sp>
      </p:grpSp>
      <p:sp>
        <p:nvSpPr>
          <p:cNvPr id="10" name="Hình chữ nhật 9">
            <a:extLst>
              <a:ext uri="{FF2B5EF4-FFF2-40B4-BE49-F238E27FC236}">
                <a16:creationId xmlns="" xmlns:a16="http://schemas.microsoft.com/office/drawing/2014/main" id="{6B1AC2A2-9288-4D7E-9870-0B627BEB8B31}"/>
              </a:ext>
            </a:extLst>
          </p:cNvPr>
          <p:cNvSpPr/>
          <p:nvPr/>
        </p:nvSpPr>
        <p:spPr>
          <a:xfrm>
            <a:off x="1986105" y="3448238"/>
            <a:ext cx="20523727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54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dirty="0" err="1"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5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GB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GB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GB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GB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GB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GB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5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dirty="0" err="1"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54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Ω.</a:t>
            </a:r>
            <a:endParaRPr lang="en-US" sz="5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vi-VN" sz="4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56510" y="10266254"/>
            <a:ext cx="18422289" cy="2171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GB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GB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GB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06669" y="627188"/>
            <a:ext cx="17651064" cy="830997"/>
            <a:chOff x="-288924" y="1892299"/>
            <a:chExt cx="17651064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5274579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PHÉP THỬ</a:t>
              </a:r>
              <a:r>
                <a:rPr lang="vi-VN" sz="4800" b="1" dirty="0">
                  <a:solidFill>
                    <a:srgbClr val="145F82"/>
                  </a:solidFill>
                  <a:ea typeface="Tahoma" pitchFamily="34" charset="0"/>
                  <a:cs typeface="Arial" panose="020B0604020202020204" pitchFamily="34" charset="0"/>
                </a:rPr>
                <a:t> NGẪU NHIÊN VÀ</a:t>
              </a:r>
              <a:r>
                <a:rPr lang="en-US" sz="4800" b="1" dirty="0">
                  <a:solidFill>
                    <a:srgbClr val="145F82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KHÔNG GIAN MẪU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60011" y="7395607"/>
            <a:ext cx="22048573" cy="5784365"/>
            <a:chOff x="1270511" y="5867398"/>
            <a:chExt cx="21819676" cy="8308151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8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398"/>
              <a:ext cx="3568119" cy="885308"/>
              <a:chOff x="1224541" y="6305965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5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054966" y="1755663"/>
            <a:ext cx="22643234" cy="533245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1049229"/>
              <a:chOff x="1311958" y="3405486"/>
              <a:chExt cx="3251532" cy="1049229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716400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65449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0" name="Hình chữ nhật 9">
            <a:extLst>
              <a:ext uri="{FF2B5EF4-FFF2-40B4-BE49-F238E27FC236}">
                <a16:creationId xmlns="" xmlns:a16="http://schemas.microsoft.com/office/drawing/2014/main" id="{E732B484-6D32-4AC7-8A3C-D5459BD7A026}"/>
              </a:ext>
            </a:extLst>
          </p:cNvPr>
          <p:cNvSpPr/>
          <p:nvPr/>
        </p:nvSpPr>
        <p:spPr>
          <a:xfrm>
            <a:off x="4547483" y="2717917"/>
            <a:ext cx="177720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xu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xu,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sấp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kia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ngửa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GB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a) Tung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xu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Picture 6">
            <a:extLst>
              <a:ext uri="{FF2B5EF4-FFF2-40B4-BE49-F238E27FC236}">
                <a16:creationId xmlns="" xmlns:a16="http://schemas.microsoft.com/office/drawing/2014/main" id="{FAFEF7D3-71F3-4FFF-B6AD-F5718437D22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4" t="47714" r="54254" b="24571"/>
          <a:stretch>
            <a:fillRect/>
          </a:stretch>
        </p:blipFill>
        <p:spPr bwMode="auto">
          <a:xfrm>
            <a:off x="7188437" y="7727390"/>
            <a:ext cx="9880364" cy="5145093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Right Arrow 55">
            <a:hlinkClick r:id="rId4"/>
          </p:cNvPr>
          <p:cNvSpPr/>
          <p:nvPr/>
        </p:nvSpPr>
        <p:spPr>
          <a:xfrm>
            <a:off x="21648931" y="340815"/>
            <a:ext cx="19050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2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2615860" cy="830997"/>
            <a:chOff x="-288924" y="1892299"/>
            <a:chExt cx="1261586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023937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PHÉP THỬ KHÔNG GIAN MẪU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2162" y="5670332"/>
            <a:ext cx="21819676" cy="7509641"/>
            <a:chOff x="1270511" y="5867400"/>
            <a:chExt cx="21819676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37747" y="2921992"/>
            <a:ext cx="21841827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0" name="Hình chữ nhật 9">
            <a:extLst>
              <a:ext uri="{FF2B5EF4-FFF2-40B4-BE49-F238E27FC236}">
                <a16:creationId xmlns="" xmlns:a16="http://schemas.microsoft.com/office/drawing/2014/main" id="{E732B484-6D32-4AC7-8A3C-D5459BD7A026}"/>
              </a:ext>
            </a:extLst>
          </p:cNvPr>
          <p:cNvSpPr/>
          <p:nvPr/>
        </p:nvSpPr>
        <p:spPr>
          <a:xfrm>
            <a:off x="4623647" y="3667638"/>
            <a:ext cx="177326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b) Tung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xu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717F915-AE6F-4E1F-A8B6-C0191E8A4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6562695"/>
            <a:ext cx="3315163" cy="61676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F7B3D8C-469A-4007-818E-1BF66BFE4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7769" y="6599138"/>
            <a:ext cx="2484330" cy="23482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36528F8-0509-498B-B2B1-2654AB901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0" y="6615703"/>
            <a:ext cx="2534004" cy="23482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645C62B-E49B-42DE-ACA2-89B5AAAD39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07769" y="9581034"/>
            <a:ext cx="2495898" cy="21529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877C618-EE29-43D1-8310-FF426D7FFD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71402" y="9571095"/>
            <a:ext cx="2534004" cy="20957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913D9D0-B79E-4764-BC87-47A0FBBF6B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16542" y="9418673"/>
            <a:ext cx="4220164" cy="1194898"/>
          </a:xfrm>
          <a:prstGeom prst="rect">
            <a:avLst/>
          </a:prstGeom>
        </p:spPr>
      </p:pic>
      <p:sp>
        <p:nvSpPr>
          <p:cNvPr id="57" name="Right Arrow 56">
            <a:hlinkClick r:id="rId9"/>
          </p:cNvPr>
          <p:cNvSpPr/>
          <p:nvPr/>
        </p:nvSpPr>
        <p:spPr>
          <a:xfrm>
            <a:off x="21648931" y="340815"/>
            <a:ext cx="19050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18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1" name="Group 54"/>
          <p:cNvGrpSpPr/>
          <p:nvPr/>
        </p:nvGrpSpPr>
        <p:grpSpPr>
          <a:xfrm>
            <a:off x="533400" y="-377026"/>
            <a:ext cx="23261450" cy="5970894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53019"/>
              <a:chOff x="1311958" y="3405486"/>
              <a:chExt cx="3251532" cy="953019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716400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654496"/>
                <a:ext cx="2152715" cy="298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noProof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7" name="Hình chữ nhật 9">
            <a:extLst>
              <a:ext uri="{FF2B5EF4-FFF2-40B4-BE49-F238E27FC236}">
                <a16:creationId xmlns="" xmlns:a16="http://schemas.microsoft.com/office/drawing/2014/main" id="{E732B484-6D32-4AC7-8A3C-D5459BD7A026}"/>
              </a:ext>
            </a:extLst>
          </p:cNvPr>
          <p:cNvSpPr/>
          <p:nvPr/>
        </p:nvSpPr>
        <p:spPr>
          <a:xfrm>
            <a:off x="4350401" y="776644"/>
            <a:ext cx="177720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Trong hộp có bốn quả bóng được đánh số từ 1 đến 4. hãy xác định không gian mẫu của các phép thử sau: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vi-VN" sz="3600" b="1" dirty="0" smtClean="0">
                <a:solidFill>
                  <a:srgbClr val="4472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 ngẫu nhiên một quả bóng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vi-VN" sz="3600" b="1" dirty="0" smtClean="0">
                <a:solidFill>
                  <a:srgbClr val="4472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 ngẫu nhiên cùng một lúc hai quả bóng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vi-VN" sz="3600" b="1" dirty="0" smtClean="0">
                <a:solidFill>
                  <a:srgbClr val="4472C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 ngẫu nhiên lần lượt hai quả bóng.</a:t>
            </a:r>
            <a:endParaRPr lang="vi-VN" sz="3600" dirty="0">
              <a:solidFill>
                <a:srgbClr val="4472C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415" y="5661706"/>
            <a:ext cx="20275994" cy="78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8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  <p:tag name="INKNOELEADERBOARD" val="1333683749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1724</TotalTime>
  <Words>1778</Words>
  <Application>Microsoft Office PowerPoint</Application>
  <PresentationFormat>Custom</PresentationFormat>
  <Paragraphs>166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Century Gothic</vt:lpstr>
      <vt:lpstr>Chu Van An</vt:lpstr>
      <vt:lpstr>Tahoma</vt:lpstr>
      <vt:lpstr>Times New Roman</vt:lpstr>
      <vt:lpstr>Wingdings 3</vt:lpstr>
      <vt:lpstr>1_Office Theme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150</cp:revision>
  <dcterms:created xsi:type="dcterms:W3CDTF">2013-08-31T11:42:51Z</dcterms:created>
  <dcterms:modified xsi:type="dcterms:W3CDTF">2022-08-18T07:32:26Z</dcterms:modified>
</cp:coreProperties>
</file>