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72" r:id="rId2"/>
    <p:sldId id="413" r:id="rId3"/>
    <p:sldId id="408" r:id="rId4"/>
    <p:sldId id="279" r:id="rId5"/>
    <p:sldId id="347" r:id="rId6"/>
    <p:sldId id="423" r:id="rId7"/>
    <p:sldId id="418" r:id="rId8"/>
    <p:sldId id="410" r:id="rId9"/>
    <p:sldId id="425" r:id="rId10"/>
    <p:sldId id="314" r:id="rId11"/>
    <p:sldId id="330" r:id="rId12"/>
    <p:sldId id="4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000FF"/>
    <a:srgbClr val="F7941E"/>
    <a:srgbClr val="48C0B6"/>
    <a:srgbClr val="CC3300"/>
    <a:srgbClr val="FFDAAB"/>
    <a:srgbClr val="0FB7BD"/>
    <a:srgbClr val="048DA4"/>
    <a:srgbClr val="00A9A5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599635" y="1975054"/>
            <a:ext cx="90979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(Body)"/>
              </a:rPr>
              <a:t>In this lesson, </a:t>
            </a:r>
            <a:r>
              <a:rPr lang="en-US" sz="3200" b="1" dirty="0" smtClean="0">
                <a:latin typeface="Calibri (Body)"/>
              </a:rPr>
              <a:t>you have:</a:t>
            </a:r>
            <a:endParaRPr lang="en-US" sz="3200" b="1" dirty="0">
              <a:latin typeface="Calibri (Body)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smtClean="0"/>
              <a:t>practised </a:t>
            </a:r>
            <a:r>
              <a:rPr lang="en-US" sz="3200" dirty="0"/>
              <a:t>reading for specific information about an event schedule.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smtClean="0"/>
              <a:t>practised </a:t>
            </a:r>
            <a:r>
              <a:rPr lang="en-US" sz="3200" dirty="0"/>
              <a:t>talking about the reasons for people moving from the countryside to the city.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smtClean="0"/>
              <a:t>practised </a:t>
            </a:r>
            <a:r>
              <a:rPr lang="en-US" sz="3200" dirty="0"/>
              <a:t>listening for specific information about life in the countryside.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smtClean="0"/>
              <a:t>practised </a:t>
            </a:r>
            <a:r>
              <a:rPr lang="en-US" sz="3200" dirty="0"/>
              <a:t>writing correct sentences from </a:t>
            </a:r>
            <a:r>
              <a:rPr lang="en-US" sz="3200"/>
              <a:t>clues</a:t>
            </a:r>
            <a:r>
              <a:rPr lang="en-US" sz="3200" smtClean="0"/>
              <a:t>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948" y="2388829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Do </a:t>
            </a:r>
            <a:r>
              <a:rPr lang="en-US" sz="3600" dirty="0"/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Prepare </a:t>
            </a:r>
            <a:r>
              <a:rPr lang="en-US" sz="3600" dirty="0"/>
              <a:t>for Unit 7 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428" y="88279"/>
            <a:ext cx="1194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REVIEW 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90662" y="1439546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271150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313">
            <a:off x="554586" y="2898999"/>
            <a:ext cx="4911735" cy="26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sustainable-lifest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9715"/>
          <a:stretch>
            <a:fillRect/>
          </a:stretch>
        </p:blipFill>
        <p:spPr bwMode="auto">
          <a:xfrm rot="1257804">
            <a:off x="6424739" y="3194114"/>
            <a:ext cx="4771386" cy="267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3" y="3342338"/>
            <a:ext cx="5331107" cy="29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001725" y="1552311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SKILLS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Chatting: CUSTOMS AND TRADITIONS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56380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 the schedule of the Spring Fair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select the event that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person wants to attend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5100" y="2982179"/>
            <a:ext cx="5755112" cy="8885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Work in pairs. Read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list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tick </a:t>
            </a:r>
            <a:r>
              <a:rPr lang="en-US" dirty="0">
                <a:solidFill>
                  <a:schemeClr val="tx1"/>
                </a:solidFill>
              </a:rPr>
              <a:t>the main </a:t>
            </a:r>
            <a:r>
              <a:rPr lang="en-US">
                <a:solidFill>
                  <a:schemeClr val="tx1"/>
                </a:solidFill>
              </a:rPr>
              <a:t>reason(s</a:t>
            </a:r>
            <a:r>
              <a:rPr lang="en-US" smtClean="0">
                <a:solidFill>
                  <a:schemeClr val="tx1"/>
                </a:solidFill>
              </a:rPr>
              <a:t>). </a:t>
            </a:r>
            <a:r>
              <a:rPr lang="en-US" dirty="0">
                <a:solidFill>
                  <a:schemeClr val="tx1"/>
                </a:solidFill>
              </a:rPr>
              <a:t>Explain your choice</a:t>
            </a:r>
            <a:r>
              <a:rPr lang="en-US" b="1" i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92877" y="4906195"/>
            <a:ext cx="5743692" cy="54549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Write complete sentences from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clues below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677420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4" y="120881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62177" y="2020176"/>
            <a:ext cx="2030398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14641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SPEAKING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116173" y="4105541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8" y="1514915"/>
            <a:ext cx="1274588" cy="5052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16772"/>
            <a:ext cx="1177345" cy="82964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447142"/>
            <a:ext cx="1301585" cy="6583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07326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4406264"/>
            <a:ext cx="1231341" cy="6670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490662" y="323129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SKILLS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54733"/>
            <a:ext cx="964452" cy="916490"/>
          </a:xfrm>
          <a:prstGeom prst="rect">
            <a:avLst/>
          </a:prstGeom>
        </p:spPr>
      </p:pic>
      <p:cxnSp>
        <p:nvCxnSpPr>
          <p:cNvPr id="29" name="Curved Connector 28"/>
          <p:cNvCxnSpPr>
            <a:stCxn id="48" idx="3"/>
            <a:endCxn id="44" idx="0"/>
          </p:cNvCxnSpPr>
          <p:nvPr/>
        </p:nvCxnSpPr>
        <p:spPr>
          <a:xfrm>
            <a:off x="2802789" y="5375343"/>
            <a:ext cx="1300821" cy="580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115409" y="5956100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75100" y="4050953"/>
            <a:ext cx="5755112" cy="67502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Listen to </a:t>
            </a:r>
            <a:r>
              <a:rPr lang="en-US" dirty="0" err="1">
                <a:solidFill>
                  <a:schemeClr val="tx1"/>
                </a:solidFill>
              </a:rPr>
              <a:t>Phong</a:t>
            </a:r>
            <a:r>
              <a:rPr lang="en-US" dirty="0">
                <a:solidFill>
                  <a:schemeClr val="tx1"/>
                </a:solidFill>
              </a:rPr>
              <a:t> talking about life 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countryside and complete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sentence with one word.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723372" y="1682455"/>
            <a:ext cx="4779187" cy="3591294"/>
          </a:xfrm>
          <a:prstGeom prst="cloudCallout">
            <a:avLst>
              <a:gd name="adj1" fmla="val -34088"/>
              <a:gd name="adj2" fmla="val 67986"/>
            </a:avLst>
          </a:pr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normalizeH="0" baseline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Customs and traditions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normalizeH="0" baseline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36391"/>
            <a:ext cx="107596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schedule of the Spring Fair and select the event that each person wants to attend. Write the event names in the table.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41343"/>
              </p:ext>
            </p:extLst>
          </p:nvPr>
        </p:nvGraphicFramePr>
        <p:xfrm>
          <a:off x="242777" y="1929249"/>
          <a:ext cx="11431772" cy="46964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90860">
                  <a:extLst>
                    <a:ext uri="{9D8B030D-6E8A-4147-A177-3AD203B41FA5}">
                      <a16:colId xmlns:a16="http://schemas.microsoft.com/office/drawing/2014/main" val="2678228343"/>
                    </a:ext>
                  </a:extLst>
                </a:gridCol>
                <a:gridCol w="3040912">
                  <a:extLst>
                    <a:ext uri="{9D8B030D-6E8A-4147-A177-3AD203B41FA5}">
                      <a16:colId xmlns:a16="http://schemas.microsoft.com/office/drawing/2014/main" val="1358292603"/>
                    </a:ext>
                  </a:extLst>
                </a:gridCol>
              </a:tblGrid>
              <a:tr h="572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PEOPLE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EVENTS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09748"/>
                  </a:ext>
                </a:extLst>
              </a:tr>
              <a:tr h="622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1. Ann wants to take her children out to play folk games.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67331"/>
                  </a:ext>
                </a:extLst>
              </a:tr>
              <a:tr h="572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2. Tom wants to learn about 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making </a:t>
                      </a:r>
                      <a:r>
                        <a:rPr lang="en-US" sz="3200" b="0" smtClean="0">
                          <a:solidFill>
                            <a:schemeClr val="tx1"/>
                          </a:solidFill>
                          <a:effectLst/>
                        </a:rPr>
                        <a:t>pottery.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78835"/>
                  </a:ext>
                </a:extLst>
              </a:tr>
              <a:tr h="572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3. Alice wants to see ethnic dance performances.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18958"/>
                  </a:ext>
                </a:extLst>
              </a:tr>
              <a:tr h="856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4. Mai wants to learn more about farm products.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333675"/>
                  </a:ext>
                </a:extLst>
              </a:tr>
              <a:tr h="1145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5. Mark wants to see a collection of ethnic people’s daily activities.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248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68489" y="2649984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Childhood Fun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8489" y="3425026"/>
            <a:ext cx="335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 </a:t>
            </a:r>
            <a:r>
              <a:rPr lang="en-US" sz="3200" b="1" dirty="0">
                <a:solidFill>
                  <a:srgbClr val="7030A0"/>
                </a:solidFill>
              </a:rPr>
              <a:t>P</a:t>
            </a:r>
            <a:r>
              <a:rPr lang="en-US" sz="3200" b="1" dirty="0" smtClean="0">
                <a:solidFill>
                  <a:srgbClr val="7030A0"/>
                </a:solidFill>
              </a:rPr>
              <a:t>ottery Village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8489" y="4018556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Performances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8489" y="4698919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Ethnic Markets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71147" y="5662298"/>
            <a:ext cx="317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Photo Exhibition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82956"/>
            <a:ext cx="107596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Read the list below </a:t>
            </a:r>
            <a:r>
              <a:rPr lang="en-US" sz="2400" b="1"/>
              <a:t>and </a:t>
            </a:r>
            <a:r>
              <a:rPr lang="en-US" sz="2400" b="1" smtClean="0"/>
              <a:t>tick </a:t>
            </a:r>
            <a:r>
              <a:rPr lang="en-US" sz="2400" b="1" dirty="0"/>
              <a:t>the main reason(s) for people moving from the countryside to the city. Explain your choice</a:t>
            </a:r>
            <a:r>
              <a:rPr lang="en-US" sz="2400" b="1" i="1" dirty="0"/>
              <a:t>.</a:t>
            </a:r>
            <a:r>
              <a:rPr lang="en-US" sz="24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8152" y="2179107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/>
              <a:t>To look for well-paid </a:t>
            </a:r>
            <a:r>
              <a:rPr lang="en-US" sz="3200" dirty="0" smtClean="0"/>
              <a:t>jobs.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58151" y="2923098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/>
              <a:t>To look for better </a:t>
            </a:r>
            <a:r>
              <a:rPr lang="en-US" sz="3200" dirty="0" smtClean="0"/>
              <a:t>services. 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958151" y="3586601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3200" dirty="0"/>
              <a:t>To enjoy crowded and noisy </a:t>
            </a:r>
            <a:r>
              <a:rPr lang="en-US" sz="3200" dirty="0" smtClean="0"/>
              <a:t>areas.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958152" y="4250104"/>
            <a:ext cx="657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</a:t>
            </a:r>
            <a:r>
              <a:rPr lang="en-US" sz="3200" dirty="0"/>
              <a:t>To have better educational </a:t>
            </a:r>
            <a:r>
              <a:rPr lang="en-US" sz="3200" dirty="0" smtClean="0"/>
              <a:t>opportunities.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958152" y="5330016"/>
            <a:ext cx="657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</a:t>
            </a:r>
            <a:r>
              <a:rPr lang="en-US" sz="3200" dirty="0"/>
              <a:t>To experience different types of food </a:t>
            </a:r>
            <a:r>
              <a:rPr lang="en-US" sz="3200" dirty="0" smtClean="0"/>
              <a:t>and entertainment.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534397" y="2267950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34396" y="3007258"/>
            <a:ext cx="484909" cy="416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534395" y="3675444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534399" y="4383522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34394" y="5420372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313" y="2042339"/>
            <a:ext cx="11717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1.</a:t>
            </a:r>
            <a:r>
              <a:rPr lang="en-US" sz="3200" b="1" dirty="0"/>
              <a:t> </a:t>
            </a:r>
            <a:r>
              <a:rPr lang="en-US" sz="3200" dirty="0"/>
              <a:t>Phong always spends his summer </a:t>
            </a:r>
            <a:r>
              <a:rPr lang="en-US" sz="3200" dirty="0" smtClean="0"/>
              <a:t>________ with </a:t>
            </a:r>
            <a:r>
              <a:rPr lang="en-US" sz="3200" dirty="0"/>
              <a:t>his grandparents.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2.</a:t>
            </a:r>
            <a:r>
              <a:rPr lang="en-US" sz="3200" b="1" dirty="0"/>
              <a:t> </a:t>
            </a:r>
            <a:r>
              <a:rPr lang="en-US" sz="3200" dirty="0"/>
              <a:t>H</a:t>
            </a:r>
            <a:r>
              <a:rPr lang="en-US" sz="3200" dirty="0" smtClean="0"/>
              <a:t>e </a:t>
            </a:r>
            <a:r>
              <a:rPr lang="en-US" sz="3200" dirty="0"/>
              <a:t>likes the </a:t>
            </a:r>
            <a:r>
              <a:rPr lang="en-US" sz="3200" dirty="0" smtClean="0"/>
              <a:t>_________ </a:t>
            </a:r>
            <a:r>
              <a:rPr lang="en-US" sz="3200" dirty="0"/>
              <a:t>games the children play.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b="1" dirty="0"/>
              <a:t> </a:t>
            </a:r>
            <a:r>
              <a:rPr lang="en-US" sz="3200" dirty="0"/>
              <a:t>The villagers sell their </a:t>
            </a:r>
            <a:r>
              <a:rPr lang="en-US" sz="3200" dirty="0" smtClean="0"/>
              <a:t>home-grown________.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4.</a:t>
            </a:r>
            <a:r>
              <a:rPr lang="en-US" sz="3200" b="1" dirty="0"/>
              <a:t> </a:t>
            </a:r>
            <a:r>
              <a:rPr lang="en-US" sz="3200" dirty="0"/>
              <a:t>They buy food and other </a:t>
            </a:r>
            <a:r>
              <a:rPr lang="en-US" sz="3200" dirty="0" smtClean="0"/>
              <a:t>_________ </a:t>
            </a:r>
            <a:r>
              <a:rPr lang="en-US" sz="3200" dirty="0"/>
              <a:t>things.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5.</a:t>
            </a:r>
            <a:r>
              <a:rPr lang="en-US" sz="3200" b="1" dirty="0"/>
              <a:t> </a:t>
            </a:r>
            <a:r>
              <a:rPr lang="en-US" sz="3200" dirty="0"/>
              <a:t>A</a:t>
            </a:r>
            <a:r>
              <a:rPr lang="en-US" sz="3200" dirty="0" smtClean="0"/>
              <a:t>t </a:t>
            </a:r>
            <a:r>
              <a:rPr lang="en-US" sz="3200" dirty="0"/>
              <a:t>the market, the villagers </a:t>
            </a:r>
            <a:r>
              <a:rPr lang="en-US" sz="3200" dirty="0" smtClean="0"/>
              <a:t>_____ and </a:t>
            </a:r>
            <a:r>
              <a:rPr lang="en-US" sz="3200" dirty="0"/>
              <a:t>talk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2008" y="1128276"/>
            <a:ext cx="1098043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Listen to Phong talking about life in the countryside and complete each sentence with one word.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0639" y="2221588"/>
            <a:ext cx="178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vacation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5856" y="2962873"/>
            <a:ext cx="203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traditional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6465" y="3694301"/>
            <a:ext cx="172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products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277" y="4439275"/>
            <a:ext cx="196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necessary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115" y="5133633"/>
            <a:ext cx="115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meet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1914" y="11997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402" y="10911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Track 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8184" y="1456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3860" y="1209265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complete sentences from the clues below.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7251" y="11704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986" y="1064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527251" y="1718715"/>
            <a:ext cx="11217074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Many / Vietnamese families / teach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children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respect / elders.﻿</a:t>
            </a:r>
            <a:endParaRPr lang="en-US" sz="320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Many Vietnamese families often teach their children to respect the elders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en-US" sz="32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There / many ways / show / respect.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﻿There are many ways to show 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respect.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/ give up / seat / or oﬀer /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carry something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heavy / elders.</a:t>
            </a: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﻿You can give up a seat or offer to carry something heavy for the elders.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376" y="1300052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complete sentences from the clues below.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9767" y="1261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502" y="11552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607595" y="2252115"/>
            <a:ext cx="10998075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/ listen / not talk back / elders / speak.﻿</a:t>
            </a:r>
            <a:endParaRPr lang="en-US" sz="320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You should listen and don’t talk back when the elders speak.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At mealtimes / children should not / start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eat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before / elders do.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﻿At mealtimes, children should not start eating before the elders do.</a:t>
            </a:r>
            <a:endParaRPr lang="en-US" sz="3200" b="1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12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4645</TotalTime>
  <Words>415</Words>
  <PresentationFormat>Widescreen</PresentationFormat>
  <Paragraphs>100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2023-07-06T09:52:32Z</dcterms:modified>
</cp:coreProperties>
</file>