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4"/>
  </p:notesMasterIdLst>
  <p:sldIdLst>
    <p:sldId id="256" r:id="rId3"/>
    <p:sldId id="257" r:id="rId4"/>
    <p:sldId id="264" r:id="rId5"/>
    <p:sldId id="260" r:id="rId6"/>
    <p:sldId id="258" r:id="rId7"/>
    <p:sldId id="259" r:id="rId8"/>
    <p:sldId id="272" r:id="rId9"/>
    <p:sldId id="261" r:id="rId10"/>
    <p:sldId id="266" r:id="rId11"/>
    <p:sldId id="265" r:id="rId12"/>
    <p:sldId id="274" r:id="rId13"/>
    <p:sldId id="262" r:id="rId14"/>
    <p:sldId id="275" r:id="rId15"/>
    <p:sldId id="277" r:id="rId16"/>
    <p:sldId id="278" r:id="rId17"/>
    <p:sldId id="268" r:id="rId18"/>
    <p:sldId id="280" r:id="rId19"/>
    <p:sldId id="279" r:id="rId20"/>
    <p:sldId id="281" r:id="rId21"/>
    <p:sldId id="282" r:id="rId22"/>
    <p:sldId id="267" r:id="rId23"/>
    <p:sldId id="284" r:id="rId24"/>
    <p:sldId id="283" r:id="rId25"/>
    <p:sldId id="263" r:id="rId26"/>
    <p:sldId id="285" r:id="rId27"/>
    <p:sldId id="286" r:id="rId28"/>
    <p:sldId id="287" r:id="rId29"/>
    <p:sldId id="288" r:id="rId30"/>
    <p:sldId id="289" r:id="rId31"/>
    <p:sldId id="292" r:id="rId32"/>
    <p:sldId id="293" r:id="rId33"/>
    <p:sldId id="297" r:id="rId34"/>
    <p:sldId id="296" r:id="rId35"/>
    <p:sldId id="294" r:id="rId36"/>
    <p:sldId id="298" r:id="rId37"/>
    <p:sldId id="295" r:id="rId38"/>
    <p:sldId id="290" r:id="rId39"/>
    <p:sldId id="273" r:id="rId40"/>
    <p:sldId id="269" r:id="rId41"/>
    <p:sldId id="270" r:id="rId42"/>
    <p:sldId id="291" r:id="rId43"/>
  </p:sldIdLst>
  <p:sldSz cx="18288000" cy="10287000"/>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
      <p:font typeface="Calibri Light" panose="020F0302020204030204" pitchFamily="34"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347"/>
    <a:srgbClr val="86A248"/>
    <a:srgbClr val="93B1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85" autoAdjust="0"/>
  </p:normalViewPr>
  <p:slideViewPr>
    <p:cSldViewPr>
      <p:cViewPr varScale="1">
        <p:scale>
          <a:sx n="41" d="100"/>
          <a:sy n="41" d="100"/>
        </p:scale>
        <p:origin x="105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5CFBC-C74E-4E70-A1D3-C828FA44F395}" type="datetimeFigureOut">
              <a:rPr lang="en-US" smtClean="0"/>
              <a:t>12/26/2022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10A2F-F9B4-46E8-8ED7-9FAB54928A41}" type="slidenum">
              <a:rPr lang="en-US" smtClean="0"/>
              <a:t>‹#›</a:t>
            </a:fld>
            <a:endParaRPr lang="en-US"/>
          </a:p>
        </p:txBody>
      </p:sp>
    </p:spTree>
    <p:extLst>
      <p:ext uri="{BB962C8B-B14F-4D97-AF65-F5344CB8AC3E}">
        <p14:creationId xmlns:p14="http://schemas.microsoft.com/office/powerpoint/2010/main" val="294620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để</a:t>
            </a:r>
            <a:r>
              <a:rPr lang="en-US" baseline="0" dirty="0" smtClean="0"/>
              <a:t> </a:t>
            </a:r>
            <a:r>
              <a:rPr lang="en-US" baseline="0" dirty="0" err="1" smtClean="0"/>
              <a:t>mở</a:t>
            </a:r>
            <a:r>
              <a:rPr lang="en-US" baseline="0" dirty="0" smtClean="0"/>
              <a:t> </a:t>
            </a:r>
            <a:r>
              <a:rPr lang="en-US" baseline="0" dirty="0" err="1" smtClean="0"/>
              <a:t>các</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Nếu</a:t>
            </a:r>
            <a:r>
              <a:rPr lang="en-US" baseline="0" dirty="0" smtClean="0"/>
              <a:t> HS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đúng</a:t>
            </a:r>
            <a:r>
              <a:rPr lang="en-US" baseline="0" dirty="0" smtClean="0"/>
              <a:t>, </a:t>
            </a:r>
            <a:r>
              <a:rPr lang="en-US" baseline="0" dirty="0" err="1" smtClean="0"/>
              <a:t>bấm</a:t>
            </a:r>
            <a:r>
              <a:rPr lang="en-US" baseline="0" dirty="0" smtClean="0"/>
              <a:t> </a:t>
            </a:r>
            <a:r>
              <a:rPr lang="en-US" baseline="0" dirty="0" err="1" smtClean="0"/>
              <a:t>vào</a:t>
            </a:r>
            <a:r>
              <a:rPr lang="en-US" baseline="0" dirty="0" smtClean="0"/>
              <a:t> </a:t>
            </a:r>
            <a:r>
              <a:rPr lang="en-US" baseline="0" dirty="0" err="1" smtClean="0"/>
              <a:t>bông</a:t>
            </a:r>
            <a:r>
              <a:rPr lang="en-US" baseline="0" dirty="0" smtClean="0"/>
              <a:t> </a:t>
            </a:r>
            <a:r>
              <a:rPr lang="en-US" baseline="0" dirty="0" err="1" smtClean="0"/>
              <a:t>hoa</a:t>
            </a:r>
            <a:r>
              <a:rPr lang="en-US" baseline="0" dirty="0" smtClean="0"/>
              <a:t> </a:t>
            </a:r>
            <a:r>
              <a:rPr lang="en-US" baseline="0" dirty="0" err="1" smtClean="0"/>
              <a:t>đó</a:t>
            </a:r>
            <a:r>
              <a:rPr lang="en-US" baseline="0" dirty="0" smtClean="0"/>
              <a:t> </a:t>
            </a:r>
            <a:r>
              <a:rPr lang="en-US" baseline="0" dirty="0" err="1" smtClean="0"/>
              <a:t>lần</a:t>
            </a:r>
            <a:r>
              <a:rPr lang="en-US" baseline="0" dirty="0" smtClean="0"/>
              <a:t> 2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r>
              <a:rPr lang="en-US" baseline="0" dirty="0" smtClean="0"/>
              <a:t>. </a:t>
            </a:r>
            <a:r>
              <a:rPr lang="en-US" baseline="0" dirty="0" err="1" smtClean="0"/>
              <a:t>Sau</a:t>
            </a:r>
            <a:r>
              <a:rPr lang="en-US" baseline="0" dirty="0" smtClean="0"/>
              <a:t> </a:t>
            </a:r>
            <a:r>
              <a:rPr lang="en-US" baseline="0" dirty="0" err="1" smtClean="0"/>
              <a:t>khi</a:t>
            </a:r>
            <a:r>
              <a:rPr lang="en-US" baseline="0" dirty="0" smtClean="0"/>
              <a:t> </a:t>
            </a:r>
            <a:r>
              <a:rPr lang="en-US" baseline="0" dirty="0" err="1" smtClean="0"/>
              <a:t>trả</a:t>
            </a:r>
            <a:r>
              <a:rPr lang="en-US" baseline="0" dirty="0" smtClean="0"/>
              <a:t> </a:t>
            </a:r>
            <a:r>
              <a:rPr lang="en-US" baseline="0" dirty="0" err="1" smtClean="0"/>
              <a:t>lời</a:t>
            </a:r>
            <a:r>
              <a:rPr lang="en-US" baseline="0" dirty="0" smtClean="0"/>
              <a:t> </a:t>
            </a:r>
            <a:r>
              <a:rPr lang="en-US" baseline="0" dirty="0" err="1" smtClean="0"/>
              <a:t>hết</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bấm</a:t>
            </a:r>
            <a:r>
              <a:rPr lang="en-US" baseline="0" dirty="0" smtClean="0"/>
              <a:t> NEXT </a:t>
            </a:r>
            <a:r>
              <a:rPr lang="en-US" baseline="0" dirty="0" err="1" smtClean="0"/>
              <a:t>để</a:t>
            </a:r>
            <a:r>
              <a:rPr lang="en-US" baseline="0" dirty="0" smtClean="0"/>
              <a:t> </a:t>
            </a:r>
            <a:r>
              <a:rPr lang="en-US" baseline="0" dirty="0" err="1" smtClean="0"/>
              <a:t>tới</a:t>
            </a:r>
            <a:r>
              <a:rPr lang="en-US" baseline="0" dirty="0" smtClean="0"/>
              <a:t> </a:t>
            </a:r>
            <a:r>
              <a:rPr lang="en-US" baseline="0" dirty="0" err="1" smtClean="0"/>
              <a:t>phần</a:t>
            </a:r>
            <a:r>
              <a:rPr lang="en-US" baseline="0" dirty="0" smtClean="0"/>
              <a:t> </a:t>
            </a:r>
            <a:r>
              <a:rPr lang="en-US" baseline="0" dirty="0" err="1" smtClean="0"/>
              <a:t>Vận</a:t>
            </a:r>
            <a:r>
              <a:rPr lang="en-US" baseline="0" dirty="0" smtClean="0"/>
              <a:t> </a:t>
            </a:r>
            <a:r>
              <a:rPr lang="en-US" baseline="0" dirty="0" err="1" smtClean="0"/>
              <a:t>dụng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31</a:t>
            </a:fld>
            <a:endParaRPr lang="en-US"/>
          </a:p>
        </p:txBody>
      </p:sp>
    </p:spTree>
    <p:extLst>
      <p:ext uri="{BB962C8B-B14F-4D97-AF65-F5344CB8AC3E}">
        <p14:creationId xmlns:p14="http://schemas.microsoft.com/office/powerpoint/2010/main" val="15159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32</a:t>
            </a:fld>
            <a:endParaRPr lang="en-US"/>
          </a:p>
        </p:txBody>
      </p:sp>
    </p:spTree>
    <p:extLst>
      <p:ext uri="{BB962C8B-B14F-4D97-AF65-F5344CB8AC3E}">
        <p14:creationId xmlns:p14="http://schemas.microsoft.com/office/powerpoint/2010/main" val="220559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33</a:t>
            </a:fld>
            <a:endParaRPr lang="en-US"/>
          </a:p>
        </p:txBody>
      </p:sp>
    </p:spTree>
    <p:extLst>
      <p:ext uri="{BB962C8B-B14F-4D97-AF65-F5344CB8AC3E}">
        <p14:creationId xmlns:p14="http://schemas.microsoft.com/office/powerpoint/2010/main" val="355549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34</a:t>
            </a:fld>
            <a:endParaRPr lang="en-US"/>
          </a:p>
        </p:txBody>
      </p:sp>
    </p:spTree>
    <p:extLst>
      <p:ext uri="{BB962C8B-B14F-4D97-AF65-F5344CB8AC3E}">
        <p14:creationId xmlns:p14="http://schemas.microsoft.com/office/powerpoint/2010/main" val="178312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35</a:t>
            </a:fld>
            <a:endParaRPr lang="en-US"/>
          </a:p>
        </p:txBody>
      </p:sp>
    </p:spTree>
    <p:extLst>
      <p:ext uri="{BB962C8B-B14F-4D97-AF65-F5344CB8AC3E}">
        <p14:creationId xmlns:p14="http://schemas.microsoft.com/office/powerpoint/2010/main" val="243565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Bấm</a:t>
            </a:r>
            <a:r>
              <a:rPr lang="en-US" baseline="0" dirty="0" smtClean="0"/>
              <a:t> </a:t>
            </a:r>
            <a:r>
              <a:rPr lang="en-US" baseline="0" dirty="0" err="1" smtClean="0"/>
              <a:t>nút</a:t>
            </a:r>
            <a:r>
              <a:rPr lang="en-US" baseline="0" dirty="0" smtClean="0"/>
              <a:t> “Quay </a:t>
            </a:r>
            <a:r>
              <a:rPr lang="en-US" baseline="0" dirty="0" err="1" smtClean="0"/>
              <a:t>về</a:t>
            </a:r>
            <a:r>
              <a:rPr lang="en-US" baseline="0" dirty="0" smtClean="0"/>
              <a:t>” </a:t>
            </a:r>
            <a:r>
              <a:rPr lang="en-US" baseline="0" dirty="0" err="1" smtClean="0"/>
              <a:t>để</a:t>
            </a:r>
            <a:r>
              <a:rPr lang="en-US" baseline="0" dirty="0" smtClean="0"/>
              <a:t> </a:t>
            </a:r>
            <a:r>
              <a:rPr lang="en-US" baseline="0" dirty="0" err="1" smtClean="0"/>
              <a:t>hái</a:t>
            </a:r>
            <a:r>
              <a:rPr lang="en-US" baseline="0" dirty="0" smtClean="0"/>
              <a:t> </a:t>
            </a:r>
            <a:r>
              <a:rPr lang="en-US" baseline="0" dirty="0" err="1" smtClean="0"/>
              <a:t>hoa</a:t>
            </a:r>
            <a:endParaRPr lang="en-US" dirty="0" smtClean="0"/>
          </a:p>
          <a:p>
            <a:endParaRPr lang="en-US" dirty="0"/>
          </a:p>
        </p:txBody>
      </p:sp>
      <p:sp>
        <p:nvSpPr>
          <p:cNvPr id="4" name="Slide Number Placeholder 3"/>
          <p:cNvSpPr>
            <a:spLocks noGrp="1"/>
          </p:cNvSpPr>
          <p:nvPr>
            <p:ph type="sldNum" sz="quarter" idx="10"/>
          </p:nvPr>
        </p:nvSpPr>
        <p:spPr/>
        <p:txBody>
          <a:bodyPr/>
          <a:lstStyle/>
          <a:p>
            <a:fld id="{AA110A2F-F9B4-46E8-8ED7-9FAB54928A41}" type="slidenum">
              <a:rPr lang="en-US" smtClean="0"/>
              <a:t>36</a:t>
            </a:fld>
            <a:endParaRPr lang="en-US"/>
          </a:p>
        </p:txBody>
      </p:sp>
    </p:spTree>
    <p:extLst>
      <p:ext uri="{BB962C8B-B14F-4D97-AF65-F5344CB8AC3E}">
        <p14:creationId xmlns:p14="http://schemas.microsoft.com/office/powerpoint/2010/main" val="3231186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276286-9D67-AA46-10E3-EC2FECBD5A8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 xmlns:a16="http://schemas.microsoft.com/office/drawing/2014/main" id="{D22B3BAF-927D-44DB-29C5-1DB75356724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F32B195E-1883-01D7-0C2C-4419FABF760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52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BF29A9C-6A36-6672-BF4B-076C789CEC7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532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081136-2A9A-FDD3-0F52-F8424FE8E712}"/>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 xmlns:a16="http://schemas.microsoft.com/office/drawing/2014/main" id="{5A124471-8F37-CBCA-5A45-F959286A0C1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CEF7823-EC28-B1D6-D8C9-B5490D7EBFF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91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D624460-21BE-3FBF-7C5B-543B4CCF3281}"/>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FCD4C5-856D-2924-37BC-8EC7E1CE4A5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768988D-436F-99DE-22C4-4211334D816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49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B65F1D-F3CE-D3F6-942E-AF889FD4B2C3}"/>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B675A4B-7477-C997-1D26-C509B8E26958}"/>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2B8CC74-52E8-CED8-047D-967FFE303F6C}"/>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E7F5C6C6-182D-19BF-E385-1CC7DE4DBB30}"/>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8D95C1E-DEF8-878C-F821-9D7B71F427C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3ADBC166-6AB6-BA6F-7808-743028FFCC92}"/>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43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9F95A946-D3A9-678E-8F96-7F4D4E3792B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6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4A74D577-7082-2A42-868E-1AC25C614A2F}"/>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226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C4BFA-80F1-F06E-2BDB-3DF53517B39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 xmlns:a16="http://schemas.microsoft.com/office/drawing/2014/main" id="{30C54873-C479-69B4-3C54-79734ABBF8F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A984B76-5470-3C7F-05F1-BE3639FFF9B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FFF85EE6-2D6F-A570-41B8-1B0CBF0575A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8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069FAC-54E5-86F3-13C3-70175860EF49}"/>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 xmlns:a16="http://schemas.microsoft.com/office/drawing/2014/main" id="{F471ECE5-E737-44A6-D37F-2D1B3833B6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 xmlns:a16="http://schemas.microsoft.com/office/drawing/2014/main" id="{2F0DEA46-2B45-320F-4254-C1E35A970CA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3A21F87-7778-CB6C-CF93-4A05D1383C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587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4FF6EB8-3F17-7E70-5D41-A3C6D8F274C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1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90D6164-F541-FDBB-A79B-115F8D8E3C17}"/>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2AD1DE1-69B7-F6A1-51E9-D0FB2C20899C}"/>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E743644-022C-7007-530C-D843F9E6F9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82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A628A94-CE7F-27F3-70E8-D0A2133F0E61}"/>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32D8E94-B4CF-7A6C-CAF4-C64877F547A7}"/>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68C1885-A1E8-134D-0DB0-F82E1DE7AD1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2D468EB-1359-4290-94E7-46E11D00530A}" type="datetimeFigureOut">
              <a:rPr lang="en-US" smtClean="0">
                <a:solidFill>
                  <a:prstClr val="black">
                    <a:tint val="75000"/>
                  </a:prstClr>
                </a:solidFill>
              </a:rPr>
              <a:pPr/>
              <a:t>12/26/2022</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3DAFABD-AAB6-2C2A-5F99-A3714011F1B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E30FF1A-D3A0-D8DC-1580-6A3C09A8F7A1}"/>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4BBFD33-D819-4736-AA9A-D3CBF8396B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092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3.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svg"/></Relationships>
</file>

<file path=ppt/slides/_rels/slide16.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image" Target="../media/image23.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29.png"/><Relationship Id="rId10" Type="http://schemas.openxmlformats.org/officeDocument/2006/relationships/image" Target="../media/image28.png"/><Relationship Id="rId9" Type="http://schemas.openxmlformats.org/officeDocument/2006/relationships/image" Target="../media/image8.svg"/></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3.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5" Type="http://schemas.openxmlformats.org/officeDocument/2006/relationships/image" Target="../media/image34.pn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 Id="rId1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9"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12.svg"/><Relationship Id="rId3" Type="http://schemas.openxmlformats.org/officeDocument/2006/relationships/image" Target="../media/image5.svg"/><Relationship Id="rId7" Type="http://schemas.openxmlformats.org/officeDocument/2006/relationships/image" Target="../media/image8.svg"/><Relationship Id="rId12"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78.svg"/><Relationship Id="rId10" Type="http://schemas.openxmlformats.org/officeDocument/2006/relationships/image" Target="../media/image4.png"/><Relationship Id="rId4" Type="http://schemas.openxmlformats.org/officeDocument/2006/relationships/image" Target="../media/image31.png"/><Relationship Id="rId9" Type="http://schemas.openxmlformats.org/officeDocument/2006/relationships/image" Target="../media/image80.svg"/></Relationships>
</file>

<file path=ppt/slides/_rels/slide28.xml.rels><?xml version="1.0" encoding="UTF-8" standalone="yes"?>
<Relationships xmlns="http://schemas.openxmlformats.org/package/2006/relationships"><Relationship Id="rId13" Type="http://schemas.openxmlformats.org/officeDocument/2006/relationships/image" Target="../media/image25.png"/><Relationship Id="rId12"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1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svg"/><Relationship Id="rId7"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10" Type="http://schemas.openxmlformats.org/officeDocument/2006/relationships/image" Target="../media/image72.sv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47.png"/><Relationship Id="rId26" Type="http://schemas.openxmlformats.org/officeDocument/2006/relationships/image" Target="../media/image51.png"/><Relationship Id="rId39" Type="http://schemas.openxmlformats.org/officeDocument/2006/relationships/image" Target="../media/image58.gif"/><Relationship Id="rId21" Type="http://schemas.openxmlformats.org/officeDocument/2006/relationships/image" Target="../media/image20.svg"/><Relationship Id="rId34" Type="http://schemas.openxmlformats.org/officeDocument/2006/relationships/image" Target="../media/image55.png"/><Relationship Id="rId7" Type="http://schemas.openxmlformats.org/officeDocument/2006/relationships/image" Target="../media/image6.svg"/><Relationship Id="rId12" Type="http://schemas.openxmlformats.org/officeDocument/2006/relationships/image" Target="../media/image44.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1.svg"/><Relationship Id="rId38" Type="http://schemas.openxmlformats.org/officeDocument/2006/relationships/image" Target="../media/image57.gif"/><Relationship Id="rId2" Type="http://schemas.openxmlformats.org/officeDocument/2006/relationships/image" Target="../media/image39.png"/><Relationship Id="rId16" Type="http://schemas.openxmlformats.org/officeDocument/2006/relationships/image" Target="../media/image46.png"/><Relationship Id="rId20" Type="http://schemas.openxmlformats.org/officeDocument/2006/relationships/image" Target="../media/image48.png"/><Relationship Id="rId29"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1.png"/><Relationship Id="rId11" Type="http://schemas.openxmlformats.org/officeDocument/2006/relationships/image" Target="../media/image10.svg"/><Relationship Id="rId24" Type="http://schemas.openxmlformats.org/officeDocument/2006/relationships/image" Target="../media/image50.png"/><Relationship Id="rId32" Type="http://schemas.openxmlformats.org/officeDocument/2006/relationships/image" Target="../media/image54.png"/><Relationship Id="rId37" Type="http://schemas.openxmlformats.org/officeDocument/2006/relationships/image" Target="../media/image35.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52.png"/><Relationship Id="rId36" Type="http://schemas.openxmlformats.org/officeDocument/2006/relationships/image" Target="../media/image56.png"/><Relationship Id="rId10" Type="http://schemas.openxmlformats.org/officeDocument/2006/relationships/image" Target="../media/image43.png"/><Relationship Id="rId19" Type="http://schemas.openxmlformats.org/officeDocument/2006/relationships/image" Target="../media/image18.svg"/><Relationship Id="rId31" Type="http://schemas.openxmlformats.org/officeDocument/2006/relationships/image" Target="../media/image29.svg"/><Relationship Id="rId4" Type="http://schemas.openxmlformats.org/officeDocument/2006/relationships/image" Target="../media/image40.png"/><Relationship Id="rId9" Type="http://schemas.openxmlformats.org/officeDocument/2006/relationships/image" Target="../media/image8.svg"/><Relationship Id="rId14" Type="http://schemas.openxmlformats.org/officeDocument/2006/relationships/image" Target="../media/image45.png"/><Relationship Id="rId22" Type="http://schemas.openxmlformats.org/officeDocument/2006/relationships/image" Target="../media/image49.png"/><Relationship Id="rId27" Type="http://schemas.openxmlformats.org/officeDocument/2006/relationships/image" Target="../media/image26.svg"/><Relationship Id="rId35" Type="http://schemas.openxmlformats.org/officeDocument/2006/relationships/image" Target="../media/image33.svg"/><Relationship Id="rId8" Type="http://schemas.openxmlformats.org/officeDocument/2006/relationships/image" Target="../media/image42.png"/><Relationship Id="rId3" Type="http://schemas.openxmlformats.org/officeDocument/2006/relationships/image" Target="../media/image2.svg"/></Relationships>
</file>

<file path=ppt/slides/_rels/slide31.xml.rels><?xml version="1.0" encoding="UTF-8" standalone="yes"?>
<Relationships xmlns="http://schemas.openxmlformats.org/package/2006/relationships"><Relationship Id="rId8" Type="http://schemas.openxmlformats.org/officeDocument/2006/relationships/image" Target="../media/image2.svg"/><Relationship Id="rId13" Type="http://schemas.openxmlformats.org/officeDocument/2006/relationships/slide" Target="slide37.xml"/><Relationship Id="rId18" Type="http://schemas.openxmlformats.org/officeDocument/2006/relationships/image" Target="../media/image66.png"/><Relationship Id="rId3" Type="http://schemas.openxmlformats.org/officeDocument/2006/relationships/image" Target="../media/image59.png"/><Relationship Id="rId21" Type="http://schemas.openxmlformats.org/officeDocument/2006/relationships/slide" Target="slide33.xml"/><Relationship Id="rId7" Type="http://schemas.openxmlformats.org/officeDocument/2006/relationships/image" Target="../media/image39.png"/><Relationship Id="rId12" Type="http://schemas.openxmlformats.org/officeDocument/2006/relationships/image" Target="../media/image4.svg"/><Relationship Id="rId17" Type="http://schemas.openxmlformats.org/officeDocument/2006/relationships/image" Target="../media/image65.png"/><Relationship Id="rId2" Type="http://schemas.openxmlformats.org/officeDocument/2006/relationships/notesSlide" Target="../notesSlides/notesSlide1.xml"/><Relationship Id="rId16" Type="http://schemas.openxmlformats.org/officeDocument/2006/relationships/image" Target="../media/image64.png"/><Relationship Id="rId20" Type="http://schemas.openxmlformats.org/officeDocument/2006/relationships/slide" Target="slide32.xml"/><Relationship Id="rId1" Type="http://schemas.openxmlformats.org/officeDocument/2006/relationships/slideLayout" Target="../slideLayouts/slideLayout12.xml"/><Relationship Id="rId6" Type="http://schemas.openxmlformats.org/officeDocument/2006/relationships/image" Target="../media/image61.png"/><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60.png"/><Relationship Id="rId15" Type="http://schemas.openxmlformats.org/officeDocument/2006/relationships/image" Target="../media/image63.png"/><Relationship Id="rId23" Type="http://schemas.openxmlformats.org/officeDocument/2006/relationships/slide" Target="slide35.xml"/><Relationship Id="rId10" Type="http://schemas.openxmlformats.org/officeDocument/2006/relationships/image" Target="../media/image6.svg"/><Relationship Id="rId19" Type="http://schemas.openxmlformats.org/officeDocument/2006/relationships/image" Target="../media/image67.png"/><Relationship Id="rId4" Type="http://schemas.openxmlformats.org/officeDocument/2006/relationships/image" Target="../media/image39.svg"/><Relationship Id="rId9" Type="http://schemas.openxmlformats.org/officeDocument/2006/relationships/image" Target="../media/image41.png"/><Relationship Id="rId14" Type="http://schemas.openxmlformats.org/officeDocument/2006/relationships/image" Target="../media/image62.png"/><Relationship Id="rId22" Type="http://schemas.openxmlformats.org/officeDocument/2006/relationships/slide" Target="slide34.xml"/></Relationships>
</file>

<file path=ppt/slides/_rels/slide3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5.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68.png"/><Relationship Id="rId5" Type="http://schemas.openxmlformats.org/officeDocument/2006/relationships/slide" Target="slide31.xml"/><Relationship Id="rId4" Type="http://schemas.openxmlformats.org/officeDocument/2006/relationships/image" Target="../media/image2.svg"/></Relationships>
</file>

<file path=ppt/slides/_rels/slide37.xml.rels><?xml version="1.0" encoding="UTF-8" standalone="yes"?>
<Relationships xmlns="http://schemas.openxmlformats.org/package/2006/relationships"><Relationship Id="rId8" Type="http://schemas.openxmlformats.org/officeDocument/2006/relationships/image" Target="../media/image21.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sv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8.svg"/></Relationships>
</file>

<file path=ppt/slides/_rels/slide39.xml.rels><?xml version="1.0" encoding="UTF-8" standalone="yes"?>
<Relationships xmlns="http://schemas.openxmlformats.org/package/2006/relationships"><Relationship Id="rId13" Type="http://schemas.openxmlformats.org/officeDocument/2006/relationships/image" Target="../media/image8.svg"/><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png"/><Relationship Id="rId1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7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0.sv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0" Type="http://schemas.openxmlformats.org/officeDocument/2006/relationships/image" Target="../media/image12.png"/><Relationship Id="rId9" Type="http://schemas.openxmlformats.org/officeDocument/2006/relationships/image" Target="../media/image8.svg"/></Relationships>
</file>

<file path=ppt/slides/_rels/slide8.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15736"/>
            <a:ext cx="15844837" cy="369331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NHIỆT LIỆT CHÀO ĐÓN </a:t>
            </a:r>
          </a:p>
          <a:p>
            <a:pPr algn="ctr">
              <a:lnSpc>
                <a:spcPct val="150000"/>
              </a:lnSpc>
              <a:spcBef>
                <a:spcPct val="0"/>
              </a:spcBef>
            </a:pPr>
            <a:r>
              <a:rPr lang="en-US" sz="8000" b="1" dirty="0" smtClean="0">
                <a:solidFill>
                  <a:srgbClr val="004AAD"/>
                </a:solidFill>
                <a:latin typeface="Arial" panose="020B0604020202020204" pitchFamily="34" charset="0"/>
                <a:cs typeface="Arial" panose="020B0604020202020204" pitchFamily="34" charset="0"/>
              </a:rPr>
              <a:t>CÁC EM ĐẾN VỚI BÀI HỌC MỚI!</a:t>
            </a:r>
            <a:endParaRPr lang="en-US" sz="8000" b="1" dirty="0">
              <a:solidFill>
                <a:srgbClr val="004AA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p:sp>
        <p:nvSpPr>
          <p:cNvPr id="24" name="Oval Callout 23"/>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3274212" y="5332957"/>
            <a:ext cx="14175584" cy="4616648"/>
          </a:xfrm>
          <a:prstGeom prst="rect">
            <a:avLst/>
          </a:prstGeom>
        </p:spPr>
        <p:txBody>
          <a:bodyPr wrap="square">
            <a:spAutoFit/>
          </a:bodyPr>
          <a:lstStyle/>
          <a:p>
            <a:pPr algn="just">
              <a:lnSpc>
                <a:spcPct val="140000"/>
              </a:lnSpc>
            </a:pPr>
            <a:r>
              <a:rPr lang="pt-BR" sz="4200" dirty="0">
                <a:latin typeface="Arial" panose="020B0604020202020204" pitchFamily="34" charset="0"/>
                <a:cs typeface="Arial" panose="020B0604020202020204" pitchFamily="34" charset="0"/>
              </a:rPr>
              <a:t>a) P(x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+ 2) - 5x(x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+ 3x</a:t>
            </a:r>
            <a:r>
              <a:rPr lang="pt-BR" sz="4200" dirty="0">
                <a:latin typeface="Arial" panose="020B0604020202020204" pitchFamily="34" charset="0"/>
                <a:cs typeface="Arial" panose="020B0604020202020204" pitchFamily="34" charset="0"/>
              </a:rPr>
              <a:t>)</a:t>
            </a: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r>
              <a:rPr lang="pt-BR" sz="4200" dirty="0">
                <a:latin typeface="Arial" panose="020B0604020202020204" pitchFamily="34" charset="0"/>
                <a:cs typeface="Arial" panose="020B0604020202020204" pitchFamily="34" charset="0"/>
              </a:rPr>
              <a:t>5x</a:t>
            </a:r>
            <a:r>
              <a:rPr lang="pt-BR" sz="4200" dirty="0" smtClean="0">
                <a:latin typeface="Arial" panose="020B0604020202020204" pitchFamily="34" charset="0"/>
                <a:cs typeface="Arial" panose="020B0604020202020204" pitchFamily="34" charset="0"/>
              </a:rPr>
              <a:t>) + 7x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2 -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+ 5x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7x</a:t>
            </a:r>
            <a:r>
              <a:rPr lang="pt-BR" sz="4200" baseline="300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 3x</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- 5x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(7x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- 5x</a:t>
            </a:r>
            <a:r>
              <a:rPr lang="pt-BR" sz="4200" baseline="30000" dirty="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(35x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- 35x</a:t>
            </a:r>
            <a:r>
              <a:rPr lang="pt-BR" sz="4200" baseline="30000" dirty="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(-15x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+ 14x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a:t>
            </a:r>
            <a:endParaRPr lang="pt-BR" sz="4200" dirty="0">
              <a:latin typeface="Arial" panose="020B0604020202020204" pitchFamily="34" charset="0"/>
              <a:cs typeface="Arial" panose="020B0604020202020204" pitchFamily="34" charset="0"/>
            </a:endParaRPr>
          </a:p>
          <a:p>
            <a:pPr algn="just">
              <a:lnSpc>
                <a:spcPct val="140000"/>
              </a:lnSpc>
            </a:pP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2x</a:t>
            </a:r>
            <a:r>
              <a:rPr lang="pt-BR" sz="4200" baseline="30000" dirty="0" smtClean="0">
                <a:latin typeface="Arial" panose="020B0604020202020204" pitchFamily="34" charset="0"/>
                <a:cs typeface="Arial" panose="020B0604020202020204" pitchFamily="34" charset="0"/>
              </a:rPr>
              <a:t>4</a:t>
            </a:r>
            <a:r>
              <a:rPr lang="pt-BR" sz="4200" dirty="0" smtClean="0">
                <a:latin typeface="Arial" panose="020B0604020202020204" pitchFamily="34" charset="0"/>
                <a:cs typeface="Arial" panose="020B0604020202020204" pitchFamily="34" charset="0"/>
              </a:rPr>
              <a:t> - x</a:t>
            </a:r>
            <a:r>
              <a:rPr lang="pt-BR" sz="4200" baseline="30000" dirty="0">
                <a:latin typeface="Arial" panose="020B0604020202020204" pitchFamily="34" charset="0"/>
                <a:cs typeface="Arial" panose="020B0604020202020204" pitchFamily="34" charset="0"/>
              </a:rPr>
              <a:t>2</a:t>
            </a:r>
            <a:endParaRPr lang="pt-BR" sz="4200" dirty="0">
              <a:latin typeface="Arial" panose="020B0604020202020204" pitchFamily="34" charset="0"/>
              <a:cs typeface="Arial" panose="020B0604020202020204"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ppt_y</p:attrName>
                                        </p:attrNameLst>
                                      </p:cBhvr>
                                      <p:tavLst>
                                        <p:tav tm="0">
                                          <p:val>
                                            <p:strVal val="#ppt_y-#ppt_h*1.125000"/>
                                          </p:val>
                                        </p:tav>
                                        <p:tav tm="100000">
                                          <p:val>
                                            <p:strVal val="#ppt_y"/>
                                          </p:val>
                                        </p:tav>
                                      </p:tavLst>
                                    </p:anim>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35400" y="-728089"/>
            <a:ext cx="2441997" cy="3526349"/>
          </a:xfrm>
          <a:prstGeom prst="rect">
            <a:avLst/>
          </a:prstGeom>
        </p:spPr>
      </p:pic>
      <p:grpSp>
        <p:nvGrpSpPr>
          <p:cNvPr id="4" name="Group 4"/>
          <p:cNvGrpSpPr/>
          <p:nvPr/>
        </p:nvGrpSpPr>
        <p:grpSpPr>
          <a:xfrm>
            <a:off x="1066800" y="1920945"/>
            <a:ext cx="16383000" cy="3070155"/>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52959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21" name="Rectangle 20"/>
          <p:cNvSpPr/>
          <p:nvPr/>
        </p:nvSpPr>
        <p:spPr>
          <a:xfrm>
            <a:off x="2971800" y="650366"/>
            <a:ext cx="11000127"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hoạt</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động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3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Vận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dụng</a:t>
            </a:r>
            <a:r>
              <a:rPr lang="en-US" sz="4200" b="1" i="1" dirty="0">
                <a:solidFill>
                  <a:srgbClr val="002060"/>
                </a:solidFill>
                <a:latin typeface="Arial" panose="020B0604020202020204" pitchFamily="34" charset="0"/>
                <a:cs typeface="Arial" panose="020B0604020202020204" pitchFamily="34" charset="0"/>
              </a:rPr>
              <a:t> 1</a:t>
            </a:r>
            <a:r>
              <a:rPr lang="en-US" sz="4200" i="1" dirty="0">
                <a:solidFill>
                  <a:srgbClr val="00206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4"/>
          <a:stretch>
            <a:fillRect/>
          </a:stretch>
        </p:blipFill>
        <p:spPr>
          <a:xfrm>
            <a:off x="1447800" y="264062"/>
            <a:ext cx="1223976" cy="1185343"/>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1221588" y="2109698"/>
                <a:ext cx="16764000" cy="2470613"/>
              </a:xfrm>
              <a:prstGeom prst="rect">
                <a:avLst/>
              </a:prstGeom>
            </p:spPr>
            <p:txBody>
              <a:bodyPr wrap="square">
                <a:spAutoFit/>
              </a:bodyPr>
              <a:lstStyle/>
              <a:p>
                <a:pPr algn="just">
                  <a:lnSpc>
                    <a:spcPct val="150000"/>
                  </a:lnSpc>
                  <a:spcBef>
                    <a:spcPts val="600"/>
                  </a:spcBef>
                  <a:spcAft>
                    <a:spcPts val="600"/>
                  </a:spcAft>
                </a:pPr>
                <a:r>
                  <a:rPr lang="nl-NL" sz="4200" dirty="0" smtClean="0">
                    <a:solidFill>
                      <a:schemeClr val="bg1"/>
                    </a:solidFill>
                    <a:latin typeface="Arial" panose="020B0604020202020204" pitchFamily="34" charset="0"/>
                    <a:ea typeface="Calibri" panose="020F0502020204030204" pitchFamily="34" charset="0"/>
                    <a:cs typeface="Arial" panose="020B0604020202020204" pitchFamily="34" charset="0"/>
                  </a:rPr>
                  <a:t>a) Rút gọn biểu thức P(x) = 7x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- 5x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+ 2) – 5x. (x</a:t>
                </a:r>
                <a:r>
                  <a:rPr lang="nl-NL" sz="4200"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- 7x</a:t>
                </a:r>
                <a:r>
                  <a:rPr lang="nl-NL" sz="4200" baseline="30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nl-NL" sz="4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+ 3x)</a:t>
                </a:r>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200" dirty="0">
                    <a:solidFill>
                      <a:schemeClr val="bg1"/>
                    </a:solidFill>
                    <a:effectLst/>
                    <a:latin typeface="Arial" panose="020B0604020202020204" pitchFamily="34" charset="0"/>
                    <a:ea typeface="Calibri" panose="020F0502020204030204" pitchFamily="34" charset="0"/>
                    <a:cs typeface="Arial" panose="020B0604020202020204" pitchFamily="34" charset="0"/>
                  </a:rPr>
                  <a:t>b) Tính giá trị của biểu thức P(x) khi x = </a:t>
                </a:r>
                <a14:m>
                  <m:oMath xmlns:m="http://schemas.openxmlformats.org/officeDocument/2006/math">
                    <m:f>
                      <m:fPr>
                        <m:ctrlPr>
                          <a:rPr lang="en-US"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m:t>
                        </m:r>
                      </m:num>
                      <m:den>
                        <m:r>
                          <a:rPr lang="nl-NL" sz="42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1221588" y="2109698"/>
                <a:ext cx="16764000" cy="2470613"/>
              </a:xfrm>
              <a:prstGeom prst="rect">
                <a:avLst/>
              </a:prstGeom>
              <a:blipFill rotWithShape="0">
                <a:blip r:embed="rId5"/>
                <a:stretch>
                  <a:fillRect l="-1382" b="-44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191000" y="5462497"/>
                <a:ext cx="9144000" cy="2876172"/>
              </a:xfrm>
              <a:prstGeom prst="rect">
                <a:avLst/>
              </a:prstGeom>
            </p:spPr>
            <p:txBody>
              <a:bodyPr>
                <a:spAutoFit/>
              </a:bodyPr>
              <a:lstStyle/>
              <a:p>
                <a:pPr algn="just">
                  <a:lnSpc>
                    <a:spcPct val="150000"/>
                  </a:lnSpc>
                  <a:spcBef>
                    <a:spcPts val="600"/>
                  </a:spcBef>
                  <a:spcAft>
                    <a:spcPts val="600"/>
                  </a:spcAft>
                </a:pP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r>
                  <a:rPr lang="en-US" sz="4200" dirty="0" err="1" smtClean="0">
                    <a:solidFill>
                      <a:schemeClr val="tx1"/>
                    </a:solidFill>
                    <a:latin typeface="Arial" panose="020B0604020202020204" pitchFamily="34" charset="0"/>
                    <a:ea typeface="Times New Roman" panose="02020603050405020304" pitchFamily="18" charset="0"/>
                    <a:cs typeface="Arial" panose="020B0604020202020204" pitchFamily="34" charset="0"/>
                  </a:rPr>
                  <a:t>Thay</a:t>
                </a:r>
                <a:r>
                  <a:rPr lang="en-US" sz="42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vào</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ta </a:t>
                </a:r>
                <a:r>
                  <a:rPr lang="en-US" sz="42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𝑃</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𝑥</m:t>
                    </m:r>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4</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e>
                      <m: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2</m:t>
                        </m:r>
                      </m:sup>
                    </m:sSup>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200" b="0" i="1" smtClean="0">
                            <a:solidFill>
                              <a:schemeClr val="tx1"/>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200" i="1">
                            <a:solidFill>
                              <a:schemeClr val="tx1"/>
                            </a:solidFill>
                            <a:effectLst/>
                            <a:latin typeface="Cambria Math" panose="02040503050406030204" pitchFamily="18" charset="0"/>
                            <a:ea typeface="Calibri" panose="020F0502020204030204" pitchFamily="34" charset="0"/>
                            <a:cs typeface="Arial" panose="020B0604020202020204" pitchFamily="34" charset="0"/>
                          </a:rPr>
                          <m:t>8</m:t>
                        </m:r>
                      </m:den>
                    </m:f>
                  </m:oMath>
                </a14:m>
                <a:r>
                  <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4191000" y="5462497"/>
                <a:ext cx="9144000" cy="2876172"/>
              </a:xfrm>
              <a:prstGeom prst="rect">
                <a:avLst/>
              </a:prstGeom>
              <a:blipFill rotWithShape="0">
                <a:blip r:embed="rId6"/>
                <a:stretch>
                  <a:fillRect l="-2600"/>
                </a:stretch>
              </a:blipFill>
            </p:spPr>
            <p:txBody>
              <a:bodyPr/>
              <a:lstStyle/>
              <a:p>
                <a:r>
                  <a:rPr lang="en-US">
                    <a:noFill/>
                  </a:rPr>
                  <a:t> </a:t>
                </a:r>
              </a:p>
            </p:txBody>
          </p:sp>
        </mc:Fallback>
      </mc:AlternateContent>
      <p:sp>
        <p:nvSpPr>
          <p:cNvPr id="13" name="Oval Callout 12"/>
          <p:cNvSpPr/>
          <p:nvPr/>
        </p:nvSpPr>
        <p:spPr>
          <a:xfrm>
            <a:off x="875738" y="5600701"/>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7"/>
          <a:stretch>
            <a:fillRect/>
          </a:stretch>
        </p:blipFill>
        <p:spPr>
          <a:xfrm>
            <a:off x="13367275" y="6790656"/>
            <a:ext cx="3691671" cy="3496344"/>
          </a:xfrm>
          <a:prstGeom prst="rect">
            <a:avLst/>
          </a:prstGeom>
        </p:spPr>
      </p:pic>
    </p:spTree>
    <p:extLst>
      <p:ext uri="{BB962C8B-B14F-4D97-AF65-F5344CB8AC3E}">
        <p14:creationId xmlns:p14="http://schemas.microsoft.com/office/powerpoint/2010/main" val="35461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830" r="45970" b="5022"/>
          <a:stretch>
            <a:fillRect/>
          </a:stretch>
        </p:blipFill>
        <p:spPr>
          <a:xfrm>
            <a:off x="833120" y="1968016"/>
            <a:ext cx="5741327" cy="6584640"/>
          </a:xfrm>
          <a:prstGeom prst="rect">
            <a:avLst/>
          </a:prstGeom>
        </p:spPr>
      </p:pic>
      <p:sp>
        <p:nvSpPr>
          <p:cNvPr id="4" name="AutoShape 4"/>
          <p:cNvSpPr/>
          <p:nvPr/>
        </p:nvSpPr>
        <p:spPr>
          <a:xfrm flipV="1">
            <a:off x="7428560" y="3183179"/>
            <a:ext cx="8537623" cy="0"/>
          </a:xfrm>
          <a:prstGeom prst="line">
            <a:avLst/>
          </a:prstGeom>
          <a:ln w="38100" cap="rnd">
            <a:solidFill>
              <a:srgbClr val="86A248"/>
            </a:solidFill>
            <a:prstDash val="solid"/>
            <a:headEnd type="none" w="sm" len="sm"/>
            <a:tailEnd type="none" w="sm" len="sm"/>
          </a:ln>
        </p:spPr>
      </p:sp>
      <p:grpSp>
        <p:nvGrpSpPr>
          <p:cNvPr id="5" name="Group 5"/>
          <p:cNvGrpSpPr/>
          <p:nvPr/>
        </p:nvGrpSpPr>
        <p:grpSpPr>
          <a:xfrm>
            <a:off x="838200" y="8813876"/>
            <a:ext cx="5741327" cy="712170"/>
            <a:chOff x="0" y="0"/>
            <a:chExt cx="3893639" cy="482978"/>
          </a:xfrm>
        </p:grpSpPr>
        <p:sp>
          <p:nvSpPr>
            <p:cNvPr id="6" name="Freeform 6"/>
            <p:cNvSpPr/>
            <p:nvPr/>
          </p:nvSpPr>
          <p:spPr>
            <a:xfrm>
              <a:off x="0" y="0"/>
              <a:ext cx="3893639" cy="482978"/>
            </a:xfrm>
            <a:custGeom>
              <a:avLst/>
              <a:gdLst/>
              <a:ahLst/>
              <a:cxnLst/>
              <a:rect l="l" t="t" r="r" b="b"/>
              <a:pathLst>
                <a:path w="3893639" h="482978">
                  <a:moveTo>
                    <a:pt x="0" y="0"/>
                  </a:moveTo>
                  <a:lnTo>
                    <a:pt x="3893639" y="0"/>
                  </a:lnTo>
                  <a:lnTo>
                    <a:pt x="3893639" y="482978"/>
                  </a:lnTo>
                  <a:lnTo>
                    <a:pt x="0" y="482978"/>
                  </a:lnTo>
                  <a:close/>
                </a:path>
              </a:pathLst>
            </a:custGeom>
            <a:solidFill>
              <a:srgbClr val="93B152"/>
            </a:solidFill>
          </p:spPr>
        </p:sp>
      </p:grpSp>
      <p:grpSp>
        <p:nvGrpSpPr>
          <p:cNvPr id="7" name="Group 7"/>
          <p:cNvGrpSpPr/>
          <p:nvPr/>
        </p:nvGrpSpPr>
        <p:grpSpPr>
          <a:xfrm>
            <a:off x="838200" y="1350711"/>
            <a:ext cx="5741327" cy="356085"/>
            <a:chOff x="0" y="0"/>
            <a:chExt cx="3893639" cy="241489"/>
          </a:xfrm>
        </p:grpSpPr>
        <p:sp>
          <p:nvSpPr>
            <p:cNvPr id="8" name="Freeform 8"/>
            <p:cNvSpPr/>
            <p:nvPr/>
          </p:nvSpPr>
          <p:spPr>
            <a:xfrm>
              <a:off x="0" y="0"/>
              <a:ext cx="3893639" cy="241489"/>
            </a:xfrm>
            <a:custGeom>
              <a:avLst/>
              <a:gdLst/>
              <a:ahLst/>
              <a:cxnLst/>
              <a:rect l="l" t="t" r="r" b="b"/>
              <a:pathLst>
                <a:path w="3893639" h="241489">
                  <a:moveTo>
                    <a:pt x="0" y="0"/>
                  </a:moveTo>
                  <a:lnTo>
                    <a:pt x="3893639" y="0"/>
                  </a:lnTo>
                  <a:lnTo>
                    <a:pt x="3893639" y="241489"/>
                  </a:lnTo>
                  <a:lnTo>
                    <a:pt x="0" y="241489"/>
                  </a:lnTo>
                  <a:close/>
                </a:path>
              </a:pathLst>
            </a:custGeom>
            <a:solidFill>
              <a:srgbClr val="E8D634"/>
            </a:solidFill>
          </p:spPr>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46078" y="418514"/>
            <a:ext cx="1016124" cy="1006886"/>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3804442" flipH="1">
            <a:off x="15834550" y="7461917"/>
            <a:ext cx="2849499" cy="4114800"/>
          </a:xfrm>
          <a:prstGeom prst="rect">
            <a:avLst/>
          </a:prstGeom>
        </p:spPr>
      </p:pic>
      <p:sp>
        <p:nvSpPr>
          <p:cNvPr id="13" name="TextBox 12"/>
          <p:cNvSpPr txBox="1"/>
          <p:nvPr/>
        </p:nvSpPr>
        <p:spPr>
          <a:xfrm>
            <a:off x="1888571" y="499892"/>
            <a:ext cx="4267200" cy="769441"/>
          </a:xfrm>
          <a:prstGeom prst="rect">
            <a:avLst/>
          </a:prstGeom>
          <a:noFill/>
        </p:spPr>
        <p:txBody>
          <a:bodyPr wrap="square" rtlCol="0">
            <a:spAutoFit/>
          </a:bodyPr>
          <a:lstStyle/>
          <a:p>
            <a:r>
              <a:rPr lang="en-US" sz="4400" b="1" dirty="0" err="1" smtClean="0">
                <a:solidFill>
                  <a:srgbClr val="C00000"/>
                </a:solidFill>
                <a:latin typeface="Arial" panose="020B0604020202020204" pitchFamily="34" charset="0"/>
                <a:cs typeface="Arial" panose="020B0604020202020204" pitchFamily="34" charset="0"/>
              </a:rPr>
              <a:t>Thử</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thách</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nhỏ</a:t>
            </a:r>
            <a:endParaRPr lang="en-US" sz="4400" b="1" dirty="0">
              <a:solidFill>
                <a:srgbClr val="C00000"/>
              </a:solidFill>
              <a:latin typeface="Arial" panose="020B0604020202020204" pitchFamily="34" charset="0"/>
              <a:cs typeface="Arial" panose="020B0604020202020204" pitchFamily="34" charset="0"/>
            </a:endParaRPr>
          </a:p>
        </p:txBody>
      </p:sp>
      <p:sp>
        <p:nvSpPr>
          <p:cNvPr id="14" name="Rectangle 13"/>
          <p:cNvSpPr/>
          <p:nvPr/>
        </p:nvSpPr>
        <p:spPr>
          <a:xfrm>
            <a:off x="7391400" y="968928"/>
            <a:ext cx="8574783" cy="1998176"/>
          </a:xfrm>
          <a:prstGeom prst="rect">
            <a:avLst/>
          </a:prstGeom>
        </p:spPr>
        <p:txBody>
          <a:bodyPr wrap="none">
            <a:spAutoFit/>
          </a:bodyPr>
          <a:lstStyle/>
          <a:p>
            <a:pPr>
              <a:lnSpc>
                <a:spcPct val="150000"/>
              </a:lnSpc>
            </a:pPr>
            <a:r>
              <a:rPr lang="en-US" sz="4400" dirty="0" err="1">
                <a:latin typeface="Arial" panose="020B0604020202020204" pitchFamily="34" charset="0"/>
                <a:cs typeface="Arial" panose="020B0604020202020204" pitchFamily="34" charset="0"/>
              </a:rPr>
              <a:t>Rút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biểu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x + 2) - x(x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t>
            </a:r>
          </a:p>
        </p:txBody>
      </p:sp>
      <p:sp>
        <p:nvSpPr>
          <p:cNvPr id="15" name="Rectangle 14"/>
          <p:cNvSpPr/>
          <p:nvPr/>
        </p:nvSpPr>
        <p:spPr>
          <a:xfrm>
            <a:off x="7391400" y="4735631"/>
            <a:ext cx="8686800" cy="5045164"/>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(x + 2) - x(x</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 - 2x(x</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- 2</a:t>
            </a:r>
            <a:r>
              <a:rPr lang="en-US" sz="4400" baseline="30000" dirty="0">
                <a:latin typeface="Arial" panose="020B0604020202020204" pitchFamily="34" charset="0"/>
                <a:cs typeface="Arial" panose="020B0604020202020204" pitchFamily="34" charset="0"/>
              </a:rPr>
              <a:t>2</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- 8x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 + 8x</a:t>
            </a:r>
            <a:r>
              <a:rPr lang="en-US" sz="4400" dirty="0">
                <a:latin typeface="Arial" panose="020B0604020202020204" pitchFamily="34" charset="0"/>
                <a:cs typeface="Arial" panose="020B0604020202020204" pitchFamily="34" charset="0"/>
              </a:rPr>
              <a:t>) </a:t>
            </a:r>
          </a:p>
          <a:p>
            <a:pPr algn="just">
              <a:lnSpc>
                <a:spcPct val="150000"/>
              </a:lnSpc>
            </a:pPr>
            <a:r>
              <a:rPr lang="en-US" sz="4400" dirty="0" smtClean="0">
                <a:latin typeface="Arial" panose="020B0604020202020204" pitchFamily="34" charset="0"/>
                <a:cs typeface="Arial" panose="020B0604020202020204" pitchFamily="34" charset="0"/>
              </a:rPr>
              <a:t>= 0 + 0 + 0 </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 0 </a:t>
            </a:r>
            <a:endParaRPr lang="en-US" sz="4400" dirty="0">
              <a:latin typeface="Arial" panose="020B0604020202020204" pitchFamily="34" charset="0"/>
              <a:cs typeface="Arial" panose="020B0604020202020204" pitchFamily="34" charset="0"/>
            </a:endParaRPr>
          </a:p>
        </p:txBody>
      </p:sp>
      <p:sp>
        <p:nvSpPr>
          <p:cNvPr id="16" name="Oval Callout 15"/>
          <p:cNvSpPr/>
          <p:nvPr/>
        </p:nvSpPr>
        <p:spPr>
          <a:xfrm>
            <a:off x="10651159" y="3415929"/>
            <a:ext cx="1782357" cy="1233178"/>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8" name="Group 27"/>
          <p:cNvGrpSpPr/>
          <p:nvPr/>
        </p:nvGrpSpPr>
        <p:grpSpPr>
          <a:xfrm>
            <a:off x="1123875" y="5016246"/>
            <a:ext cx="1695525"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HĐ3</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123875" y="3095040"/>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200329"/>
          </a:xfrm>
          <a:prstGeom prst="rect">
            <a:avLst/>
          </a:prstGeom>
          <a:noFill/>
        </p:spPr>
        <p:txBody>
          <a:bodyPr wrap="square" rtlCol="0">
            <a:spAutoFit/>
          </a:bodyPr>
          <a:lstStyle/>
          <a:p>
            <a:pPr algn="ctr">
              <a:lnSpc>
                <a:spcPct val="150000"/>
              </a:lnSpc>
            </a:pPr>
            <a:r>
              <a:rPr lang="en-US" sz="4800" b="1" dirty="0">
                <a:solidFill>
                  <a:schemeClr val="bg1"/>
                </a:solidFill>
                <a:latin typeface="Arial" panose="020B0604020202020204" pitchFamily="34" charset="0"/>
                <a:cs typeface="Arial" panose="020B0604020202020204" pitchFamily="34" charset="0"/>
              </a:rPr>
              <a:t>2</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575" y="2007297"/>
            <a:ext cx="1752600" cy="1752600"/>
          </a:xfrm>
          <a:prstGeom prst="rect">
            <a:avLst/>
          </a:prstGeom>
        </p:spPr>
      </p:pic>
      <p:sp>
        <p:nvSpPr>
          <p:cNvPr id="23" name="Rectangle 22"/>
          <p:cNvSpPr/>
          <p:nvPr/>
        </p:nvSpPr>
        <p:spPr>
          <a:xfrm>
            <a:off x="1752600" y="2163854"/>
            <a:ext cx="5987537" cy="738664"/>
          </a:xfrm>
          <a:prstGeom prst="rect">
            <a:avLst/>
          </a:prstGeom>
        </p:spPr>
        <p:txBody>
          <a:bodyPr wrap="none">
            <a:spAutoFit/>
          </a:bodyPr>
          <a:lstStyle/>
          <a:p>
            <a:r>
              <a:rPr lang="en-US" sz="4200" b="1" dirty="0" err="1" smtClean="0">
                <a:solidFill>
                  <a:srgbClr val="C00000"/>
                </a:solidFill>
                <a:latin typeface="Arial" panose="020B0604020202020204" pitchFamily="34" charset="0"/>
                <a:cs typeface="Arial" panose="020B0604020202020204" pitchFamily="34" charset="0"/>
              </a:rPr>
              <a:t>Nhân</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hai</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đa</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thức</a:t>
            </a:r>
            <a:r>
              <a:rPr lang="en-US" sz="4200" b="1" dirty="0" smtClean="0">
                <a:solidFill>
                  <a:srgbClr val="C00000"/>
                </a:solidFill>
                <a:latin typeface="Arial" panose="020B0604020202020204" pitchFamily="34" charset="0"/>
                <a:cs typeface="Arial" panose="020B0604020202020204" pitchFamily="34" charset="0"/>
              </a:rPr>
              <a:t> </a:t>
            </a:r>
            <a:r>
              <a:rPr lang="en-US" sz="4200" b="1" dirty="0" err="1" smtClean="0">
                <a:solidFill>
                  <a:srgbClr val="C00000"/>
                </a:solidFill>
                <a:latin typeface="Arial" panose="020B0604020202020204" pitchFamily="34" charset="0"/>
                <a:cs typeface="Arial" panose="020B0604020202020204" pitchFamily="34" charset="0"/>
              </a:rPr>
              <a:t>tùy</a:t>
            </a:r>
            <a:r>
              <a:rPr lang="en-US" sz="4200" b="1" dirty="0" smtClean="0">
                <a:solidFill>
                  <a:srgbClr val="C00000"/>
                </a:solidFill>
                <a:latin typeface="Arial" panose="020B0604020202020204" pitchFamily="34" charset="0"/>
                <a:cs typeface="Arial" panose="020B0604020202020204" pitchFamily="34" charset="0"/>
              </a:rPr>
              <a:t> ý</a:t>
            </a:r>
            <a:endParaRPr lang="en-US" sz="42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1752600" y="2883597"/>
            <a:ext cx="14943417" cy="1911549"/>
          </a:xfrm>
          <a:prstGeom prst="rect">
            <a:avLst/>
          </a:prstGeom>
        </p:spPr>
        <p:txBody>
          <a:bodyPr wrap="square">
            <a:spAutoFit/>
          </a:bodyPr>
          <a:lstStyle/>
          <a:p>
            <a:pPr algn="just">
              <a:lnSpc>
                <a:spcPct val="150000"/>
              </a:lnSpc>
            </a:pPr>
            <a:r>
              <a:rPr lang="nl-NL" sz="4200" i="1" dirty="0" smtClean="0">
                <a:solidFill>
                  <a:srgbClr val="002060"/>
                </a:solidFill>
                <a:latin typeface="Arial" panose="020B0604020202020204" pitchFamily="34" charset="0"/>
                <a:cs typeface="Arial" panose="020B0604020202020204" pitchFamily="34" charset="0"/>
              </a:rPr>
              <a:t>Em hãy nhắc </a:t>
            </a:r>
            <a:r>
              <a:rPr lang="nl-NL" sz="4200" i="1" dirty="0">
                <a:solidFill>
                  <a:srgbClr val="002060"/>
                </a:solidFill>
                <a:latin typeface="Arial" panose="020B0604020202020204" pitchFamily="34" charset="0"/>
                <a:cs typeface="Arial" panose="020B0604020202020204" pitchFamily="34" charset="0"/>
              </a:rPr>
              <a:t>lại tính chất phân phối của phép nhân đối với phép cộng cho các số thực. </a:t>
            </a:r>
            <a:endParaRPr lang="en-US" sz="4200" i="1" dirty="0">
              <a:solidFill>
                <a:srgbClr val="002060"/>
              </a:solidFill>
              <a:latin typeface="Arial" panose="020B0604020202020204" pitchFamily="34" charset="0"/>
              <a:cs typeface="Arial" panose="020B0604020202020204" pitchFamily="34" charset="0"/>
            </a:endParaRPr>
          </a:p>
        </p:txBody>
      </p:sp>
      <p:sp>
        <p:nvSpPr>
          <p:cNvPr id="7" name="Rectangle 6"/>
          <p:cNvSpPr/>
          <p:nvPr/>
        </p:nvSpPr>
        <p:spPr>
          <a:xfrm>
            <a:off x="2887980" y="4795146"/>
            <a:ext cx="15400020" cy="5324535"/>
          </a:xfrm>
          <a:prstGeom prst="rect">
            <a:avLst/>
          </a:prstGeom>
        </p:spPr>
        <p:txBody>
          <a:bodyPr wrap="square">
            <a:spAutoFit/>
          </a:bodyPr>
          <a:lstStyle/>
          <a:p>
            <a:pPr algn="just">
              <a:lnSpc>
                <a:spcPct val="150000"/>
              </a:lnSpc>
              <a:spcBef>
                <a:spcPts val="600"/>
              </a:spcBef>
              <a:spcAft>
                <a:spcPts val="600"/>
              </a:spcAft>
            </a:pPr>
            <a:r>
              <a:rPr lang="nl-NL" sz="4000" dirty="0" smtClean="0">
                <a:latin typeface="Arial" panose="020B0604020202020204" pitchFamily="34" charset="0"/>
                <a:ea typeface="Calibri" panose="020F0502020204030204" pitchFamily="34" charset="0"/>
                <a:cs typeface="Arial" panose="020B0604020202020204" pitchFamily="34" charset="0"/>
              </a:rPr>
              <a:t>Tính</a:t>
            </a:r>
            <a:r>
              <a:rPr lang="nl-NL" sz="4000" dirty="0">
                <a:latin typeface="Arial" panose="020B0604020202020204" pitchFamily="34" charset="0"/>
                <a:ea typeface="Calibri" panose="020F0502020204030204" pitchFamily="34" charset="0"/>
                <a:cs typeface="Arial" panose="020B0604020202020204" pitchFamily="34" charset="0"/>
              </a:rPr>
              <a:t> (</a:t>
            </a:r>
            <a:r>
              <a:rPr lang="nl-NL" sz="4000" dirty="0" smtClean="0">
                <a:latin typeface="Arial" panose="020B0604020202020204" pitchFamily="34" charset="0"/>
                <a:ea typeface="Calibri" panose="020F0502020204030204" pitchFamily="34" charset="0"/>
                <a:cs typeface="Arial" panose="020B0604020202020204" pitchFamily="34" charset="0"/>
              </a:rPr>
              <a:t>2x – 3</a:t>
            </a:r>
            <a:r>
              <a:rPr lang="nl-NL" sz="4000" dirty="0">
                <a:latin typeface="Arial" panose="020B0604020202020204" pitchFamily="34" charset="0"/>
                <a:ea typeface="Calibri" panose="020F0502020204030204" pitchFamily="34" charset="0"/>
                <a:cs typeface="Arial" panose="020B0604020202020204" pitchFamily="34" charset="0"/>
              </a:rPr>
              <a:t>).(</a:t>
            </a:r>
            <a:r>
              <a:rPr lang="nl-NL" sz="4000" dirty="0" smtClean="0">
                <a:latin typeface="Arial" panose="020B0604020202020204" pitchFamily="34" charset="0"/>
                <a:ea typeface="Calibri" panose="020F0502020204030204" pitchFamily="34" charset="0"/>
                <a:cs typeface="Arial" panose="020B0604020202020204" pitchFamily="34" charset="0"/>
              </a:rPr>
              <a:t>x</a:t>
            </a:r>
            <a:r>
              <a:rPr lang="nl-NL" sz="4000" baseline="30000" dirty="0" smtClean="0">
                <a:latin typeface="Arial" panose="020B0604020202020204" pitchFamily="34" charset="0"/>
                <a:ea typeface="Calibri" panose="020F0502020204030204" pitchFamily="34" charset="0"/>
                <a:cs typeface="Arial" panose="020B0604020202020204" pitchFamily="34" charset="0"/>
              </a:rPr>
              <a:t>2 </a:t>
            </a:r>
            <a:r>
              <a:rPr lang="nl-NL" sz="4000" dirty="0" smtClean="0">
                <a:latin typeface="Arial" panose="020B0604020202020204" pitchFamily="34" charset="0"/>
                <a:ea typeface="Calibri" panose="020F0502020204030204" pitchFamily="34" charset="0"/>
                <a:cs typeface="Arial" panose="020B0604020202020204" pitchFamily="34" charset="0"/>
              </a:rPr>
              <a:t>– 5x + 1</a:t>
            </a:r>
            <a:r>
              <a:rPr lang="nl-NL" sz="4000" dirty="0">
                <a:latin typeface="Arial" panose="020B0604020202020204" pitchFamily="34" charset="0"/>
                <a:ea typeface="Calibri" panose="020F0502020204030204" pitchFamily="34" charset="0"/>
                <a:cs typeface="Arial" panose="020B0604020202020204" pitchFamily="34" charset="0"/>
              </a:rPr>
              <a:t>) bằng cách thực hiện các bước sau:</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1. </a:t>
            </a:r>
            <a:r>
              <a:rPr lang="nl-NL" sz="4000" dirty="0">
                <a:latin typeface="Arial" panose="020B0604020202020204" pitchFamily="34" charset="0"/>
                <a:ea typeface="Times New Roman" panose="02020603050405020304" pitchFamily="18" charset="0"/>
                <a:cs typeface="Arial" panose="020B0604020202020204" pitchFamily="34" charset="0"/>
              </a:rPr>
              <a:t>Nhân 2x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2. </a:t>
            </a:r>
            <a:r>
              <a:rPr lang="nl-NL" sz="4000" dirty="0">
                <a:latin typeface="Arial" panose="020B0604020202020204" pitchFamily="34" charset="0"/>
                <a:ea typeface="Times New Roman" panose="02020603050405020304" pitchFamily="18" charset="0"/>
                <a:cs typeface="Arial" panose="020B0604020202020204" pitchFamily="34" charset="0"/>
              </a:rPr>
              <a:t>Nhân −3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i="1" dirty="0" smtClean="0">
                <a:latin typeface="Arial" panose="020B0604020202020204" pitchFamily="34" charset="0"/>
                <a:ea typeface="Times New Roman" panose="02020603050405020304" pitchFamily="18" charset="0"/>
                <a:cs typeface="Arial" panose="020B0604020202020204" pitchFamily="34" charset="0"/>
              </a:rPr>
              <a:t>Bước </a:t>
            </a:r>
            <a:r>
              <a:rPr lang="nl-NL" sz="4000" i="1" dirty="0">
                <a:latin typeface="Arial" panose="020B0604020202020204" pitchFamily="34" charset="0"/>
                <a:ea typeface="Times New Roman" panose="02020603050405020304" pitchFamily="18" charset="0"/>
                <a:cs typeface="Arial" panose="020B0604020202020204" pitchFamily="34" charset="0"/>
              </a:rPr>
              <a:t>3. </a:t>
            </a:r>
            <a:r>
              <a:rPr lang="nl-NL" sz="4000" dirty="0">
                <a:latin typeface="Arial" panose="020B0604020202020204" pitchFamily="34" charset="0"/>
                <a:ea typeface="Times New Roman" panose="02020603050405020304" pitchFamily="18" charset="0"/>
                <a:cs typeface="Arial" panose="020B0604020202020204" pitchFamily="34" charset="0"/>
              </a:rPr>
              <a:t>Cộng các đa thức thu được ở hai bước trên và thu gọn.</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nl-NL" sz="4000" dirty="0">
                <a:latin typeface="Arial" panose="020B0604020202020204" pitchFamily="34" charset="0"/>
                <a:ea typeface="Times New Roman" panose="02020603050405020304" pitchFamily="18" charset="0"/>
                <a:cs typeface="Arial" panose="020B0604020202020204" pitchFamily="34" charset="0"/>
              </a:rPr>
              <a:t>Kết quả thu được là tích của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2x – 3</a:t>
            </a:r>
            <a:r>
              <a:rPr lang="nl-NL" sz="4000" dirty="0">
                <a:latin typeface="Arial" panose="020B0604020202020204" pitchFamily="34" charset="0"/>
                <a:ea typeface="Times New Roman" panose="02020603050405020304" pitchFamily="18" charset="0"/>
                <a:cs typeface="Arial" panose="020B0604020202020204" pitchFamily="34" charset="0"/>
              </a:rPr>
              <a:t> với đa thức </a:t>
            </a:r>
            <a:r>
              <a:rPr lang="nl-NL" sz="4000" dirty="0" smtClean="0">
                <a:latin typeface="Arial" panose="020B0604020202020204" pitchFamily="34" charset="0"/>
                <a:ea typeface="Times New Roman" panose="02020603050405020304" pitchFamily="18" charset="0"/>
                <a:cs typeface="Arial" panose="020B0604020202020204" pitchFamily="34" charset="0"/>
              </a:rPr>
              <a:t>x</a:t>
            </a:r>
            <a:r>
              <a:rPr lang="nl-NL" sz="4000" baseline="30000" dirty="0" smtClean="0">
                <a:latin typeface="Arial" panose="020B0604020202020204" pitchFamily="34" charset="0"/>
                <a:ea typeface="Times New Roman" panose="02020603050405020304" pitchFamily="18" charset="0"/>
                <a:cs typeface="Arial" panose="020B0604020202020204" pitchFamily="34" charset="0"/>
              </a:rPr>
              <a:t>2 </a:t>
            </a:r>
            <a:r>
              <a:rPr lang="nl-NL" sz="4000" dirty="0" smtClean="0">
                <a:latin typeface="Arial" panose="020B0604020202020204" pitchFamily="34" charset="0"/>
                <a:ea typeface="Times New Roman" panose="02020603050405020304" pitchFamily="18" charset="0"/>
                <a:cs typeface="Arial" panose="020B0604020202020204" pitchFamily="34" charset="0"/>
              </a:rPr>
              <a:t>– 5x +1</a:t>
            </a:r>
            <a:r>
              <a:rPr lang="nl-NL"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9324281"/>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1371600" y="-12573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47929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
        <p:nvSpPr>
          <p:cNvPr id="12" name="Oval Callout 11"/>
          <p:cNvSpPr/>
          <p:nvPr/>
        </p:nvSpPr>
        <p:spPr>
          <a:xfrm>
            <a:off x="7086600" y="561688"/>
            <a:ext cx="2057400" cy="1417668"/>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r>
              <a:rPr lang="en-US" sz="4400" b="1" dirty="0" smtClean="0">
                <a:solidFill>
                  <a:schemeClr val="tx1"/>
                </a:solidFill>
                <a:latin typeface="Arial" panose="020B0604020202020204" pitchFamily="34" charset="0"/>
                <a:cs typeface="Arial" panose="020B0604020202020204" pitchFamily="34" charset="0"/>
              </a:rPr>
              <a:t> </a:t>
            </a:r>
            <a:endParaRPr lang="en-US" sz="4400" b="1"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2362200" y="3314700"/>
            <a:ext cx="5972331" cy="3139321"/>
          </a:xfrm>
          <a:prstGeom prst="rect">
            <a:avLst/>
          </a:prstGeom>
        </p:spPr>
        <p:txBody>
          <a:bodyPr wrap="square">
            <a:spAutoFit/>
          </a:bodyPr>
          <a:lstStyle/>
          <a:p>
            <a:pPr>
              <a:lnSpc>
                <a:spcPct val="150000"/>
              </a:lnSpc>
            </a:pPr>
            <a:r>
              <a:rPr lang="fr-FR" sz="4400" dirty="0">
                <a:latin typeface="Arial" panose="020B0604020202020204" pitchFamily="34" charset="0"/>
                <a:cs typeface="Arial" panose="020B0604020202020204" pitchFamily="34" charset="0"/>
              </a:rPr>
              <a:t>2x</a:t>
            </a:r>
            <a:r>
              <a:rPr lang="fr-FR" sz="4400" dirty="0" smtClean="0">
                <a:latin typeface="Arial" panose="020B0604020202020204" pitchFamily="34" charset="0"/>
                <a:cs typeface="Arial" panose="020B0604020202020204" pitchFamily="34" charset="0"/>
              </a:rPr>
              <a:t>.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2x.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2x</a:t>
            </a:r>
            <a:r>
              <a:rPr lang="fr-FR" sz="4400" baseline="30000" dirty="0" smtClean="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- 10x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+ 2x </a:t>
            </a:r>
            <a:endParaRPr lang="fr-FR" sz="4400" dirty="0">
              <a:latin typeface="Arial" panose="020B0604020202020204" pitchFamily="34" charset="0"/>
              <a:cs typeface="Arial" panose="020B0604020202020204" pitchFamily="34" charset="0"/>
            </a:endParaRPr>
          </a:p>
        </p:txBody>
      </p:sp>
      <p:sp>
        <p:nvSpPr>
          <p:cNvPr id="3" name="TextBox 2"/>
          <p:cNvSpPr txBox="1"/>
          <p:nvPr/>
        </p:nvSpPr>
        <p:spPr>
          <a:xfrm>
            <a:off x="2372360" y="2419614"/>
            <a:ext cx="2590800" cy="769441"/>
          </a:xfrm>
          <a:prstGeom prst="rect">
            <a:avLst/>
          </a:prstGeom>
          <a:noFill/>
        </p:spPr>
        <p:txBody>
          <a:bodyPr wrap="square" rtlCol="0">
            <a:spAutoFit/>
          </a:bodyPr>
          <a:lstStyle/>
          <a:p>
            <a:r>
              <a:rPr lang="en-US" sz="4400" b="1" u="sng" dirty="0" err="1" smtClean="0">
                <a:solidFill>
                  <a:srgbClr val="C00000"/>
                </a:solidFill>
                <a:latin typeface="Arial" panose="020B0604020202020204" pitchFamily="34" charset="0"/>
                <a:cs typeface="Arial" panose="020B0604020202020204" pitchFamily="34" charset="0"/>
              </a:rPr>
              <a:t>Bước</a:t>
            </a:r>
            <a:r>
              <a:rPr lang="en-US" sz="4400" b="1" u="sng" dirty="0" smtClean="0">
                <a:solidFill>
                  <a:srgbClr val="C00000"/>
                </a:solidFill>
                <a:latin typeface="Arial" panose="020B0604020202020204" pitchFamily="34" charset="0"/>
                <a:cs typeface="Arial" panose="020B0604020202020204" pitchFamily="34" charset="0"/>
              </a:rPr>
              <a:t> 1:</a:t>
            </a:r>
            <a:endParaRPr lang="en-US" sz="4400" b="1" u="sng" dirty="0">
              <a:solidFill>
                <a:srgbClr val="C00000"/>
              </a:solidFill>
              <a:latin typeface="Arial" panose="020B0604020202020204" pitchFamily="34" charset="0"/>
              <a:cs typeface="Arial" panose="020B0604020202020204" pitchFamily="34" charset="0"/>
            </a:endParaRPr>
          </a:p>
        </p:txBody>
      </p:sp>
      <p:sp>
        <p:nvSpPr>
          <p:cNvPr id="16" name="Rectangle 15"/>
          <p:cNvSpPr/>
          <p:nvPr/>
        </p:nvSpPr>
        <p:spPr>
          <a:xfrm>
            <a:off x="10058400" y="3314700"/>
            <a:ext cx="7239000" cy="3139321"/>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- 5x + 1</a:t>
            </a:r>
            <a:r>
              <a:rPr lang="fr-FR" sz="4400" dirty="0">
                <a:latin typeface="Arial" panose="020B0604020202020204" pitchFamily="34" charset="0"/>
                <a:cs typeface="Arial" panose="020B0604020202020204" pitchFamily="34" charset="0"/>
              </a:rPr>
              <a:t>) </a:t>
            </a:r>
          </a:p>
          <a:p>
            <a:pPr>
              <a:lnSpc>
                <a:spcPct val="150000"/>
              </a:lnSpc>
            </a:pPr>
            <a:r>
              <a:rPr lang="fr-FR" sz="4400" dirty="0" smtClean="0">
                <a:latin typeface="Arial" panose="020B0604020202020204" pitchFamily="34" charset="0"/>
                <a:cs typeface="Arial" panose="020B0604020202020204" pitchFamily="34" charset="0"/>
              </a:rPr>
              <a:t>= -3. 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(-3). (-</a:t>
            </a:r>
            <a:r>
              <a:rPr lang="fr-FR" sz="4400" dirty="0">
                <a:latin typeface="Arial" panose="020B0604020202020204" pitchFamily="34" charset="0"/>
                <a:cs typeface="Arial" panose="020B0604020202020204" pitchFamily="34" charset="0"/>
              </a:rPr>
              <a:t>5x</a:t>
            </a:r>
            <a:r>
              <a:rPr lang="fr-FR" sz="4400" dirty="0" smtClean="0">
                <a:latin typeface="Arial" panose="020B0604020202020204" pitchFamily="34" charset="0"/>
                <a:cs typeface="Arial" panose="020B0604020202020204" pitchFamily="34" charset="0"/>
              </a:rPr>
              <a:t>) + (-3) </a:t>
            </a:r>
            <a:endParaRPr lang="fr-FR" sz="4400" dirty="0">
              <a:latin typeface="Arial" panose="020B0604020202020204" pitchFamily="34" charset="0"/>
              <a:cs typeface="Arial" panose="020B0604020202020204" pitchFamily="34" charset="0"/>
            </a:endParaRP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r>
              <a:rPr lang="fr-FR" sz="4400" dirty="0">
                <a:latin typeface="Arial" panose="020B0604020202020204" pitchFamily="34" charset="0"/>
                <a:cs typeface="Arial" panose="020B0604020202020204" pitchFamily="34" charset="0"/>
              </a:rPr>
              <a:t>+</a:t>
            </a:r>
            <a:r>
              <a:rPr lang="fr-FR" sz="4400" dirty="0" smtClean="0">
                <a:latin typeface="Arial" panose="020B0604020202020204" pitchFamily="34" charset="0"/>
                <a:cs typeface="Arial" panose="020B0604020202020204" pitchFamily="34" charset="0"/>
              </a:rPr>
              <a:t> 15x - 3 </a:t>
            </a:r>
            <a:endParaRPr lang="fr-FR" sz="4400" dirty="0">
              <a:latin typeface="Arial" panose="020B0604020202020204" pitchFamily="34" charset="0"/>
              <a:cs typeface="Arial" panose="020B0604020202020204" pitchFamily="34" charset="0"/>
            </a:endParaRPr>
          </a:p>
        </p:txBody>
      </p:sp>
      <p:sp>
        <p:nvSpPr>
          <p:cNvPr id="17" name="TextBox 16"/>
          <p:cNvSpPr txBox="1"/>
          <p:nvPr/>
        </p:nvSpPr>
        <p:spPr>
          <a:xfrm>
            <a:off x="10058400" y="2419613"/>
            <a:ext cx="2590800" cy="769441"/>
          </a:xfrm>
          <a:prstGeom prst="rect">
            <a:avLst/>
          </a:prstGeom>
          <a:noFill/>
        </p:spPr>
        <p:txBody>
          <a:bodyPr wrap="square" rtlCol="0">
            <a:spAutoFit/>
          </a:bodyPr>
          <a:lstStyle/>
          <a:p>
            <a:r>
              <a:rPr lang="en-US" sz="4400" b="1" u="sng" dirty="0" err="1" smtClean="0">
                <a:solidFill>
                  <a:srgbClr val="0070C0"/>
                </a:solidFill>
                <a:latin typeface="Arial" panose="020B0604020202020204" pitchFamily="34" charset="0"/>
                <a:cs typeface="Arial" panose="020B0604020202020204" pitchFamily="34" charset="0"/>
              </a:rPr>
              <a:t>Bước</a:t>
            </a:r>
            <a:r>
              <a:rPr lang="en-US" sz="4400" b="1" u="sng" dirty="0" smtClean="0">
                <a:solidFill>
                  <a:srgbClr val="0070C0"/>
                </a:solidFill>
                <a:latin typeface="Arial" panose="020B0604020202020204" pitchFamily="34" charset="0"/>
                <a:cs typeface="Arial" panose="020B0604020202020204" pitchFamily="34" charset="0"/>
              </a:rPr>
              <a:t> 2:</a:t>
            </a:r>
            <a:endParaRPr lang="en-US" sz="4400" b="1" u="sng" dirty="0">
              <a:solidFill>
                <a:srgbClr val="0070C0"/>
              </a:solidFill>
              <a:latin typeface="Arial" panose="020B0604020202020204" pitchFamily="34" charset="0"/>
              <a:cs typeface="Arial" panose="020B0604020202020204" pitchFamily="34" charset="0"/>
            </a:endParaRPr>
          </a:p>
        </p:txBody>
      </p:sp>
      <p:sp>
        <p:nvSpPr>
          <p:cNvPr id="18" name="TextBox 17"/>
          <p:cNvSpPr txBox="1"/>
          <p:nvPr/>
        </p:nvSpPr>
        <p:spPr>
          <a:xfrm>
            <a:off x="2362200" y="6887309"/>
            <a:ext cx="2590800" cy="769441"/>
          </a:xfrm>
          <a:prstGeom prst="rect">
            <a:avLst/>
          </a:prstGeom>
          <a:noFill/>
        </p:spPr>
        <p:txBody>
          <a:bodyPr wrap="square" rtlCol="0">
            <a:spAutoFit/>
          </a:bodyPr>
          <a:lstStyle/>
          <a:p>
            <a:r>
              <a:rPr lang="en-US" sz="4400" b="1" u="sng" dirty="0" err="1" smtClean="0">
                <a:solidFill>
                  <a:srgbClr val="7030A0"/>
                </a:solidFill>
                <a:latin typeface="Arial" panose="020B0604020202020204" pitchFamily="34" charset="0"/>
                <a:cs typeface="Arial" panose="020B0604020202020204" pitchFamily="34" charset="0"/>
              </a:rPr>
              <a:t>Bước</a:t>
            </a:r>
            <a:r>
              <a:rPr lang="en-US" sz="4400" b="1" u="sng" dirty="0" smtClean="0">
                <a:solidFill>
                  <a:srgbClr val="7030A0"/>
                </a:solidFill>
                <a:latin typeface="Arial" panose="020B0604020202020204" pitchFamily="34" charset="0"/>
                <a:cs typeface="Arial" panose="020B0604020202020204" pitchFamily="34" charset="0"/>
              </a:rPr>
              <a:t> 3:</a:t>
            </a:r>
            <a:endParaRPr lang="en-US" sz="4400" b="1" u="sng" dirty="0">
              <a:solidFill>
                <a:srgbClr val="7030A0"/>
              </a:solidFill>
              <a:latin typeface="Arial" panose="020B0604020202020204" pitchFamily="34" charset="0"/>
              <a:cs typeface="Arial" panose="020B0604020202020204" pitchFamily="34" charset="0"/>
            </a:endParaRPr>
          </a:p>
        </p:txBody>
      </p:sp>
      <p:sp>
        <p:nvSpPr>
          <p:cNvPr id="8" name="Rectangle 7"/>
          <p:cNvSpPr/>
          <p:nvPr/>
        </p:nvSpPr>
        <p:spPr>
          <a:xfrm>
            <a:off x="5343285" y="6887309"/>
            <a:ext cx="9363315" cy="2800767"/>
          </a:xfrm>
          <a:prstGeom prst="rect">
            <a:avLst/>
          </a:prstGeom>
        </p:spPr>
        <p:txBody>
          <a:bodyPr wrap="square">
            <a:spAutoFit/>
          </a:bodyPr>
          <a:lstStyle/>
          <a:p>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a:t>
            </a:r>
            <a:r>
              <a:rPr lang="fr-FR" sz="4400" dirty="0">
                <a:solidFill>
                  <a:prstClr val="black"/>
                </a:solidFill>
                <a:latin typeface="Arial" panose="020B0604020202020204" pitchFamily="34" charset="0"/>
                <a:cs typeface="Arial" panose="020B0604020202020204" pitchFamily="34" charset="0"/>
              </a:rPr>
              <a:t>- 10x</a:t>
            </a:r>
            <a:r>
              <a:rPr lang="fr-FR" sz="4400" baseline="30000" dirty="0">
                <a:solidFill>
                  <a:prstClr val="black"/>
                </a:solidFill>
                <a:latin typeface="Arial" panose="020B0604020202020204" pitchFamily="34" charset="0"/>
                <a:cs typeface="Arial" panose="020B0604020202020204" pitchFamily="34" charset="0"/>
              </a:rPr>
              <a:t>2</a:t>
            </a:r>
            <a:r>
              <a:rPr lang="fr-FR" sz="4400" dirty="0">
                <a:solidFill>
                  <a:prstClr val="black"/>
                </a:solidFill>
                <a:latin typeface="Arial" panose="020B0604020202020204" pitchFamily="34" charset="0"/>
                <a:cs typeface="Arial" panose="020B0604020202020204" pitchFamily="34" charset="0"/>
              </a:rPr>
              <a:t> + </a:t>
            </a:r>
            <a:r>
              <a:rPr lang="fr-FR" sz="4400" dirty="0" smtClean="0">
                <a:solidFill>
                  <a:prstClr val="black"/>
                </a:solidFill>
                <a:latin typeface="Arial" panose="020B0604020202020204" pitchFamily="34" charset="0"/>
                <a:cs typeface="Arial" panose="020B0604020202020204" pitchFamily="34" charset="0"/>
              </a:rPr>
              <a:t>2x + (-3x</a:t>
            </a:r>
            <a:r>
              <a:rPr lang="fr-FR" sz="4400" baseline="30000" dirty="0" smtClean="0">
                <a:solidFill>
                  <a:prstClr val="black"/>
                </a:solidFill>
                <a:latin typeface="Arial" panose="020B0604020202020204" pitchFamily="34" charset="0"/>
                <a:cs typeface="Arial" panose="020B0604020202020204" pitchFamily="34" charset="0"/>
              </a:rPr>
              <a:t>2 </a:t>
            </a:r>
            <a:r>
              <a:rPr lang="fr-FR" sz="4400" dirty="0" smtClean="0">
                <a:solidFill>
                  <a:prstClr val="black"/>
                </a:solidFill>
                <a:latin typeface="Arial" panose="020B0604020202020204" pitchFamily="34" charset="0"/>
                <a:cs typeface="Arial" panose="020B0604020202020204" pitchFamily="34" charset="0"/>
              </a:rPr>
              <a:t>+ 15x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 </a:t>
            </a:r>
            <a:r>
              <a:rPr lang="fr-FR" sz="4400" dirty="0" smtClean="0">
                <a:solidFill>
                  <a:prstClr val="black"/>
                </a:solidFill>
                <a:latin typeface="Arial" panose="020B0604020202020204" pitchFamily="34" charset="0"/>
                <a:cs typeface="Arial" panose="020B0604020202020204" pitchFamily="34" charset="0"/>
              </a:rPr>
              <a:t>- (10x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(2x + 15x) - 3</a:t>
            </a:r>
          </a:p>
          <a:p>
            <a:pPr>
              <a:lnSpc>
                <a:spcPct val="150000"/>
              </a:lnSpc>
            </a:pPr>
            <a:r>
              <a:rPr lang="fr-FR" sz="4400" dirty="0" smtClean="0">
                <a:solidFill>
                  <a:prstClr val="black"/>
                </a:solidFill>
                <a:latin typeface="Arial" panose="020B0604020202020204" pitchFamily="34" charset="0"/>
                <a:cs typeface="Arial" panose="020B0604020202020204" pitchFamily="34" charset="0"/>
              </a:rPr>
              <a:t>= 2x</a:t>
            </a:r>
            <a:r>
              <a:rPr lang="fr-FR" sz="4400" baseline="30000" dirty="0" smtClean="0">
                <a:solidFill>
                  <a:prstClr val="black"/>
                </a:solidFill>
                <a:latin typeface="Arial" panose="020B0604020202020204" pitchFamily="34" charset="0"/>
                <a:cs typeface="Arial" panose="020B0604020202020204" pitchFamily="34" charset="0"/>
              </a:rPr>
              <a:t>3</a:t>
            </a:r>
            <a:r>
              <a:rPr lang="fr-FR" sz="4400" dirty="0" smtClean="0">
                <a:solidFill>
                  <a:prstClr val="black"/>
                </a:solidFill>
                <a:latin typeface="Arial" panose="020B0604020202020204" pitchFamily="34" charset="0"/>
                <a:cs typeface="Arial" panose="020B0604020202020204" pitchFamily="34" charset="0"/>
              </a:rPr>
              <a:t> - 13x</a:t>
            </a:r>
            <a:r>
              <a:rPr lang="fr-FR" sz="4400" baseline="30000" dirty="0" smtClean="0">
                <a:solidFill>
                  <a:prstClr val="black"/>
                </a:solidFill>
                <a:latin typeface="Arial" panose="020B0604020202020204" pitchFamily="34" charset="0"/>
                <a:cs typeface="Arial" panose="020B0604020202020204" pitchFamily="34" charset="0"/>
              </a:rPr>
              <a:t>2</a:t>
            </a:r>
            <a:r>
              <a:rPr lang="fr-FR" sz="4400" dirty="0" smtClean="0">
                <a:solidFill>
                  <a:prstClr val="black"/>
                </a:solidFill>
                <a:latin typeface="Arial" panose="020B0604020202020204" pitchFamily="34" charset="0"/>
                <a:cs typeface="Arial" panose="020B0604020202020204" pitchFamily="34" charset="0"/>
              </a:rPr>
              <a:t> + 17x - 3</a:t>
            </a:r>
            <a:endParaRPr lang="en-US" dirty="0"/>
          </a:p>
        </p:txBody>
      </p:sp>
      <p:sp>
        <p:nvSpPr>
          <p:cNvPr id="9" name="Isosceles Triangle 8"/>
          <p:cNvSpPr/>
          <p:nvPr/>
        </p:nvSpPr>
        <p:spPr>
          <a:xfrm rot="5400000">
            <a:off x="8839200" y="4358182"/>
            <a:ext cx="609600" cy="44275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38353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ppt_x</p:attrName>
                                        </p:attrNameLst>
                                      </p:cBhvr>
                                      <p:tavLst>
                                        <p:tav tm="0">
                                          <p:val>
                                            <p:strVal val="#ppt_x-#ppt_w*1.125000"/>
                                          </p:val>
                                        </p:tav>
                                        <p:tav tm="100000">
                                          <p:val>
                                            <p:strVal val="#ppt_x"/>
                                          </p:val>
                                        </p:tav>
                                      </p:tavLst>
                                    </p:anim>
                                    <p:animEffect transition="in" filter="wipe(right)">
                                      <p:cBhvr>
                                        <p:cTn id="21" dur="500"/>
                                        <p:tgtEl>
                                          <p:spTgt spid="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3" grpId="0"/>
      <p:bldP spid="16" grpId="0"/>
      <p:bldP spid="17" grpId="0"/>
      <p:bldP spid="18" grpId="0"/>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2819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43698"/>
            <a:ext cx="14474614" cy="2409699"/>
          </a:xfrm>
          <a:prstGeom prst="rect">
            <a:avLst/>
          </a:prstGeom>
        </p:spPr>
        <p:txBody>
          <a:bodyPr wrap="square">
            <a:spAutoFit/>
          </a:bodyPr>
          <a:lstStyle/>
          <a:p>
            <a:pPr algn="just">
              <a:lnSpc>
                <a:spcPct val="130000"/>
              </a:lnSpc>
            </a:pPr>
            <a:r>
              <a:rPr lang="vi-VN" sz="4000" b="1" u="sng" dirty="0">
                <a:solidFill>
                  <a:srgbClr val="002060"/>
                </a:solidFill>
                <a:latin typeface="Arial" panose="020B0604020202020204" pitchFamily="34" charset="0"/>
                <a:cs typeface="Arial" panose="020B0604020202020204" pitchFamily="34" charset="0"/>
              </a:rPr>
              <a:t>Kết </a:t>
            </a:r>
            <a:r>
              <a:rPr lang="vi-VN" sz="4000" b="1" u="sng" dirty="0" smtClean="0">
                <a:solidFill>
                  <a:srgbClr val="002060"/>
                </a:solidFill>
                <a:latin typeface="Arial" panose="020B0604020202020204" pitchFamily="34" charset="0"/>
                <a:cs typeface="Arial" panose="020B0604020202020204" pitchFamily="34" charset="0"/>
              </a:rPr>
              <a:t>luận</a:t>
            </a:r>
            <a:r>
              <a:rPr lang="vi-VN" sz="4000" b="1" dirty="0" smtClean="0">
                <a:solidFill>
                  <a:srgbClr val="002060"/>
                </a:solidFill>
                <a:latin typeface="Arial" panose="020B0604020202020204" pitchFamily="34" charset="0"/>
                <a:cs typeface="Arial" panose="020B0604020202020204" pitchFamily="34" charset="0"/>
              </a:rPr>
              <a:t>:</a:t>
            </a:r>
            <a:r>
              <a:rPr lang="en-US" sz="4000" b="1" dirty="0" smtClean="0">
                <a:solidFill>
                  <a:srgbClr val="002060"/>
                </a:solidFill>
                <a:latin typeface="Arial" panose="020B0604020202020204" pitchFamily="34" charset="0"/>
                <a:cs typeface="Arial" panose="020B0604020202020204" pitchFamily="34" charset="0"/>
              </a:rPr>
              <a:t> </a:t>
            </a:r>
            <a:r>
              <a:rPr lang="nl-NL" sz="4000" dirty="0">
                <a:latin typeface="Arial" panose="020B0604020202020204" pitchFamily="34" charset="0"/>
                <a:cs typeface="Arial" panose="020B0604020202020204" pitchFamily="34" charset="0"/>
              </a:rPr>
              <a:t>Muốn nhân một đa thức với một đa thức, ta nhân mỗi hạng tử của đa thức này với từng hạng tử của đa thức kia rồi cộng các tích với nhau</a:t>
            </a:r>
            <a:r>
              <a:rPr lang="nl-NL"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2" name="Rounded Rectangle 21"/>
          <p:cNvSpPr/>
          <p:nvPr/>
        </p:nvSpPr>
        <p:spPr>
          <a:xfrm>
            <a:off x="1447800" y="3865470"/>
            <a:ext cx="2971800" cy="104943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prstClr val="white"/>
                </a:solidFill>
                <a:latin typeface="Arial" panose="020B0604020202020204" pitchFamily="34" charset="0"/>
                <a:cs typeface="Arial" panose="020B0604020202020204" pitchFamily="34" charset="0"/>
              </a:rPr>
              <a:t>Ví</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dụ</a:t>
            </a:r>
            <a:r>
              <a:rPr lang="en-US" sz="4000" b="1" dirty="0" smtClean="0">
                <a:solidFill>
                  <a:prstClr val="white"/>
                </a:solidFill>
                <a:latin typeface="Arial" panose="020B0604020202020204" pitchFamily="34" charset="0"/>
                <a:cs typeface="Arial" panose="020B0604020202020204" pitchFamily="34" charset="0"/>
              </a:rPr>
              <a:t> 2</a:t>
            </a:r>
            <a:endParaRPr lang="en-US" sz="4000" b="1" dirty="0">
              <a:solidFill>
                <a:prstClr val="white"/>
              </a:solidFill>
              <a:latin typeface="Arial" panose="020B0604020202020204" pitchFamily="34" charset="0"/>
              <a:cs typeface="Arial" panose="020B0604020202020204" pitchFamily="34" charset="0"/>
            </a:endParaRPr>
          </a:p>
        </p:txBody>
      </p:sp>
      <p:sp>
        <p:nvSpPr>
          <p:cNvPr id="24" name="Oval Callout 23"/>
          <p:cNvSpPr/>
          <p:nvPr/>
        </p:nvSpPr>
        <p:spPr>
          <a:xfrm>
            <a:off x="1676400" y="5336130"/>
            <a:ext cx="2037490" cy="1409700"/>
          </a:xfrm>
          <a:prstGeom prst="wedgeEllipseCallout">
            <a:avLst>
              <a:gd name="adj1" fmla="val 28035"/>
              <a:gd name="adj2" fmla="val 581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err="1" smtClean="0">
                <a:solidFill>
                  <a:prstClr val="black"/>
                </a:solidFill>
                <a:latin typeface="Arial" panose="020B0604020202020204" pitchFamily="34" charset="0"/>
                <a:cs typeface="Arial" panose="020B0604020202020204" pitchFamily="34" charset="0"/>
              </a:rPr>
              <a:t>Giải</a:t>
            </a:r>
            <a:endParaRPr lang="en-US" sz="4000" b="1"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770248" y="3853071"/>
            <a:ext cx="10347705" cy="1061829"/>
          </a:xfrm>
          <a:prstGeom prst="rect">
            <a:avLst/>
          </a:prstGeom>
        </p:spPr>
        <p:txBody>
          <a:bodyPr wrap="non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Thực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a:t>
            </a:r>
            <a:r>
              <a:rPr lang="en-US" sz="4200" dirty="0">
                <a:latin typeface="Arial" panose="020B0604020202020204" pitchFamily="34" charset="0"/>
                <a:ea typeface="Calibri" panose="020F0502020204030204" pitchFamily="34" charset="0"/>
                <a:cs typeface="Arial" panose="020B0604020202020204" pitchFamily="34" charset="0"/>
              </a:rPr>
              <a:t>x + 3). (2x</a:t>
            </a:r>
            <a:r>
              <a:rPr lang="en-US" sz="4200" baseline="30000" dirty="0">
                <a:latin typeface="Arial" panose="020B0604020202020204" pitchFamily="34" charset="0"/>
                <a:ea typeface="Calibri" panose="020F0502020204030204" pitchFamily="34" charset="0"/>
                <a:cs typeface="Arial" panose="020B0604020202020204" pitchFamily="34" charset="0"/>
              </a:rPr>
              <a:t>2 </a:t>
            </a:r>
            <a:r>
              <a:rPr lang="en-US" sz="4200" dirty="0">
                <a:latin typeface="Arial" panose="020B0604020202020204" pitchFamily="34" charset="0"/>
                <a:ea typeface="Calibri" panose="020F0502020204030204" pitchFamily="34" charset="0"/>
                <a:cs typeface="Arial" panose="020B0604020202020204" pitchFamily="34" charset="0"/>
              </a:rPr>
              <a:t>- 3x </a:t>
            </a:r>
            <a:r>
              <a:rPr lang="en-US" sz="4200" dirty="0" smtClean="0">
                <a:latin typeface="Arial" panose="020B0604020202020204" pitchFamily="34" charset="0"/>
                <a:ea typeface="Calibri" panose="020F0502020204030204" pitchFamily="34" charset="0"/>
                <a:cs typeface="Arial" panose="020B0604020202020204" pitchFamily="34" charset="0"/>
              </a:rPr>
              <a:t>- 5</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128975" y="5300871"/>
            <a:ext cx="12461882" cy="4708981"/>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(x+3).(2x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-3x – 5) = x.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3x - 5) + 3</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- 3x </a:t>
            </a:r>
            <a:r>
              <a:rPr lang="en-US" sz="4000" dirty="0">
                <a:effectLst/>
                <a:latin typeface="Arial" panose="020B0604020202020204" pitchFamily="34" charset="0"/>
                <a:ea typeface="Calibri" panose="020F0502020204030204" pitchFamily="34" charset="0"/>
                <a:cs typeface="Arial" panose="020B0604020202020204" pitchFamily="34" charset="0"/>
              </a:rPr>
              <a:t>–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x. 2x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 x.(-3x) + x.(-5</a:t>
            </a:r>
            <a:r>
              <a:rPr lang="en-US" sz="4000" dirty="0" smtClean="0">
                <a:effectLst/>
                <a:latin typeface="Arial" panose="020B0604020202020204" pitchFamily="34" charset="0"/>
                <a:ea typeface="Calibri" panose="020F0502020204030204" pitchFamily="34" charset="0"/>
                <a:cs typeface="Arial" panose="020B0604020202020204" pitchFamily="34" charset="0"/>
              </a:rPr>
              <a:t>) + </a:t>
            </a:r>
            <a:r>
              <a:rPr lang="en-US" sz="4000" dirty="0">
                <a:effectLst/>
                <a:latin typeface="Arial" panose="020B0604020202020204" pitchFamily="34" charset="0"/>
                <a:ea typeface="Calibri" panose="020F0502020204030204" pitchFamily="34" charset="0"/>
                <a:cs typeface="Arial" panose="020B0604020202020204" pitchFamily="34" charset="0"/>
              </a:rPr>
              <a:t>3.2x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+ 3.(-3x)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 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- 5x </a:t>
            </a:r>
            <a:r>
              <a:rPr lang="en-US" sz="4000" dirty="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- 9x </a:t>
            </a:r>
            <a:r>
              <a:rPr lang="en-US" sz="4000" dirty="0">
                <a:effectLst/>
                <a:latin typeface="Arial" panose="020B0604020202020204" pitchFamily="34" charset="0"/>
                <a:ea typeface="Calibri" panose="020F0502020204030204" pitchFamily="34" charset="0"/>
                <a:cs typeface="Arial" panose="020B0604020202020204" pitchFamily="34" charset="0"/>
              </a:rPr>
              <a:t>-15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effectLst/>
                <a:latin typeface="Arial" panose="020B0604020202020204" pitchFamily="34" charset="0"/>
                <a:ea typeface="Calibri" panose="020F0502020204030204" pitchFamily="34" charset="0"/>
                <a:cs typeface="Arial" panose="020B0604020202020204" pitchFamily="34" charset="0"/>
              </a:rPr>
              <a:t> –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smtClean="0">
                <a:effectLst/>
                <a:latin typeface="Arial" panose="020B0604020202020204" pitchFamily="34" charset="0"/>
                <a:ea typeface="Calibri" panose="020F0502020204030204" pitchFamily="34" charset="0"/>
                <a:cs typeface="Arial" panose="020B0604020202020204" pitchFamily="34" charset="0"/>
              </a:rPr>
              <a:t>- 6x</a:t>
            </a:r>
            <a:r>
              <a:rPr lang="en-US" sz="4000" baseline="30000" dirty="0" smtClean="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(5x + 9x) -15	</a:t>
            </a:r>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2x</a:t>
            </a:r>
            <a:r>
              <a:rPr lang="en-US" sz="4000" baseline="30000" dirty="0">
                <a:effectLst/>
                <a:latin typeface="Arial" panose="020B0604020202020204" pitchFamily="34" charset="0"/>
                <a:ea typeface="Calibri" panose="020F0502020204030204" pitchFamily="34" charset="0"/>
                <a:cs typeface="Arial" panose="020B0604020202020204" pitchFamily="34" charset="0"/>
              </a:rPr>
              <a:t>3 </a:t>
            </a:r>
            <a:r>
              <a:rPr lang="en-US" sz="4000" dirty="0">
                <a:effectLst/>
                <a:latin typeface="Arial" panose="020B0604020202020204" pitchFamily="34" charset="0"/>
                <a:ea typeface="Calibri" panose="020F0502020204030204" pitchFamily="34" charset="0"/>
                <a:cs typeface="Arial" panose="020B0604020202020204" pitchFamily="34" charset="0"/>
              </a:rPr>
              <a:t>+ 3x</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-14x – 15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12801600" y="7301418"/>
            <a:ext cx="2667000" cy="707886"/>
          </a:xfrm>
          <a:prstGeom prst="rect">
            <a:avLst/>
          </a:prstGeom>
          <a:noFill/>
        </p:spPr>
        <p:txBody>
          <a:bodyPr wrap="square" rtlCol="0">
            <a:spAutoFit/>
          </a:bodyPr>
          <a:lstStyle/>
          <a:p>
            <a:pPr algn="ctr"/>
            <a:r>
              <a:rPr lang="en-US" sz="4000" dirty="0" err="1" smtClean="0">
                <a:solidFill>
                  <a:srgbClr val="0070C0"/>
                </a:solidFill>
                <a:latin typeface="Arial" panose="020B0604020202020204" pitchFamily="34" charset="0"/>
                <a:cs typeface="Arial" panose="020B0604020202020204" pitchFamily="34" charset="0"/>
              </a:rPr>
              <a:t>Đổi</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chỗ</a:t>
            </a:r>
            <a:endParaRPr lang="en-US" sz="4000" dirty="0">
              <a:solidFill>
                <a:srgbClr val="0070C0"/>
              </a:solidFill>
              <a:latin typeface="Arial" panose="020B0604020202020204" pitchFamily="34" charset="0"/>
              <a:cs typeface="Arial" panose="020B0604020202020204" pitchFamily="34" charset="0"/>
            </a:endParaRPr>
          </a:p>
        </p:txBody>
      </p:sp>
      <p:cxnSp>
        <p:nvCxnSpPr>
          <p:cNvPr id="6" name="Straight Arrow Connector 5"/>
          <p:cNvCxnSpPr/>
          <p:nvPr/>
        </p:nvCxnSpPr>
        <p:spPr>
          <a:xfrm flipH="1">
            <a:off x="11430000" y="7655361"/>
            <a:ext cx="1676400"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3258800" y="8018152"/>
            <a:ext cx="4000500" cy="1824923"/>
          </a:xfrm>
          <a:prstGeom prst="rect">
            <a:avLst/>
          </a:prstGeom>
          <a:noFill/>
        </p:spPr>
        <p:txBody>
          <a:bodyPr wrap="square" rtlCol="0">
            <a:spAutoFit/>
          </a:bodyPr>
          <a:lstStyle/>
          <a:p>
            <a:pPr>
              <a:lnSpc>
                <a:spcPct val="150000"/>
              </a:lnSpc>
            </a:pPr>
            <a:r>
              <a:rPr lang="en-US" sz="4000" dirty="0" err="1" smtClean="0">
                <a:solidFill>
                  <a:srgbClr val="0070C0"/>
                </a:solidFill>
                <a:latin typeface="Arial" panose="020B0604020202020204" pitchFamily="34" charset="0"/>
                <a:cs typeface="Arial" panose="020B0604020202020204" pitchFamily="34" charset="0"/>
              </a:rPr>
              <a:t>Nhóm</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các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hạng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tử</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cùng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bậc</a:t>
            </a:r>
            <a:endParaRPr lang="en-US" sz="4000" dirty="0">
              <a:solidFill>
                <a:srgbClr val="0070C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1887200" y="8648700"/>
            <a:ext cx="1371600" cy="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97" y="6972300"/>
            <a:ext cx="4069064" cy="4069064"/>
          </a:xfrm>
          <a:prstGeom prst="rect">
            <a:avLst/>
          </a:prstGeom>
        </p:spPr>
      </p:pic>
    </p:spTree>
    <p:extLst>
      <p:ext uri="{BB962C8B-B14F-4D97-AF65-F5344CB8AC3E}">
        <p14:creationId xmlns:p14="http://schemas.microsoft.com/office/powerpoint/2010/main" val="40339475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p:tgtEl>
                                          <p:spTgt spid="2"/>
                                        </p:tgtEl>
                                        <p:attrNameLst>
                                          <p:attrName>ppt_y</p:attrName>
                                        </p:attrNameLst>
                                      </p:cBhvr>
                                      <p:tavLst>
                                        <p:tav tm="0">
                                          <p:val>
                                            <p:strVal val="#ppt_y+#ppt_h*1.125000"/>
                                          </p:val>
                                        </p:tav>
                                        <p:tav tm="100000">
                                          <p:val>
                                            <p:strVal val="#ppt_y"/>
                                          </p:val>
                                        </p:tav>
                                      </p:tavLst>
                                    </p:anim>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anim calcmode="lin" valueType="num">
                                      <p:cBhvr>
                                        <p:cTn id="28" dur="500" fill="hold"/>
                                        <p:tgtEl>
                                          <p:spTgt spid="3"/>
                                        </p:tgtEl>
                                        <p:attrNameLst>
                                          <p:attrName>ppt_x</p:attrName>
                                        </p:attrNameLst>
                                      </p:cBhvr>
                                      <p:tavLst>
                                        <p:tav tm="0">
                                          <p:val>
                                            <p:strVal val="#ppt_x"/>
                                          </p:val>
                                        </p:tav>
                                        <p:tav tm="100000">
                                          <p:val>
                                            <p:strVal val="#ppt_x"/>
                                          </p:val>
                                        </p:tav>
                                      </p:tavLst>
                                    </p:anim>
                                    <p:anim calcmode="lin" valueType="num">
                                      <p:cBhvr>
                                        <p:cTn id="2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22" presetClass="entr" presetSubtype="2"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22" presetClass="entr" presetSubtype="2"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righ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 grpId="0"/>
      <p:bldP spid="3" grpId="0"/>
      <p:bldP spid="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4" name="Rectangle 23"/>
          <p:cNvSpPr/>
          <p:nvPr/>
        </p:nvSpPr>
        <p:spPr>
          <a:xfrm>
            <a:off x="4371674" y="965531"/>
            <a:ext cx="12940020" cy="2123658"/>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Ta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ở </a:t>
            </a: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a:t>
            </a:r>
          </a:p>
        </p:txBody>
      </p:sp>
      <p:sp>
        <p:nvSpPr>
          <p:cNvPr id="26" name="Text Box 6"/>
          <p:cNvSpPr txBox="1"/>
          <p:nvPr/>
        </p:nvSpPr>
        <p:spPr>
          <a:xfrm>
            <a:off x="9829800" y="5674387"/>
            <a:ext cx="6004338"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en-US"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en-US"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en-US"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7" name="Text Box 18"/>
          <p:cNvSpPr txBox="1"/>
          <p:nvPr/>
        </p:nvSpPr>
        <p:spPr>
          <a:xfrm>
            <a:off x="9829800" y="6972300"/>
            <a:ext cx="6609590" cy="85348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800"/>
              </a:spcAft>
              <a:buClrTx/>
              <a:buSzTx/>
              <a:buFontTx/>
              <a:buNone/>
              <a:tabLst/>
              <a:defRPr/>
            </a:pPr>
            <a:r>
              <a:rPr kumimoji="0" lang="fr-FR" sz="4400" b="0" i="0" u="none" strike="noStrike" kern="1200" cap="none" spc="0" normalizeH="0" baseline="0" noProof="0" dirty="0" err="1"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Nhân</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x </a:t>
            </a:r>
            <a:r>
              <a:rPr kumimoji="0" lang="fr-FR" sz="4400" b="0" i="0" u="none" strike="noStrike" kern="1200" cap="none" spc="0" normalizeH="0" baseline="0" noProof="0" dirty="0" err="1">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với</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2x</a:t>
            </a:r>
            <a:r>
              <a:rPr kumimoji="0" lang="fr-FR" sz="4400" b="0" i="0" u="none" strike="noStrike" kern="1200" cap="none" spc="0" normalizeH="0" baseline="3000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fr-FR" sz="4400" b="0" i="0" u="none" strike="noStrike" kern="1200" cap="none" spc="0" normalizeH="0" baseline="0" noProof="0" dirty="0" smtClean="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- 3x </a:t>
            </a:r>
            <a:r>
              <a:rPr kumimoji="0" lang="fr-FR" sz="4400" b="0" i="0" u="none" strike="noStrike" kern="1200" cap="none" spc="0" normalizeH="0" baseline="0" noProof="0" dirty="0">
                <a:ln>
                  <a:noFill/>
                </a:ln>
                <a:solidFill>
                  <a:srgbClr val="0070C0"/>
                </a:solidFill>
                <a:effectLst/>
                <a:uLnTx/>
                <a:uFillTx/>
                <a:latin typeface="Arial" panose="020B0604020202020204" pitchFamily="34" charset="0"/>
                <a:ea typeface="Times New Roman" panose="02020603050405020304" pitchFamily="18" charset="0"/>
                <a:cs typeface="Arial" panose="020B0604020202020204" pitchFamily="34" charset="0"/>
              </a:rPr>
              <a:t>- 5</a:t>
            </a:r>
            <a:endParaRPr kumimoji="0" lang="en-US" sz="4400" b="0" i="0" u="none" strike="noStrike" kern="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1" name="Text Box 21"/>
          <p:cNvSpPr txBox="1"/>
          <p:nvPr/>
        </p:nvSpPr>
        <p:spPr>
          <a:xfrm>
            <a:off x="3498733" y="6437299"/>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3" name="Text Box 21"/>
          <p:cNvSpPr txBox="1"/>
          <p:nvPr/>
        </p:nvSpPr>
        <p:spPr>
          <a:xfrm>
            <a:off x="4957317" y="5989687"/>
            <a:ext cx="4390611"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- 9x  - 15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4" name="Text Box 21"/>
          <p:cNvSpPr txBox="1"/>
          <p:nvPr/>
        </p:nvSpPr>
        <p:spPr>
          <a:xfrm>
            <a:off x="3718325" y="7220264"/>
            <a:ext cx="4853793"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48" name="Group 47"/>
          <p:cNvGrpSpPr/>
          <p:nvPr/>
        </p:nvGrpSpPr>
        <p:grpSpPr>
          <a:xfrm>
            <a:off x="3694463" y="3583494"/>
            <a:ext cx="5729472" cy="2132642"/>
            <a:chOff x="3832569" y="3239458"/>
            <a:chExt cx="5729472" cy="2132642"/>
          </a:xfrm>
        </p:grpSpPr>
        <p:sp>
          <p:nvSpPr>
            <p:cNvPr id="29" name="Text Box 21"/>
            <p:cNvSpPr txBox="1"/>
            <p:nvPr/>
          </p:nvSpPr>
          <p:spPr>
            <a:xfrm>
              <a:off x="4856946" y="3239458"/>
              <a:ext cx="4705095" cy="10247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 - 5  </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0" name="Text Box 21"/>
            <p:cNvSpPr txBox="1"/>
            <p:nvPr/>
          </p:nvSpPr>
          <p:spPr>
            <a:xfrm>
              <a:off x="6829148" y="4404184"/>
              <a:ext cx="2215606"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 + 3</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32" name="Straight Connector 31"/>
            <p:cNvCxnSpPr/>
            <p:nvPr/>
          </p:nvCxnSpPr>
          <p:spPr>
            <a:xfrm>
              <a:off x="3832569" y="5372100"/>
              <a:ext cx="5653465" cy="0"/>
            </a:xfrm>
            <a:prstGeom prst="line">
              <a:avLst/>
            </a:prstGeom>
            <a:noFill/>
            <a:ln w="38100" cap="flat" cmpd="sng" algn="ctr">
              <a:solidFill>
                <a:sysClr val="windowText" lastClr="000000"/>
              </a:solidFill>
              <a:prstDash val="solid"/>
              <a:miter lim="800000"/>
            </a:ln>
            <a:effectLst/>
          </p:spPr>
        </p:cxnSp>
        <mc:AlternateContent xmlns:mc="http://schemas.openxmlformats.org/markup-compatibility/2006" xmlns:a14="http://schemas.microsoft.com/office/drawing/2010/main">
          <mc:Choice Requires="a14">
            <p:sp>
              <p:nvSpPr>
                <p:cNvPr id="35" name="Text Box 21"/>
                <p:cNvSpPr txBox="1"/>
                <p:nvPr/>
              </p:nvSpPr>
              <p:spPr>
                <a:xfrm>
                  <a:off x="3856431" y="3967858"/>
                  <a:ext cx="1102167" cy="70384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Text Box 21"/>
                <p:cNvSpPr txBox="1">
                  <a:spLocks noRot="1" noChangeAspect="1" noMove="1" noResize="1" noEditPoints="1" noAdjustHandles="1" noChangeArrowheads="1" noChangeShapeType="1" noTextEdit="1"/>
                </p:cNvSpPr>
                <p:nvPr/>
              </p:nvSpPr>
              <p:spPr>
                <a:xfrm>
                  <a:off x="3856431" y="3967858"/>
                  <a:ext cx="1102167" cy="703844"/>
                </a:xfrm>
                <a:prstGeom prst="rect">
                  <a:avLst/>
                </a:prstGeom>
                <a:blipFill rotWithShape="0">
                  <a:blip r:embed="rId14"/>
                  <a:stretch>
                    <a:fillRect/>
                  </a:stretch>
                </a:blipFill>
                <a:ln w="6350">
                  <a:noFill/>
                </a:ln>
              </p:spPr>
              <p:txBody>
                <a:bodyPr/>
                <a:lstStyle/>
                <a:p>
                  <a:r>
                    <a:rPr lang="en-US">
                      <a:noFill/>
                    </a:rPr>
                    <a:t> </a:t>
                  </a:r>
                </a:p>
              </p:txBody>
            </p:sp>
          </mc:Fallback>
        </mc:AlternateContent>
      </p:grpSp>
      <p:cxnSp>
        <p:nvCxnSpPr>
          <p:cNvPr id="36" name="Straight Connector 35"/>
          <p:cNvCxnSpPr/>
          <p:nvPr/>
        </p:nvCxnSpPr>
        <p:spPr>
          <a:xfrm>
            <a:off x="3529214" y="8154536"/>
            <a:ext cx="5894721" cy="0"/>
          </a:xfrm>
          <a:prstGeom prst="line">
            <a:avLst/>
          </a:prstGeom>
          <a:noFill/>
          <a:ln w="38100" cap="flat" cmpd="sng" algn="ctr">
            <a:solidFill>
              <a:sysClr val="windowText" lastClr="000000"/>
            </a:solidFill>
            <a:prstDash val="solid"/>
            <a:miter lim="800000"/>
          </a:ln>
          <a:effectLst/>
        </p:spPr>
      </p:cxnSp>
      <p:sp>
        <p:nvSpPr>
          <p:cNvPr id="37" name="Text Box 21"/>
          <p:cNvSpPr txBox="1"/>
          <p:nvPr/>
        </p:nvSpPr>
        <p:spPr>
          <a:xfrm>
            <a:off x="3694463" y="8590356"/>
            <a:ext cx="5247744" cy="10019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5000"/>
              </a:lnSpc>
              <a:spcBef>
                <a:spcPts val="0"/>
              </a:spcBef>
              <a:spcAft>
                <a:spcPts val="80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4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a:t>
            </a:r>
            <a:r>
              <a:rPr kumimoji="0" lang="en-US" sz="44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- 14x -15</a:t>
            </a:r>
            <a:endParaRPr kumimoji="0" lang="en-US" sz="4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42" name="Straight Arrow Connector 41"/>
          <p:cNvCxnSpPr/>
          <p:nvPr/>
        </p:nvCxnSpPr>
        <p:spPr>
          <a:xfrm flipH="1">
            <a:off x="8526580" y="6249536"/>
            <a:ext cx="1068281"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577075" y="7698750"/>
            <a:ext cx="201778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22" presetClass="entr" presetSubtype="2"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22" presetClass="entr" presetSubtype="2"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500"/>
                                        <p:tgtEl>
                                          <p:spTgt spid="4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anim calcmode="lin" valueType="num">
                                      <p:cBhvr>
                                        <p:cTn id="57" dur="500" fill="hold"/>
                                        <p:tgtEl>
                                          <p:spTgt spid="37"/>
                                        </p:tgtEl>
                                        <p:attrNameLst>
                                          <p:attrName>ppt_x</p:attrName>
                                        </p:attrNameLst>
                                      </p:cBhvr>
                                      <p:tavLst>
                                        <p:tav tm="0">
                                          <p:val>
                                            <p:strVal val="#ppt_x"/>
                                          </p:val>
                                        </p:tav>
                                        <p:tav tm="100000">
                                          <p:val>
                                            <p:strVal val="#ppt_x"/>
                                          </p:val>
                                        </p:tav>
                                      </p:tavLst>
                                    </p:anim>
                                    <p:anim calcmode="lin" valueType="num">
                                      <p:cBhvr>
                                        <p:cTn id="58"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1" grpId="0"/>
      <p:bldP spid="33" grpId="0"/>
      <p:bldP spid="34"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grpSp>
        <p:nvGrpSpPr>
          <p:cNvPr id="23" name="Group 22"/>
          <p:cNvGrpSpPr/>
          <p:nvPr/>
        </p:nvGrpSpPr>
        <p:grpSpPr>
          <a:xfrm rot="21212669">
            <a:off x="525150" y="403335"/>
            <a:ext cx="3810000" cy="2779073"/>
            <a:chOff x="609600" y="408627"/>
            <a:chExt cx="3810000" cy="2779073"/>
          </a:xfrm>
        </p:grpSpPr>
        <p:pic>
          <p:nvPicPr>
            <p:cNvPr id="21" name="Picture 20"/>
            <p:cNvPicPr>
              <a:picLocks noChangeAspect="1"/>
            </p:cNvPicPr>
            <p:nvPr/>
          </p:nvPicPr>
          <p:blipFill>
            <a:blip r:embed="rId13"/>
            <a:stretch>
              <a:fillRect/>
            </a:stretch>
          </p:blipFill>
          <p:spPr>
            <a:xfrm>
              <a:off x="609600" y="408627"/>
              <a:ext cx="3810000" cy="2779073"/>
            </a:xfrm>
            <a:prstGeom prst="rect">
              <a:avLst/>
            </a:prstGeom>
          </p:spPr>
        </p:pic>
        <p:sp>
          <p:nvSpPr>
            <p:cNvPr id="22" name="TextBox 21"/>
            <p:cNvSpPr txBox="1"/>
            <p:nvPr/>
          </p:nvSpPr>
          <p:spPr>
            <a:xfrm>
              <a:off x="1600200" y="1257300"/>
              <a:ext cx="21336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Chú</a:t>
              </a:r>
              <a:r>
                <a:rPr lang="en-US" sz="4400" b="1" dirty="0" smtClean="0">
                  <a:solidFill>
                    <a:srgbClr val="C00000"/>
                  </a:solidFill>
                  <a:latin typeface="Arial" panose="020B0604020202020204" pitchFamily="34" charset="0"/>
                  <a:cs typeface="Arial" panose="020B0604020202020204" pitchFamily="34" charset="0"/>
                </a:rPr>
                <a:t> ý</a:t>
              </a:r>
              <a:endParaRPr lang="en-US" sz="4400" b="1" dirty="0">
                <a:solidFill>
                  <a:srgbClr val="C00000"/>
                </a:solidFill>
                <a:latin typeface="Arial" panose="020B0604020202020204" pitchFamily="34" charset="0"/>
                <a:cs typeface="Arial" panose="020B0604020202020204" pitchFamily="34" charset="0"/>
              </a:endParaRPr>
            </a:p>
          </p:txBody>
        </p:sp>
      </p:grpSp>
      <p:sp>
        <p:nvSpPr>
          <p:cNvPr id="25" name="Rectangle 24"/>
          <p:cNvSpPr/>
          <p:nvPr/>
        </p:nvSpPr>
        <p:spPr>
          <a:xfrm>
            <a:off x="3032761" y="4432891"/>
            <a:ext cx="14082880" cy="191154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t>Nhân </a:t>
            </a:r>
            <a:r>
              <a:rPr lang="vi-VN" sz="4200" dirty="0"/>
              <a:t>lần lượt mỗi hạng tử ở dòng dưới với đa thức ở dòng trên và viết kết quả trong một dòng riêng</a:t>
            </a:r>
            <a:r>
              <a:rPr lang="vi-VN" sz="4200" dirty="0" smtClean="0"/>
              <a:t>.</a:t>
            </a:r>
            <a:endParaRPr lang="vi-VN" sz="4200" dirty="0"/>
          </a:p>
        </p:txBody>
      </p:sp>
      <p:sp>
        <p:nvSpPr>
          <p:cNvPr id="2" name="Rectangle 1"/>
          <p:cNvSpPr/>
          <p:nvPr/>
        </p:nvSpPr>
        <p:spPr>
          <a:xfrm>
            <a:off x="4747056" y="1061695"/>
            <a:ext cx="12383825" cy="3000821"/>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Khi nhân các hạng tử ở dòng dưới với đa thức ở dòng trên, ta nên nhân các hạng tử theo thứ tự từ bậc thấp đến bậc cao.</a:t>
            </a:r>
          </a:p>
        </p:txBody>
      </p:sp>
      <p:sp>
        <p:nvSpPr>
          <p:cNvPr id="5" name="Rectangle 4"/>
          <p:cNvSpPr/>
          <p:nvPr/>
        </p:nvSpPr>
        <p:spPr>
          <a:xfrm>
            <a:off x="1676400" y="6994968"/>
            <a:ext cx="13368833" cy="2031325"/>
          </a:xfrm>
          <a:prstGeom prst="rect">
            <a:avLst/>
          </a:prstGeom>
        </p:spPr>
        <p:txBody>
          <a:bodyPr wrap="square">
            <a:spAutoFit/>
          </a:bodyPr>
          <a:lstStyle/>
          <a:p>
            <a:pPr marL="571500" lvl="0" indent="-571500" algn="just">
              <a:lnSpc>
                <a:spcPct val="150000"/>
              </a:lnSpc>
              <a:buFont typeface="Arial" panose="020B0604020202020204" pitchFamily="34" charset="0"/>
              <a:buChar char="•"/>
            </a:pPr>
            <a:r>
              <a:rPr lang="vi-VN" sz="4200" dirty="0">
                <a:solidFill>
                  <a:prstClr val="black"/>
                </a:solidFill>
              </a:rPr>
              <a:t>Viết các dòng sao cho các hạng tử cùng bậc thẳng cột với nhau (để thực hiện phép cộng theo cột).</a:t>
            </a:r>
          </a:p>
        </p:txBody>
      </p:sp>
      <p:pic>
        <p:nvPicPr>
          <p:cNvPr id="6" name="Picture 5"/>
          <p:cNvPicPr>
            <a:picLocks noChangeAspect="1"/>
          </p:cNvPicPr>
          <p:nvPr/>
        </p:nvPicPr>
        <p:blipFill>
          <a:blip r:embed="rId14"/>
          <a:stretch>
            <a:fillRect/>
          </a:stretch>
        </p:blipFill>
        <p:spPr>
          <a:xfrm>
            <a:off x="15045233" y="7272809"/>
            <a:ext cx="2546825" cy="2404012"/>
          </a:xfrm>
          <a:prstGeom prst="rect">
            <a:avLst/>
          </a:prstGeom>
        </p:spPr>
      </p:pic>
    </p:spTree>
    <p:extLst>
      <p:ext uri="{BB962C8B-B14F-4D97-AF65-F5344CB8AC3E}">
        <p14:creationId xmlns:p14="http://schemas.microsoft.com/office/powerpoint/2010/main" val="21943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p:tgtEl>
                                          <p:spTgt spid="25"/>
                                        </p:tgtEl>
                                        <p:attrNameLst>
                                          <p:attrName>ppt_y</p:attrName>
                                        </p:attrNameLst>
                                      </p:cBhvr>
                                      <p:tavLst>
                                        <p:tav tm="0">
                                          <p:val>
                                            <p:strVal val="#ppt_y+#ppt_h*1.125000"/>
                                          </p:val>
                                        </p:tav>
                                        <p:tav tm="100000">
                                          <p:val>
                                            <p:strVal val="#ppt_y"/>
                                          </p:val>
                                        </p:tav>
                                      </p:tavLst>
                                    </p:anim>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10" name="Rounded Rectangle 9"/>
          <p:cNvSpPr/>
          <p:nvPr/>
        </p:nvSpPr>
        <p:spPr>
          <a:xfrm>
            <a:off x="2438400" y="2188540"/>
            <a:ext cx="13487400" cy="6917360"/>
          </a:xfrm>
          <a:prstGeom prst="roundRect">
            <a:avLst/>
          </a:prstGeom>
          <a:solidFill>
            <a:srgbClr val="FFD347"/>
          </a:solidFill>
          <a:ln>
            <a:solidFill>
              <a:srgbClr val="FFD3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grpSp>
        <p:nvGrpSpPr>
          <p:cNvPr id="7" name="Group 6"/>
          <p:cNvGrpSpPr/>
          <p:nvPr/>
        </p:nvGrpSpPr>
        <p:grpSpPr>
          <a:xfrm>
            <a:off x="1804945" y="342900"/>
            <a:ext cx="3429000" cy="2768799"/>
            <a:chOff x="1600200" y="573157"/>
            <a:chExt cx="3429000" cy="2768799"/>
          </a:xfrm>
        </p:grpSpPr>
        <p:pic>
          <p:nvPicPr>
            <p:cNvPr id="5" name="Picture 4"/>
            <p:cNvPicPr>
              <a:picLocks noChangeAspect="1"/>
            </p:cNvPicPr>
            <p:nvPr/>
          </p:nvPicPr>
          <p:blipFill>
            <a:blip r:embed="rId8"/>
            <a:stretch>
              <a:fillRect/>
            </a:stretch>
          </p:blipFill>
          <p:spPr>
            <a:xfrm>
              <a:off x="1600200" y="573157"/>
              <a:ext cx="3429000" cy="2768799"/>
            </a:xfrm>
            <a:prstGeom prst="rect">
              <a:avLst/>
            </a:prstGeom>
          </p:spPr>
        </p:pic>
        <p:sp>
          <p:nvSpPr>
            <p:cNvPr id="6" name="TextBox 5"/>
            <p:cNvSpPr txBox="1"/>
            <p:nvPr/>
          </p:nvSpPr>
          <p:spPr>
            <a:xfrm rot="21040857">
              <a:off x="1738988" y="1566204"/>
              <a:ext cx="2966096"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Ghi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nhớ</a:t>
              </a:r>
              <a:endParaRPr lang="en-US" sz="4400" b="1" dirty="0">
                <a:latin typeface="Arial" panose="020B0604020202020204" pitchFamily="34" charset="0"/>
                <a:cs typeface="Arial" panose="020B0604020202020204" pitchFamily="34" charset="0"/>
              </a:endParaRPr>
            </a:p>
          </p:txBody>
        </p:sp>
      </p:grpSp>
      <p:sp>
        <p:nvSpPr>
          <p:cNvPr id="8" name="Rectangle 7"/>
          <p:cNvSpPr/>
          <p:nvPr/>
        </p:nvSpPr>
        <p:spPr>
          <a:xfrm>
            <a:off x="4114800" y="2941115"/>
            <a:ext cx="10644261" cy="769441"/>
          </a:xfrm>
          <a:prstGeom prst="rect">
            <a:avLst/>
          </a:prstGeom>
        </p:spPr>
        <p:txBody>
          <a:bodyPr wrap="none">
            <a:spAutoFit/>
          </a:bodyPr>
          <a:lstStyle/>
          <a:p>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chất</a:t>
            </a:r>
            <a:r>
              <a:rPr lang="en-US" sz="4400" dirty="0">
                <a:latin typeface="Arial" panose="020B0604020202020204" pitchFamily="34" charset="0"/>
                <a:cs typeface="Arial" panose="020B0604020202020204" pitchFamily="34" charset="0"/>
              </a:rPr>
              <a:t>:</a:t>
            </a:r>
          </a:p>
        </p:txBody>
      </p:sp>
      <p:sp>
        <p:nvSpPr>
          <p:cNvPr id="9" name="Rectangle 8"/>
          <p:cNvSpPr/>
          <p:nvPr/>
        </p:nvSpPr>
        <p:spPr>
          <a:xfrm>
            <a:off x="4114800" y="3869670"/>
            <a:ext cx="10363200" cy="4616648"/>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Giao </a:t>
            </a:r>
            <a:r>
              <a:rPr lang="nl-NL" sz="4400" dirty="0">
                <a:latin typeface="Arial" panose="020B0604020202020204" pitchFamily="34" charset="0"/>
                <a:ea typeface="Calibri" panose="020F0502020204030204" pitchFamily="34" charset="0"/>
                <a:cs typeface="Arial" panose="020B0604020202020204" pitchFamily="34" charset="0"/>
              </a:rPr>
              <a:t>hoán: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t>
            </a:r>
            <a:r>
              <a:rPr lang="nl-NL" sz="4400" dirty="0" smtClean="0">
                <a:latin typeface="Arial" panose="020B0604020202020204" pitchFamily="34" charset="0"/>
                <a:ea typeface="Calibri" panose="020F0502020204030204" pitchFamily="34" charset="0"/>
                <a:cs typeface="Arial" panose="020B0604020202020204" pitchFamily="34" charset="0"/>
              </a:rPr>
              <a:t>B. A</a:t>
            </a:r>
            <a:endParaRPr lang="en-US" sz="4400" dirty="0" smtClean="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Kết </a:t>
            </a:r>
            <a:r>
              <a:rPr lang="nl-NL" sz="4400" dirty="0">
                <a:latin typeface="Arial" panose="020B0604020202020204" pitchFamily="34" charset="0"/>
                <a:ea typeface="Calibri" panose="020F0502020204030204" pitchFamily="34" charset="0"/>
                <a:cs typeface="Arial" panose="020B0604020202020204" pitchFamily="34" charset="0"/>
              </a:rPr>
              <a:t>hợp: (A</a:t>
            </a:r>
            <a:r>
              <a:rPr lang="nl-NL" sz="4400" dirty="0" smtClean="0">
                <a:latin typeface="Arial" panose="020B0604020202020204" pitchFamily="34" charset="0"/>
                <a:ea typeface="Calibri" panose="020F0502020204030204" pitchFamily="34" charset="0"/>
                <a:cs typeface="Arial" panose="020B0604020202020204" pitchFamily="34" charset="0"/>
              </a:rPr>
              <a:t>. B). C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a:t>
            </a:r>
            <a:r>
              <a:rPr lang="nl-NL" sz="4400" dirty="0">
                <a:latin typeface="Arial" panose="020B0604020202020204" pitchFamily="34" charset="0"/>
                <a:ea typeface="Calibri" panose="020F0502020204030204" pitchFamily="34" charset="0"/>
                <a:cs typeface="Arial" panose="020B0604020202020204" pitchFamily="34" charset="0"/>
              </a:rPr>
              <a:t>B</a:t>
            </a:r>
            <a:r>
              <a:rPr lang="nl-NL" sz="4400" dirty="0" smtClean="0">
                <a:latin typeface="Arial" panose="020B0604020202020204" pitchFamily="34" charset="0"/>
                <a:ea typeface="Calibri" panose="020F0502020204030204" pitchFamily="34" charset="0"/>
                <a:cs typeface="Arial" panose="020B0604020202020204" pitchFamily="34" charset="0"/>
              </a:rPr>
              <a:t>. C</a:t>
            </a:r>
            <a:r>
              <a:rPr lang="nl-NL" sz="4400" dirty="0">
                <a:latin typeface="Arial" panose="020B0604020202020204" pitchFamily="34" charset="0"/>
                <a:ea typeface="Calibri" panose="020F0502020204030204" pitchFamily="34" charset="0"/>
                <a:cs typeface="Arial" panose="020B0604020202020204" pitchFamily="34" charset="0"/>
              </a:rPr>
              <a:t>)</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600"/>
              </a:spcAft>
              <a:buFont typeface="Wingdings" panose="05000000000000000000" pitchFamily="2" charset="2"/>
              <a:buChar char="§"/>
            </a:pPr>
            <a:r>
              <a:rPr lang="nl-NL" sz="4400" dirty="0" smtClean="0">
                <a:latin typeface="Arial" panose="020B0604020202020204" pitchFamily="34" charset="0"/>
                <a:ea typeface="Calibri" panose="020F0502020204030204" pitchFamily="34" charset="0"/>
                <a:cs typeface="Arial" panose="020B0604020202020204" pitchFamily="34" charset="0"/>
              </a:rPr>
              <a:t>Phân </a:t>
            </a:r>
            <a:r>
              <a:rPr lang="nl-NL" sz="4400" dirty="0">
                <a:latin typeface="Arial" panose="020B0604020202020204" pitchFamily="34" charset="0"/>
                <a:ea typeface="Calibri" panose="020F0502020204030204" pitchFamily="34" charset="0"/>
                <a:cs typeface="Arial" panose="020B0604020202020204" pitchFamily="34" charset="0"/>
              </a:rPr>
              <a:t>phối đối với phép cộng: </a:t>
            </a:r>
            <a:endParaRPr lang="en-US" sz="4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A.(B + C) = A</a:t>
            </a:r>
            <a:r>
              <a:rPr lang="nl-NL" sz="4400" dirty="0" smtClean="0">
                <a:latin typeface="Arial" panose="020B0604020202020204" pitchFamily="34" charset="0"/>
                <a:ea typeface="Calibri" panose="020F0502020204030204" pitchFamily="34" charset="0"/>
                <a:cs typeface="Arial" panose="020B0604020202020204" pitchFamily="34" charset="0"/>
              </a:rPr>
              <a:t>. B </a:t>
            </a:r>
            <a:r>
              <a:rPr lang="nl-NL" sz="4400" dirty="0">
                <a:latin typeface="Arial" panose="020B0604020202020204" pitchFamily="34" charset="0"/>
                <a:ea typeface="Calibri" panose="020F0502020204030204" pitchFamily="34" charset="0"/>
                <a:cs typeface="Arial" panose="020B0604020202020204" pitchFamily="34" charset="0"/>
              </a:rPr>
              <a:t>+ A</a:t>
            </a:r>
            <a:r>
              <a:rPr lang="nl-NL" sz="4400" dirty="0" smtClean="0">
                <a:latin typeface="Arial" panose="020B0604020202020204" pitchFamily="34" charset="0"/>
                <a:ea typeface="Calibri" panose="020F0502020204030204" pitchFamily="34" charset="0"/>
                <a:cs typeface="Arial" panose="020B0604020202020204" pitchFamily="34" charset="0"/>
              </a:rPr>
              <a:t>. C</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9"/>
          <a:stretch>
            <a:fillRect/>
          </a:stretch>
        </p:blipFill>
        <p:spPr>
          <a:xfrm>
            <a:off x="14300216" y="6787777"/>
            <a:ext cx="2640039" cy="3499223"/>
          </a:xfrm>
          <a:prstGeom prst="rect">
            <a:avLst/>
          </a:prstGeom>
        </p:spPr>
      </p:pic>
    </p:spTree>
    <p:extLst>
      <p:ext uri="{BB962C8B-B14F-4D97-AF65-F5344CB8AC3E}">
        <p14:creationId xmlns:p14="http://schemas.microsoft.com/office/powerpoint/2010/main" val="2453365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8" dur="500"/>
                                        <p:tgtEl>
                                          <p:spTgt spid="9">
                                            <p:txEl>
                                              <p:pRg st="0" end="0"/>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 calcmode="lin" valueType="num">
                                      <p:cBhvr additive="base">
                                        <p:cTn id="21"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9">
                                            <p:txEl>
                                              <p:pRg st="1" end="1"/>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2" end="2"/>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 calcmode="lin" valueType="num">
                                      <p:cBhvr additive="base">
                                        <p:cTn id="2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6" name="TextBox 5"/>
          <p:cNvSpPr txBox="1"/>
          <p:nvPr/>
        </p:nvSpPr>
        <p:spPr>
          <a:xfrm>
            <a:off x="1708905" y="571499"/>
            <a:ext cx="15163800" cy="2748253"/>
          </a:xfrm>
          <a:prstGeom prst="rect">
            <a:avLst/>
          </a:prstGeom>
          <a:noFill/>
        </p:spPr>
        <p:txBody>
          <a:bodyPr wrap="square" rtlCol="0">
            <a:spAutoFit/>
          </a:bodyPr>
          <a:lstStyle/>
          <a:p>
            <a:pPr algn="just">
              <a:lnSpc>
                <a:spcPct val="150000"/>
              </a:lnSpc>
            </a:pPr>
            <a:r>
              <a:rPr lang="en-US" sz="4000" i="1" dirty="0" smtClean="0">
                <a:solidFill>
                  <a:srgbClr val="002060"/>
                </a:solidFill>
                <a:latin typeface="Arial" panose="020B0604020202020204" pitchFamily="34" charset="0"/>
                <a:cs typeface="Arial" panose="020B0604020202020204" pitchFamily="34" charset="0"/>
              </a:rPr>
              <a:t>Chia </a:t>
            </a:r>
            <a:r>
              <a:rPr lang="en-US" sz="4000" i="1" dirty="0" err="1" smtClean="0">
                <a:solidFill>
                  <a:srgbClr val="002060"/>
                </a:solidFill>
                <a:latin typeface="Arial" panose="020B0604020202020204" pitchFamily="34" charset="0"/>
                <a:cs typeface="Arial" panose="020B0604020202020204" pitchFamily="34" charset="0"/>
              </a:rPr>
              <a:t>lớp</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thành</a:t>
            </a:r>
            <a:r>
              <a:rPr lang="en-US" sz="4000" i="1" dirty="0" smtClean="0">
                <a:solidFill>
                  <a:srgbClr val="002060"/>
                </a:solidFill>
                <a:latin typeface="Arial" panose="020B0604020202020204" pitchFamily="34" charset="0"/>
                <a:cs typeface="Arial" panose="020B0604020202020204" pitchFamily="34" charset="0"/>
              </a:rPr>
              <a:t> 4 </a:t>
            </a:r>
            <a:r>
              <a:rPr lang="en-US" sz="4000" i="1" dirty="0" err="1" smtClean="0">
                <a:solidFill>
                  <a:srgbClr val="002060"/>
                </a:solidFill>
                <a:latin typeface="Arial" panose="020B0604020202020204" pitchFamily="34" charset="0"/>
                <a:cs typeface="Arial" panose="020B0604020202020204" pitchFamily="34" charset="0"/>
              </a:rPr>
              <a:t>nhóm</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thực</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hiện</a:t>
            </a:r>
            <a:r>
              <a:rPr lang="en-US" sz="4000"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Luyện</a:t>
            </a:r>
            <a:r>
              <a:rPr lang="en-US" sz="4000" b="1" i="1" dirty="0" smtClean="0">
                <a:solidFill>
                  <a:srgbClr val="002060"/>
                </a:solidFill>
                <a:latin typeface="Arial" panose="020B0604020202020204" pitchFamily="34" charset="0"/>
                <a:cs typeface="Arial" panose="020B0604020202020204" pitchFamily="34" charset="0"/>
              </a:rPr>
              <a:t> </a:t>
            </a:r>
            <a:r>
              <a:rPr lang="en-US" sz="4000" b="1" i="1" dirty="0" err="1" smtClean="0">
                <a:solidFill>
                  <a:srgbClr val="002060"/>
                </a:solidFill>
                <a:latin typeface="Arial" panose="020B0604020202020204" pitchFamily="34" charset="0"/>
                <a:cs typeface="Arial" panose="020B0604020202020204" pitchFamily="34" charset="0"/>
              </a:rPr>
              <a:t>tập</a:t>
            </a:r>
            <a:r>
              <a:rPr lang="en-US" sz="4000" b="1" i="1" dirty="0" smtClean="0">
                <a:solidFill>
                  <a:srgbClr val="002060"/>
                </a:solidFill>
                <a:latin typeface="Arial" panose="020B0604020202020204" pitchFamily="34" charset="0"/>
                <a:cs typeface="Arial" panose="020B0604020202020204" pitchFamily="34" charset="0"/>
              </a:rPr>
              <a:t> 2 </a:t>
            </a:r>
            <a:r>
              <a:rPr lang="en-US" sz="4000" i="1" dirty="0" err="1" smtClean="0">
                <a:solidFill>
                  <a:srgbClr val="002060"/>
                </a:solidFill>
                <a:latin typeface="Arial" panose="020B0604020202020204" pitchFamily="34" charset="0"/>
                <a:cs typeface="Arial" panose="020B0604020202020204" pitchFamily="34" charset="0"/>
              </a:rPr>
              <a:t>với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yêu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cầu</a:t>
            </a:r>
            <a:r>
              <a:rPr lang="en-US" sz="4000" i="1" dirty="0" smtClean="0">
                <a:solidFill>
                  <a:srgbClr val="002060"/>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1 + 3: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1</a:t>
            </a:r>
          </a:p>
          <a:p>
            <a:pPr marL="571500" indent="-571500" algn="just">
              <a:lnSpc>
                <a:spcPct val="150000"/>
              </a:lnSpc>
              <a:buFont typeface="Arial" panose="020B0604020202020204" pitchFamily="34" charset="0"/>
              <a:buChar char="•"/>
            </a:pPr>
            <a:r>
              <a:rPr lang="en-US" sz="4000" b="1" dirty="0" err="1" smtClean="0">
                <a:latin typeface="Arial" panose="020B0604020202020204" pitchFamily="34" charset="0"/>
                <a:cs typeface="Arial" panose="020B0604020202020204" pitchFamily="34" charset="0"/>
              </a:rPr>
              <a:t>Nhóm</a:t>
            </a:r>
            <a:r>
              <a:rPr lang="en-US" sz="4000" b="1" dirty="0" smtClean="0">
                <a:latin typeface="Arial" panose="020B0604020202020204" pitchFamily="34" charset="0"/>
                <a:cs typeface="Arial" panose="020B0604020202020204" pitchFamily="34" charset="0"/>
              </a:rPr>
              <a:t> 2 + 4: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lời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theo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2</a:t>
            </a:r>
            <a:endParaRPr lang="en-US" sz="4000" dirty="0">
              <a:latin typeface="Arial" panose="020B0604020202020204" pitchFamily="34" charset="0"/>
              <a:cs typeface="Arial" panose="020B0604020202020204" pitchFamily="34" charset="0"/>
            </a:endParaRPr>
          </a:p>
        </p:txBody>
      </p:sp>
      <p:sp>
        <p:nvSpPr>
          <p:cNvPr id="24" name="Rounded Rectangle 23"/>
          <p:cNvSpPr/>
          <p:nvPr/>
        </p:nvSpPr>
        <p:spPr>
          <a:xfrm>
            <a:off x="1407160" y="3642922"/>
            <a:ext cx="3733800" cy="104843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000" b="1" dirty="0" err="1" smtClean="0">
                <a:solidFill>
                  <a:schemeClr val="bg1"/>
                </a:solidFill>
                <a:latin typeface="Arial" panose="020B0604020202020204" pitchFamily="34" charset="0"/>
                <a:cs typeface="Arial" panose="020B0604020202020204" pitchFamily="34" charset="0"/>
              </a:rPr>
              <a:t>Luyện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tập</a:t>
            </a:r>
            <a:r>
              <a:rPr lang="en-US" sz="4000" b="1" dirty="0" smtClean="0">
                <a:solidFill>
                  <a:schemeClr val="bg1"/>
                </a:solidFill>
                <a:latin typeface="Arial" panose="020B0604020202020204" pitchFamily="34" charset="0"/>
                <a:cs typeface="Arial" panose="020B0604020202020204" pitchFamily="34" charset="0"/>
              </a:rPr>
              <a:t> 2</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486400" y="3810177"/>
            <a:ext cx="6971780"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x - 1</a:t>
            </a:r>
            <a:r>
              <a:rPr lang="en-US" sz="4000" dirty="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3x - </a:t>
            </a:r>
            <a:r>
              <a:rPr lang="en-US" sz="4000" dirty="0">
                <a:latin typeface="Arial" panose="020B0604020202020204" pitchFamily="34" charset="0"/>
                <a:cs typeface="Arial" panose="020B0604020202020204" pitchFamily="34" charset="0"/>
              </a:rPr>
              <a:t>2). </a:t>
            </a:r>
          </a:p>
        </p:txBody>
      </p:sp>
      <p:sp>
        <p:nvSpPr>
          <p:cNvPr id="10" name="Rectangle 9"/>
          <p:cNvSpPr/>
          <p:nvPr/>
        </p:nvSpPr>
        <p:spPr>
          <a:xfrm>
            <a:off x="1402080" y="5622401"/>
            <a:ext cx="12502140" cy="707886"/>
          </a:xfrm>
          <a:prstGeom prst="rect">
            <a:avLst/>
          </a:prstGeom>
        </p:spPr>
        <p:txBody>
          <a:bodyPr wrap="none">
            <a:spAutoFit/>
          </a:bodyPr>
          <a:lstStyle/>
          <a:p>
            <a:r>
              <a:rPr lang="en-US" sz="4000" b="1" dirty="0" err="1">
                <a:solidFill>
                  <a:srgbClr val="002060"/>
                </a:solidFill>
                <a:latin typeface="Arial" panose="020B0604020202020204" pitchFamily="34" charset="0"/>
                <a:cs typeface="Arial" panose="020B0604020202020204" pitchFamily="34" charset="0"/>
              </a:rPr>
              <a:t>Cách</a:t>
            </a:r>
            <a:r>
              <a:rPr lang="en-US" sz="4000" b="1" dirty="0">
                <a:solidFill>
                  <a:srgbClr val="002060"/>
                </a:solidFill>
                <a:latin typeface="Arial" panose="020B0604020202020204" pitchFamily="34" charset="0"/>
                <a:cs typeface="Arial" panose="020B0604020202020204" pitchFamily="34" charset="0"/>
              </a:rPr>
              <a:t> 1. </a:t>
            </a:r>
            <a:r>
              <a:rPr lang="en-US" sz="4000" dirty="0" err="1">
                <a:solidFill>
                  <a:srgbClr val="002060"/>
                </a:solidFill>
                <a:latin typeface="Arial" panose="020B0604020202020204" pitchFamily="34" charset="0"/>
                <a:cs typeface="Arial" panose="020B0604020202020204" pitchFamily="34" charset="0"/>
              </a:rPr>
              <a:t>Nhân</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từng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hạng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tử</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rồi</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cộng</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các</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tích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với</a:t>
            </a:r>
            <a:r>
              <a:rPr lang="en-US" sz="4000" dirty="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endParaRPr lang="en-US" sz="4000" dirty="0">
              <a:solidFill>
                <a:srgbClr val="002060"/>
              </a:solidFill>
              <a:latin typeface="Arial" panose="020B0604020202020204" pitchFamily="34" charset="0"/>
              <a:cs typeface="Arial" panose="020B0604020202020204" pitchFamily="34" charset="0"/>
            </a:endParaRPr>
          </a:p>
        </p:txBody>
      </p:sp>
      <p:sp>
        <p:nvSpPr>
          <p:cNvPr id="11" name="Rectangle 10"/>
          <p:cNvSpPr/>
          <p:nvPr/>
        </p:nvSpPr>
        <p:spPr>
          <a:xfrm>
            <a:off x="1371600" y="6236314"/>
            <a:ext cx="1668780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(x</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- 2x</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x - 1)(3x - 2</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3x + 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.(-2)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).3x + (-2x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).(-2) + x.3x + x.(-2) + (-1).3x +(-1).(-2) </a:t>
            </a: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- 2x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- 6x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+ 4x</a:t>
            </a:r>
            <a:r>
              <a:rPr lang="en-US" sz="4000" baseline="30000" dirty="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+ 3x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- 2x - 3x + 2 </a:t>
            </a:r>
            <a:endParaRPr lang="en-US" sz="4000" dirty="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 3x</a:t>
            </a:r>
            <a:r>
              <a:rPr lang="en-US" sz="4000" baseline="30000" dirty="0" smtClean="0">
                <a:latin typeface="Arial" panose="020B0604020202020204" pitchFamily="34" charset="0"/>
                <a:cs typeface="Arial" panose="020B0604020202020204" pitchFamily="34" charset="0"/>
              </a:rPr>
              <a:t>4</a:t>
            </a:r>
            <a:r>
              <a:rPr lang="en-US" sz="4000" dirty="0" smtClean="0">
                <a:latin typeface="Arial" panose="020B0604020202020204" pitchFamily="34" charset="0"/>
                <a:cs typeface="Arial" panose="020B0604020202020204" pitchFamily="34" charset="0"/>
              </a:rPr>
              <a:t> - 8x</a:t>
            </a:r>
            <a:r>
              <a:rPr lang="en-US" sz="4000" baseline="30000" dirty="0" smtClean="0">
                <a:latin typeface="Arial" panose="020B0604020202020204" pitchFamily="34" charset="0"/>
                <a:cs typeface="Arial" panose="020B0604020202020204" pitchFamily="34" charset="0"/>
              </a:rPr>
              <a:t>3</a:t>
            </a:r>
            <a:r>
              <a:rPr lang="en-US"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7x</a:t>
            </a:r>
            <a:r>
              <a:rPr lang="en-US" sz="4000" baseline="30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- 5x + 2 </a:t>
            </a:r>
            <a:endParaRPr lang="en-US" sz="4000" dirty="0">
              <a:latin typeface="Arial" panose="020B0604020202020204" pitchFamily="34" charset="0"/>
              <a:cs typeface="Arial" panose="020B0604020202020204" pitchFamily="34" charset="0"/>
            </a:endParaRPr>
          </a:p>
        </p:txBody>
      </p:sp>
      <p:sp>
        <p:nvSpPr>
          <p:cNvPr id="12" name="TextBox 11"/>
          <p:cNvSpPr txBox="1"/>
          <p:nvPr/>
        </p:nvSpPr>
        <p:spPr>
          <a:xfrm>
            <a:off x="7867390" y="4691352"/>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725112"/>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0" dur="500"/>
                                        <p:tgtEl>
                                          <p:spTgt spid="6">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752073" y="-254818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sp>
        <p:nvSpPr>
          <p:cNvPr id="11" name="TextBox 11"/>
          <p:cNvSpPr txBox="1"/>
          <p:nvPr/>
        </p:nvSpPr>
        <p:spPr>
          <a:xfrm>
            <a:off x="6028622" y="705902"/>
            <a:ext cx="6430085" cy="1135183"/>
          </a:xfrm>
          <a:prstGeom prst="rect">
            <a:avLst/>
          </a:prstGeom>
        </p:spPr>
        <p:txBody>
          <a:bodyPr wrap="square" lIns="0" tIns="0" rIns="0" bIns="0" rtlCol="0" anchor="t">
            <a:spAutoFit/>
          </a:bodyPr>
          <a:lstStyle/>
          <a:p>
            <a:pPr algn="ctr">
              <a:lnSpc>
                <a:spcPts val="9809"/>
              </a:lnSpc>
            </a:pPr>
            <a:r>
              <a:rPr lang="en-US" sz="6600" b="1" dirty="0" smtClean="0">
                <a:solidFill>
                  <a:srgbClr val="C00000"/>
                </a:solidFill>
                <a:latin typeface="Arial" panose="020B0604020202020204" pitchFamily="34" charset="0"/>
                <a:cs typeface="Arial" panose="020B0604020202020204" pitchFamily="34" charset="0"/>
              </a:rPr>
              <a:t>KHỞI ĐỘNG</a:t>
            </a:r>
            <a:endParaRPr lang="en-US" sz="6600" b="1" dirty="0">
              <a:solidFill>
                <a:srgbClr val="C00000"/>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00310" y="6352185"/>
            <a:ext cx="3067089" cy="3493073"/>
          </a:xfrm>
          <a:prstGeom prst="rect">
            <a:avLst/>
          </a:prstGeom>
        </p:spPr>
      </p:pic>
      <p:grpSp>
        <p:nvGrpSpPr>
          <p:cNvPr id="5" name="Group 4"/>
          <p:cNvGrpSpPr/>
          <p:nvPr/>
        </p:nvGrpSpPr>
        <p:grpSpPr>
          <a:xfrm>
            <a:off x="3467399" y="2324099"/>
            <a:ext cx="13829998" cy="6690297"/>
            <a:chOff x="3467399" y="2324099"/>
            <a:chExt cx="13829998" cy="6690297"/>
          </a:xfrm>
        </p:grpSpPr>
        <p:grpSp>
          <p:nvGrpSpPr>
            <p:cNvPr id="17" name="Group 11"/>
            <p:cNvGrpSpPr/>
            <p:nvPr/>
          </p:nvGrpSpPr>
          <p:grpSpPr>
            <a:xfrm flipH="1">
              <a:off x="3467399" y="2324099"/>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665986" y="2390449"/>
              <a:ext cx="11177047" cy="6410794"/>
            </a:xfrm>
            <a:prstGeom prst="rect">
              <a:avLst/>
            </a:prstGeom>
          </p:spPr>
          <p:txBody>
            <a:bodyPr wrap="square">
              <a:spAutoFit/>
            </a:bodyPr>
            <a:lstStyle/>
            <a:p>
              <a:pPr algn="just">
                <a:lnSpc>
                  <a:spcPct val="130000"/>
                </a:lnSpc>
              </a:pPr>
              <a:r>
                <a:rPr lang="vi-VN" sz="4000" dirty="0">
                  <a:latin typeface="Arial" panose="020B0604020202020204" pitchFamily="34" charset="0"/>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Lại </a:t>
              </a:r>
              <a:r>
                <a:rPr lang="vi-VN" sz="4000" dirty="0">
                  <a:latin typeface="Arial" panose="020B0604020202020204" pitchFamily="34" charset="0"/>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Lấy </a:t>
              </a:r>
              <a:r>
                <a:rPr lang="vi-VN" sz="4000" dirty="0">
                  <a:latin typeface="Arial" panose="020B0604020202020204" pitchFamily="34" charset="0"/>
                  <a:cs typeface="Arial" panose="020B0604020202020204" pitchFamily="34" charset="0"/>
                </a:rPr>
                <a:t>kết quả thứ nhất trừ đi kết quả thứ hai và cho anh biết kết quả cuối cùng.</a:t>
              </a:r>
            </a:p>
            <a:p>
              <a:pPr algn="just">
                <a:lnSpc>
                  <a:spcPct val="130000"/>
                </a:lnSpc>
              </a:pPr>
              <a:r>
                <a:rPr lang="vi-VN" sz="4000" dirty="0">
                  <a:latin typeface="Arial" panose="020B0604020202020204" pitchFamily="34" charset="0"/>
                  <a:cs typeface="Arial" panose="020B0604020202020204" pitchFamily="34" charset="0"/>
                </a:rPr>
                <a:t>Anh sẽ đoán được tuổi của em.</a:t>
              </a:r>
            </a:p>
          </p:txBody>
        </p:sp>
      </p:grpSp>
      <p:sp>
        <p:nvSpPr>
          <p:cNvPr id="20" name="Rounded Rectangle 19"/>
          <p:cNvSpPr/>
          <p:nvPr/>
        </p:nvSpPr>
        <p:spPr>
          <a:xfrm>
            <a:off x="981469" y="2324100"/>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đoán</a:t>
            </a:r>
            <a:r>
              <a:rPr lang="en-US" sz="4000" b="1" dirty="0" smtClean="0">
                <a:solidFill>
                  <a:schemeClr val="bg1"/>
                </a:solidFill>
                <a:latin typeface="Arial" panose="020B0604020202020204" pitchFamily="34" charset="0"/>
                <a:cs typeface="Arial" panose="020B0604020202020204" pitchFamily="34" charset="0"/>
              </a:rPr>
              <a:t> </a:t>
            </a:r>
            <a:r>
              <a:rPr lang="en-US" sz="4000" b="1" dirty="0" err="1" smtClean="0">
                <a:solidFill>
                  <a:schemeClr val="bg1"/>
                </a:solidFill>
                <a:latin typeface="Arial" panose="020B0604020202020204" pitchFamily="34" charset="0"/>
                <a:cs typeface="Arial" panose="020B0604020202020204" pitchFamily="34" charset="0"/>
              </a:rPr>
              <a:t>tuổi</a:t>
            </a:r>
            <a:endParaRPr lang="en-US" sz="4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45" name="Round Same Side Corner Rectangle 44"/>
          <p:cNvSpPr/>
          <p:nvPr/>
        </p:nvSpPr>
        <p:spPr>
          <a:xfrm>
            <a:off x="1972096" y="6733309"/>
            <a:ext cx="14401800" cy="3543300"/>
          </a:xfrm>
          <a:prstGeom prst="round2Same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17145000" y="0"/>
            <a:ext cx="530068" cy="5714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609600" y="9756932"/>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61520" flipH="1">
            <a:off x="-1030184" y="-544801"/>
            <a:ext cx="2321472" cy="3352306"/>
          </a:xfrm>
          <a:prstGeom prst="rect">
            <a:avLst/>
          </a:prstGeom>
        </p:spPr>
      </p:pic>
      <p:pic>
        <p:nvPicPr>
          <p:cNvPr id="16"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7800" y="8080779"/>
            <a:ext cx="2321472" cy="3352306"/>
          </a:xfrm>
          <a:prstGeom prst="rect">
            <a:avLst/>
          </a:prstGeom>
        </p:spPr>
      </p:pic>
      <p:sp>
        <p:nvSpPr>
          <p:cNvPr id="10" name="Rectangle 9"/>
          <p:cNvSpPr/>
          <p:nvPr/>
        </p:nvSpPr>
        <p:spPr>
          <a:xfrm>
            <a:off x="2169744" y="762020"/>
            <a:ext cx="5631670" cy="738664"/>
          </a:xfrm>
          <a:prstGeom prst="rect">
            <a:avLst/>
          </a:prstGeom>
        </p:spPr>
        <p:txBody>
          <a:bodyPr wrap="none">
            <a:spAutoFit/>
          </a:bodyPr>
          <a:lstStyle/>
          <a:p>
            <a:r>
              <a:rPr lang="en-US" sz="4200" b="1" dirty="0" err="1">
                <a:solidFill>
                  <a:srgbClr val="002060"/>
                </a:solidFill>
                <a:latin typeface="Arial" panose="020B0604020202020204" pitchFamily="34" charset="0"/>
                <a:cs typeface="Arial" panose="020B0604020202020204" pitchFamily="34" charset="0"/>
              </a:rPr>
              <a:t>Cách</a:t>
            </a:r>
            <a:r>
              <a:rPr lang="en-US" sz="4200" b="1" dirty="0">
                <a:solidFill>
                  <a:srgbClr val="002060"/>
                </a:solidFill>
                <a:latin typeface="Arial" panose="020B0604020202020204" pitchFamily="34" charset="0"/>
                <a:cs typeface="Arial" panose="020B0604020202020204" pitchFamily="34" charset="0"/>
              </a:rPr>
              <a:t> </a:t>
            </a:r>
            <a:r>
              <a:rPr lang="en-US" sz="4200" b="1" dirty="0" smtClean="0">
                <a:solidFill>
                  <a:srgbClr val="002060"/>
                </a:solidFill>
                <a:latin typeface="Arial" panose="020B0604020202020204" pitchFamily="34" charset="0"/>
                <a:cs typeface="Arial" panose="020B0604020202020204" pitchFamily="34" charset="0"/>
              </a:rPr>
              <a:t>2. </a:t>
            </a:r>
            <a:r>
              <a:rPr lang="en-US" sz="4200" dirty="0" err="1">
                <a:solidFill>
                  <a:srgbClr val="002060"/>
                </a:solidFill>
                <a:latin typeface="Arial" panose="020B0604020202020204" pitchFamily="34" charset="0"/>
                <a:cs typeface="Arial" panose="020B0604020202020204" pitchFamily="34" charset="0"/>
              </a:rPr>
              <a:t>Đặt</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tính</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nhân</a:t>
            </a:r>
            <a:r>
              <a:rPr lang="en-US" sz="4200" dirty="0" smtClean="0">
                <a:solidFill>
                  <a:srgbClr val="002060"/>
                </a:solidFill>
                <a:latin typeface="Arial" panose="020B0604020202020204" pitchFamily="34" charset="0"/>
                <a:cs typeface="Arial" panose="020B0604020202020204" pitchFamily="34" charset="0"/>
              </a:rPr>
              <a:t>:</a:t>
            </a:r>
            <a:endParaRPr lang="en-US" sz="4200" dirty="0">
              <a:solidFill>
                <a:srgbClr val="002060"/>
              </a:solidFill>
              <a:latin typeface="Arial" panose="020B0604020202020204" pitchFamily="34" charset="0"/>
              <a:cs typeface="Arial" panose="020B0604020202020204" pitchFamily="34" charset="0"/>
            </a:endParaRPr>
          </a:p>
        </p:txBody>
      </p:sp>
      <p:grpSp>
        <p:nvGrpSpPr>
          <p:cNvPr id="14" name="Group 13"/>
          <p:cNvGrpSpPr/>
          <p:nvPr/>
        </p:nvGrpSpPr>
        <p:grpSpPr>
          <a:xfrm>
            <a:off x="8234818" y="762020"/>
            <a:ext cx="7191058" cy="6204388"/>
            <a:chOff x="-26673" y="-9509"/>
            <a:chExt cx="2836548" cy="2312822"/>
          </a:xfrm>
          <a:noFill/>
        </p:grpSpPr>
        <p:sp>
          <p:nvSpPr>
            <p:cNvPr id="15" name="Text Box 21"/>
            <p:cNvSpPr txBox="1"/>
            <p:nvPr/>
          </p:nvSpPr>
          <p:spPr>
            <a:xfrm>
              <a:off x="603248" y="-9509"/>
              <a:ext cx="2206627" cy="457649"/>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x - 1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8" name="Text Box 21"/>
            <p:cNvSpPr txBox="1"/>
            <p:nvPr/>
          </p:nvSpPr>
          <p:spPr>
            <a:xfrm>
              <a:off x="1568411" y="500601"/>
              <a:ext cx="767324"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9" name="Text Box 21"/>
            <p:cNvSpPr txBox="1"/>
            <p:nvPr/>
          </p:nvSpPr>
          <p:spPr>
            <a:xfrm>
              <a:off x="-26673" y="110026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0" name="Straight Connector 19"/>
            <p:cNvCxnSpPr/>
            <p:nvPr/>
          </p:nvCxnSpPr>
          <p:spPr>
            <a:xfrm flipV="1">
              <a:off x="191966" y="831381"/>
              <a:ext cx="2189007" cy="284"/>
            </a:xfrm>
            <a:prstGeom prst="line">
              <a:avLst/>
            </a:prstGeom>
            <a:grpFill/>
            <a:ln w="38100" cap="flat" cmpd="sng" algn="ctr">
              <a:solidFill>
                <a:sysClr val="windowText" lastClr="000000"/>
              </a:solidFill>
              <a:prstDash val="solid"/>
              <a:miter lim="800000"/>
            </a:ln>
            <a:effectLst/>
          </p:spPr>
        </p:cxnSp>
        <p:sp>
          <p:nvSpPr>
            <p:cNvPr id="21" name="Text Box 21"/>
            <p:cNvSpPr txBox="1"/>
            <p:nvPr/>
          </p:nvSpPr>
          <p:spPr>
            <a:xfrm>
              <a:off x="398777" y="943787"/>
              <a:ext cx="2219328"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+ 4x</a:t>
              </a:r>
              <a:r>
                <a:rPr kumimoji="0" lang="en-US" sz="4200" b="0" i="0" u="none" strike="noStrike" kern="1200" cap="none" spc="0" normalizeH="0" baseline="3000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- 2x  + 2</a:t>
              </a:r>
              <a:endParaRPr kumimoji="0" lang="en-US" sz="4200" b="0" i="0" u="none" strike="noStrike" kern="0" cap="none" spc="0"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2" name="Text Box 21"/>
            <p:cNvSpPr txBox="1"/>
            <p:nvPr/>
          </p:nvSpPr>
          <p:spPr>
            <a:xfrm>
              <a:off x="6444" y="1396787"/>
              <a:ext cx="1873622" cy="3018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- 6x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+ 3x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- 3x </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 Box 21"/>
                <p:cNvSpPr txBox="1"/>
                <p:nvPr/>
              </p:nvSpPr>
              <p:spPr>
                <a:xfrm>
                  <a:off x="295273" y="288834"/>
                  <a:ext cx="425450" cy="314325"/>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r>
                          <a:rPr kumimoji="0" lang="en-US" sz="4200" b="0" i="1"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Text Box 21"/>
                <p:cNvSpPr txBox="1">
                  <a:spLocks noRot="1" noChangeAspect="1" noMove="1" noResize="1" noEditPoints="1" noAdjustHandles="1" noChangeArrowheads="1" noChangeShapeType="1" noTextEdit="1"/>
                </p:cNvSpPr>
                <p:nvPr/>
              </p:nvSpPr>
              <p:spPr>
                <a:xfrm>
                  <a:off x="295273" y="288834"/>
                  <a:ext cx="425450" cy="314325"/>
                </a:xfrm>
                <a:prstGeom prst="rect">
                  <a:avLst/>
                </a:prstGeom>
                <a:blipFill rotWithShape="0">
                  <a:blip r:embed="rId10"/>
                  <a:stretch>
                    <a:fillRect/>
                  </a:stretch>
                </a:blipFill>
                <a:ln w="6350">
                  <a:noFill/>
                </a:ln>
              </p:spPr>
              <p:txBody>
                <a:bodyPr/>
                <a:lstStyle/>
                <a:p>
                  <a:r>
                    <a:rPr lang="en-US">
                      <a:noFill/>
                    </a:rPr>
                    <a:t> </a:t>
                  </a:r>
                </a:p>
              </p:txBody>
            </p:sp>
          </mc:Fallback>
        </mc:AlternateContent>
        <p:cxnSp>
          <p:nvCxnSpPr>
            <p:cNvPr id="25" name="Straight Connector 24"/>
            <p:cNvCxnSpPr/>
            <p:nvPr/>
          </p:nvCxnSpPr>
          <p:spPr>
            <a:xfrm>
              <a:off x="-26673" y="1777244"/>
              <a:ext cx="2407646" cy="0"/>
            </a:xfrm>
            <a:prstGeom prst="line">
              <a:avLst/>
            </a:prstGeom>
            <a:grpFill/>
            <a:ln w="38100" cap="flat" cmpd="sng" algn="ctr">
              <a:solidFill>
                <a:sysClr val="windowText" lastClr="000000"/>
              </a:solidFill>
              <a:prstDash val="solid"/>
              <a:miter lim="800000"/>
            </a:ln>
            <a:effectLst/>
          </p:spPr>
        </p:cxnSp>
        <p:sp>
          <p:nvSpPr>
            <p:cNvPr id="26" name="Text Box 21"/>
            <p:cNvSpPr txBox="1"/>
            <p:nvPr/>
          </p:nvSpPr>
          <p:spPr>
            <a:xfrm>
              <a:off x="7277" y="1855877"/>
              <a:ext cx="2336384" cy="447436"/>
            </a:xfrm>
            <a:prstGeom prst="rect">
              <a:avLst/>
            </a:prstGeom>
            <a:grp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eaLnBrk="1" fontAlgn="auto" latinLnBrk="0" hangingPunct="1">
                <a:lnSpc>
                  <a:spcPct val="106000"/>
                </a:lnSpc>
                <a:spcBef>
                  <a:spcPts val="0"/>
                </a:spcBef>
                <a:spcAft>
                  <a:spcPts val="800"/>
                </a:spcAft>
                <a:buClrTx/>
                <a:buSzTx/>
                <a:buFontTx/>
                <a:buNone/>
                <a:tabLst/>
                <a:defRPr/>
              </a:pP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- 8x</a:t>
              </a:r>
              <a:r>
                <a:rPr kumimoji="0" lang="en-US" sz="4200" b="0" i="0" u="none" strike="noStrike" kern="1200" cap="none" spc="0" normalizeH="0" baseline="3000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+ 7x</a:t>
              </a:r>
              <a:r>
                <a:rPr kumimoji="0" lang="en-US" sz="4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4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- 5x + 2</a:t>
              </a:r>
              <a:endParaRPr kumimoji="0" lang="en-US" sz="4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40" name="Rounded Rectangle 39"/>
          <p:cNvSpPr/>
          <p:nvPr/>
        </p:nvSpPr>
        <p:spPr>
          <a:xfrm>
            <a:off x="2694040" y="7280429"/>
            <a:ext cx="3545256" cy="1048430"/>
          </a:xfrm>
          <a:prstGeom prst="roundRect">
            <a:avLst/>
          </a:prstGeom>
          <a:solidFill>
            <a:srgbClr val="FFD347"/>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Vận</a:t>
            </a:r>
            <a:r>
              <a:rPr lang="en-US" sz="4200" b="1" dirty="0" smtClean="0">
                <a:solidFill>
                  <a:schemeClr val="tx1"/>
                </a:solidFill>
                <a:latin typeface="Arial" panose="020B0604020202020204" pitchFamily="34" charset="0"/>
                <a:cs typeface="Arial" panose="020B0604020202020204" pitchFamily="34" charset="0"/>
              </a:rPr>
              <a:t> </a:t>
            </a:r>
            <a:r>
              <a:rPr lang="en-US" sz="4200" b="1" dirty="0" err="1" smtClean="0">
                <a:solidFill>
                  <a:schemeClr val="tx1"/>
                </a:solidFill>
                <a:latin typeface="Arial" panose="020B0604020202020204" pitchFamily="34" charset="0"/>
                <a:cs typeface="Arial" panose="020B0604020202020204" pitchFamily="34" charset="0"/>
              </a:rPr>
              <a:t>dụng</a:t>
            </a:r>
            <a:r>
              <a:rPr lang="en-US" sz="4200" b="1" dirty="0" smtClean="0">
                <a:solidFill>
                  <a:schemeClr val="tx1"/>
                </a:solidFill>
                <a:latin typeface="Arial" panose="020B0604020202020204" pitchFamily="34" charset="0"/>
                <a:cs typeface="Arial" panose="020B0604020202020204" pitchFamily="34" charset="0"/>
              </a:rPr>
              <a:t> 2</a:t>
            </a:r>
            <a:endParaRPr lang="en-US" sz="4200" b="1" dirty="0">
              <a:solidFill>
                <a:schemeClr val="tx1"/>
              </a:solidFill>
              <a:latin typeface="Arial" panose="020B0604020202020204" pitchFamily="34" charset="0"/>
              <a:cs typeface="Arial" panose="020B0604020202020204" pitchFamily="34" charset="0"/>
            </a:endParaRPr>
          </a:p>
        </p:txBody>
      </p:sp>
      <p:sp>
        <p:nvSpPr>
          <p:cNvPr id="41" name="Rectangle 40"/>
          <p:cNvSpPr/>
          <p:nvPr/>
        </p:nvSpPr>
        <p:spPr>
          <a:xfrm>
            <a:off x="2636727" y="8648821"/>
            <a:ext cx="13353336"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Rút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gọn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pic>
        <p:nvPicPr>
          <p:cNvPr id="42" name="Picture 41"/>
          <p:cNvPicPr>
            <a:picLocks noChangeAspect="1"/>
          </p:cNvPicPr>
          <p:nvPr/>
        </p:nvPicPr>
        <p:blipFill>
          <a:blip r:embed="rId11"/>
          <a:stretch>
            <a:fillRect/>
          </a:stretch>
        </p:blipFill>
        <p:spPr>
          <a:xfrm>
            <a:off x="6848896" y="7112432"/>
            <a:ext cx="1476814" cy="1181451"/>
          </a:xfrm>
          <a:prstGeom prst="rect">
            <a:avLst/>
          </a:prstGeom>
        </p:spPr>
      </p:pic>
    </p:spTree>
    <p:extLst>
      <p:ext uri="{BB962C8B-B14F-4D97-AF65-F5344CB8AC3E}">
        <p14:creationId xmlns:p14="http://schemas.microsoft.com/office/powerpoint/2010/main" val="213300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500" fill="hold"/>
                                        <p:tgtEl>
                                          <p:spTgt spid="41"/>
                                        </p:tgtEl>
                                        <p:attrNameLst>
                                          <p:attrName>ppt_x</p:attrName>
                                        </p:attrNameLst>
                                      </p:cBhvr>
                                      <p:tavLst>
                                        <p:tav tm="0">
                                          <p:val>
                                            <p:strVal val="#ppt_x"/>
                                          </p:val>
                                        </p:tav>
                                        <p:tav tm="100000">
                                          <p:val>
                                            <p:strVal val="#ppt_x"/>
                                          </p:val>
                                        </p:tav>
                                      </p:tavLst>
                                    </p:anim>
                                    <p:anim calcmode="lin" valueType="num">
                                      <p:cBhvr additive="base">
                                        <p:cTn id="31"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 grpId="0"/>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8" name="Group 8"/>
          <p:cNvGrpSpPr/>
          <p:nvPr/>
        </p:nvGrpSpPr>
        <p:grpSpPr>
          <a:xfrm rot="-5400000">
            <a:off x="15875152" y="4937917"/>
            <a:ext cx="4414530" cy="411167"/>
            <a:chOff x="0" y="0"/>
            <a:chExt cx="2993835" cy="278844"/>
          </a:xfrm>
        </p:grpSpPr>
        <p:sp>
          <p:nvSpPr>
            <p:cNvPr id="9" name="Freeform 9"/>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657667" y="-1388310"/>
            <a:ext cx="2849499" cy="4114800"/>
          </a:xfrm>
          <a:prstGeom prst="rect">
            <a:avLst/>
          </a:prstGeom>
        </p:spPr>
      </p:pic>
      <p:grpSp>
        <p:nvGrpSpPr>
          <p:cNvPr id="21" name="Group 20"/>
          <p:cNvGrpSpPr/>
          <p:nvPr/>
        </p:nvGrpSpPr>
        <p:grpSpPr>
          <a:xfrm>
            <a:off x="1155122" y="3185660"/>
            <a:ext cx="2514599" cy="1243870"/>
            <a:chOff x="838200" y="669090"/>
            <a:chExt cx="2743199" cy="1452009"/>
          </a:xfrm>
        </p:grpSpPr>
        <p:grpSp>
          <p:nvGrpSpPr>
            <p:cNvPr id="3" name="Group 3"/>
            <p:cNvGrpSpPr/>
            <p:nvPr/>
          </p:nvGrpSpPr>
          <p:grpSpPr>
            <a:xfrm>
              <a:off x="838200" y="669090"/>
              <a:ext cx="2743199" cy="1452009"/>
              <a:chOff x="0" y="0"/>
              <a:chExt cx="2008781" cy="1913890"/>
            </a:xfrm>
          </p:grpSpPr>
          <p:sp>
            <p:nvSpPr>
              <p:cNvPr id="4"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0" name="TextBox 19"/>
            <p:cNvSpPr txBox="1"/>
            <p:nvPr/>
          </p:nvSpPr>
          <p:spPr>
            <a:xfrm>
              <a:off x="1087582" y="935942"/>
              <a:ext cx="2286000" cy="738664"/>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1</a:t>
              </a:r>
              <a:endParaRPr lang="en-US" sz="4200" b="1" dirty="0">
                <a:solidFill>
                  <a:schemeClr val="bg1"/>
                </a:solidFill>
                <a:latin typeface="Arial" panose="020B0604020202020204" pitchFamily="34" charset="0"/>
                <a:cs typeface="Arial" panose="020B0604020202020204" pitchFamily="34" charset="0"/>
              </a:endParaRPr>
            </a:p>
          </p:txBody>
        </p:sp>
      </p:grpSp>
      <p:sp>
        <p:nvSpPr>
          <p:cNvPr id="22" name="Rectangle 21"/>
          <p:cNvSpPr/>
          <p:nvPr/>
        </p:nvSpPr>
        <p:spPr>
          <a:xfrm>
            <a:off x="1136073" y="1772120"/>
            <a:ext cx="10870155" cy="738664"/>
          </a:xfrm>
          <a:prstGeom prst="rect">
            <a:avLst/>
          </a:prstGeom>
        </p:spPr>
        <p:txBody>
          <a:bodyPr wrap="none">
            <a:spAutoFit/>
          </a:bodyPr>
          <a:lstStyle/>
          <a:p>
            <a:r>
              <a:rPr lang="en-US" sz="4200" dirty="0" err="1">
                <a:latin typeface="Arial" panose="020B0604020202020204" pitchFamily="34" charset="0"/>
                <a:cs typeface="Arial" panose="020B0604020202020204" pitchFamily="34" charset="0"/>
              </a:rPr>
              <a:t>Gọi</a:t>
            </a:r>
            <a:r>
              <a:rPr lang="en-US" sz="4200" dirty="0">
                <a:latin typeface="Arial" panose="020B0604020202020204" pitchFamily="34" charset="0"/>
                <a:cs typeface="Arial" panose="020B0604020202020204" pitchFamily="34" charset="0"/>
              </a:rPr>
              <a:t> P = (</a:t>
            </a:r>
            <a:r>
              <a:rPr lang="en-US" sz="4200" dirty="0" smtClean="0">
                <a:latin typeface="Arial" panose="020B0604020202020204" pitchFamily="34" charset="0"/>
                <a:cs typeface="Arial" panose="020B0604020202020204" pitchFamily="34" charset="0"/>
              </a:rPr>
              <a:t>x - 2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(1 - 2x</a:t>
            </a:r>
            <a:r>
              <a:rPr lang="en-US" sz="4200" dirty="0">
                <a:latin typeface="Arial" panose="020B0604020202020204" pitchFamily="34" charset="0"/>
                <a:cs typeface="Arial" panose="020B0604020202020204" pitchFamily="34" charset="0"/>
              </a:rPr>
              <a:t>).</a:t>
            </a:r>
          </a:p>
        </p:txBody>
      </p:sp>
      <p:sp>
        <p:nvSpPr>
          <p:cNvPr id="23" name="Rectangle 22"/>
          <p:cNvSpPr/>
          <p:nvPr/>
        </p:nvSpPr>
        <p:spPr>
          <a:xfrm>
            <a:off x="4038600" y="2936235"/>
            <a:ext cx="11058386" cy="3970318"/>
          </a:xfrm>
          <a:prstGeom prst="rect">
            <a:avLst/>
          </a:prstGeom>
        </p:spPr>
        <p:txBody>
          <a:bodyPr wrap="square">
            <a:spAutoFit/>
          </a:bodyPr>
          <a:lstStyle/>
          <a:p>
            <a:pPr>
              <a:lnSpc>
                <a:spcPct val="150000"/>
              </a:lnSpc>
            </a:pPr>
            <a:r>
              <a:rPr lang="en-US" sz="4200" dirty="0" smtClean="0">
                <a:latin typeface="Arial" panose="020B0604020202020204" pitchFamily="34" charset="0"/>
                <a:cs typeface="Arial" panose="020B0604020202020204" pitchFamily="34" charset="0"/>
              </a:rPr>
              <a:t>P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.2x)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a:p>
            <a:pPr>
              <a:lnSpc>
                <a:spcPct val="150000"/>
              </a:lnSpc>
            </a:pP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).1 </a:t>
            </a:r>
            <a:r>
              <a:rPr lang="en-US" sz="4200" dirty="0" smtClean="0">
                <a:latin typeface="Arial" panose="020B0604020202020204" pitchFamily="34" charset="0"/>
                <a:cs typeface="Arial" panose="020B0604020202020204" pitchFamily="34" charset="0"/>
              </a:rPr>
              <a:t>= x - 2</a:t>
            </a:r>
            <a:endParaRPr lang="en-US" sz="4200" dirty="0">
              <a:latin typeface="Arial" panose="020B0604020202020204" pitchFamily="34" charset="0"/>
              <a:cs typeface="Arial" panose="020B0604020202020204" pitchFamily="34" charset="0"/>
            </a:endParaRPr>
          </a:p>
        </p:txBody>
      </p:sp>
      <p:grpSp>
        <p:nvGrpSpPr>
          <p:cNvPr id="24" name="Group 23"/>
          <p:cNvGrpSpPr/>
          <p:nvPr/>
        </p:nvGrpSpPr>
        <p:grpSpPr>
          <a:xfrm>
            <a:off x="1136072" y="7027574"/>
            <a:ext cx="2514599" cy="1243870"/>
            <a:chOff x="838200" y="669090"/>
            <a:chExt cx="2743199" cy="1452009"/>
          </a:xfrm>
        </p:grpSpPr>
        <p:grpSp>
          <p:nvGrpSpPr>
            <p:cNvPr id="25" name="Group 3"/>
            <p:cNvGrpSpPr/>
            <p:nvPr/>
          </p:nvGrpSpPr>
          <p:grpSpPr>
            <a:xfrm>
              <a:off x="838200" y="669090"/>
              <a:ext cx="2743199" cy="1452009"/>
              <a:chOff x="0" y="0"/>
              <a:chExt cx="2008781" cy="1913890"/>
            </a:xfrm>
          </p:grpSpPr>
          <p:sp>
            <p:nvSpPr>
              <p:cNvPr id="27" name="Freeform 4"/>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26" name="TextBox 25"/>
            <p:cNvSpPr txBox="1"/>
            <p:nvPr/>
          </p:nvSpPr>
          <p:spPr>
            <a:xfrm>
              <a:off x="1087582" y="935942"/>
              <a:ext cx="2286000" cy="862266"/>
            </a:xfrm>
            <a:prstGeom prst="rect">
              <a:avLst/>
            </a:prstGeom>
            <a:noFill/>
          </p:spPr>
          <p:txBody>
            <a:bodyPr wrap="square" rtlCol="0">
              <a:spAutoFit/>
            </a:bodyPr>
            <a:lstStyle/>
            <a:p>
              <a:pPr algn="ctr"/>
              <a:r>
                <a:rPr lang="en-US" sz="4200" b="1" dirty="0" err="1" smtClean="0">
                  <a:solidFill>
                    <a:schemeClr val="bg1"/>
                  </a:solidFill>
                  <a:latin typeface="Arial" panose="020B0604020202020204" pitchFamily="34" charset="0"/>
                  <a:cs typeface="Arial" panose="020B0604020202020204" pitchFamily="34" charset="0"/>
                </a:rPr>
                <a:t>Cách</a:t>
              </a:r>
              <a:r>
                <a:rPr lang="en-US" sz="4200" b="1" dirty="0" smtClean="0">
                  <a:solidFill>
                    <a:schemeClr val="bg1"/>
                  </a:solidFill>
                  <a:latin typeface="Arial" panose="020B0604020202020204" pitchFamily="34" charset="0"/>
                  <a:cs typeface="Arial" panose="020B0604020202020204" pitchFamily="34" charset="0"/>
                </a:rPr>
                <a:t> 2</a:t>
              </a:r>
              <a:endParaRPr lang="en-US" sz="4200" b="1" dirty="0">
                <a:solidFill>
                  <a:schemeClr val="bg1"/>
                </a:solidFill>
                <a:latin typeface="Arial" panose="020B0604020202020204" pitchFamily="34" charset="0"/>
                <a:cs typeface="Arial" panose="020B0604020202020204" pitchFamily="34" charset="0"/>
              </a:endParaRPr>
            </a:p>
          </p:txBody>
        </p:sp>
      </p:grpSp>
      <p:sp>
        <p:nvSpPr>
          <p:cNvPr id="28" name="Rectangle 27"/>
          <p:cNvSpPr/>
          <p:nvPr/>
        </p:nvSpPr>
        <p:spPr>
          <a:xfrm>
            <a:off x="4038600" y="6754980"/>
            <a:ext cx="14001750" cy="3000821"/>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A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 → A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x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err="1">
                <a:latin typeface="Arial" panose="020B0604020202020204" pitchFamily="34" charset="0"/>
                <a:cs typeface="Arial" panose="020B0604020202020204" pitchFamily="34" charset="0"/>
              </a:rPr>
              <a:t>Đặt</a:t>
            </a:r>
            <a:r>
              <a:rPr lang="en-US" sz="4200" dirty="0">
                <a:latin typeface="Arial" panose="020B0604020202020204" pitchFamily="34" charset="0"/>
                <a:cs typeface="Arial" panose="020B0604020202020204" pitchFamily="34" charset="0"/>
              </a:rPr>
              <a:t> B = (</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1</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- 2x) → B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5x</a:t>
            </a:r>
            <a:r>
              <a:rPr lang="en-US" sz="4200" baseline="30000" dirty="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- 2x</a:t>
            </a:r>
            <a:r>
              <a:rPr lang="en-US" sz="4200" baseline="30000" dirty="0">
                <a:latin typeface="Arial" panose="020B0604020202020204" pitchFamily="34" charset="0"/>
                <a:cs typeface="Arial" panose="020B0604020202020204" pitchFamily="34" charset="0"/>
              </a:rPr>
              <a:t>2</a:t>
            </a:r>
            <a:endParaRPr lang="en-US" sz="4200" dirty="0">
              <a:latin typeface="Arial" panose="020B0604020202020204" pitchFamily="34" charset="0"/>
              <a:cs typeface="Arial" panose="020B0604020202020204" pitchFamily="34" charset="0"/>
            </a:endParaRPr>
          </a:p>
          <a:p>
            <a:pPr algn="just">
              <a:lnSpc>
                <a:spcPct val="150000"/>
              </a:lnSpc>
            </a:pPr>
            <a:r>
              <a:rPr lang="en-US" sz="4200" dirty="0">
                <a:latin typeface="Arial" panose="020B0604020202020204" pitchFamily="34" charset="0"/>
                <a:cs typeface="Arial" panose="020B0604020202020204" pitchFamily="34" charset="0"/>
              </a:rPr>
              <a:t>⇒ P = A + B = x – 2.</a:t>
            </a:r>
          </a:p>
        </p:txBody>
      </p:sp>
      <p:pic>
        <p:nvPicPr>
          <p:cNvPr id="30" name="Picture 29"/>
          <p:cNvPicPr>
            <a:picLocks noChangeAspect="1"/>
          </p:cNvPicPr>
          <p:nvPr/>
        </p:nvPicPr>
        <p:blipFill>
          <a:blip r:embed="rId13"/>
          <a:stretch>
            <a:fillRect/>
          </a:stretch>
        </p:blipFill>
        <p:spPr>
          <a:xfrm>
            <a:off x="14905064" y="3526431"/>
            <a:ext cx="1981372" cy="2377646"/>
          </a:xfrm>
          <a:prstGeom prst="rect">
            <a:avLst/>
          </a:prstGeom>
        </p:spPr>
      </p:pic>
      <p:sp>
        <p:nvSpPr>
          <p:cNvPr id="31" name="TextBox 30"/>
          <p:cNvSpPr txBox="1"/>
          <p:nvPr/>
        </p:nvSpPr>
        <p:spPr>
          <a:xfrm>
            <a:off x="8077200" y="657531"/>
            <a:ext cx="2209800" cy="738664"/>
          </a:xfrm>
          <a:prstGeom prst="rect">
            <a:avLst/>
          </a:prstGeom>
          <a:noFill/>
        </p:spPr>
        <p:txBody>
          <a:bodyPr wrap="square" rtlCol="0">
            <a:spAutoFit/>
          </a:bodyPr>
          <a:lstStyle/>
          <a:p>
            <a:pPr algn="ctr"/>
            <a:r>
              <a:rPr lang="en-US" sz="4200" b="1" u="sng" dirty="0" err="1" smtClean="0">
                <a:solidFill>
                  <a:srgbClr val="C00000"/>
                </a:solidFill>
                <a:latin typeface="Arial" panose="020B0604020202020204" pitchFamily="34" charset="0"/>
                <a:cs typeface="Arial" panose="020B0604020202020204" pitchFamily="34" charset="0"/>
              </a:rPr>
              <a:t>Giải</a:t>
            </a:r>
            <a:endParaRPr lang="en-US" sz="4200" b="1" u="sng"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16843033" y="2817828"/>
            <a:ext cx="1179933" cy="142375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12920" y="-2406098"/>
            <a:ext cx="3545012" cy="511915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676708" y="1517348"/>
            <a:ext cx="1667430" cy="166743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flipH="1">
            <a:off x="16206200" y="7559374"/>
            <a:ext cx="1273667" cy="1273667"/>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2993" y="3184778"/>
            <a:ext cx="1215137" cy="1486406"/>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676708" y="7412478"/>
            <a:ext cx="1215137" cy="1486406"/>
          </a:xfrm>
          <a:prstGeom prst="rect">
            <a:avLst/>
          </a:prstGeom>
        </p:spPr>
      </p:pic>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97123" y="8220068"/>
            <a:ext cx="1346877" cy="162519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497072" y="3990922"/>
            <a:ext cx="3067089" cy="3493073"/>
          </a:xfrm>
          <a:prstGeom prst="rect">
            <a:avLst/>
          </a:prstGeom>
        </p:spPr>
      </p:pic>
      <p:grpSp>
        <p:nvGrpSpPr>
          <p:cNvPr id="7" name="Group 6"/>
          <p:cNvGrpSpPr/>
          <p:nvPr/>
        </p:nvGrpSpPr>
        <p:grpSpPr>
          <a:xfrm>
            <a:off x="3649869" y="472495"/>
            <a:ext cx="13829998" cy="6690297"/>
            <a:chOff x="3557480" y="487314"/>
            <a:chExt cx="13829998" cy="6690297"/>
          </a:xfrm>
        </p:grpSpPr>
        <p:grpSp>
          <p:nvGrpSpPr>
            <p:cNvPr id="17" name="Group 11"/>
            <p:cNvGrpSpPr/>
            <p:nvPr/>
          </p:nvGrpSpPr>
          <p:grpSpPr>
            <a:xfrm flipH="1">
              <a:off x="3557480" y="487314"/>
              <a:ext cx="13829998" cy="6690297"/>
              <a:chOff x="0" y="0"/>
              <a:chExt cx="6238240" cy="2012950"/>
            </a:xfrm>
            <a:solidFill>
              <a:schemeClr val="accent3">
                <a:lumMod val="40000"/>
                <a:lumOff val="60000"/>
              </a:schemeClr>
            </a:solidFill>
          </p:grpSpPr>
          <p:sp>
            <p:nvSpPr>
              <p:cNvPr id="18"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accent6">
                  <a:lumMod val="60000"/>
                  <a:lumOff val="40000"/>
                </a:schemeClr>
              </a:solidFill>
            </p:spPr>
          </p:sp>
        </p:grpSp>
        <p:sp>
          <p:nvSpPr>
            <p:cNvPr id="19" name="Rectangle 18"/>
            <p:cNvSpPr/>
            <p:nvPr/>
          </p:nvSpPr>
          <p:spPr>
            <a:xfrm>
              <a:off x="5756067" y="553664"/>
              <a:ext cx="11177047" cy="6410794"/>
            </a:xfrm>
            <a:prstGeom prst="rect">
              <a:avLst/>
            </a:prstGeom>
          </p:spPr>
          <p:txBody>
            <a:bodyPr wrap="square">
              <a:spAutoFit/>
            </a:bodyPr>
            <a:lstStyle/>
            <a:p>
              <a:pPr algn="just">
                <a:lnSpc>
                  <a:spcPct val="130000"/>
                </a:lnSpc>
              </a:pPr>
              <a:r>
                <a:rPr lang="vi-VN" sz="4000" dirty="0">
                  <a:solidFill>
                    <a:prstClr val="black"/>
                  </a:solidFill>
                  <a:cs typeface="Arial" panose="020B0604020202020204" pitchFamily="34" charset="0"/>
                </a:rPr>
                <a:t>Em hãy:</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tuổi của mình cộng với 1 rồi bình phương lên. Số nhận được gọi là kết quả thứ nhất.</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Lại </a:t>
              </a:r>
              <a:r>
                <a:rPr lang="vi-VN" sz="4000" dirty="0">
                  <a:solidFill>
                    <a:prstClr val="black"/>
                  </a:solidFill>
                  <a:cs typeface="Arial" panose="020B0604020202020204" pitchFamily="34" charset="0"/>
                </a:rPr>
                <a:t>lấy tuổi của mình trừ đi 1 rồi bình phương lên. Số nhận được gọi là kết quả thứ hai. </a:t>
              </a:r>
            </a:p>
            <a:p>
              <a:pPr marL="571500" indent="-571500" algn="just">
                <a:lnSpc>
                  <a:spcPct val="130000"/>
                </a:lnSpc>
                <a:buFont typeface="Wingdings" panose="05000000000000000000" pitchFamily="2" charset="2"/>
                <a:buChar char="§"/>
              </a:pPr>
              <a:r>
                <a:rPr lang="vi-VN" sz="4000" dirty="0" smtClean="0">
                  <a:solidFill>
                    <a:prstClr val="black"/>
                  </a:solidFill>
                  <a:cs typeface="Arial" panose="020B0604020202020204" pitchFamily="34" charset="0"/>
                </a:rPr>
                <a:t>Lấy </a:t>
              </a:r>
              <a:r>
                <a:rPr lang="vi-VN" sz="4000" dirty="0">
                  <a:solidFill>
                    <a:prstClr val="black"/>
                  </a:solidFill>
                  <a:cs typeface="Arial" panose="020B0604020202020204" pitchFamily="34" charset="0"/>
                </a:rPr>
                <a:t>kết quả thứ nhất trừ đi kết quả thứ hai và cho anh biết kết quả cuối cùng.</a:t>
              </a:r>
            </a:p>
            <a:p>
              <a:pPr algn="just">
                <a:lnSpc>
                  <a:spcPct val="130000"/>
                </a:lnSpc>
              </a:pPr>
              <a:r>
                <a:rPr lang="vi-VN" sz="4000" dirty="0">
                  <a:solidFill>
                    <a:prstClr val="black"/>
                  </a:solidFill>
                  <a:cs typeface="Arial" panose="020B0604020202020204" pitchFamily="34" charset="0"/>
                </a:rPr>
                <a:t>Anh sẽ đoán được tuổi của em.</a:t>
              </a:r>
            </a:p>
          </p:txBody>
        </p:sp>
      </p:grpSp>
      <p:sp>
        <p:nvSpPr>
          <p:cNvPr id="20" name="Rounded Rectangle 19"/>
          <p:cNvSpPr/>
          <p:nvPr/>
        </p:nvSpPr>
        <p:spPr>
          <a:xfrm>
            <a:off x="1081030" y="553664"/>
            <a:ext cx="3358313" cy="1880022"/>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lnSpc>
                <a:spcPct val="13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đoán</a:t>
            </a:r>
            <a:r>
              <a:rPr lang="en-US" sz="4000" b="1" dirty="0" smtClean="0">
                <a:solidFill>
                  <a:prstClr val="white"/>
                </a:solidFill>
                <a:latin typeface="Arial" panose="020B0604020202020204" pitchFamily="34" charset="0"/>
                <a:cs typeface="Arial" panose="020B0604020202020204" pitchFamily="34" charset="0"/>
              </a:rPr>
              <a:t> </a:t>
            </a:r>
            <a:r>
              <a:rPr lang="en-US" sz="4000" b="1" dirty="0" err="1" smtClean="0">
                <a:solidFill>
                  <a:prstClr val="white"/>
                </a:solidFill>
                <a:latin typeface="Arial" panose="020B0604020202020204" pitchFamily="34" charset="0"/>
                <a:cs typeface="Arial" panose="020B0604020202020204" pitchFamily="34" charset="0"/>
              </a:rPr>
              <a:t>tuổi</a:t>
            </a:r>
            <a:endParaRPr lang="en-US" sz="4000" b="1" dirty="0">
              <a:solidFill>
                <a:prstClr val="white"/>
              </a:solidFill>
              <a:latin typeface="Arial" panose="020B0604020202020204" pitchFamily="34" charset="0"/>
              <a:cs typeface="Arial" panose="020B0604020202020204" pitchFamily="34" charset="0"/>
            </a:endParaRPr>
          </a:p>
        </p:txBody>
      </p:sp>
      <p:sp>
        <p:nvSpPr>
          <p:cNvPr id="5" name="Rectangle 4"/>
          <p:cNvSpPr/>
          <p:nvPr/>
        </p:nvSpPr>
        <p:spPr>
          <a:xfrm>
            <a:off x="1206057" y="7564247"/>
            <a:ext cx="15875886"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Vận</a:t>
            </a:r>
            <a:r>
              <a:rPr lang="en-US" sz="4200" b="1" u="sng" dirty="0">
                <a:solidFill>
                  <a:srgbClr val="C00000"/>
                </a:solidFill>
                <a:latin typeface="Arial" panose="020B0604020202020204" pitchFamily="34" charset="0"/>
                <a:cs typeface="Arial" panose="020B0604020202020204" pitchFamily="34" charset="0"/>
              </a:rPr>
              <a:t> </a:t>
            </a:r>
            <a:r>
              <a:rPr lang="en-US" sz="4200" b="1" u="sng" dirty="0" err="1">
                <a:solidFill>
                  <a:srgbClr val="C00000"/>
                </a:solidFill>
                <a:latin typeface="Arial" panose="020B0604020202020204" pitchFamily="34" charset="0"/>
                <a:cs typeface="Arial" panose="020B0604020202020204" pitchFamily="34" charset="0"/>
              </a:rPr>
              <a:t>dụng</a:t>
            </a:r>
            <a:r>
              <a:rPr lang="en-US" sz="4200" b="1" u="sng" dirty="0">
                <a:solidFill>
                  <a:srgbClr val="C00000"/>
                </a:solidFill>
                <a:latin typeface="Arial" panose="020B0604020202020204" pitchFamily="34" charset="0"/>
                <a:cs typeface="Arial" panose="020B0604020202020204" pitchFamily="34" charset="0"/>
              </a:rPr>
              <a:t> </a:t>
            </a:r>
            <a:r>
              <a:rPr lang="en-US" sz="4200" b="1" u="sng" dirty="0" smtClean="0">
                <a:solidFill>
                  <a:srgbClr val="C00000"/>
                </a:solidFill>
                <a:latin typeface="Arial" panose="020B0604020202020204" pitchFamily="34" charset="0"/>
                <a:cs typeface="Arial" panose="020B0604020202020204" pitchFamily="34" charset="0"/>
              </a:rPr>
              <a:t>3</a:t>
            </a:r>
            <a:r>
              <a:rPr lang="en-US" sz="4200" b="1" dirty="0" smtClean="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Trở</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giải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bí</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mật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trong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bài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tuổi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anh</a:t>
            </a:r>
            <a:r>
              <a:rPr lang="en-US" sz="4200" dirty="0">
                <a:latin typeface="Arial" panose="020B0604020202020204" pitchFamily="34" charset="0"/>
                <a:cs typeface="Arial" panose="020B0604020202020204" pitchFamily="34" charset="0"/>
              </a:rPr>
              <a:t> Pi,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yêu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p>
        </p:txBody>
      </p:sp>
      <p:sp>
        <p:nvSpPr>
          <p:cNvPr id="6" name="Isosceles Triangle 5"/>
          <p:cNvSpPr/>
          <p:nvPr/>
        </p:nvSpPr>
        <p:spPr>
          <a:xfrm flipV="1">
            <a:off x="9076262" y="9589381"/>
            <a:ext cx="533400" cy="42472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5026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1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51793" y="7874894"/>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sp>
        <p:nvSpPr>
          <p:cNvPr id="16" name="Rectangle 15"/>
          <p:cNvSpPr/>
          <p:nvPr/>
        </p:nvSpPr>
        <p:spPr>
          <a:xfrm>
            <a:off x="1526226" y="422016"/>
            <a:ext cx="15163800" cy="378565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x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biến</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x.</a:t>
            </a:r>
          </a:p>
        </p:txBody>
      </p:sp>
      <p:sp>
        <p:nvSpPr>
          <p:cNvPr id="17" name="Oval Callout 16"/>
          <p:cNvSpPr/>
          <p:nvPr/>
        </p:nvSpPr>
        <p:spPr>
          <a:xfrm>
            <a:off x="8215795" y="3949234"/>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1526226" y="4837524"/>
            <a:ext cx="15933133" cy="4708981"/>
          </a:xfrm>
          <a:prstGeom prst="rect">
            <a:avLst/>
          </a:prstGeom>
        </p:spPr>
        <p:txBody>
          <a:bodyPr wrap="square">
            <a:spAutoFit/>
          </a:bodyPr>
          <a:lstStyle/>
          <a:p>
            <a:pPr>
              <a:lnSpc>
                <a:spcPct val="150000"/>
              </a:lnSpc>
            </a:pPr>
            <a:r>
              <a:rPr lang="vi-VN" sz="4000" dirty="0">
                <a:latin typeface="Arial" panose="020B0604020202020204" pitchFamily="34" charset="0"/>
                <a:cs typeface="Arial" panose="020B0604020202020204" pitchFamily="34" charset="0"/>
              </a:rPr>
              <a:t>a) Tính như sau:</a:t>
            </a:r>
          </a:p>
          <a:p>
            <a:pPr>
              <a:lnSpc>
                <a:spcPct val="150000"/>
              </a:lnSpc>
            </a:pPr>
            <a:r>
              <a:rPr lang="vi-VN" sz="4000" dirty="0">
                <a:latin typeface="Arial" panose="020B0604020202020204" pitchFamily="34" charset="0"/>
                <a:cs typeface="Arial" panose="020B0604020202020204" pitchFamily="34" charset="0"/>
              </a:rPr>
              <a:t>- Kết quả thứ nhất: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 Kết quả thứ hai: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endParaRPr lang="vi-VN" sz="4000" dirty="0">
              <a:latin typeface="Arial" panose="020B0604020202020204" pitchFamily="34" charset="0"/>
              <a:cs typeface="Arial" panose="020B0604020202020204" pitchFamily="34" charset="0"/>
            </a:endParaRPr>
          </a:p>
          <a:p>
            <a:pPr>
              <a:lnSpc>
                <a:spcPct val="150000"/>
              </a:lnSpc>
            </a:pPr>
            <a:r>
              <a:rPr lang="vi-VN" sz="4000" dirty="0">
                <a:latin typeface="Arial" panose="020B0604020202020204" pitchFamily="34" charset="0"/>
                <a:cs typeface="Arial" panose="020B0604020202020204" pitchFamily="34" charset="0"/>
              </a:rPr>
              <a:t>b) Đa thức biểu thị kết quả cuối: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(x</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a:t>
            </a:r>
            <a:r>
              <a:rPr lang="en-US" sz="4000" dirty="0" smtClean="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1)</a:t>
            </a:r>
            <a:r>
              <a:rPr lang="en-US" sz="4000" baseline="30000" dirty="0" smtClean="0">
                <a:latin typeface="Arial" panose="020B0604020202020204" pitchFamily="34" charset="0"/>
                <a:cs typeface="Arial" panose="020B0604020202020204" pitchFamily="34" charset="0"/>
              </a:rPr>
              <a:t>2</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 4x</a:t>
            </a:r>
          </a:p>
          <a:p>
            <a:pPr>
              <a:lnSpc>
                <a:spcPct val="150000"/>
              </a:lnSpc>
            </a:pPr>
            <a:r>
              <a:rPr lang="vi-VN" sz="4000" dirty="0">
                <a:latin typeface="Arial" panose="020B0604020202020204" pitchFamily="34" charset="0"/>
                <a:cs typeface="Arial" panose="020B0604020202020204" pitchFamily="34" charset="0"/>
              </a:rPr>
              <a:t>Vậy Pi chỉ việc chia kết quả cuối cùng cho 4 là ra tuổi của bạn.</a:t>
            </a: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6959938" y="-1428213"/>
            <a:ext cx="2562567" cy="3700458"/>
          </a:xfrm>
          <a:prstGeom prst="rect">
            <a:avLst/>
          </a:prstGeom>
        </p:spPr>
      </p:pic>
      <p:pic>
        <p:nvPicPr>
          <p:cNvPr id="21" name="Picture 20"/>
          <p:cNvPicPr>
            <a:picLocks noChangeAspect="1"/>
          </p:cNvPicPr>
          <p:nvPr/>
        </p:nvPicPr>
        <p:blipFill>
          <a:blip r:embed="rId14"/>
          <a:stretch>
            <a:fillRect/>
          </a:stretch>
        </p:blipFill>
        <p:spPr>
          <a:xfrm>
            <a:off x="16580528" y="3576134"/>
            <a:ext cx="1571258" cy="1492352"/>
          </a:xfrm>
          <a:prstGeom prst="rect">
            <a:avLst/>
          </a:prstGeom>
        </p:spPr>
      </p:pic>
      <p:pic>
        <p:nvPicPr>
          <p:cNvPr id="22" name="Picture 21"/>
          <p:cNvPicPr>
            <a:picLocks noChangeAspect="1"/>
          </p:cNvPicPr>
          <p:nvPr/>
        </p:nvPicPr>
        <p:blipFill>
          <a:blip r:embed="rId15"/>
          <a:stretch>
            <a:fillRect/>
          </a:stretch>
        </p:blipFill>
        <p:spPr>
          <a:xfrm>
            <a:off x="15859635" y="6937395"/>
            <a:ext cx="2428365" cy="3370818"/>
          </a:xfrm>
          <a:prstGeom prst="rect">
            <a:avLst/>
          </a:prstGeom>
        </p:spPr>
      </p:pic>
    </p:spTree>
    <p:extLst>
      <p:ext uri="{BB962C8B-B14F-4D97-AF65-F5344CB8AC3E}">
        <p14:creationId xmlns:p14="http://schemas.microsoft.com/office/powerpoint/2010/main" val="27658701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9" dur="500"/>
                                        <p:tgtEl>
                                          <p:spTgt spid="19">
                                            <p:txEl>
                                              <p:pRg st="0" end="0"/>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22" dur="500"/>
                                        <p:tgtEl>
                                          <p:spTgt spid="19">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25" dur="500"/>
                                        <p:tgtEl>
                                          <p:spTgt spid="1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500"/>
                                        <p:tgtEl>
                                          <p:spTgt spid="19">
                                            <p:txEl>
                                              <p:pRg st="3" end="3"/>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Effect transition="in" filter="wipe(left)">
                                      <p:cBhvr>
                                        <p:cTn id="33"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623342" y="2046554"/>
            <a:ext cx="13716000" cy="2529923"/>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7.23 (</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u="sng" dirty="0">
                <a:solidFill>
                  <a:srgbClr val="002060"/>
                </a:solidFill>
                <a:latin typeface="Arial" panose="020B0604020202020204" pitchFamily="34" charset="0"/>
                <a:cs typeface="Arial" panose="020B0604020202020204" pitchFamily="34" charset="0"/>
              </a:rPr>
              <a:t>)</a:t>
            </a:r>
            <a:r>
              <a:rPr lang="en-US" sz="4400" b="1" dirty="0">
                <a:solidFill>
                  <a:srgbClr val="002060"/>
                </a:solidFill>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Thực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phép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a:p>
            <a:pPr algn="just">
              <a:lnSpc>
                <a:spcPct val="18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+ 5x - 4)</a:t>
            </a:r>
            <a:endParaRPr lang="en-US" sz="4400" dirty="0">
              <a:latin typeface="Arial" panose="020B0604020202020204" pitchFamily="34" charset="0"/>
              <a:cs typeface="Arial" panose="020B0604020202020204" pitchFamily="34" charset="0"/>
            </a:endParaRPr>
          </a:p>
        </p:txBody>
      </p:sp>
      <p:sp>
        <p:nvSpPr>
          <p:cNvPr id="4" name="Rectangle 3"/>
          <p:cNvSpPr/>
          <p:nvPr/>
        </p:nvSpPr>
        <p:spPr>
          <a:xfrm>
            <a:off x="1628422" y="6528106"/>
            <a:ext cx="8225329" cy="1107996"/>
          </a:xfrm>
          <a:prstGeom prst="rect">
            <a:avLst/>
          </a:prstGeom>
        </p:spPr>
        <p:txBody>
          <a:bodyPr wrap="none">
            <a:spAutoFit/>
          </a:bodyPr>
          <a:lstStyle/>
          <a:p>
            <a:pPr lvl="0" algn="just">
              <a:lnSpc>
                <a:spcPct val="150000"/>
              </a:lnSpc>
            </a:pPr>
            <a:r>
              <a:rPr lang="en-US" sz="4400" dirty="0">
                <a:solidFill>
                  <a:prstClr val="black"/>
                </a:solidFill>
                <a:latin typeface="Arial" panose="020B0604020202020204" pitchFamily="34" charset="0"/>
                <a:cs typeface="Arial" panose="020B0604020202020204" pitchFamily="34" charset="0"/>
              </a:rPr>
              <a:t>b) (-1,2x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).(2,5x</a:t>
            </a:r>
            <a:r>
              <a:rPr lang="en-US" sz="4400" baseline="30000" dirty="0">
                <a:solidFill>
                  <a:prstClr val="black"/>
                </a:solidFill>
                <a:latin typeface="Arial" panose="020B0604020202020204" pitchFamily="34" charset="0"/>
                <a:cs typeface="Arial" panose="020B0604020202020204" pitchFamily="34" charset="0"/>
              </a:rPr>
              <a:t>4</a:t>
            </a:r>
            <a:r>
              <a:rPr lang="en-US" sz="4400" dirty="0">
                <a:solidFill>
                  <a:prstClr val="black"/>
                </a:solidFill>
                <a:latin typeface="Arial" panose="020B0604020202020204" pitchFamily="34" charset="0"/>
                <a:cs typeface="Arial" panose="020B0604020202020204" pitchFamily="34" charset="0"/>
              </a:rPr>
              <a:t> - 2x</a:t>
            </a:r>
            <a:r>
              <a:rPr lang="en-US" sz="4400" baseline="30000" dirty="0">
                <a:solidFill>
                  <a:prstClr val="black"/>
                </a:solidFill>
                <a:latin typeface="Arial" panose="020B0604020202020204" pitchFamily="34" charset="0"/>
                <a:cs typeface="Arial" panose="020B0604020202020204" pitchFamily="34" charset="0"/>
              </a:rPr>
              <a:t>3</a:t>
            </a:r>
            <a:r>
              <a:rPr lang="en-US" sz="4400" dirty="0">
                <a:solidFill>
                  <a:prstClr val="black"/>
                </a:solidFill>
                <a:latin typeface="Arial" panose="020B0604020202020204" pitchFamily="34" charset="0"/>
                <a:cs typeface="Arial" panose="020B0604020202020204" pitchFamily="34" charset="0"/>
              </a:rPr>
              <a:t> + x</a:t>
            </a:r>
            <a:r>
              <a:rPr lang="en-US" sz="4400" baseline="30000" dirty="0">
                <a:solidFill>
                  <a:prstClr val="black"/>
                </a:solidFill>
                <a:latin typeface="Arial" panose="020B0604020202020204" pitchFamily="34" charset="0"/>
                <a:cs typeface="Arial" panose="020B0604020202020204" pitchFamily="34" charset="0"/>
              </a:rPr>
              <a:t>2</a:t>
            </a:r>
            <a:r>
              <a:rPr lang="en-US" sz="4400" dirty="0">
                <a:solidFill>
                  <a:prstClr val="black"/>
                </a:solidFill>
                <a:latin typeface="Arial" panose="020B0604020202020204" pitchFamily="34" charset="0"/>
                <a:cs typeface="Arial" panose="020B0604020202020204" pitchFamily="34" charset="0"/>
              </a:rPr>
              <a:t> - 1,5)</a:t>
            </a:r>
          </a:p>
        </p:txBody>
      </p:sp>
      <p:sp>
        <p:nvSpPr>
          <p:cNvPr id="6" name="Rectangle 5"/>
          <p:cNvSpPr/>
          <p:nvPr/>
        </p:nvSpPr>
        <p:spPr>
          <a:xfrm>
            <a:off x="2070583" y="4341458"/>
            <a:ext cx="11274778" cy="2123658"/>
          </a:xfrm>
          <a:prstGeom prst="rect">
            <a:avLst/>
          </a:prstGeom>
        </p:spPr>
        <p:txBody>
          <a:bodyPr wrap="square">
            <a:spAutoFit/>
          </a:bodyPr>
          <a:lstStyle/>
          <a:p>
            <a:pPr>
              <a:lnSpc>
                <a:spcPct val="150000"/>
              </a:lnSpc>
            </a:pPr>
            <a:r>
              <a:rPr lang="en-US" sz="4400" dirty="0" smtClean="0">
                <a:latin typeface="Arial" panose="020B0604020202020204" pitchFamily="34" charset="0"/>
                <a:cs typeface="Arial" panose="020B0604020202020204" pitchFamily="34" charset="0"/>
              </a:rPr>
              <a:t>=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2x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5x + 6x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4) </a:t>
            </a:r>
          </a:p>
          <a:p>
            <a:pPr>
              <a:lnSpc>
                <a:spcPct val="150000"/>
              </a:lnSpc>
            </a:pPr>
            <a:r>
              <a:rPr lang="en-US" sz="4400" dirty="0" smtClean="0">
                <a:latin typeface="Arial" panose="020B0604020202020204" pitchFamily="34" charset="0"/>
                <a:cs typeface="Arial" panose="020B0604020202020204" pitchFamily="34" charset="0"/>
              </a:rPr>
              <a:t>= 12x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- 18x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+ 30x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- 24x</a:t>
            </a:r>
            <a:r>
              <a:rPr lang="en-US" sz="4400" baseline="30000" dirty="0" smtClean="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sp>
        <p:nvSpPr>
          <p:cNvPr id="7" name="Rectangle 6"/>
          <p:cNvSpPr/>
          <p:nvPr/>
        </p:nvSpPr>
        <p:spPr>
          <a:xfrm>
            <a:off x="2070583" y="7633562"/>
            <a:ext cx="15455417" cy="2123658"/>
          </a:xfrm>
          <a:prstGeom prst="rect">
            <a:avLst/>
          </a:prstGeom>
        </p:spPr>
        <p:txBody>
          <a:bodyPr wrap="square">
            <a:spAutoFit/>
          </a:bodyPr>
          <a:lstStyle/>
          <a:p>
            <a:pPr>
              <a:lnSpc>
                <a:spcPct val="150000"/>
              </a:lnSpc>
            </a:pPr>
            <a:r>
              <a:rPr lang="fr-FR" sz="4400" dirty="0" smtClean="0">
                <a:latin typeface="Arial" panose="020B0604020202020204" pitchFamily="34" charset="0"/>
                <a:cs typeface="Arial" panose="020B0604020202020204" pitchFamily="34" charset="0"/>
              </a:rPr>
              <a:t>=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2,5x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).(-2x</a:t>
            </a:r>
            <a:r>
              <a:rPr lang="fr-FR" sz="4400" baseline="30000" dirty="0">
                <a:latin typeface="Arial" panose="020B0604020202020204" pitchFamily="34" charset="0"/>
                <a:cs typeface="Arial" panose="020B0604020202020204" pitchFamily="34" charset="0"/>
              </a:rPr>
              <a:t>3</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 (-1,2x</a:t>
            </a:r>
            <a:r>
              <a:rPr lang="fr-FR" sz="4400" baseline="30000" dirty="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a:t>
            </a:r>
            <a:r>
              <a:rPr lang="fr-FR" sz="4400" dirty="0">
                <a:latin typeface="Arial" panose="020B0604020202020204" pitchFamily="34" charset="0"/>
                <a:cs typeface="Arial" panose="020B0604020202020204" pitchFamily="34" charset="0"/>
              </a:rPr>
              <a:t>1,5) </a:t>
            </a:r>
          </a:p>
          <a:p>
            <a:pPr>
              <a:lnSpc>
                <a:spcPct val="150000"/>
              </a:lnSpc>
            </a:pPr>
            <a:r>
              <a:rPr lang="fr-FR" sz="4400" dirty="0" smtClean="0">
                <a:latin typeface="Arial" panose="020B0604020202020204" pitchFamily="34" charset="0"/>
                <a:cs typeface="Arial" panose="020B0604020202020204" pitchFamily="34" charset="0"/>
              </a:rPr>
              <a:t>= -3x</a:t>
            </a:r>
            <a:r>
              <a:rPr lang="fr-FR" sz="4400" baseline="30000" dirty="0" smtClean="0">
                <a:latin typeface="Arial" panose="020B0604020202020204" pitchFamily="34" charset="0"/>
                <a:cs typeface="Arial" panose="020B0604020202020204" pitchFamily="34" charset="0"/>
              </a:rPr>
              <a:t>6</a:t>
            </a:r>
            <a:r>
              <a:rPr lang="fr-FR" sz="4400" dirty="0" smtClean="0">
                <a:latin typeface="Arial" panose="020B0604020202020204" pitchFamily="34" charset="0"/>
                <a:cs typeface="Arial" panose="020B0604020202020204" pitchFamily="34" charset="0"/>
              </a:rPr>
              <a:t> + 2,4x</a:t>
            </a:r>
            <a:r>
              <a:rPr lang="fr-FR" sz="4400" baseline="30000" dirty="0" smtClean="0">
                <a:latin typeface="Arial" panose="020B0604020202020204" pitchFamily="34" charset="0"/>
                <a:cs typeface="Arial" panose="020B0604020202020204" pitchFamily="34" charset="0"/>
              </a:rPr>
              <a:t>5</a:t>
            </a:r>
            <a:r>
              <a:rPr lang="fr-FR" sz="4400" dirty="0" smtClean="0">
                <a:latin typeface="Arial" panose="020B0604020202020204" pitchFamily="34" charset="0"/>
                <a:cs typeface="Arial" panose="020B0604020202020204" pitchFamily="34" charset="0"/>
              </a:rPr>
              <a:t> - 1,2x</a:t>
            </a:r>
            <a:r>
              <a:rPr lang="fr-FR" sz="4400" baseline="30000" dirty="0" smtClean="0">
                <a:latin typeface="Arial" panose="020B0604020202020204" pitchFamily="34" charset="0"/>
                <a:cs typeface="Arial" panose="020B0604020202020204" pitchFamily="34" charset="0"/>
              </a:rPr>
              <a:t>4</a:t>
            </a:r>
            <a:r>
              <a:rPr lang="fr-FR" sz="4400" dirty="0" smtClean="0">
                <a:latin typeface="Arial" panose="020B0604020202020204" pitchFamily="34" charset="0"/>
                <a:cs typeface="Arial" panose="020B0604020202020204" pitchFamily="34" charset="0"/>
              </a:rPr>
              <a:t> + 1,8x</a:t>
            </a:r>
            <a:r>
              <a:rPr lang="fr-FR" sz="4400" baseline="30000" dirty="0" smtClean="0">
                <a:latin typeface="Arial" panose="020B0604020202020204" pitchFamily="34" charset="0"/>
                <a:cs typeface="Arial" panose="020B0604020202020204" pitchFamily="34" charset="0"/>
              </a:rPr>
              <a:t>2</a:t>
            </a:r>
            <a:r>
              <a:rPr lang="fr-FR" sz="4400" dirty="0" smtClean="0">
                <a:latin typeface="Arial" panose="020B0604020202020204" pitchFamily="34" charset="0"/>
                <a:cs typeface="Arial" panose="020B0604020202020204" pitchFamily="34" charset="0"/>
              </a:rPr>
              <a:t> </a:t>
            </a:r>
            <a:endParaRPr lang="fr-FR" sz="4400" dirty="0">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a) </a:t>
                </a:r>
                <a:r>
                  <a:rPr lang="en-US" sz="4000" dirty="0" smtClean="0">
                    <a:latin typeface="Arial" panose="020B0604020202020204" pitchFamily="34" charset="0"/>
                    <a:ea typeface="Calibri" panose="020F0502020204030204" pitchFamily="34" charset="0"/>
                    <a:cs typeface="Arial" panose="020B0604020202020204" pitchFamily="34" charset="0"/>
                  </a:rPr>
                  <a:t>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+ 3) - 6x(3x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en-US" sz="4000" dirty="0">
                    <a:effectLst/>
                    <a:latin typeface="Arial" panose="020B0604020202020204" pitchFamily="34" charset="0"/>
                    <a:ea typeface="Calibri" panose="020F0502020204030204" pitchFamily="34" charset="0"/>
                    <a:cs typeface="Arial" panose="020B0604020202020204" pitchFamily="34" charset="0"/>
                  </a:rPr>
                  <a:t>b</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1394223" y="5257100"/>
            <a:ext cx="12245577" cy="4555093"/>
          </a:xfrm>
          <a:prstGeom prst="rect">
            <a:avLst/>
          </a:prstGeom>
        </p:spPr>
        <p:txBody>
          <a:bodyPr wrap="square">
            <a:spAutoFit/>
          </a:bodyPr>
          <a:lstStyle/>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a:t>
            </a:r>
            <a:r>
              <a:rPr lang="en-US" sz="4000" dirty="0">
                <a:latin typeface="Arial" panose="020B0604020202020204" pitchFamily="34" charset="0"/>
                <a:ea typeface="Calibri" panose="020F0502020204030204" pitchFamily="34" charset="0"/>
                <a:cs typeface="Arial" panose="020B0604020202020204" pitchFamily="34" charset="0"/>
              </a:rPr>
              <a:t>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 </a:t>
            </a:r>
            <a:endParaRPr lang="en-US" sz="4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.5x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.3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 3x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6x).(-2x</a:t>
            </a:r>
            <a:r>
              <a:rPr lang="en-US" sz="4000" dirty="0" smtClean="0">
                <a:latin typeface="Arial" panose="020B0604020202020204" pitchFamily="34" charset="0"/>
                <a:ea typeface="Calibri" panose="020F0502020204030204" pitchFamily="34" charset="0"/>
                <a:cs typeface="Arial" panose="020B0604020202020204" pitchFamily="34" charset="0"/>
              </a:rPr>
              <a:t>) + (-</a:t>
            </a:r>
            <a:r>
              <a:rPr lang="en-US" sz="4000" dirty="0">
                <a:latin typeface="Arial" panose="020B0604020202020204" pitchFamily="34" charset="0"/>
                <a:ea typeface="Calibri" panose="020F0502020204030204" pitchFamily="34" charset="0"/>
                <a:cs typeface="Arial" panose="020B0604020202020204" pitchFamily="34" charset="0"/>
              </a:rPr>
              <a:t>6x).</a:t>
            </a:r>
            <a:r>
              <a:rPr lang="en-US" sz="4000" dirty="0" smtClean="0">
                <a:latin typeface="Arial" panose="020B0604020202020204" pitchFamily="34" charset="0"/>
                <a:ea typeface="Calibri" panose="020F0502020204030204" pitchFamily="34" charset="0"/>
                <a:cs typeface="Arial" panose="020B0604020202020204" pitchFamily="34" charset="0"/>
              </a:rPr>
              <a:t>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).2x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1) </a:t>
            </a: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20x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- 18x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+ 12x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- 10x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 -8x</a:t>
            </a:r>
            <a:r>
              <a:rPr lang="en-US" sz="4000" baseline="30000" dirty="0" smtClean="0">
                <a:latin typeface="Arial" panose="020B0604020202020204" pitchFamily="34" charset="0"/>
                <a:ea typeface="Calibri" panose="020F0502020204030204" pitchFamily="34" charset="0"/>
                <a:cs typeface="Arial" panose="020B0604020202020204" pitchFamily="34" charset="0"/>
              </a:rPr>
              <a:t>4</a:t>
            </a:r>
            <a:r>
              <a:rPr lang="en-US" sz="4000" dirty="0" smtClean="0">
                <a:latin typeface="Arial" panose="020B0604020202020204" pitchFamily="34" charset="0"/>
                <a:ea typeface="Calibri" panose="020F0502020204030204" pitchFamily="34" charset="0"/>
                <a:cs typeface="Arial" panose="020B0604020202020204" pitchFamily="34" charset="0"/>
              </a:rPr>
              <a:t> + 5x</a:t>
            </a:r>
            <a:r>
              <a:rPr lang="en-US" sz="4000" baseline="30000" dirty="0" smtClean="0">
                <a:latin typeface="Arial" panose="020B0604020202020204" pitchFamily="34" charset="0"/>
                <a:ea typeface="Calibri" panose="020F0502020204030204" pitchFamily="34" charset="0"/>
                <a:cs typeface="Arial" panose="020B0604020202020204" pitchFamily="34" charset="0"/>
              </a:rPr>
              <a:t>3</a:t>
            </a:r>
            <a:r>
              <a:rPr lang="en-US" sz="4000" dirty="0" smtClean="0">
                <a:latin typeface="Arial" panose="020B0604020202020204" pitchFamily="34" charset="0"/>
                <a:ea typeface="Calibri" panose="020F0502020204030204" pitchFamily="34" charset="0"/>
                <a:cs typeface="Arial" panose="020B0604020202020204" pitchFamily="34" charset="0"/>
              </a:rPr>
              <a:t> + 24x</a:t>
            </a:r>
            <a:r>
              <a:rPr lang="en-US" sz="4000" baseline="30000" dirty="0" smtClean="0">
                <a:latin typeface="Arial" panose="020B0604020202020204" pitchFamily="34" charset="0"/>
                <a:ea typeface="Calibri" panose="020F0502020204030204" pitchFamily="34" charset="0"/>
                <a:cs typeface="Arial" panose="020B0604020202020204" pitchFamily="34" charset="0"/>
              </a:rPr>
              <a:t>2</a:t>
            </a:r>
            <a:r>
              <a:rPr lang="en-US" sz="4000" dirty="0" smtClean="0">
                <a:latin typeface="Arial" panose="020B0604020202020204" pitchFamily="34" charset="0"/>
                <a:ea typeface="Calibri" panose="020F0502020204030204" pitchFamily="34" charset="0"/>
                <a:cs typeface="Arial" panose="020B0604020202020204" pitchFamily="34" charset="0"/>
              </a:rPr>
              <a:t> - 6x </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284746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354304" y="647700"/>
                <a:ext cx="14706600" cy="3059427"/>
              </a:xfrm>
              <a:prstGeom prst="rect">
                <a:avLst/>
              </a:prstGeom>
            </p:spPr>
            <p:txBody>
              <a:bodyPr wrap="square">
                <a:spAutoFit/>
              </a:bodyPr>
              <a:lstStyle/>
              <a:p>
                <a:pPr algn="just">
                  <a:lnSpc>
                    <a:spcPct val="130000"/>
                  </a:lnSpc>
                  <a:spcBef>
                    <a:spcPts val="600"/>
                  </a:spcBef>
                  <a:spcAft>
                    <a:spcPts val="600"/>
                  </a:spcAft>
                </a:pPr>
                <a:r>
                  <a:rPr lang="en-US" sz="4000" b="1" u="sng" dirty="0" err="1">
                    <a:solidFill>
                      <a:srgbClr val="C00000"/>
                    </a:solidFill>
                    <a:latin typeface="Arial" panose="020B0604020202020204" pitchFamily="34" charset="0"/>
                    <a:ea typeface="Calibri" panose="020F0502020204030204" pitchFamily="34" charset="0"/>
                    <a:cs typeface="Arial" panose="020B0604020202020204" pitchFamily="34" charset="0"/>
                  </a:rPr>
                  <a:t>Bài</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 7.24 (</a:t>
                </a:r>
                <a:r>
                  <a:rPr lang="en-US" sz="4000" b="1" u="sng" dirty="0" smtClean="0">
                    <a:solidFill>
                      <a:srgbClr val="C00000"/>
                    </a:solidFill>
                    <a:latin typeface="Arial" panose="020B0604020202020204" pitchFamily="34" charset="0"/>
                    <a:ea typeface="Calibri" panose="020F0502020204030204" pitchFamily="34" charset="0"/>
                    <a:cs typeface="Arial" panose="020B0604020202020204" pitchFamily="34" charset="0"/>
                  </a:rPr>
                  <a:t>SGK-tr38</a:t>
                </a:r>
                <a:r>
                  <a:rPr lang="en-US" sz="4000" b="1" u="sng" dirty="0">
                    <a:solidFill>
                      <a:srgbClr val="C00000"/>
                    </a:solidFill>
                    <a:latin typeface="Arial" panose="020B0604020202020204" pitchFamily="34" charset="0"/>
                    <a:ea typeface="Calibri" panose="020F0502020204030204" pitchFamily="34" charset="0"/>
                    <a:cs typeface="Arial" panose="020B0604020202020204" pitchFamily="34" charset="0"/>
                  </a:rPr>
                  <a:t>)</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Rút</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gọn</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 4x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(5x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+ 3) - 6x(3x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- 2x + 1) - 5x</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(2x -1</a:t>
                </a:r>
                <a:r>
                  <a:rPr lang="en-US" sz="4000" dirty="0">
                    <a:latin typeface="Arial" panose="020B0604020202020204" pitchFamily="34" charset="0"/>
                    <a:ea typeface="Calibri" panose="020F0502020204030204" pitchFamily="34" charset="0"/>
                    <a:cs typeface="Arial" panose="020B0604020202020204" pitchFamily="34" charset="0"/>
                  </a:rPr>
                  <a:t>) </a:t>
                </a:r>
              </a:p>
              <a:p>
                <a:pPr algn="just">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a:t>
                </a:r>
                <a:r>
                  <a:rPr lang="en-US" sz="4000" dirty="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354304" y="647700"/>
                <a:ext cx="14706600" cy="3059427"/>
              </a:xfrm>
              <a:prstGeom prst="rect">
                <a:avLst/>
              </a:prstGeom>
              <a:blipFill rotWithShape="0">
                <a:blip r:embed="rId8"/>
                <a:stretch>
                  <a:fillRect l="-1450" t="-199" b="-1195"/>
                </a:stretch>
              </a:blipFill>
            </p:spPr>
            <p:txBody>
              <a:bodyPr/>
              <a:lstStyle/>
              <a:p>
                <a:r>
                  <a:rPr lang="en-US">
                    <a:noFill/>
                  </a:rPr>
                  <a:t> </a:t>
                </a:r>
              </a:p>
            </p:txBody>
          </p:sp>
        </mc:Fallback>
      </mc:AlternateContent>
      <p:sp>
        <p:nvSpPr>
          <p:cNvPr id="19" name="Oval Callout 18"/>
          <p:cNvSpPr/>
          <p:nvPr/>
        </p:nvSpPr>
        <p:spPr>
          <a:xfrm>
            <a:off x="8229600" y="3854768"/>
            <a:ext cx="1784662" cy="1229736"/>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4" name="Rectangle 3"/>
              <p:cNvSpPr/>
              <p:nvPr/>
            </p:nvSpPr>
            <p:spPr>
              <a:xfrm>
                <a:off x="1354304" y="5207592"/>
                <a:ext cx="13580896" cy="4778231"/>
              </a:xfrm>
              <a:prstGeom prst="rect">
                <a:avLst/>
              </a:prstGeom>
            </p:spPr>
            <p:txBody>
              <a:bodyPr wrap="square">
                <a:spAutoFit/>
              </a:bodyPr>
              <a:lstStyle/>
              <a:p>
                <a:pPr algn="just">
                  <a:spcBef>
                    <a:spcPts val="600"/>
                  </a:spcBef>
                  <a:spcAft>
                    <a:spcPts val="600"/>
                  </a:spcAft>
                </a:pPr>
                <a:r>
                  <a:rPr lang="en-US" sz="4000" dirty="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3</m:t>
                        </m:r>
                      </m:num>
                      <m:den>
                        <m:r>
                          <a:rPr lang="en-US" sz="4800" i="1">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ea typeface="Calibri" panose="020F0502020204030204" pitchFamily="34" charset="0"/>
                    <a:cs typeface="Arial" panose="020B0604020202020204" pitchFamily="34" charset="0"/>
                  </a:rPr>
                  <a:t>x(x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2</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 + 2)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5</m:t>
                        </m:r>
                      </m:num>
                      <m:den>
                        <m:r>
                          <a:rPr lang="en-US" sz="48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ea typeface="Calibri" panose="020F0502020204030204" pitchFamily="34" charset="0"/>
                    <a:cs typeface="Arial" panose="020B0604020202020204" pitchFamily="34" charset="0"/>
                  </a:rPr>
                  <a:t>x</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(x + </a:t>
                </a:r>
                <a14:m>
                  <m:oMath xmlns:m="http://schemas.openxmlformats.org/officeDocument/2006/math">
                    <m:f>
                      <m:fPr>
                        <m:ctrlPr>
                          <a:rPr lang="en-US" sz="4800" i="1">
                            <a:latin typeface="Cambria Math" panose="02040503050406030204" pitchFamily="18" charset="0"/>
                            <a:cs typeface="Arial" panose="020B0604020202020204" pitchFamily="34" charset="0"/>
                          </a:rPr>
                        </m:ctrlPr>
                      </m:fPr>
                      <m:num>
                        <m:r>
                          <a:rPr lang="en-US" sz="4800" i="1">
                            <a:latin typeface="Cambria Math" panose="02040503050406030204" pitchFamily="18" charset="0"/>
                            <a:cs typeface="Arial" panose="020B0604020202020204" pitchFamily="34" charset="0"/>
                          </a:rPr>
                          <m:t>6</m:t>
                        </m:r>
                      </m:num>
                      <m:den>
                        <m:r>
                          <a:rPr lang="en-US" sz="4800" i="1">
                            <a:latin typeface="Cambria Math" panose="02040503050406030204" pitchFamily="18" charset="0"/>
                            <a:cs typeface="Arial" panose="020B0604020202020204" pitchFamily="34" charset="0"/>
                          </a:rPr>
                          <m:t>5</m:t>
                        </m:r>
                      </m:den>
                    </m:f>
                  </m:oMath>
                </a14:m>
                <a:r>
                  <a:rPr lang="en-US" sz="4000" dirty="0" smtClean="0">
                    <a:latin typeface="Arial" panose="020B0604020202020204" pitchFamily="34" charset="0"/>
                    <a:ea typeface="Calibri" panose="020F0502020204030204" pitchFamily="34" charset="0"/>
                    <a:cs typeface="Arial" panose="020B0604020202020204" pitchFamily="34" charset="0"/>
                  </a:rPr>
                  <a:t>)</a:t>
                </a: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x.x</a:t>
                </a:r>
                <a:r>
                  <a:rPr lang="fr-FR" sz="4000" baseline="30000" dirty="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x</a:t>
                </a:r>
                <a:r>
                  <a:rPr lang="fr-FR" sz="4000" dirty="0" smtClean="0">
                    <a:latin typeface="Arial" panose="020B0604020202020204" pitchFamily="34" charset="0"/>
                    <a:ea typeface="Calibri" panose="020F0502020204030204" pitchFamily="34" charset="0"/>
                    <a:cs typeface="Arial" panose="020B0604020202020204" pitchFamily="34" charset="0"/>
                  </a:rPr>
                  <a:t>.(-</a:t>
                </a:r>
                <a:r>
                  <a:rPr lang="fr-FR"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 2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).x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6</m:t>
                        </m:r>
                      </m:num>
                      <m:den>
                        <m:r>
                          <a:rPr lang="en-US" sz="4800" b="0" i="1" smtClean="0">
                            <a:latin typeface="Cambria Math" panose="02040503050406030204" pitchFamily="18" charset="0"/>
                            <a:cs typeface="Arial" panose="020B0604020202020204" pitchFamily="34" charset="0"/>
                          </a:rPr>
                          <m:t>5</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5</m:t>
                        </m:r>
                      </m:num>
                      <m:den>
                        <m:r>
                          <a:rPr lang="en-US" sz="4800" b="0" i="1" smtClean="0">
                            <a:latin typeface="Cambria Math" panose="02040503050406030204" pitchFamily="18" charset="0"/>
                            <a:cs typeface="Arial" panose="020B0604020202020204" pitchFamily="34" charset="0"/>
                          </a:rPr>
                          <m:t>3</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- 2x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a:t>
                </a:r>
                <a:endParaRPr lang="fr-FR" sz="4000" dirty="0">
                  <a:latin typeface="Arial" panose="020B0604020202020204" pitchFamily="34" charset="0"/>
                  <a:ea typeface="Calibri" panose="020F0502020204030204" pitchFamily="34" charset="0"/>
                  <a:cs typeface="Arial" panose="020B0604020202020204" pitchFamily="34" charset="0"/>
                </a:endParaRPr>
              </a:p>
              <a:p>
                <a:pPr algn="just">
                  <a:spcBef>
                    <a:spcPts val="600"/>
                  </a:spcBef>
                  <a:spcAft>
                    <a:spcPts val="600"/>
                  </a:spcAft>
                </a:pPr>
                <a:r>
                  <a:rPr lang="fr-FR" sz="4000" dirty="0" smtClean="0">
                    <a:latin typeface="Arial" panose="020B0604020202020204" pitchFamily="34" charset="0"/>
                    <a:ea typeface="Calibri" panose="020F0502020204030204" pitchFamily="34" charset="0"/>
                    <a:cs typeface="Arial" panose="020B0604020202020204" pitchFamily="34" charset="0"/>
                  </a:rPr>
                  <a:t>   = - </a:t>
                </a:r>
                <a14:m>
                  <m:oMath xmlns:m="http://schemas.openxmlformats.org/officeDocument/2006/math">
                    <m:f>
                      <m:fPr>
                        <m:ctrlPr>
                          <a:rPr lang="fr-FR"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6</m:t>
                        </m:r>
                      </m:den>
                    </m:f>
                  </m:oMath>
                </a14:m>
                <a:r>
                  <a:rPr lang="fr-FR" sz="4000" dirty="0" smtClean="0">
                    <a:latin typeface="Arial" panose="020B0604020202020204" pitchFamily="34" charset="0"/>
                    <a:ea typeface="Calibri" panose="020F0502020204030204" pitchFamily="34" charset="0"/>
                    <a:cs typeface="Arial" panose="020B0604020202020204" pitchFamily="34" charset="0"/>
                  </a:rPr>
                  <a:t>x</a:t>
                </a:r>
                <a:r>
                  <a:rPr lang="fr-FR" sz="4000" baseline="30000" dirty="0" smtClean="0">
                    <a:latin typeface="Arial" panose="020B0604020202020204" pitchFamily="34" charset="0"/>
                    <a:ea typeface="Calibri" panose="020F0502020204030204" pitchFamily="34" charset="0"/>
                    <a:cs typeface="Arial" panose="020B0604020202020204" pitchFamily="34" charset="0"/>
                  </a:rPr>
                  <a:t>3</a:t>
                </a:r>
                <a:r>
                  <a:rPr lang="fr-FR" sz="4000" dirty="0" smtClean="0">
                    <a:latin typeface="Arial" panose="020B0604020202020204" pitchFamily="34" charset="0"/>
                    <a:ea typeface="Calibri" panose="020F0502020204030204" pitchFamily="34" charset="0"/>
                    <a:cs typeface="Arial" panose="020B0604020202020204" pitchFamily="34" charset="0"/>
                  </a:rPr>
                  <a:t> - 3x</a:t>
                </a:r>
                <a:r>
                  <a:rPr lang="fr-FR" sz="4000" baseline="30000" dirty="0" smtClean="0">
                    <a:latin typeface="Arial" panose="020B0604020202020204" pitchFamily="34" charset="0"/>
                    <a:ea typeface="Calibri" panose="020F0502020204030204" pitchFamily="34" charset="0"/>
                    <a:cs typeface="Arial" panose="020B0604020202020204" pitchFamily="34" charset="0"/>
                  </a:rPr>
                  <a:t>2</a:t>
                </a:r>
                <a:r>
                  <a:rPr lang="fr-FR" sz="4000" dirty="0" smtClean="0">
                    <a:latin typeface="Arial" panose="020B0604020202020204" pitchFamily="34" charset="0"/>
                    <a:ea typeface="Calibri" panose="020F0502020204030204" pitchFamily="34" charset="0"/>
                    <a:cs typeface="Arial" panose="020B0604020202020204" pitchFamily="34" charset="0"/>
                  </a:rPr>
                  <a:t> + 3x </a:t>
                </a:r>
                <a:endParaRPr lang="fr-FR" sz="4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1354304" y="5207592"/>
                <a:ext cx="13580896" cy="4778231"/>
              </a:xfrm>
              <a:prstGeom prst="rect">
                <a:avLst/>
              </a:prstGeom>
              <a:blipFill rotWithShape="0">
                <a:blip r:embed="rId9"/>
                <a:stretch>
                  <a:fillRect l="-1571" b="-383"/>
                </a:stretch>
              </a:blipFill>
            </p:spPr>
            <p:txBody>
              <a:bodyPr/>
              <a:lstStyle/>
              <a:p>
                <a:r>
                  <a:rPr lang="en-US">
                    <a:noFill/>
                  </a:rPr>
                  <a:t> </a:t>
                </a:r>
              </a:p>
            </p:txBody>
          </p:sp>
        </mc:Fallback>
      </mc:AlternateContent>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88040" y="5958840"/>
            <a:ext cx="3745728" cy="4328160"/>
          </a:xfrm>
          <a:prstGeom prst="rect">
            <a:avLst/>
          </a:prstGeom>
        </p:spPr>
      </p:pic>
    </p:spTree>
    <p:extLst>
      <p:ext uri="{BB962C8B-B14F-4D97-AF65-F5344CB8AC3E}">
        <p14:creationId xmlns:p14="http://schemas.microsoft.com/office/powerpoint/2010/main" val="303872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25260" y="195636"/>
            <a:ext cx="2660204" cy="320990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517658" y="8420237"/>
            <a:ext cx="1215137" cy="148640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17176559" y="7658796"/>
            <a:ext cx="3113269" cy="449569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9620729" y="6638017"/>
            <a:ext cx="3372916" cy="4069884"/>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718068" y="966871"/>
            <a:ext cx="1667430" cy="166743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9392832" y="-349775"/>
            <a:ext cx="2756950" cy="275695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60011" y="3110572"/>
            <a:ext cx="1215137" cy="1486406"/>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643237" y="7439275"/>
            <a:ext cx="2017074" cy="2467369"/>
          </a:xfrm>
          <a:prstGeom prst="rect">
            <a:avLst/>
          </a:prstGeom>
        </p:spPr>
      </p:pic>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07359">
            <a:off x="-821572" y="-1463073"/>
            <a:ext cx="2562567" cy="3700458"/>
          </a:xfrm>
          <a:prstGeom prst="rect">
            <a:avLst/>
          </a:prstGeom>
        </p:spPr>
      </p:pic>
      <p:sp>
        <p:nvSpPr>
          <p:cNvPr id="2" name="Rectangle 1"/>
          <p:cNvSpPr/>
          <p:nvPr/>
        </p:nvSpPr>
        <p:spPr>
          <a:xfrm>
            <a:off x="1507213" y="648141"/>
            <a:ext cx="13335000" cy="2031325"/>
          </a:xfrm>
          <a:prstGeom prst="rect">
            <a:avLst/>
          </a:prstGeom>
        </p:spPr>
        <p:txBody>
          <a:bodyPr wrap="square">
            <a:spAutoFit/>
          </a:bodyPr>
          <a:lstStyle/>
          <a:p>
            <a:pPr algn="just">
              <a:lnSpc>
                <a:spcPct val="150000"/>
              </a:lnSpc>
            </a:pPr>
            <a:r>
              <a:rPr lang="en-US" sz="4200" b="1" u="sng" dirty="0" err="1">
                <a:solidFill>
                  <a:srgbClr val="C00000"/>
                </a:solidFill>
                <a:latin typeface="Arial" panose="020B0604020202020204" pitchFamily="34" charset="0"/>
                <a:cs typeface="Arial" panose="020B0604020202020204" pitchFamily="34" charset="0"/>
              </a:rPr>
              <a:t>Bài</a:t>
            </a:r>
            <a:r>
              <a:rPr lang="en-US" sz="4200" b="1" u="sng" dirty="0">
                <a:solidFill>
                  <a:srgbClr val="C00000"/>
                </a:solidFill>
                <a:latin typeface="Arial" panose="020B0604020202020204" pitchFamily="34" charset="0"/>
                <a:cs typeface="Arial" panose="020B0604020202020204" pitchFamily="34" charset="0"/>
              </a:rPr>
              <a:t> 7.25 (SGK-tr38)</a:t>
            </a:r>
            <a:r>
              <a:rPr lang="en-US" sz="4200" b="1" dirty="0">
                <a:solidFill>
                  <a:srgbClr val="C00000"/>
                </a:solidFill>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Thực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 - 10)</a:t>
            </a:r>
            <a:endParaRPr lang="en-US" sz="4200" dirty="0">
              <a:latin typeface="Arial" panose="020B0604020202020204" pitchFamily="34" charset="0"/>
              <a:cs typeface="Arial" panose="020B0604020202020204" pitchFamily="34" charset="0"/>
            </a:endParaRPr>
          </a:p>
        </p:txBody>
      </p:sp>
      <p:sp>
        <p:nvSpPr>
          <p:cNvPr id="3" name="Rectangle 2"/>
          <p:cNvSpPr/>
          <p:nvPr/>
        </p:nvSpPr>
        <p:spPr>
          <a:xfrm>
            <a:off x="1507213" y="5009240"/>
            <a:ext cx="6822702" cy="1061829"/>
          </a:xfrm>
          <a:prstGeom prst="rect">
            <a:avLst/>
          </a:prstGeom>
        </p:spPr>
        <p:txBody>
          <a:bodyPr wrap="none">
            <a:spAutoFit/>
          </a:bodyPr>
          <a:lstStyle/>
          <a:p>
            <a:pPr lvl="0" algn="just">
              <a:lnSpc>
                <a:spcPct val="150000"/>
              </a:lnSpc>
            </a:pPr>
            <a:r>
              <a:rPr lang="en-US" sz="4200" dirty="0">
                <a:solidFill>
                  <a:prstClr val="black"/>
                </a:solidFill>
                <a:latin typeface="Arial" panose="020B0604020202020204" pitchFamily="34" charset="0"/>
                <a:cs typeface="Arial" panose="020B0604020202020204" pitchFamily="34" charset="0"/>
              </a:rPr>
              <a:t>b) (0,2x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- 3x). 5(x</a:t>
            </a:r>
            <a:r>
              <a:rPr lang="en-US" sz="4200" baseline="30000" dirty="0">
                <a:solidFill>
                  <a:prstClr val="black"/>
                </a:solidFill>
                <a:latin typeface="Arial" panose="020B0604020202020204" pitchFamily="34" charset="0"/>
                <a:cs typeface="Arial" panose="020B0604020202020204" pitchFamily="34" charset="0"/>
              </a:rPr>
              <a:t>2</a:t>
            </a:r>
            <a:r>
              <a:rPr lang="en-US" sz="4200" dirty="0">
                <a:solidFill>
                  <a:prstClr val="black"/>
                </a:solidFill>
                <a:latin typeface="Arial" panose="020B0604020202020204" pitchFamily="34" charset="0"/>
                <a:cs typeface="Arial" panose="020B0604020202020204" pitchFamily="34" charset="0"/>
              </a:rPr>
              <a:t> - 7x + 3)</a:t>
            </a:r>
          </a:p>
        </p:txBody>
      </p:sp>
      <p:sp>
        <p:nvSpPr>
          <p:cNvPr id="4" name="Rectangle 3"/>
          <p:cNvSpPr/>
          <p:nvPr/>
        </p:nvSpPr>
        <p:spPr>
          <a:xfrm>
            <a:off x="2034944" y="2483677"/>
            <a:ext cx="14782800" cy="2525563"/>
          </a:xfrm>
          <a:prstGeom prst="rect">
            <a:avLst/>
          </a:prstGeom>
        </p:spPr>
        <p:txBody>
          <a:bodyPr wrap="square">
            <a:spAutoFit/>
          </a:bodyPr>
          <a:lstStyle/>
          <a:p>
            <a:pPr algn="just">
              <a:lnSpc>
                <a:spcPct val="13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 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x).(-10) </a:t>
            </a: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a:p>
            <a:pPr algn="just">
              <a:lnSpc>
                <a:spcPct val="130000"/>
              </a:lnSpc>
            </a:pPr>
            <a:r>
              <a:rPr lang="en-US" sz="4200" dirty="0" smtClean="0">
                <a:latin typeface="Arial" panose="020B0604020202020204" pitchFamily="34" charset="0"/>
                <a:cs typeface="Arial" panose="020B0604020202020204" pitchFamily="34" charset="0"/>
              </a:rPr>
              <a:t>= 2x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- 9x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+ 10x </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2034944" y="5898225"/>
            <a:ext cx="14782800" cy="3970318"/>
          </a:xfrm>
          <a:prstGeom prst="rect">
            <a:avLst/>
          </a:prstGeom>
        </p:spPr>
        <p:txBody>
          <a:bodyPr wrap="square">
            <a:spAutoFit/>
          </a:bodyPr>
          <a:lstStyle/>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- 35x + 15</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a:t>
            </a:r>
            <a:r>
              <a:rPr lang="en-US" sz="4200" dirty="0">
                <a:latin typeface="Arial" panose="020B0604020202020204" pitchFamily="34" charset="0"/>
                <a:cs typeface="Arial" panose="020B0604020202020204" pitchFamily="34" charset="0"/>
              </a:rPr>
              <a:t>35x</a:t>
            </a:r>
            <a:r>
              <a:rPr lang="en-US" sz="4200" dirty="0" smtClean="0">
                <a:latin typeface="Arial" panose="020B0604020202020204" pitchFamily="34" charset="0"/>
                <a:cs typeface="Arial" panose="020B0604020202020204" pitchFamily="34" charset="0"/>
              </a:rPr>
              <a:t>) + 0,2x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.15 + (-</a:t>
            </a:r>
            <a:r>
              <a:rPr lang="en-US" sz="4200" dirty="0">
                <a:latin typeface="Arial" panose="020B0604020202020204" pitchFamily="34" charset="0"/>
                <a:cs typeface="Arial" panose="020B0604020202020204" pitchFamily="34" charset="0"/>
              </a:rPr>
              <a:t>3x).</a:t>
            </a:r>
            <a:r>
              <a:rPr lang="en-US"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3x).(-35x</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3x).15 </a:t>
            </a:r>
          </a:p>
          <a:p>
            <a:pPr algn="just">
              <a:lnSpc>
                <a:spcPct val="150000"/>
              </a:lnSpc>
            </a:pP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- 7x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+ 3x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- 15x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+ 105x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 x</a:t>
            </a:r>
            <a:r>
              <a:rPr lang="en-US" sz="4200" baseline="30000"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- 22x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+ 108x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- 45x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16203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 name="Group 3"/>
          <p:cNvGrpSpPr/>
          <p:nvPr/>
        </p:nvGrpSpPr>
        <p:grpSpPr>
          <a:xfrm>
            <a:off x="6934200" y="0"/>
            <a:ext cx="4414530" cy="411167"/>
            <a:chOff x="0" y="0"/>
            <a:chExt cx="2993835" cy="278844"/>
          </a:xfrm>
        </p:grpSpPr>
        <p:sp>
          <p:nvSpPr>
            <p:cNvPr id="4" name="Freeform 4"/>
            <p:cNvSpPr/>
            <p:nvPr/>
          </p:nvSpPr>
          <p:spPr>
            <a:xfrm>
              <a:off x="0" y="0"/>
              <a:ext cx="2993835" cy="278844"/>
            </a:xfrm>
            <a:custGeom>
              <a:avLst/>
              <a:gdLst/>
              <a:ahLst/>
              <a:cxnLst/>
              <a:rect l="l" t="t" r="r" b="b"/>
              <a:pathLst>
                <a:path w="2993835" h="278844">
                  <a:moveTo>
                    <a:pt x="0" y="0"/>
                  </a:moveTo>
                  <a:lnTo>
                    <a:pt x="2993835" y="0"/>
                  </a:lnTo>
                  <a:lnTo>
                    <a:pt x="2993835" y="278844"/>
                  </a:lnTo>
                  <a:lnTo>
                    <a:pt x="0" y="278844"/>
                  </a:lnTo>
                  <a:close/>
                </a:path>
              </a:pathLst>
            </a:custGeom>
            <a:solidFill>
              <a:srgbClr val="E8D634"/>
            </a:solidFill>
          </p:spPr>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571026">
            <a:off x="16863250" y="7527401"/>
            <a:ext cx="2849499" cy="4114800"/>
          </a:xfrm>
          <a:prstGeom prst="rect">
            <a:avLst/>
          </a:prstGeom>
        </p:spPr>
      </p:pic>
      <p:pic>
        <p:nvPicPr>
          <p:cNvPr id="6" name="Picture 5"/>
          <p:cNvPicPr>
            <a:picLocks noChangeAspect="1"/>
          </p:cNvPicPr>
          <p:nvPr/>
        </p:nvPicPr>
        <p:blipFill>
          <a:blip r:embed="rId13"/>
          <a:stretch>
            <a:fillRect/>
          </a:stretch>
        </p:blipFill>
        <p:spPr>
          <a:xfrm>
            <a:off x="15621000" y="155442"/>
            <a:ext cx="2209800" cy="2085886"/>
          </a:xfrm>
          <a:prstGeom prst="rect">
            <a:avLst/>
          </a:prstGeom>
        </p:spPr>
      </p:pic>
      <p:sp>
        <p:nvSpPr>
          <p:cNvPr id="7" name="Rectangle 6"/>
          <p:cNvSpPr/>
          <p:nvPr/>
        </p:nvSpPr>
        <p:spPr>
          <a:xfrm>
            <a:off x="1544320" y="611149"/>
            <a:ext cx="16306800" cy="2525563"/>
          </a:xfrm>
          <a:prstGeom prst="rect">
            <a:avLst/>
          </a:prstGeom>
        </p:spPr>
        <p:txBody>
          <a:bodyPr wrap="square">
            <a:spAutoFit/>
          </a:bodyPr>
          <a:lstStyle/>
          <a:p>
            <a:pPr>
              <a:lnSpc>
                <a:spcPct val="130000"/>
              </a:lnSpc>
            </a:pPr>
            <a:r>
              <a:rPr lang="en-US" sz="4200" b="1" u="sng" dirty="0" err="1" smtClean="0">
                <a:solidFill>
                  <a:srgbClr val="002060"/>
                </a:solidFill>
                <a:latin typeface="Arial" panose="020B0604020202020204" pitchFamily="34" charset="0"/>
                <a:cs typeface="Arial" panose="020B0604020202020204" pitchFamily="34" charset="0"/>
              </a:rPr>
              <a:t>Bài</a:t>
            </a:r>
            <a:r>
              <a:rPr lang="en-US" sz="4200" b="1" u="sng" dirty="0" smtClean="0">
                <a:solidFill>
                  <a:srgbClr val="002060"/>
                </a:solidFill>
                <a:latin typeface="Arial" panose="020B0604020202020204" pitchFamily="34" charset="0"/>
                <a:cs typeface="Arial" panose="020B0604020202020204" pitchFamily="34" charset="0"/>
              </a:rPr>
              <a:t> 7.26 (SGK - tr38)</a:t>
            </a:r>
            <a:r>
              <a:rPr lang="en-US" sz="4200" b="1" dirty="0" smtClean="0">
                <a:solidFill>
                  <a:srgbClr val="002060"/>
                </a:solidFill>
                <a:latin typeface="Arial" panose="020B0604020202020204" pitchFamily="34" charset="0"/>
                <a:cs typeface="Arial" panose="020B0604020202020204" pitchFamily="34" charset="0"/>
              </a:rPr>
              <a:t>. </a:t>
            </a:r>
            <a:endParaRPr lang="en-US" sz="4200" b="1" dirty="0">
              <a:solidFill>
                <a:srgbClr val="002060"/>
              </a:solidFill>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Tính</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- 2)</a:t>
            </a:r>
            <a:endParaRPr lang="en-US" sz="4200" dirty="0">
              <a:latin typeface="Arial" panose="020B0604020202020204" pitchFamily="34" charset="0"/>
              <a:cs typeface="Arial" panose="020B0604020202020204" pitchFamily="34" charset="0"/>
            </a:endParaRPr>
          </a:p>
          <a:p>
            <a:pPr>
              <a:lnSpc>
                <a:spcPct val="13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Từ</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suy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kết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quả</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phép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- 2x + 5</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2 - x</a:t>
            </a:r>
            <a:r>
              <a:rPr lang="en-US" sz="4200" dirty="0">
                <a:latin typeface="Arial" panose="020B0604020202020204" pitchFamily="34" charset="0"/>
                <a:cs typeface="Arial" panose="020B0604020202020204" pitchFamily="34" charset="0"/>
              </a:rPr>
              <a:t>)</a:t>
            </a:r>
          </a:p>
        </p:txBody>
      </p:sp>
      <p:sp>
        <p:nvSpPr>
          <p:cNvPr id="14" name="Oval Callout 13"/>
          <p:cNvSpPr/>
          <p:nvPr/>
        </p:nvSpPr>
        <p:spPr>
          <a:xfrm>
            <a:off x="1513840" y="3559150"/>
            <a:ext cx="1784662" cy="1229736"/>
          </a:xfrm>
          <a:prstGeom prst="wedgeEllipseCallout">
            <a:avLst>
              <a:gd name="adj1" fmla="val 28035"/>
              <a:gd name="adj2" fmla="val 581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4053279" y="3284577"/>
            <a:ext cx="12672621" cy="3365793"/>
          </a:xfrm>
          <a:prstGeom prst="rect">
            <a:avLst/>
          </a:prstGeom>
        </p:spPr>
        <p:txBody>
          <a:bodyPr wrap="square">
            <a:spAutoFit/>
          </a:bodyPr>
          <a:lstStyle/>
          <a:p>
            <a:pPr algn="just">
              <a:lnSpc>
                <a:spcPct val="130000"/>
              </a:lnSpc>
            </a:pPr>
            <a:r>
              <a:rPr lang="pt-BR" sz="4200" dirty="0">
                <a:latin typeface="Arial" panose="020B0604020202020204" pitchFamily="34" charset="0"/>
                <a:cs typeface="Arial" panose="020B0604020202020204" pitchFamily="34" charset="0"/>
              </a:rPr>
              <a:t>a) (</a:t>
            </a:r>
            <a:r>
              <a:rPr lang="pt-BR" sz="4200" dirty="0" smtClean="0">
                <a:latin typeface="Arial" panose="020B0604020202020204" pitchFamily="34" charset="0"/>
                <a:cs typeface="Arial" panose="020B0604020202020204" pitchFamily="34" charset="0"/>
              </a:rPr>
              <a:t>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 + 5</a:t>
            </a:r>
            <a:r>
              <a:rPr lang="pt-BR" sz="4200" dirty="0">
                <a:latin typeface="Arial" panose="020B0604020202020204" pitchFamily="34" charset="0"/>
                <a:cs typeface="Arial" panose="020B0604020202020204" pitchFamily="34" charset="0"/>
              </a:rPr>
              <a:t>).(</a:t>
            </a:r>
            <a:r>
              <a:rPr lang="pt-BR" sz="4200" dirty="0" smtClean="0">
                <a:latin typeface="Arial" panose="020B0604020202020204" pitchFamily="34" charset="0"/>
                <a:cs typeface="Arial" panose="020B0604020202020204" pitchFamily="34" charset="0"/>
              </a:rPr>
              <a:t>x</a:t>
            </a:r>
            <a:r>
              <a:rPr lang="pt-BR" sz="4200" dirty="0">
                <a:latin typeface="Arial" panose="020B0604020202020204" pitchFamily="34" charset="0"/>
                <a:cs typeface="Arial" panose="020B0604020202020204" pitchFamily="34" charset="0"/>
              </a:rPr>
              <a:t> </a:t>
            </a:r>
            <a:r>
              <a:rPr lang="pt-BR" sz="4200" dirty="0" smtClean="0">
                <a:latin typeface="Arial" panose="020B0604020202020204" pitchFamily="34" charset="0"/>
                <a:cs typeface="Arial" panose="020B0604020202020204" pitchFamily="34" charset="0"/>
              </a:rPr>
              <a:t>- 2</a:t>
            </a:r>
            <a:r>
              <a:rPr lang="pt-BR" sz="4200" dirty="0">
                <a:latin typeface="Arial" panose="020B0604020202020204" pitchFamily="34" charset="0"/>
                <a:cs typeface="Arial" panose="020B0604020202020204" pitchFamily="34" charset="0"/>
              </a:rPr>
              <a:t>)</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x + 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a:t>
            </a:r>
            <a:r>
              <a:rPr lang="pt-BR" sz="4200" dirty="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a:t>
            </a:r>
            <a:r>
              <a:rPr lang="pt-BR" sz="4200" dirty="0">
                <a:latin typeface="Arial" panose="020B0604020202020204" pitchFamily="34" charset="0"/>
                <a:cs typeface="Arial" panose="020B0604020202020204" pitchFamily="34" charset="0"/>
              </a:rPr>
              <a:t>2x).</a:t>
            </a:r>
            <a:r>
              <a:rPr lang="pt-BR" sz="4200" dirty="0" smtClean="0">
                <a:latin typeface="Arial" panose="020B0604020202020204" pitchFamily="34" charset="0"/>
                <a:cs typeface="Arial" panose="020B0604020202020204" pitchFamily="34" charset="0"/>
              </a:rPr>
              <a:t>x + (-</a:t>
            </a:r>
            <a:r>
              <a:rPr lang="pt-BR" sz="4200" dirty="0">
                <a:latin typeface="Arial" panose="020B0604020202020204" pitchFamily="34" charset="0"/>
                <a:cs typeface="Arial" panose="020B0604020202020204" pitchFamily="34" charset="0"/>
              </a:rPr>
              <a:t>2x).(-2</a:t>
            </a:r>
            <a:r>
              <a:rPr lang="pt-BR" sz="4200" dirty="0" smtClean="0">
                <a:latin typeface="Arial" panose="020B0604020202020204" pitchFamily="34" charset="0"/>
                <a:cs typeface="Arial" panose="020B0604020202020204" pitchFamily="34" charset="0"/>
              </a:rPr>
              <a:t>) + 5.x + 5</a:t>
            </a:r>
            <a:r>
              <a:rPr lang="pt-BR" sz="4200" dirty="0">
                <a:latin typeface="Arial" panose="020B0604020202020204" pitchFamily="34" charset="0"/>
                <a:cs typeface="Arial" panose="020B0604020202020204" pitchFamily="34" charset="0"/>
              </a:rPr>
              <a:t>.(-2) </a:t>
            </a: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- 2x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+ 4x + 5x -10 </a:t>
            </a:r>
            <a:endParaRPr lang="pt-BR" sz="4200" dirty="0">
              <a:latin typeface="Arial" panose="020B0604020202020204" pitchFamily="34" charset="0"/>
              <a:cs typeface="Arial" panose="020B0604020202020204" pitchFamily="34" charset="0"/>
            </a:endParaRPr>
          </a:p>
          <a:p>
            <a:pPr algn="just">
              <a:lnSpc>
                <a:spcPct val="130000"/>
              </a:lnSpc>
            </a:pPr>
            <a:r>
              <a:rPr lang="pt-BR" sz="4200" dirty="0" smtClean="0">
                <a:latin typeface="Arial" panose="020B0604020202020204" pitchFamily="34" charset="0"/>
                <a:cs typeface="Arial" panose="020B0604020202020204" pitchFamily="34" charset="0"/>
              </a:rPr>
              <a:t>= x</a:t>
            </a:r>
            <a:r>
              <a:rPr lang="pt-BR" sz="4200" baseline="30000" dirty="0" smtClean="0">
                <a:latin typeface="Arial" panose="020B0604020202020204" pitchFamily="34" charset="0"/>
                <a:cs typeface="Arial" panose="020B0604020202020204" pitchFamily="34" charset="0"/>
              </a:rPr>
              <a:t>3</a:t>
            </a:r>
            <a:r>
              <a:rPr lang="pt-BR" sz="4200" dirty="0" smtClean="0">
                <a:latin typeface="Arial" panose="020B0604020202020204" pitchFamily="34" charset="0"/>
                <a:cs typeface="Arial" panose="020B0604020202020204" pitchFamily="34" charset="0"/>
              </a:rPr>
              <a:t> - 4x</a:t>
            </a:r>
            <a:r>
              <a:rPr lang="pt-BR" sz="4200" baseline="30000" dirty="0" smtClean="0">
                <a:latin typeface="Arial" panose="020B0604020202020204" pitchFamily="34" charset="0"/>
                <a:cs typeface="Arial" panose="020B0604020202020204" pitchFamily="34" charset="0"/>
              </a:rPr>
              <a:t>2</a:t>
            </a:r>
            <a:r>
              <a:rPr lang="pt-BR" sz="4200" dirty="0" smtClean="0">
                <a:latin typeface="Arial" panose="020B0604020202020204" pitchFamily="34" charset="0"/>
                <a:cs typeface="Arial" panose="020B0604020202020204" pitchFamily="34" charset="0"/>
              </a:rPr>
              <a:t> + 9x -10 </a:t>
            </a:r>
            <a:endParaRPr lang="pt-BR" sz="4200" dirty="0">
              <a:latin typeface="Arial" panose="020B0604020202020204" pitchFamily="34" charset="0"/>
              <a:cs typeface="Arial" panose="020B0604020202020204" pitchFamily="34" charset="0"/>
            </a:endParaRPr>
          </a:p>
        </p:txBody>
      </p:sp>
      <p:sp>
        <p:nvSpPr>
          <p:cNvPr id="11" name="Rectangle 10"/>
          <p:cNvSpPr/>
          <p:nvPr/>
        </p:nvSpPr>
        <p:spPr>
          <a:xfrm>
            <a:off x="4053279" y="6680775"/>
            <a:ext cx="10409482" cy="1061829"/>
          </a:xfrm>
          <a:prstGeom prst="rect">
            <a:avLst/>
          </a:prstGeom>
        </p:spPr>
        <p:txBody>
          <a:bodyPr wrap="square">
            <a:spAutoFit/>
          </a:bodyPr>
          <a:lstStyle/>
          <a:p>
            <a:pPr algn="just">
              <a:lnSpc>
                <a:spcPct val="150000"/>
              </a:lnSpc>
            </a:pPr>
            <a:r>
              <a:rPr lang="pl-PL" sz="4200" dirty="0">
                <a:latin typeface="Arial" panose="020B0604020202020204" pitchFamily="34" charset="0"/>
                <a:cs typeface="Arial" panose="020B0604020202020204" pitchFamily="34" charset="0"/>
              </a:rPr>
              <a:t>b)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2x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5</a:t>
            </a:r>
            <a:r>
              <a:rPr lang="pl-PL" sz="4200" dirty="0">
                <a:latin typeface="Arial" panose="020B0604020202020204" pitchFamily="34" charset="0"/>
                <a:cs typeface="Arial" panose="020B0604020202020204" pitchFamily="34" charset="0"/>
              </a:rPr>
              <a:t>).(</a:t>
            </a:r>
            <a:r>
              <a:rPr lang="pl-PL" sz="4200" dirty="0" smtClean="0">
                <a:latin typeface="Arial" panose="020B0604020202020204" pitchFamily="34" charset="0"/>
                <a:cs typeface="Arial" panose="020B0604020202020204" pitchFamily="34" charset="0"/>
              </a:rPr>
              <a:t>2</a:t>
            </a:r>
            <a:r>
              <a:rPr lang="en-US" sz="4200" dirty="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4x</a:t>
            </a:r>
            <a:r>
              <a:rPr lang="en-US" sz="4200" baseline="300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9x</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pl-PL" sz="4200" dirty="0" smtClean="0">
                <a:latin typeface="Arial" panose="020B0604020202020204" pitchFamily="34" charset="0"/>
                <a:cs typeface="Arial" panose="020B0604020202020204" pitchFamily="34" charset="0"/>
              </a:rPr>
              <a:t>10 </a:t>
            </a:r>
            <a:endParaRPr lang="pl-PL" sz="42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4"/>
          <a:stretch>
            <a:fillRect/>
          </a:stretch>
        </p:blipFill>
        <p:spPr>
          <a:xfrm>
            <a:off x="1396600" y="7655350"/>
            <a:ext cx="2211751" cy="2300784"/>
          </a:xfrm>
          <a:prstGeom prst="rect">
            <a:avLst/>
          </a:prstGeom>
        </p:spPr>
      </p:pic>
      <p:grpSp>
        <p:nvGrpSpPr>
          <p:cNvPr id="16" name="Group 15"/>
          <p:cNvGrpSpPr/>
          <p:nvPr/>
        </p:nvGrpSpPr>
        <p:grpSpPr>
          <a:xfrm>
            <a:off x="4343400" y="7856829"/>
            <a:ext cx="10288123" cy="2058503"/>
            <a:chOff x="4053279" y="7839049"/>
            <a:chExt cx="10288123" cy="2058503"/>
          </a:xfrm>
        </p:grpSpPr>
        <p:sp>
          <p:nvSpPr>
            <p:cNvPr id="15" name="Rounded Rectangular Callout 14"/>
            <p:cNvSpPr/>
            <p:nvPr/>
          </p:nvSpPr>
          <p:spPr>
            <a:xfrm>
              <a:off x="4053279" y="7839049"/>
              <a:ext cx="10288123" cy="2031325"/>
            </a:xfrm>
            <a:prstGeom prst="wedgeRoundRectCallout">
              <a:avLst>
                <a:gd name="adj1" fmla="val -56187"/>
                <a:gd name="adj2" fmla="val 244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Rectangle 12"/>
            <p:cNvSpPr/>
            <p:nvPr/>
          </p:nvSpPr>
          <p:spPr>
            <a:xfrm>
              <a:off x="4471845" y="7866227"/>
              <a:ext cx="9572349" cy="2031325"/>
            </a:xfrm>
            <a:prstGeom prst="rect">
              <a:avLst/>
            </a:prstGeom>
          </p:spPr>
          <p:txBody>
            <a:bodyPr wrap="square">
              <a:spAutoFit/>
            </a:bodyPr>
            <a:lstStyle/>
            <a:p>
              <a:pPr algn="just">
                <a:lnSpc>
                  <a:spcPct val="150000"/>
                </a:lnSpc>
              </a:pPr>
              <a:r>
                <a:rPr lang="vi-VN" sz="4200" dirty="0" smtClean="0">
                  <a:latin typeface="Arial" panose="020B0604020202020204" pitchFamily="34" charset="0"/>
                  <a:cs typeface="Arial" panose="020B0604020202020204" pitchFamily="34" charset="0"/>
                </a:rPr>
                <a:t>Do 2</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-(x</a:t>
              </a:r>
              <a:r>
                <a:rPr lang="en-US" sz="4200" dirty="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a:t>
              </a:r>
              <a:r>
                <a:rPr lang="vi-VN" sz="4200" dirty="0" smtClean="0">
                  <a:latin typeface="Arial" panose="020B0604020202020204" pitchFamily="34" charset="0"/>
                  <a:cs typeface="Arial" panose="020B0604020202020204" pitchFamily="34" charset="0"/>
                </a:rPr>
                <a:t>ngược </a:t>
              </a:r>
              <a:r>
                <a:rPr lang="vi-VN" sz="4200" dirty="0">
                  <a:latin typeface="Arial" panose="020B0604020202020204" pitchFamily="34" charset="0"/>
                  <a:cs typeface="Arial" panose="020B0604020202020204" pitchFamily="34" charset="0"/>
                </a:rPr>
                <a:t>dấu nhau nên ta chỉ cần đổi dấu các hạng tử.</a:t>
              </a:r>
            </a:p>
          </p:txBody>
        </p:sp>
      </p:grpSp>
    </p:spTree>
    <p:extLst>
      <p:ext uri="{BB962C8B-B14F-4D97-AF65-F5344CB8AC3E}">
        <p14:creationId xmlns:p14="http://schemas.microsoft.com/office/powerpoint/2010/main" val="2692644110"/>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818999">
            <a:off x="-189760" y="8101671"/>
            <a:ext cx="2441997" cy="3526349"/>
          </a:xfrm>
          <a:prstGeom prst="rect">
            <a:avLst/>
          </a:prstGeom>
        </p:spPr>
      </p:pic>
      <p:grpSp>
        <p:nvGrpSpPr>
          <p:cNvPr id="4" name="Group 4"/>
          <p:cNvGrpSpPr/>
          <p:nvPr/>
        </p:nvGrpSpPr>
        <p:grpSpPr>
          <a:xfrm>
            <a:off x="1066800" y="1920946"/>
            <a:ext cx="16383000" cy="2460554"/>
            <a:chOff x="0" y="0"/>
            <a:chExt cx="4399003" cy="1243980"/>
          </a:xfrm>
        </p:grpSpPr>
        <p:sp>
          <p:nvSpPr>
            <p:cNvPr id="5" name="Freeform 5"/>
            <p:cNvSpPr/>
            <p:nvPr/>
          </p:nvSpPr>
          <p:spPr>
            <a:xfrm>
              <a:off x="0" y="0"/>
              <a:ext cx="4399002" cy="1243980"/>
            </a:xfrm>
            <a:custGeom>
              <a:avLst/>
              <a:gdLst/>
              <a:ahLst/>
              <a:cxnLst/>
              <a:rect l="l" t="t" r="r" b="b"/>
              <a:pathLst>
                <a:path w="4399002" h="1243980">
                  <a:moveTo>
                    <a:pt x="0" y="0"/>
                  </a:moveTo>
                  <a:lnTo>
                    <a:pt x="4399002" y="0"/>
                  </a:lnTo>
                  <a:lnTo>
                    <a:pt x="4399002" y="1243980"/>
                  </a:lnTo>
                  <a:lnTo>
                    <a:pt x="0" y="1243980"/>
                  </a:lnTo>
                  <a:close/>
                </a:path>
              </a:pathLst>
            </a:custGeom>
            <a:solidFill>
              <a:srgbClr val="86A248"/>
            </a:solidFill>
          </p:spPr>
        </p:sp>
      </p:grpSp>
      <p:sp>
        <p:nvSpPr>
          <p:cNvPr id="7" name="AutoShape 7"/>
          <p:cNvSpPr/>
          <p:nvPr/>
        </p:nvSpPr>
        <p:spPr>
          <a:xfrm>
            <a:off x="1066800" y="4686300"/>
            <a:ext cx="16382996" cy="0"/>
          </a:xfrm>
          <a:prstGeom prst="line">
            <a:avLst/>
          </a:prstGeom>
          <a:ln w="38100" cap="rnd">
            <a:solidFill>
              <a:srgbClr val="E8D634"/>
            </a:solidFill>
            <a:prstDash val="solid"/>
            <a:headEnd type="none" w="sm" len="sm"/>
            <a:tailEnd type="none" w="sm" len="sm"/>
          </a:ln>
        </p:spPr>
      </p:sp>
      <p:sp>
        <p:nvSpPr>
          <p:cNvPr id="8" name="AutoShape 8"/>
          <p:cNvSpPr/>
          <p:nvPr/>
        </p:nvSpPr>
        <p:spPr>
          <a:xfrm flipV="1">
            <a:off x="1066800" y="1638300"/>
            <a:ext cx="16382996" cy="0"/>
          </a:xfrm>
          <a:prstGeom prst="line">
            <a:avLst/>
          </a:prstGeom>
          <a:ln w="38100" cap="rnd">
            <a:solidFill>
              <a:srgbClr val="E8D634"/>
            </a:solidFill>
            <a:prstDash val="solid"/>
            <a:headEnd type="none" w="sm" len="sm"/>
            <a:tailEnd type="none" w="sm" len="sm"/>
          </a:ln>
        </p:spPr>
      </p:sp>
      <p:sp>
        <p:nvSpPr>
          <p:cNvPr id="9" name="Rectangle 8"/>
          <p:cNvSpPr/>
          <p:nvPr/>
        </p:nvSpPr>
        <p:spPr>
          <a:xfrm>
            <a:off x="1031240" y="692184"/>
            <a:ext cx="5769528" cy="880947"/>
          </a:xfrm>
          <a:prstGeom prst="rect">
            <a:avLst/>
          </a:prstGeom>
        </p:spPr>
        <p:txBody>
          <a:bodyPr wrap="none">
            <a:spAutoFit/>
          </a:bodyPr>
          <a:lstStyle/>
          <a:p>
            <a:pPr>
              <a:lnSpc>
                <a:spcPct val="130000"/>
              </a:lnSpc>
            </a:pPr>
            <a:r>
              <a:rPr lang="en-US" sz="4400" b="1" dirty="0" err="1">
                <a:solidFill>
                  <a:srgbClr val="002060"/>
                </a:solidFill>
                <a:latin typeface="Arial" panose="020B0604020202020204" pitchFamily="34" charset="0"/>
                <a:cs typeface="Arial" panose="020B0604020202020204" pitchFamily="34" charset="0"/>
              </a:rPr>
              <a:t>Bài</a:t>
            </a:r>
            <a:r>
              <a:rPr lang="en-US" sz="4400" b="1" dirty="0">
                <a:solidFill>
                  <a:srgbClr val="002060"/>
                </a:solidFill>
                <a:latin typeface="Arial" panose="020B0604020202020204" pitchFamily="34" charset="0"/>
                <a:cs typeface="Arial" panose="020B0604020202020204" pitchFamily="34" charset="0"/>
              </a:rPr>
              <a:t> </a:t>
            </a:r>
            <a:r>
              <a:rPr lang="en-US" sz="4400" b="1" dirty="0" smtClean="0">
                <a:solidFill>
                  <a:srgbClr val="002060"/>
                </a:solidFill>
                <a:latin typeface="Arial" panose="020B0604020202020204" pitchFamily="34" charset="0"/>
                <a:cs typeface="Arial" panose="020B0604020202020204" pitchFamily="34" charset="0"/>
              </a:rPr>
              <a:t>7.28 </a:t>
            </a:r>
            <a:r>
              <a:rPr lang="en-US" sz="4400" b="1" dirty="0">
                <a:solidFill>
                  <a:srgbClr val="002060"/>
                </a:solidFill>
                <a:latin typeface="Arial" panose="020B0604020202020204" pitchFamily="34" charset="0"/>
                <a:cs typeface="Arial" panose="020B0604020202020204" pitchFamily="34" charset="0"/>
              </a:rPr>
              <a:t>(SGK - tr38</a:t>
            </a:r>
            <a:r>
              <a:rPr lang="en-US" sz="4400" b="1" dirty="0" smtClean="0">
                <a:solidFill>
                  <a:srgbClr val="002060"/>
                </a:solidFill>
                <a:latin typeface="Arial" panose="020B0604020202020204" pitchFamily="34" charset="0"/>
                <a:cs typeface="Arial" panose="020B0604020202020204" pitchFamily="34" charset="0"/>
              </a:rPr>
              <a:t>) </a:t>
            </a:r>
            <a:endParaRPr lang="en-US" sz="4400" b="1"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6648441" y="591466"/>
            <a:ext cx="10801355" cy="982513"/>
          </a:xfrm>
          <a:prstGeom prst="rect">
            <a:avLst/>
          </a:prstGeom>
        </p:spPr>
        <p:txBody>
          <a:bodyPr wrap="none">
            <a:spAutoFit/>
          </a:bodyPr>
          <a:lstStyle/>
          <a:p>
            <a:pPr algn="just">
              <a:lnSpc>
                <a:spcPct val="150000"/>
              </a:lnSpc>
              <a:spcBef>
                <a:spcPts val="600"/>
              </a:spcBef>
              <a:spcAft>
                <a:spcPts val="600"/>
              </a:spcAft>
            </a:pP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phép</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nhân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hai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thức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sau</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1524000" y="2093141"/>
            <a:ext cx="11277600" cy="2031325"/>
          </a:xfrm>
          <a:prstGeom prst="rect">
            <a:avLst/>
          </a:prstGeom>
        </p:spPr>
        <p:txBody>
          <a:bodyPr wrap="square">
            <a:spAutoFit/>
          </a:bodyPr>
          <a:lstStyle/>
          <a:p>
            <a:pPr>
              <a:lnSpc>
                <a:spcPct val="150000"/>
              </a:lnSpc>
            </a:pPr>
            <a:r>
              <a:rPr lang="pt-BR" sz="4400" dirty="0">
                <a:solidFill>
                  <a:schemeClr val="bg1"/>
                </a:solidFill>
                <a:latin typeface="Arial" panose="020B0604020202020204" pitchFamily="34" charset="0"/>
                <a:cs typeface="Arial" panose="020B0604020202020204" pitchFamily="34" charset="0"/>
              </a:rPr>
              <a:t>a) </a:t>
            </a:r>
            <a:r>
              <a:rPr lang="pt-BR" sz="4400" dirty="0" smtClean="0">
                <a:solidFill>
                  <a:schemeClr val="bg1"/>
                </a:solidFill>
                <a:latin typeface="Arial" panose="020B0604020202020204" pitchFamily="34" charset="0"/>
                <a:cs typeface="Arial" panose="020B0604020202020204" pitchFamily="34" charset="0"/>
              </a:rPr>
              <a:t>5x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+ 4x - 4 và 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+ 3x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- 5</a:t>
            </a:r>
            <a:endParaRPr lang="pt-BR" sz="4400" dirty="0">
              <a:solidFill>
                <a:schemeClr val="bg1"/>
              </a:solidFill>
              <a:latin typeface="Arial" panose="020B0604020202020204" pitchFamily="34" charset="0"/>
              <a:cs typeface="Arial" panose="020B0604020202020204" pitchFamily="34" charset="0"/>
            </a:endParaRPr>
          </a:p>
          <a:p>
            <a:pPr>
              <a:lnSpc>
                <a:spcPct val="150000"/>
              </a:lnSpc>
            </a:pPr>
            <a:r>
              <a:rPr lang="pt-BR" sz="4400" dirty="0">
                <a:solidFill>
                  <a:schemeClr val="bg1"/>
                </a:solidFill>
                <a:latin typeface="Arial" panose="020B0604020202020204" pitchFamily="34" charset="0"/>
                <a:cs typeface="Arial" panose="020B0604020202020204" pitchFamily="34" charset="0"/>
              </a:rPr>
              <a:t>b) </a:t>
            </a:r>
            <a:r>
              <a:rPr lang="pt-BR" sz="4400" dirty="0" smtClean="0">
                <a:solidFill>
                  <a:schemeClr val="bg1"/>
                </a:solidFill>
                <a:latin typeface="Arial" panose="020B0604020202020204" pitchFamily="34" charset="0"/>
                <a:cs typeface="Arial" panose="020B0604020202020204" pitchFamily="34" charset="0"/>
              </a:rPr>
              <a:t>-2,5x</a:t>
            </a:r>
            <a:r>
              <a:rPr lang="pt-BR" sz="4400" baseline="30000" dirty="0" smtClean="0">
                <a:solidFill>
                  <a:schemeClr val="bg1"/>
                </a:solidFill>
                <a:latin typeface="Arial" panose="020B0604020202020204" pitchFamily="34" charset="0"/>
                <a:cs typeface="Arial" panose="020B0604020202020204" pitchFamily="34" charset="0"/>
              </a:rPr>
              <a:t>4</a:t>
            </a:r>
            <a:r>
              <a:rPr lang="pt-BR" sz="4400" dirty="0" smtClean="0">
                <a:solidFill>
                  <a:schemeClr val="bg1"/>
                </a:solidFill>
                <a:latin typeface="Arial" panose="020B0604020202020204" pitchFamily="34" charset="0"/>
                <a:cs typeface="Arial" panose="020B0604020202020204" pitchFamily="34" charset="0"/>
              </a:rPr>
              <a:t> + 0,5x</a:t>
            </a:r>
            <a:r>
              <a:rPr lang="pt-BR" sz="4400" baseline="30000" dirty="0" smtClean="0">
                <a:solidFill>
                  <a:schemeClr val="bg1"/>
                </a:solidFill>
                <a:latin typeface="Arial" panose="020B0604020202020204" pitchFamily="34" charset="0"/>
                <a:cs typeface="Arial" panose="020B0604020202020204" pitchFamily="34" charset="0"/>
              </a:rPr>
              <a:t>2</a:t>
            </a:r>
            <a:r>
              <a:rPr lang="pt-BR" sz="4400" dirty="0" smtClean="0">
                <a:solidFill>
                  <a:schemeClr val="bg1"/>
                </a:solidFill>
                <a:latin typeface="Arial" panose="020B0604020202020204" pitchFamily="34" charset="0"/>
                <a:cs typeface="Arial" panose="020B0604020202020204" pitchFamily="34" charset="0"/>
              </a:rPr>
              <a:t> + 1 </a:t>
            </a:r>
            <a:r>
              <a:rPr lang="pt-BR" sz="4400" dirty="0">
                <a:solidFill>
                  <a:schemeClr val="bg1"/>
                </a:solidFill>
                <a:latin typeface="Arial" panose="020B0604020202020204" pitchFamily="34" charset="0"/>
                <a:cs typeface="Arial" panose="020B0604020202020204" pitchFamily="34" charset="0"/>
              </a:rPr>
              <a:t>và </a:t>
            </a:r>
            <a:r>
              <a:rPr lang="pt-BR" sz="4400" dirty="0" smtClean="0">
                <a:solidFill>
                  <a:schemeClr val="bg1"/>
                </a:solidFill>
                <a:latin typeface="Arial" panose="020B0604020202020204" pitchFamily="34" charset="0"/>
                <a:cs typeface="Arial" panose="020B0604020202020204" pitchFamily="34" charset="0"/>
              </a:rPr>
              <a:t>4x</a:t>
            </a:r>
            <a:r>
              <a:rPr lang="pt-BR" sz="4400" baseline="30000" dirty="0" smtClean="0">
                <a:solidFill>
                  <a:schemeClr val="bg1"/>
                </a:solidFill>
                <a:latin typeface="Arial" panose="020B0604020202020204" pitchFamily="34" charset="0"/>
                <a:cs typeface="Arial" panose="020B0604020202020204" pitchFamily="34" charset="0"/>
              </a:rPr>
              <a:t>3</a:t>
            </a:r>
            <a:r>
              <a:rPr lang="pt-BR" sz="4400" dirty="0" smtClean="0">
                <a:solidFill>
                  <a:schemeClr val="bg1"/>
                </a:solidFill>
                <a:latin typeface="Arial" panose="020B0604020202020204" pitchFamily="34" charset="0"/>
                <a:cs typeface="Arial" panose="020B0604020202020204" pitchFamily="34" charset="0"/>
              </a:rPr>
              <a:t> - 2x + 6</a:t>
            </a:r>
            <a:endParaRPr lang="pt-BR" sz="4400" dirty="0">
              <a:solidFill>
                <a:schemeClr val="bg1"/>
              </a:solidFill>
              <a:latin typeface="Arial" panose="020B0604020202020204" pitchFamily="34" charset="0"/>
              <a:cs typeface="Arial" panose="020B0604020202020204" pitchFamily="34" charset="0"/>
            </a:endParaRPr>
          </a:p>
        </p:txBody>
      </p:sp>
      <p:sp>
        <p:nvSpPr>
          <p:cNvPr id="16" name="Oval Callout 15"/>
          <p:cNvSpPr/>
          <p:nvPr/>
        </p:nvSpPr>
        <p:spPr>
          <a:xfrm>
            <a:off x="1066800" y="4998720"/>
            <a:ext cx="3276600" cy="1897379"/>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b="1" dirty="0" err="1" smtClean="0">
                <a:solidFill>
                  <a:srgbClr val="C00000"/>
                </a:solidFill>
                <a:latin typeface="Arial" panose="020B0604020202020204" pitchFamily="34" charset="0"/>
                <a:cs typeface="Arial" panose="020B0604020202020204" pitchFamily="34" charset="0"/>
              </a:rPr>
              <a:t>Kết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quả</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sp>
        <p:nvSpPr>
          <p:cNvPr id="12" name="Rectangle 11"/>
          <p:cNvSpPr/>
          <p:nvPr/>
        </p:nvSpPr>
        <p:spPr>
          <a:xfrm>
            <a:off x="4800600" y="4988561"/>
            <a:ext cx="11353800" cy="2123658"/>
          </a:xfrm>
          <a:prstGeom prst="rect">
            <a:avLst/>
          </a:prstGeom>
        </p:spPr>
        <p:txBody>
          <a:bodyPr wrap="square">
            <a:spAutoFit/>
          </a:bodyPr>
          <a:lstStyle/>
          <a:p>
            <a:pPr algn="just">
              <a:lnSpc>
                <a:spcPct val="150000"/>
              </a:lnSpc>
            </a:pPr>
            <a:r>
              <a:rPr lang="pt-BR" sz="4400" dirty="0">
                <a:latin typeface="Arial" panose="020B0604020202020204" pitchFamily="34" charset="0"/>
                <a:cs typeface="Arial" panose="020B0604020202020204" pitchFamily="34" charset="0"/>
              </a:rPr>
              <a:t>a) (</a:t>
            </a:r>
            <a:r>
              <a:rPr lang="pt-BR" sz="4400" dirty="0" smtClean="0">
                <a:latin typeface="Arial" panose="020B0604020202020204" pitchFamily="34" charset="0"/>
                <a:cs typeface="Arial" panose="020B0604020202020204" pitchFamily="34" charset="0"/>
              </a:rPr>
              <a:t>5x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+ 4x - 4</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+ 3x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- 5</a:t>
            </a:r>
            <a:r>
              <a:rPr lang="pt-BR" sz="4400" dirty="0">
                <a:latin typeface="Arial" panose="020B0604020202020204" pitchFamily="34" charset="0"/>
                <a:cs typeface="Arial" panose="020B0604020202020204" pitchFamily="34" charset="0"/>
              </a:rPr>
              <a:t>)</a:t>
            </a:r>
          </a:p>
          <a:p>
            <a:pPr algn="just">
              <a:lnSpc>
                <a:spcPct val="150000"/>
              </a:lnSpc>
            </a:pP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6</a:t>
            </a:r>
            <a:r>
              <a:rPr lang="pt-BR" sz="4400" dirty="0" smtClean="0">
                <a:latin typeface="Arial" panose="020B0604020202020204" pitchFamily="34" charset="0"/>
                <a:cs typeface="Arial" panose="020B0604020202020204" pitchFamily="34" charset="0"/>
              </a:rPr>
              <a:t> + 13x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4</a:t>
            </a:r>
            <a:r>
              <a:rPr lang="pt-BR" sz="4400" dirty="0" smtClean="0">
                <a:latin typeface="Arial" panose="020B0604020202020204" pitchFamily="34" charset="0"/>
                <a:cs typeface="Arial" panose="020B0604020202020204" pitchFamily="34" charset="0"/>
              </a:rPr>
              <a:t> - 17x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- 2x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- 20x + 20 </a:t>
            </a:r>
            <a:endParaRPr lang="pt-BR" sz="4400" dirty="0">
              <a:latin typeface="Arial" panose="020B0604020202020204" pitchFamily="34" charset="0"/>
              <a:cs typeface="Arial" panose="020B0604020202020204" pitchFamily="34" charset="0"/>
            </a:endParaRPr>
          </a:p>
        </p:txBody>
      </p:sp>
      <p:sp>
        <p:nvSpPr>
          <p:cNvPr id="14" name="Rectangle 13"/>
          <p:cNvSpPr/>
          <p:nvPr/>
        </p:nvSpPr>
        <p:spPr>
          <a:xfrm>
            <a:off x="4800600" y="7306907"/>
            <a:ext cx="10515600" cy="2031325"/>
          </a:xfrm>
          <a:prstGeom prst="rect">
            <a:avLst/>
          </a:prstGeom>
        </p:spPr>
        <p:txBody>
          <a:bodyPr wrap="square">
            <a:spAutoFit/>
          </a:bodyPr>
          <a:lstStyle/>
          <a:p>
            <a:pPr algn="just">
              <a:lnSpc>
                <a:spcPct val="15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2,5x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+ 0,5x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 + 6</a:t>
            </a:r>
            <a:r>
              <a:rPr lang="en-US" sz="4400" dirty="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 -10x</a:t>
            </a:r>
            <a:r>
              <a:rPr lang="en-US" sz="4400" baseline="30000" dirty="0" smtClean="0">
                <a:latin typeface="Arial" panose="020B0604020202020204" pitchFamily="34" charset="0"/>
                <a:cs typeface="Arial" panose="020B0604020202020204" pitchFamily="34" charset="0"/>
              </a:rPr>
              <a:t>7</a:t>
            </a:r>
            <a:r>
              <a:rPr lang="en-US" sz="4400" dirty="0" smtClean="0">
                <a:latin typeface="Arial" panose="020B0604020202020204" pitchFamily="34" charset="0"/>
                <a:cs typeface="Arial" panose="020B0604020202020204" pitchFamily="34" charset="0"/>
              </a:rPr>
              <a:t> + 7x</a:t>
            </a:r>
            <a:r>
              <a:rPr lang="en-US" sz="4400" baseline="30000" dirty="0" smtClean="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- 15x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 + 6 </a:t>
            </a:r>
            <a:endParaRPr lang="en-US" sz="4400" dirty="0">
              <a:latin typeface="Arial" panose="020B0604020202020204" pitchFamily="34" charset="0"/>
              <a:cs typeface="Arial" panose="020B0604020202020204" pitchFamily="34" charset="0"/>
            </a:endParaRPr>
          </a:p>
        </p:txBody>
      </p:sp>
      <p:pic>
        <p:nvPicPr>
          <p:cNvPr id="19"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702001">
            <a:off x="16281749" y="7817511"/>
            <a:ext cx="2441997" cy="3526349"/>
          </a:xfrm>
          <a:prstGeom prst="rect">
            <a:avLst/>
          </a:prstGeom>
        </p:spPr>
      </p:pic>
    </p:spTree>
    <p:extLst>
      <p:ext uri="{BB962C8B-B14F-4D97-AF65-F5344CB8AC3E}">
        <p14:creationId xmlns:p14="http://schemas.microsoft.com/office/powerpoint/2010/main" val="516010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animBg="1"/>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39789" flipH="1">
            <a:off x="-1062804" y="2636918"/>
            <a:ext cx="5001713" cy="7222690"/>
          </a:xfrm>
          <a:prstGeom prst="rect">
            <a:avLst/>
          </a:prstGeom>
        </p:spPr>
      </p:pic>
      <p:sp>
        <p:nvSpPr>
          <p:cNvPr id="4" name="TextBox 4"/>
          <p:cNvSpPr txBox="1"/>
          <p:nvPr/>
        </p:nvSpPr>
        <p:spPr>
          <a:xfrm>
            <a:off x="1524000" y="2154748"/>
            <a:ext cx="14859000" cy="3896067"/>
          </a:xfrm>
          <a:prstGeom prst="rect">
            <a:avLst/>
          </a:prstGeom>
        </p:spPr>
        <p:txBody>
          <a:bodyPr wrap="square" lIns="0" tIns="0" rIns="0" bIns="0" rtlCol="0" anchor="t">
            <a:spAutoFit/>
          </a:bodyPr>
          <a:lstStyle/>
          <a:p>
            <a:pPr algn="ctr">
              <a:lnSpc>
                <a:spcPct val="170000"/>
              </a:lnSpc>
            </a:pPr>
            <a:r>
              <a:rPr lang="en-US" sz="8000" b="1" dirty="0" smtClean="0">
                <a:solidFill>
                  <a:srgbClr val="C00000"/>
                </a:solidFill>
                <a:latin typeface="Arial" panose="020B0604020202020204" pitchFamily="34" charset="0"/>
                <a:cs typeface="Arial" panose="020B0604020202020204" pitchFamily="34" charset="0"/>
              </a:rPr>
              <a:t>BÀI 27: PHÉP NHÂN ĐA THỨC MỘT BIẾN (2 </a:t>
            </a:r>
            <a:r>
              <a:rPr lang="en-US" sz="8000" b="1" dirty="0" err="1" smtClean="0">
                <a:solidFill>
                  <a:srgbClr val="C00000"/>
                </a:solidFill>
                <a:latin typeface="Arial" panose="020B0604020202020204" pitchFamily="34" charset="0"/>
                <a:cs typeface="Arial" panose="020B0604020202020204" pitchFamily="34" charset="0"/>
              </a:rPr>
              <a:t>Tiết</a:t>
            </a:r>
            <a:r>
              <a:rPr lang="en-US" sz="8000" b="1" dirty="0" smtClean="0">
                <a:solidFill>
                  <a:srgbClr val="C00000"/>
                </a:solidFill>
                <a:latin typeface="Arial" panose="020B0604020202020204" pitchFamily="34" charset="0"/>
                <a:cs typeface="Arial" panose="020B0604020202020204" pitchFamily="34" charset="0"/>
              </a:rPr>
              <a:t>)</a:t>
            </a:r>
            <a:endParaRPr lang="en-US" sz="8000" b="1" dirty="0">
              <a:solidFill>
                <a:srgbClr val="C00000"/>
              </a:solidFill>
              <a:latin typeface="Arial" panose="020B0604020202020204" pitchFamily="34" charset="0"/>
              <a:cs typeface="Arial" panose="020B0604020202020204" pitchFamily="34" charset="0"/>
            </a:endParaRPr>
          </a:p>
        </p:txBody>
      </p:sp>
      <p:grpSp>
        <p:nvGrpSpPr>
          <p:cNvPr id="14" name="Group 14"/>
          <p:cNvGrpSpPr/>
          <p:nvPr/>
        </p:nvGrpSpPr>
        <p:grpSpPr>
          <a:xfrm>
            <a:off x="0" y="8329443"/>
            <a:ext cx="711731" cy="1957557"/>
            <a:chOff x="0" y="0"/>
            <a:chExt cx="624008" cy="1716281"/>
          </a:xfrm>
        </p:grpSpPr>
        <p:sp>
          <p:nvSpPr>
            <p:cNvPr id="15" name="Freeform 15"/>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7576269" y="0"/>
            <a:ext cx="711731" cy="1957557"/>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636155" y="-1960052"/>
            <a:ext cx="2849499" cy="4114800"/>
          </a:xfrm>
          <a:prstGeom prst="rect">
            <a:avLst/>
          </a:prstGeom>
        </p:spPr>
      </p:pic>
      <p:pic>
        <p:nvPicPr>
          <p:cNvPr id="19" name="Picture 9"/>
          <p:cNvPicPr>
            <a:picLocks noChangeAspect="1"/>
          </p:cNvPicPr>
          <p:nvPr/>
        </p:nvPicPr>
        <p:blipFill>
          <a:blip r:embed="rId8"/>
          <a:srcRect/>
          <a:stretch>
            <a:fillRect/>
          </a:stretch>
        </p:blipFill>
        <p:spPr>
          <a:xfrm>
            <a:off x="14249400" y="5600700"/>
            <a:ext cx="3565894" cy="4257783"/>
          </a:xfrm>
          <a:prstGeom prst="rect">
            <a:avLst/>
          </a:prstGeom>
        </p:spPr>
      </p:pic>
      <p:pic>
        <p:nvPicPr>
          <p:cNvPr id="20"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66800" y="6454883"/>
            <a:ext cx="5022067" cy="3390900"/>
          </a:xfrm>
          <a:prstGeom prst="rect">
            <a:avLst/>
          </a:prstGeom>
        </p:spPr>
      </p:pic>
    </p:spTree>
  </p:cSld>
  <p:clrMapOvr>
    <a:masterClrMapping/>
  </p:clrMapOvr>
  <p:transition spd="med">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sp>
        <p:nvSpPr>
          <p:cNvPr id="21" name="Title 1">
            <a:extLst>
              <a:ext uri="{FF2B5EF4-FFF2-40B4-BE49-F238E27FC236}">
                <a16:creationId xmlns="" xmlns:a16="http://schemas.microsoft.com/office/drawing/2014/main" id="{267291F7-1CE9-F8D8-E7BF-69634CC2FC59}"/>
              </a:ext>
            </a:extLst>
          </p:cNvPr>
          <p:cNvSpPr txBox="1">
            <a:spLocks/>
          </p:cNvSpPr>
          <p:nvPr/>
        </p:nvSpPr>
        <p:spPr>
          <a:xfrm>
            <a:off x="135698" y="3167080"/>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57978"/>
            <a:ext cx="18403946" cy="2387802"/>
            <a:chOff x="-3822" y="4580045"/>
            <a:chExt cx="12269297" cy="1591868"/>
          </a:xfrm>
        </p:grpSpPr>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60455"/>
            <a:stretch/>
          </p:blipFill>
          <p:spPr>
            <a:xfrm rot="21095236">
              <a:off x="4673503" y="4825296"/>
              <a:ext cx="1095223" cy="1198887"/>
            </a:xfrm>
            <a:prstGeom prst="rect">
              <a:avLst/>
            </a:prstGeom>
          </p:spPr>
        </p:pic>
      </p:grpSp>
      <p:pic>
        <p:nvPicPr>
          <p:cNvPr id="32" name="Picture 6">
            <a:extLst>
              <a:ext uri="{FF2B5EF4-FFF2-40B4-BE49-F238E27FC236}">
                <a16:creationId xmlns="" xmlns:a16="http://schemas.microsoft.com/office/drawing/2014/main" id="{8B0DD93A-9CCE-7953-B7F6-FC31609A49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651517" y="414092"/>
            <a:ext cx="9305217" cy="9872909"/>
          </a:xfrm>
          <a:prstGeom prst="rect">
            <a:avLst/>
          </a:prstGeom>
        </p:spPr>
      </p:pic>
      <p:pic>
        <p:nvPicPr>
          <p:cNvPr id="33" name="Picture 3">
            <a:extLst>
              <a:ext uri="{FF2B5EF4-FFF2-40B4-BE49-F238E27FC236}">
                <a16:creationId xmlns="" xmlns:a16="http://schemas.microsoft.com/office/drawing/2014/main" id="{81A96C74-752B-7A34-4A63-D1C14368EAE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34517" y="317048"/>
            <a:ext cx="1242189" cy="1194761"/>
          </a:xfrm>
          <a:prstGeom prst="rect">
            <a:avLst/>
          </a:prstGeom>
        </p:spPr>
      </p:pic>
      <p:pic>
        <p:nvPicPr>
          <p:cNvPr id="34" name="Picture 10">
            <a:extLst>
              <a:ext uri="{FF2B5EF4-FFF2-40B4-BE49-F238E27FC236}">
                <a16:creationId xmlns="" xmlns:a16="http://schemas.microsoft.com/office/drawing/2014/main" id="{CB0DA85E-15EC-33AD-C9CB-E91EDD95A87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279812" y="4467491"/>
            <a:ext cx="1569615" cy="1452608"/>
          </a:xfrm>
          <a:prstGeom prst="rect">
            <a:avLst/>
          </a:prstGeom>
        </p:spPr>
      </p:pic>
      <p:pic>
        <p:nvPicPr>
          <p:cNvPr id="35" name="Picture 12">
            <a:extLst>
              <a:ext uri="{FF2B5EF4-FFF2-40B4-BE49-F238E27FC236}">
                <a16:creationId xmlns="" xmlns:a16="http://schemas.microsoft.com/office/drawing/2014/main" id="{3F2E017F-D1DA-B8AF-7754-F21A8597588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66918" y="4467491"/>
            <a:ext cx="1250501" cy="1300143"/>
          </a:xfrm>
          <a:prstGeom prst="rect">
            <a:avLst/>
          </a:prstGeom>
        </p:spPr>
      </p:pic>
      <p:pic>
        <p:nvPicPr>
          <p:cNvPr id="36" name="Picture 13">
            <a:extLst>
              <a:ext uri="{FF2B5EF4-FFF2-40B4-BE49-F238E27FC236}">
                <a16:creationId xmlns="" xmlns:a16="http://schemas.microsoft.com/office/drawing/2014/main" id="{EE0F18A4-6704-DD9D-F11E-983C4B395E7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909283" y="2374825"/>
            <a:ext cx="1195184" cy="1177799"/>
          </a:xfrm>
          <a:prstGeom prst="rect">
            <a:avLst/>
          </a:prstGeom>
        </p:spPr>
      </p:pic>
      <p:pic>
        <p:nvPicPr>
          <p:cNvPr id="37" name="Picture 17">
            <a:extLst>
              <a:ext uri="{FF2B5EF4-FFF2-40B4-BE49-F238E27FC236}">
                <a16:creationId xmlns="" xmlns:a16="http://schemas.microsoft.com/office/drawing/2014/main" id="{7F0DCD62-E54A-9555-291B-8C1F25DB153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7964559" y="1956554"/>
            <a:ext cx="1285872" cy="1274183"/>
          </a:xfrm>
          <a:prstGeom prst="rect">
            <a:avLst/>
          </a:prstGeom>
        </p:spPr>
      </p:pic>
      <p:pic>
        <p:nvPicPr>
          <p:cNvPr id="38" name="Picture 18">
            <a:extLst>
              <a:ext uri="{FF2B5EF4-FFF2-40B4-BE49-F238E27FC236}">
                <a16:creationId xmlns="" xmlns:a16="http://schemas.microsoft.com/office/drawing/2014/main" id="{320B7D2E-655F-20CB-18E4-D8FF1521796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4251280" y="3831049"/>
            <a:ext cx="1006472" cy="1006472"/>
          </a:xfrm>
          <a:prstGeom prst="rect">
            <a:avLst/>
          </a:prstGeom>
        </p:spPr>
      </p:pic>
      <p:pic>
        <p:nvPicPr>
          <p:cNvPr id="39" name="Picture 22">
            <a:extLst>
              <a:ext uri="{FF2B5EF4-FFF2-40B4-BE49-F238E27FC236}">
                <a16:creationId xmlns="" xmlns:a16="http://schemas.microsoft.com/office/drawing/2014/main" id="{3F9CFA12-C527-4115-0995-8CB6A708178D}"/>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0965566" y="2564523"/>
            <a:ext cx="1266525" cy="1266525"/>
          </a:xfrm>
          <a:prstGeom prst="rect">
            <a:avLst/>
          </a:prstGeom>
        </p:spPr>
      </p:pic>
      <p:pic>
        <p:nvPicPr>
          <p:cNvPr id="40" name="Picture 23">
            <a:extLst>
              <a:ext uri="{FF2B5EF4-FFF2-40B4-BE49-F238E27FC236}">
                <a16:creationId xmlns="" xmlns:a16="http://schemas.microsoft.com/office/drawing/2014/main" id="{3891DFB6-553D-5BA7-9064-1927C1D8944B}"/>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9250431" y="1008470"/>
            <a:ext cx="1535571" cy="1518819"/>
          </a:xfrm>
          <a:prstGeom prst="rect">
            <a:avLst/>
          </a:prstGeom>
        </p:spPr>
      </p:pic>
      <p:pic>
        <p:nvPicPr>
          <p:cNvPr id="41" name="Picture 7">
            <a:extLst>
              <a:ext uri="{FF2B5EF4-FFF2-40B4-BE49-F238E27FC236}">
                <a16:creationId xmlns="" xmlns:a16="http://schemas.microsoft.com/office/drawing/2014/main" id="{2C8EA7C9-F3A0-78DC-B4FC-7C65252D6EA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0783399" y="371693"/>
            <a:ext cx="1379123" cy="1371600"/>
          </a:xfrm>
          <a:prstGeom prst="rect">
            <a:avLst/>
          </a:prstGeom>
        </p:spPr>
      </p:pic>
      <p:pic>
        <p:nvPicPr>
          <p:cNvPr id="42" name="Picture 9">
            <a:extLst>
              <a:ext uri="{FF2B5EF4-FFF2-40B4-BE49-F238E27FC236}">
                <a16:creationId xmlns="" xmlns:a16="http://schemas.microsoft.com/office/drawing/2014/main" id="{9CAE4A15-BBEB-69B4-654E-9B38B6F7567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15434672" y="617607"/>
            <a:ext cx="1737696" cy="1783080"/>
          </a:xfrm>
          <a:prstGeom prst="rect">
            <a:avLst/>
          </a:prstGeom>
        </p:spPr>
      </p:pic>
      <p:pic>
        <p:nvPicPr>
          <p:cNvPr id="43" name="Picture 42">
            <a:hlinkClick r:id="" action="ppaction://hlinkshowjump?jump=nextslide"/>
            <a:extLst>
              <a:ext uri="{FF2B5EF4-FFF2-40B4-BE49-F238E27FC236}">
                <a16:creationId xmlns="" xmlns:a16="http://schemas.microsoft.com/office/drawing/2014/main" id="{3F9DFB7D-4CC9-FE7F-8610-BA0D25850214}"/>
              </a:ext>
            </a:extLst>
          </p:cNvPr>
          <p:cNvPicPr>
            <a:picLocks noChangeAspect="1"/>
          </p:cNvPicPr>
          <p:nvPr/>
        </p:nvPicPr>
        <p:blipFill>
          <a:blip r:embed="rId28"/>
          <a:stretch>
            <a:fillRect/>
          </a:stretch>
        </p:blipFill>
        <p:spPr>
          <a:xfrm>
            <a:off x="12033752" y="4712216"/>
            <a:ext cx="3026927" cy="2075868"/>
          </a:xfrm>
          <a:prstGeom prst="rect">
            <a:avLst/>
          </a:prstGeom>
        </p:spPr>
      </p:pic>
      <p:pic>
        <p:nvPicPr>
          <p:cNvPr id="44" name="Picture 11">
            <a:extLst>
              <a:ext uri="{FF2B5EF4-FFF2-40B4-BE49-F238E27FC236}">
                <a16:creationId xmlns="" xmlns:a16="http://schemas.microsoft.com/office/drawing/2014/main" id="{AD31EBF9-1195-1655-E0A1-FF9C7F7AA0F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3722693" y="2118585"/>
            <a:ext cx="1292733" cy="1309398"/>
          </a:xfrm>
          <a:prstGeom prst="rect">
            <a:avLst/>
          </a:prstGeom>
        </p:spPr>
      </p:pic>
      <p:pic>
        <p:nvPicPr>
          <p:cNvPr id="45" name="Picture 5">
            <a:extLst>
              <a:ext uri="{FF2B5EF4-FFF2-40B4-BE49-F238E27FC236}">
                <a16:creationId xmlns="" xmlns:a16="http://schemas.microsoft.com/office/drawing/2014/main" id="{3059A749-93E1-B955-FD75-F8A10006D1B7}"/>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15723653" y="3783689"/>
            <a:ext cx="840338" cy="840338"/>
          </a:xfrm>
          <a:prstGeom prst="rect">
            <a:avLst/>
          </a:prstGeom>
        </p:spPr>
      </p:pic>
      <p:pic>
        <p:nvPicPr>
          <p:cNvPr id="46" name="Picture 2">
            <a:extLst>
              <a:ext uri="{FF2B5EF4-FFF2-40B4-BE49-F238E27FC236}">
                <a16:creationId xmlns="" xmlns:a16="http://schemas.microsoft.com/office/drawing/2014/main" id="{989A80AF-E20D-CA64-B229-696C24A3AD7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4159174" y="617607"/>
            <a:ext cx="1127766" cy="1067148"/>
          </a:xfrm>
          <a:prstGeom prst="rect">
            <a:avLst/>
          </a:prstGeom>
        </p:spPr>
      </p:pic>
      <p:pic>
        <p:nvPicPr>
          <p:cNvPr id="47" name="Picture 14">
            <a:extLst>
              <a:ext uri="{FF2B5EF4-FFF2-40B4-BE49-F238E27FC236}">
                <a16:creationId xmlns="" xmlns:a16="http://schemas.microsoft.com/office/drawing/2014/main" id="{706219D1-1074-E1E1-9B80-54E0A4F92BA3}"/>
              </a:ext>
            </a:extLst>
          </p:cNvPr>
          <p:cNvPicPr>
            <a:picLocks noChangeAspect="1"/>
          </p:cNvPicPr>
          <p:nvPr/>
        </p:nvPicPr>
        <p:blipFill>
          <a:blip r:embed="rId3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15440722" y="5347359"/>
            <a:ext cx="946196" cy="937593"/>
          </a:xfrm>
          <a:prstGeom prst="rect">
            <a:avLst/>
          </a:prstGeom>
        </p:spPr>
      </p:pic>
      <p:pic>
        <p:nvPicPr>
          <p:cNvPr id="29" name="Picture 28">
            <a:extLst>
              <a:ext uri="{FF2B5EF4-FFF2-40B4-BE49-F238E27FC236}">
                <a16:creationId xmlns=""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304355" y="4233778"/>
            <a:ext cx="1023597" cy="994937"/>
          </a:xfrm>
          <a:prstGeom prst="rect">
            <a:avLst/>
          </a:prstGeom>
        </p:spPr>
      </p:pic>
      <p:pic>
        <p:nvPicPr>
          <p:cNvPr id="30" name="Picture 29">
            <a:extLst>
              <a:ext uri="{FF2B5EF4-FFF2-40B4-BE49-F238E27FC236}">
                <a16:creationId xmlns=""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97719" y="1318916"/>
            <a:ext cx="1023597" cy="958086"/>
          </a:xfrm>
          <a:prstGeom prst="rect">
            <a:avLst/>
          </a:prstGeom>
        </p:spPr>
      </p:pic>
    </p:spTree>
    <p:extLst>
      <p:ext uri="{BB962C8B-B14F-4D97-AF65-F5344CB8AC3E}">
        <p14:creationId xmlns:p14="http://schemas.microsoft.com/office/powerpoint/2010/main" val="16641224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a:extLst>
              <a:ext uri="{FF2B5EF4-FFF2-40B4-BE49-F238E27FC236}">
                <a16:creationId xmlns="" xmlns:a16="http://schemas.microsoft.com/office/drawing/2014/main" id="{CB1263D8-73B8-080A-89AA-32FA0FA239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73365" y="346763"/>
            <a:ext cx="2581380" cy="2757147"/>
          </a:xfrm>
          <a:prstGeom prst="rect">
            <a:avLst/>
          </a:prstGeom>
        </p:spPr>
      </p:pic>
      <p:grpSp>
        <p:nvGrpSpPr>
          <p:cNvPr id="31" name="Group 30">
            <a:extLst>
              <a:ext uri="{FF2B5EF4-FFF2-40B4-BE49-F238E27FC236}">
                <a16:creationId xmlns="" xmlns:a16="http://schemas.microsoft.com/office/drawing/2014/main" id="{711A3176-B5A1-6CFA-8098-929F7A1E638A}"/>
              </a:ext>
            </a:extLst>
          </p:cNvPr>
          <p:cNvGrpSpPr/>
          <p:nvPr/>
        </p:nvGrpSpPr>
        <p:grpSpPr>
          <a:xfrm>
            <a:off x="18613412" y="936894"/>
            <a:ext cx="9098499" cy="3905886"/>
            <a:chOff x="12408941" y="624596"/>
            <a:chExt cx="6065666" cy="2603924"/>
          </a:xfrm>
        </p:grpSpPr>
        <p:pic>
          <p:nvPicPr>
            <p:cNvPr id="32" name="Picture 15">
              <a:extLst>
                <a:ext uri="{FF2B5EF4-FFF2-40B4-BE49-F238E27FC236}">
                  <a16:creationId xmlns="" xmlns:a16="http://schemas.microsoft.com/office/drawing/2014/main" id="{B9C6D28A-9704-02A7-353C-42EA09BC08BC}"/>
                </a:ext>
              </a:extLst>
            </p:cNvPr>
            <p:cNvPicPr>
              <a:picLocks noChangeAspect="1"/>
            </p:cNvPicPr>
            <p:nvPr/>
          </p:nvPicPr>
          <p:blipFill>
            <a:blip r:embed="rId5"/>
            <a:srcRect/>
            <a:stretch>
              <a:fillRect/>
            </a:stretch>
          </p:blipFill>
          <p:spPr>
            <a:xfrm>
              <a:off x="12408941" y="2319799"/>
              <a:ext cx="1478597" cy="908721"/>
            </a:xfrm>
            <a:prstGeom prst="rect">
              <a:avLst/>
            </a:prstGeom>
          </p:spPr>
        </p:pic>
        <p:pic>
          <p:nvPicPr>
            <p:cNvPr id="33" name="Picture 23">
              <a:extLst>
                <a:ext uri="{FF2B5EF4-FFF2-40B4-BE49-F238E27FC236}">
                  <a16:creationId xmlns="" xmlns:a16="http://schemas.microsoft.com/office/drawing/2014/main" id="{2A1188D5-579D-1ACB-447F-FC77D9DDC6F9}"/>
                </a:ext>
              </a:extLst>
            </p:cNvPr>
            <p:cNvPicPr>
              <a:picLocks noChangeAspect="1"/>
            </p:cNvPicPr>
            <p:nvPr/>
          </p:nvPicPr>
          <p:blipFill>
            <a:blip r:embed="rId6"/>
            <a:srcRect/>
            <a:stretch>
              <a:fillRect/>
            </a:stretch>
          </p:blipFill>
          <p:spPr>
            <a:xfrm>
              <a:off x="12746373" y="624596"/>
              <a:ext cx="1832014" cy="1354927"/>
            </a:xfrm>
            <a:prstGeom prst="rect">
              <a:avLst/>
            </a:prstGeom>
          </p:spPr>
        </p:pic>
        <p:pic>
          <p:nvPicPr>
            <p:cNvPr id="34" name="Picture 15">
              <a:extLst>
                <a:ext uri="{FF2B5EF4-FFF2-40B4-BE49-F238E27FC236}">
                  <a16:creationId xmlns="" xmlns:a16="http://schemas.microsoft.com/office/drawing/2014/main" id="{8C2E669C-DB23-0638-164E-04B28E1F1AD4}"/>
                </a:ext>
              </a:extLst>
            </p:cNvPr>
            <p:cNvPicPr>
              <a:picLocks noChangeAspect="1"/>
            </p:cNvPicPr>
            <p:nvPr/>
          </p:nvPicPr>
          <p:blipFill>
            <a:blip r:embed="rId5"/>
            <a:srcRect/>
            <a:stretch>
              <a:fillRect/>
            </a:stretch>
          </p:blipFill>
          <p:spPr>
            <a:xfrm>
              <a:off x="15134284" y="1919702"/>
              <a:ext cx="1130523" cy="694801"/>
            </a:xfrm>
            <a:prstGeom prst="rect">
              <a:avLst/>
            </a:prstGeom>
          </p:spPr>
        </p:pic>
        <p:pic>
          <p:nvPicPr>
            <p:cNvPr id="35" name="Picture 15">
              <a:extLst>
                <a:ext uri="{FF2B5EF4-FFF2-40B4-BE49-F238E27FC236}">
                  <a16:creationId xmlns="" xmlns:a16="http://schemas.microsoft.com/office/drawing/2014/main" id="{C55878C1-2DDD-45AF-937C-0EEA8DAF84BA}"/>
                </a:ext>
              </a:extLst>
            </p:cNvPr>
            <p:cNvPicPr>
              <a:picLocks noChangeAspect="1"/>
            </p:cNvPicPr>
            <p:nvPr/>
          </p:nvPicPr>
          <p:blipFill>
            <a:blip r:embed="rId5"/>
            <a:srcRect/>
            <a:stretch>
              <a:fillRect/>
            </a:stretch>
          </p:blipFill>
          <p:spPr>
            <a:xfrm>
              <a:off x="17344084" y="1284722"/>
              <a:ext cx="1130523" cy="694801"/>
            </a:xfrm>
            <a:prstGeom prst="rect">
              <a:avLst/>
            </a:prstGeom>
          </p:spPr>
        </p:pic>
      </p:grpSp>
      <p:grpSp>
        <p:nvGrpSpPr>
          <p:cNvPr id="36" name="Group 35">
            <a:extLst>
              <a:ext uri="{FF2B5EF4-FFF2-40B4-BE49-F238E27FC236}">
                <a16:creationId xmlns="" xmlns:a16="http://schemas.microsoft.com/office/drawing/2014/main" id="{50645645-CCF4-1C07-CDC3-FDD66505168A}"/>
              </a:ext>
            </a:extLst>
          </p:cNvPr>
          <p:cNvGrpSpPr/>
          <p:nvPr/>
        </p:nvGrpSpPr>
        <p:grpSpPr>
          <a:xfrm>
            <a:off x="-7638498" y="264367"/>
            <a:ext cx="7521471" cy="3896873"/>
            <a:chOff x="-5092332" y="176244"/>
            <a:chExt cx="5014314" cy="2597915"/>
          </a:xfrm>
        </p:grpSpPr>
        <p:pic>
          <p:nvPicPr>
            <p:cNvPr id="37" name="Picture 15">
              <a:extLst>
                <a:ext uri="{FF2B5EF4-FFF2-40B4-BE49-F238E27FC236}">
                  <a16:creationId xmlns="" xmlns:a16="http://schemas.microsoft.com/office/drawing/2014/main" id="{34C8BA7E-B877-F6AB-7431-DF1D83F524D7}"/>
                </a:ext>
              </a:extLst>
            </p:cNvPr>
            <p:cNvPicPr>
              <a:picLocks noChangeAspect="1"/>
            </p:cNvPicPr>
            <p:nvPr/>
          </p:nvPicPr>
          <p:blipFill>
            <a:blip r:embed="rId5"/>
            <a:srcRect/>
            <a:stretch>
              <a:fillRect/>
            </a:stretch>
          </p:blipFill>
          <p:spPr>
            <a:xfrm>
              <a:off x="-3186310" y="1302059"/>
              <a:ext cx="1478597" cy="908721"/>
            </a:xfrm>
            <a:prstGeom prst="rect">
              <a:avLst/>
            </a:prstGeom>
          </p:spPr>
        </p:pic>
        <p:pic>
          <p:nvPicPr>
            <p:cNvPr id="38" name="Picture 15">
              <a:extLst>
                <a:ext uri="{FF2B5EF4-FFF2-40B4-BE49-F238E27FC236}">
                  <a16:creationId xmlns="" xmlns:a16="http://schemas.microsoft.com/office/drawing/2014/main" id="{657847A2-2C87-779E-818C-5B711513A8D0}"/>
                </a:ext>
              </a:extLst>
            </p:cNvPr>
            <p:cNvPicPr>
              <a:picLocks noChangeAspect="1"/>
            </p:cNvPicPr>
            <p:nvPr/>
          </p:nvPicPr>
          <p:blipFill>
            <a:blip r:embed="rId5"/>
            <a:srcRect/>
            <a:stretch>
              <a:fillRect/>
            </a:stretch>
          </p:blipFill>
          <p:spPr>
            <a:xfrm>
              <a:off x="-1208541" y="176244"/>
              <a:ext cx="1130523" cy="694801"/>
            </a:xfrm>
            <a:prstGeom prst="rect">
              <a:avLst/>
            </a:prstGeom>
          </p:spPr>
        </p:pic>
        <p:pic>
          <p:nvPicPr>
            <p:cNvPr id="39" name="Picture 15">
              <a:extLst>
                <a:ext uri="{FF2B5EF4-FFF2-40B4-BE49-F238E27FC236}">
                  <a16:creationId xmlns="" xmlns:a16="http://schemas.microsoft.com/office/drawing/2014/main" id="{DD239C67-470F-B40E-3BD9-7E138BF9E271}"/>
                </a:ext>
              </a:extLst>
            </p:cNvPr>
            <p:cNvPicPr>
              <a:picLocks noChangeAspect="1"/>
            </p:cNvPicPr>
            <p:nvPr/>
          </p:nvPicPr>
          <p:blipFill>
            <a:blip r:embed="rId5"/>
            <a:srcRect/>
            <a:stretch>
              <a:fillRect/>
            </a:stretch>
          </p:blipFill>
          <p:spPr>
            <a:xfrm>
              <a:off x="-1549475" y="2079358"/>
              <a:ext cx="1130523" cy="694801"/>
            </a:xfrm>
            <a:prstGeom prst="rect">
              <a:avLst/>
            </a:prstGeom>
          </p:spPr>
        </p:pic>
        <p:pic>
          <p:nvPicPr>
            <p:cNvPr id="40" name="Picture 15">
              <a:extLst>
                <a:ext uri="{FF2B5EF4-FFF2-40B4-BE49-F238E27FC236}">
                  <a16:creationId xmlns="" xmlns:a16="http://schemas.microsoft.com/office/drawing/2014/main" id="{5FE649C3-DCE5-4301-F325-5A7512D443D0}"/>
                </a:ext>
              </a:extLst>
            </p:cNvPr>
            <p:cNvPicPr>
              <a:picLocks noChangeAspect="1"/>
            </p:cNvPicPr>
            <p:nvPr/>
          </p:nvPicPr>
          <p:blipFill>
            <a:blip r:embed="rId5"/>
            <a:srcRect/>
            <a:stretch>
              <a:fillRect/>
            </a:stretch>
          </p:blipFill>
          <p:spPr>
            <a:xfrm>
              <a:off x="-5092332" y="871045"/>
              <a:ext cx="1130523" cy="694801"/>
            </a:xfrm>
            <a:prstGeom prst="rect">
              <a:avLst/>
            </a:prstGeom>
          </p:spPr>
        </p:pic>
      </p:grpSp>
      <p:grpSp>
        <p:nvGrpSpPr>
          <p:cNvPr id="7" name="Group 6">
            <a:extLst>
              <a:ext uri="{FF2B5EF4-FFF2-40B4-BE49-F238E27FC236}">
                <a16:creationId xmlns="" xmlns:a16="http://schemas.microsoft.com/office/drawing/2014/main" id="{AE184DE7-3575-6DEA-C9D0-BD2511213349}"/>
              </a:ext>
            </a:extLst>
          </p:cNvPr>
          <p:cNvGrpSpPr/>
          <p:nvPr/>
        </p:nvGrpSpPr>
        <p:grpSpPr>
          <a:xfrm>
            <a:off x="-1668617" y="7860300"/>
            <a:ext cx="22991619" cy="2523744"/>
            <a:chOff x="-1140691" y="5175504"/>
            <a:chExt cx="15327746" cy="1682496"/>
          </a:xfrm>
        </p:grpSpPr>
        <p:pic>
          <p:nvPicPr>
            <p:cNvPr id="4" name="Picture 6">
              <a:extLst>
                <a:ext uri="{FF2B5EF4-FFF2-40B4-BE49-F238E27FC236}">
                  <a16:creationId xmlns="" xmlns:a16="http://schemas.microsoft.com/office/drawing/2014/main" id="{3E494D30-ADB8-9F57-AEB8-270C725B23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 xmlns:a16="http://schemas.microsoft.com/office/drawing/2014/main" id="{E49245B5-4046-56FB-7042-AA5B37E8BA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 xmlns:a16="http://schemas.microsoft.com/office/drawing/2014/main" id="{12090104-38A1-06FC-5506-29D2E89126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140691" y="5175504"/>
              <a:ext cx="7315200" cy="1682496"/>
            </a:xfrm>
            <a:prstGeom prst="rect">
              <a:avLst/>
            </a:prstGeom>
          </p:spPr>
        </p:pic>
      </p:grpSp>
      <p:grpSp>
        <p:nvGrpSpPr>
          <p:cNvPr id="28" name="Group 27">
            <a:extLst>
              <a:ext uri="{FF2B5EF4-FFF2-40B4-BE49-F238E27FC236}">
                <a16:creationId xmlns="" xmlns:a16="http://schemas.microsoft.com/office/drawing/2014/main" id="{44CFE1A0-E7AF-7335-5DC4-8EA980CD2D92}"/>
              </a:ext>
            </a:extLst>
          </p:cNvPr>
          <p:cNvGrpSpPr/>
          <p:nvPr/>
        </p:nvGrpSpPr>
        <p:grpSpPr>
          <a:xfrm>
            <a:off x="-57466" y="6688389"/>
            <a:ext cx="18403946" cy="2357391"/>
            <a:chOff x="-3822" y="4600319"/>
            <a:chExt cx="12269297" cy="1571594"/>
          </a:xfrm>
        </p:grpSpPr>
        <p:pic>
          <p:nvPicPr>
            <p:cNvPr id="24" name="Picture 16">
              <a:extLst>
                <a:ext uri="{FF2B5EF4-FFF2-40B4-BE49-F238E27FC236}">
                  <a16:creationId xmlns="" xmlns:a16="http://schemas.microsoft.com/office/drawing/2014/main" id="{DBE679A6-E5B1-FA99-A145-3581681CE3C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80549">
              <a:off x="6034977" y="4615801"/>
              <a:ext cx="3139754" cy="1359130"/>
            </a:xfrm>
            <a:prstGeom prst="rect">
              <a:avLst/>
            </a:prstGeom>
          </p:spPr>
        </p:pic>
        <p:pic>
          <p:nvPicPr>
            <p:cNvPr id="22" name="Picture 16">
              <a:extLst>
                <a:ext uri="{FF2B5EF4-FFF2-40B4-BE49-F238E27FC236}">
                  <a16:creationId xmlns="" xmlns:a16="http://schemas.microsoft.com/office/drawing/2014/main" id="{5FF0E80C-B9AD-073A-406E-F32F7D8061FC}"/>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 xmlns:a16="http://schemas.microsoft.com/office/drawing/2014/main" id="{F1895DA0-99C9-F7C9-4BBB-FA2B642D06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644428">
              <a:off x="1759075" y="4600319"/>
              <a:ext cx="3139754" cy="1359130"/>
            </a:xfrm>
            <a:prstGeom prst="rect">
              <a:avLst/>
            </a:prstGeom>
          </p:spPr>
        </p:pic>
        <p:pic>
          <p:nvPicPr>
            <p:cNvPr id="25" name="Picture 16">
              <a:extLst>
                <a:ext uri="{FF2B5EF4-FFF2-40B4-BE49-F238E27FC236}">
                  <a16:creationId xmlns="" xmlns:a16="http://schemas.microsoft.com/office/drawing/2014/main" id="{AF5229AB-C5E2-490A-D16F-31438F4AB0B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 xmlns:a16="http://schemas.microsoft.com/office/drawing/2014/main" id="{0CD72171-44F0-8F25-429D-BE9586249037}"/>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l="60455"/>
            <a:stretch/>
          </p:blipFill>
          <p:spPr>
            <a:xfrm rot="21095236">
              <a:off x="4824437" y="4819608"/>
              <a:ext cx="1095223" cy="1198887"/>
            </a:xfrm>
            <a:prstGeom prst="rect">
              <a:avLst/>
            </a:prstGeom>
          </p:spPr>
        </p:pic>
      </p:grpSp>
      <p:pic>
        <p:nvPicPr>
          <p:cNvPr id="20" name="Picture 6">
            <a:extLst>
              <a:ext uri="{FF2B5EF4-FFF2-40B4-BE49-F238E27FC236}">
                <a16:creationId xmlns="" xmlns:a16="http://schemas.microsoft.com/office/drawing/2014/main" id="{52289406-86B0-1D1A-5CB2-3DEE5266C2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4255518" y="511136"/>
            <a:ext cx="9305217" cy="9872909"/>
          </a:xfrm>
          <a:prstGeom prst="rect">
            <a:avLst/>
          </a:prstGeom>
        </p:spPr>
      </p:pic>
      <p:pic>
        <p:nvPicPr>
          <p:cNvPr id="68" name="Picture 67">
            <a:hlinkClick r:id="rId13" action="ppaction://hlinksldjump"/>
            <a:extLst>
              <a:ext uri="{FF2B5EF4-FFF2-40B4-BE49-F238E27FC236}">
                <a16:creationId xmlns="" xmlns:a16="http://schemas.microsoft.com/office/drawing/2014/main" id="{1E457CC4-7B44-5608-750F-717E0C74CFBC}"/>
              </a:ext>
            </a:extLst>
          </p:cNvPr>
          <p:cNvPicPr>
            <a:picLocks noChangeAspect="1"/>
          </p:cNvPicPr>
          <p:nvPr/>
        </p:nvPicPr>
        <p:blipFill>
          <a:blip r:embed="rId14"/>
          <a:stretch>
            <a:fillRect/>
          </a:stretch>
        </p:blipFill>
        <p:spPr>
          <a:xfrm>
            <a:off x="7635110" y="6535764"/>
            <a:ext cx="3017781" cy="2313633"/>
          </a:xfrm>
          <a:prstGeom prst="rect">
            <a:avLst/>
          </a:prstGeom>
        </p:spPr>
      </p:pic>
      <p:pic>
        <p:nvPicPr>
          <p:cNvPr id="69" name="Picture 68">
            <a:extLst>
              <a:ext uri="{FF2B5EF4-FFF2-40B4-BE49-F238E27FC236}">
                <a16:creationId xmlns="" xmlns:a16="http://schemas.microsoft.com/office/drawing/2014/main" id="{442CA6F6-564C-AB07-6304-31587E9E7321}"/>
              </a:ext>
            </a:extLst>
          </p:cNvPr>
          <p:cNvPicPr>
            <a:picLocks noChangeAspect="1"/>
          </p:cNvPicPr>
          <p:nvPr/>
        </p:nvPicPr>
        <p:blipFill>
          <a:blip r:embed="rId15"/>
          <a:stretch>
            <a:fillRect/>
          </a:stretch>
        </p:blipFill>
        <p:spPr>
          <a:xfrm>
            <a:off x="4255519" y="3974903"/>
            <a:ext cx="2067197" cy="2057400"/>
          </a:xfrm>
          <a:prstGeom prst="rect">
            <a:avLst/>
          </a:prstGeom>
        </p:spPr>
      </p:pic>
      <p:pic>
        <p:nvPicPr>
          <p:cNvPr id="80" name="Picture 79">
            <a:extLst>
              <a:ext uri="{FF2B5EF4-FFF2-40B4-BE49-F238E27FC236}">
                <a16:creationId xmlns="" xmlns:a16="http://schemas.microsoft.com/office/drawing/2014/main" id="{CD67DA84-66F9-FAB2-E4F6-92E51B8BEED0}"/>
              </a:ext>
            </a:extLst>
          </p:cNvPr>
          <p:cNvPicPr>
            <a:picLocks noChangeAspect="1"/>
          </p:cNvPicPr>
          <p:nvPr/>
        </p:nvPicPr>
        <p:blipFill>
          <a:blip r:embed="rId16"/>
          <a:stretch>
            <a:fillRect/>
          </a:stretch>
        </p:blipFill>
        <p:spPr>
          <a:xfrm>
            <a:off x="5061173" y="1185558"/>
            <a:ext cx="2036618" cy="2057400"/>
          </a:xfrm>
          <a:prstGeom prst="rect">
            <a:avLst/>
          </a:prstGeom>
        </p:spPr>
      </p:pic>
      <p:pic>
        <p:nvPicPr>
          <p:cNvPr id="81" name="Picture 80">
            <a:extLst>
              <a:ext uri="{FF2B5EF4-FFF2-40B4-BE49-F238E27FC236}">
                <a16:creationId xmlns="" xmlns:a16="http://schemas.microsoft.com/office/drawing/2014/main" id="{6CCACDCD-70D7-50B0-4FFE-3C884D9DC320}"/>
              </a:ext>
            </a:extLst>
          </p:cNvPr>
          <p:cNvPicPr>
            <a:picLocks noChangeAspect="1"/>
          </p:cNvPicPr>
          <p:nvPr/>
        </p:nvPicPr>
        <p:blipFill>
          <a:blip r:embed="rId17"/>
          <a:stretch>
            <a:fillRect/>
          </a:stretch>
        </p:blipFill>
        <p:spPr>
          <a:xfrm>
            <a:off x="7918640" y="414228"/>
            <a:ext cx="1995053" cy="2057400"/>
          </a:xfrm>
          <a:prstGeom prst="rect">
            <a:avLst/>
          </a:prstGeom>
        </p:spPr>
      </p:pic>
      <p:pic>
        <p:nvPicPr>
          <p:cNvPr id="82" name="Picture 81">
            <a:extLst>
              <a:ext uri="{FF2B5EF4-FFF2-40B4-BE49-F238E27FC236}">
                <a16:creationId xmlns="" xmlns:a16="http://schemas.microsoft.com/office/drawing/2014/main" id="{9F170195-1CDB-1009-5808-FC2F94D8563F}"/>
              </a:ext>
            </a:extLst>
          </p:cNvPr>
          <p:cNvPicPr>
            <a:picLocks noChangeAspect="1"/>
          </p:cNvPicPr>
          <p:nvPr/>
        </p:nvPicPr>
        <p:blipFill>
          <a:blip r:embed="rId18"/>
          <a:stretch>
            <a:fillRect/>
          </a:stretch>
        </p:blipFill>
        <p:spPr>
          <a:xfrm>
            <a:off x="11890175" y="1063470"/>
            <a:ext cx="2142308" cy="2194560"/>
          </a:xfrm>
          <a:prstGeom prst="rect">
            <a:avLst/>
          </a:prstGeom>
        </p:spPr>
      </p:pic>
      <p:pic>
        <p:nvPicPr>
          <p:cNvPr id="83" name="Picture 82">
            <a:extLst>
              <a:ext uri="{FF2B5EF4-FFF2-40B4-BE49-F238E27FC236}">
                <a16:creationId xmlns="" xmlns:a16="http://schemas.microsoft.com/office/drawing/2014/main" id="{C24C76B6-42AB-EED0-CA00-BD017640F9CB}"/>
              </a:ext>
            </a:extLst>
          </p:cNvPr>
          <p:cNvPicPr>
            <a:picLocks noChangeAspect="1"/>
          </p:cNvPicPr>
          <p:nvPr/>
        </p:nvPicPr>
        <p:blipFill>
          <a:blip r:embed="rId19"/>
          <a:stretch>
            <a:fillRect/>
          </a:stretch>
        </p:blipFill>
        <p:spPr>
          <a:xfrm>
            <a:off x="11615987" y="3618728"/>
            <a:ext cx="2194560" cy="2194560"/>
          </a:xfrm>
          <a:prstGeom prst="rect">
            <a:avLst/>
          </a:prstGeom>
        </p:spPr>
      </p:pic>
      <p:pic>
        <p:nvPicPr>
          <p:cNvPr id="10" name="Picture 9">
            <a:hlinkClick r:id="rId20" action="ppaction://hlinksldjump"/>
            <a:extLst>
              <a:ext uri="{FF2B5EF4-FFF2-40B4-BE49-F238E27FC236}">
                <a16:creationId xmlns="" xmlns:a16="http://schemas.microsoft.com/office/drawing/2014/main" id="{03323B50-D446-3647-D894-29CE2FEFF95A}"/>
              </a:ext>
            </a:extLst>
          </p:cNvPr>
          <p:cNvPicPr>
            <a:picLocks noChangeAspect="1"/>
          </p:cNvPicPr>
          <p:nvPr/>
        </p:nvPicPr>
        <p:blipFill>
          <a:blip r:embed="rId15"/>
          <a:stretch>
            <a:fillRect/>
          </a:stretch>
        </p:blipFill>
        <p:spPr>
          <a:xfrm>
            <a:off x="4262108" y="3955728"/>
            <a:ext cx="2067197" cy="2057400"/>
          </a:xfrm>
          <a:prstGeom prst="rect">
            <a:avLst/>
          </a:prstGeom>
        </p:spPr>
      </p:pic>
      <p:pic>
        <p:nvPicPr>
          <p:cNvPr id="11" name="Picture 10">
            <a:hlinkClick r:id="rId21" action="ppaction://hlinksldjump"/>
            <a:extLst>
              <a:ext uri="{FF2B5EF4-FFF2-40B4-BE49-F238E27FC236}">
                <a16:creationId xmlns="" xmlns:a16="http://schemas.microsoft.com/office/drawing/2014/main" id="{416AB07F-E0F0-8DFD-F81E-D156E50F3E24}"/>
              </a:ext>
            </a:extLst>
          </p:cNvPr>
          <p:cNvPicPr>
            <a:picLocks noChangeAspect="1"/>
          </p:cNvPicPr>
          <p:nvPr/>
        </p:nvPicPr>
        <p:blipFill>
          <a:blip r:embed="rId16"/>
          <a:stretch>
            <a:fillRect/>
          </a:stretch>
        </p:blipFill>
        <p:spPr>
          <a:xfrm>
            <a:off x="5078237" y="1204733"/>
            <a:ext cx="2036618" cy="2057400"/>
          </a:xfrm>
          <a:prstGeom prst="rect">
            <a:avLst/>
          </a:prstGeom>
        </p:spPr>
      </p:pic>
      <p:pic>
        <p:nvPicPr>
          <p:cNvPr id="12" name="Picture 11">
            <a:hlinkClick r:id="rId22" action="ppaction://hlinksldjump"/>
            <a:extLst>
              <a:ext uri="{FF2B5EF4-FFF2-40B4-BE49-F238E27FC236}">
                <a16:creationId xmlns="" xmlns:a16="http://schemas.microsoft.com/office/drawing/2014/main" id="{5036AD05-7AA4-6F79-94CB-2BE30D5C3D7D}"/>
              </a:ext>
            </a:extLst>
          </p:cNvPr>
          <p:cNvPicPr>
            <a:picLocks noChangeAspect="1"/>
          </p:cNvPicPr>
          <p:nvPr/>
        </p:nvPicPr>
        <p:blipFill>
          <a:blip r:embed="rId17"/>
          <a:stretch>
            <a:fillRect/>
          </a:stretch>
        </p:blipFill>
        <p:spPr>
          <a:xfrm>
            <a:off x="7918640" y="406346"/>
            <a:ext cx="1995053" cy="2057400"/>
          </a:xfrm>
          <a:prstGeom prst="rect">
            <a:avLst/>
          </a:prstGeom>
        </p:spPr>
      </p:pic>
      <p:pic>
        <p:nvPicPr>
          <p:cNvPr id="13" name="Picture 12">
            <a:hlinkClick r:id="rId23" action="ppaction://hlinksldjump"/>
            <a:extLst>
              <a:ext uri="{FF2B5EF4-FFF2-40B4-BE49-F238E27FC236}">
                <a16:creationId xmlns="" xmlns:a16="http://schemas.microsoft.com/office/drawing/2014/main" id="{523E136A-FDB5-9271-4360-CC3EEEBA31A9}"/>
              </a:ext>
            </a:extLst>
          </p:cNvPr>
          <p:cNvPicPr>
            <a:picLocks noChangeAspect="1"/>
          </p:cNvPicPr>
          <p:nvPr/>
        </p:nvPicPr>
        <p:blipFill>
          <a:blip r:embed="rId18"/>
          <a:stretch>
            <a:fillRect/>
          </a:stretch>
        </p:blipFill>
        <p:spPr>
          <a:xfrm>
            <a:off x="11878261" y="1076253"/>
            <a:ext cx="2142308" cy="2194560"/>
          </a:xfrm>
          <a:prstGeom prst="rect">
            <a:avLst/>
          </a:prstGeom>
        </p:spPr>
      </p:pic>
      <p:pic>
        <p:nvPicPr>
          <p:cNvPr id="14" name="Picture 13">
            <a:hlinkClick r:id="rId24" action="ppaction://hlinksldjump"/>
            <a:extLst>
              <a:ext uri="{FF2B5EF4-FFF2-40B4-BE49-F238E27FC236}">
                <a16:creationId xmlns="" xmlns:a16="http://schemas.microsoft.com/office/drawing/2014/main" id="{52827EA9-F442-DAC5-53E5-E16B06EB61E9}"/>
              </a:ext>
            </a:extLst>
          </p:cNvPr>
          <p:cNvPicPr>
            <a:picLocks noChangeAspect="1"/>
          </p:cNvPicPr>
          <p:nvPr/>
        </p:nvPicPr>
        <p:blipFill>
          <a:blip r:embed="rId19"/>
          <a:stretch>
            <a:fillRect/>
          </a:stretch>
        </p:blipFill>
        <p:spPr>
          <a:xfrm>
            <a:off x="11615987" y="3636966"/>
            <a:ext cx="2194560" cy="2194560"/>
          </a:xfrm>
          <a:prstGeom prst="rect">
            <a:avLst/>
          </a:prstGeom>
        </p:spPr>
      </p:pic>
    </p:spTree>
    <p:extLst>
      <p:ext uri="{BB962C8B-B14F-4D97-AF65-F5344CB8AC3E}">
        <p14:creationId xmlns:p14="http://schemas.microsoft.com/office/powerpoint/2010/main" val="2715282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3"/>
                                        </p:tgtEl>
                                        <p:attrNameLst>
                                          <p:attrName>r</p:attrName>
                                        </p:attrNameLst>
                                      </p:cBhvr>
                                    </p:animRot>
                                    <p:animRot by="-240000">
                                      <p:cBhvr>
                                        <p:cTn id="33" dur="200" fill="hold">
                                          <p:stCondLst>
                                            <p:cond delay="200"/>
                                          </p:stCondLst>
                                        </p:cTn>
                                        <p:tgtEl>
                                          <p:spTgt spid="13"/>
                                        </p:tgtEl>
                                        <p:attrNameLst>
                                          <p:attrName>r</p:attrName>
                                        </p:attrNameLst>
                                      </p:cBhvr>
                                    </p:animRot>
                                    <p:animRot by="240000">
                                      <p:cBhvr>
                                        <p:cTn id="34" dur="200" fill="hold">
                                          <p:stCondLst>
                                            <p:cond delay="400"/>
                                          </p:stCondLst>
                                        </p:cTn>
                                        <p:tgtEl>
                                          <p:spTgt spid="13"/>
                                        </p:tgtEl>
                                        <p:attrNameLst>
                                          <p:attrName>r</p:attrName>
                                        </p:attrNameLst>
                                      </p:cBhvr>
                                    </p:animRot>
                                    <p:animRot by="-240000">
                                      <p:cBhvr>
                                        <p:cTn id="35" dur="200" fill="hold">
                                          <p:stCondLst>
                                            <p:cond delay="600"/>
                                          </p:stCondLst>
                                        </p:cTn>
                                        <p:tgtEl>
                                          <p:spTgt spid="13"/>
                                        </p:tgtEl>
                                        <p:attrNameLst>
                                          <p:attrName>r</p:attrName>
                                        </p:attrNameLst>
                                      </p:cBhvr>
                                    </p:animRot>
                                    <p:animRot by="120000">
                                      <p:cBhvr>
                                        <p:cTn id="36" dur="200" fill="hold">
                                          <p:stCondLst>
                                            <p:cond delay="800"/>
                                          </p:stCondLst>
                                        </p:cTn>
                                        <p:tgtEl>
                                          <p:spTgt spid="13"/>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4"/>
                                        </p:tgtEl>
                                        <p:attrNameLst>
                                          <p:attrName>r</p:attrName>
                                        </p:attrNameLst>
                                      </p:cBhvr>
                                    </p:animRot>
                                    <p:animRot by="-240000">
                                      <p:cBhvr>
                                        <p:cTn id="39" dur="200" fill="hold">
                                          <p:stCondLst>
                                            <p:cond delay="200"/>
                                          </p:stCondLst>
                                        </p:cTn>
                                        <p:tgtEl>
                                          <p:spTgt spid="14"/>
                                        </p:tgtEl>
                                        <p:attrNameLst>
                                          <p:attrName>r</p:attrName>
                                        </p:attrNameLst>
                                      </p:cBhvr>
                                    </p:animRot>
                                    <p:animRot by="240000">
                                      <p:cBhvr>
                                        <p:cTn id="40" dur="200" fill="hold">
                                          <p:stCondLst>
                                            <p:cond delay="400"/>
                                          </p:stCondLst>
                                        </p:cTn>
                                        <p:tgtEl>
                                          <p:spTgt spid="14"/>
                                        </p:tgtEl>
                                        <p:attrNameLst>
                                          <p:attrName>r</p:attrName>
                                        </p:attrNameLst>
                                      </p:cBhvr>
                                    </p:animRot>
                                    <p:animRot by="-240000">
                                      <p:cBhvr>
                                        <p:cTn id="41" dur="200" fill="hold">
                                          <p:stCondLst>
                                            <p:cond delay="600"/>
                                          </p:stCondLst>
                                        </p:cTn>
                                        <p:tgtEl>
                                          <p:spTgt spid="14"/>
                                        </p:tgtEl>
                                        <p:attrNameLst>
                                          <p:attrName>r</p:attrName>
                                        </p:attrNameLst>
                                      </p:cBhvr>
                                    </p:animRot>
                                    <p:animRot by="120000">
                                      <p:cBhvr>
                                        <p:cTn id="42" dur="200" fill="hold">
                                          <p:stCondLst>
                                            <p:cond delay="800"/>
                                          </p:stCondLst>
                                        </p:cTn>
                                        <p:tgtEl>
                                          <p:spTgt spid="14"/>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80"/>
                                        </p:tgtEl>
                                        <p:attrNameLst>
                                          <p:attrName>r</p:attrName>
                                        </p:attrNameLst>
                                      </p:cBhvr>
                                    </p:animRot>
                                    <p:animRot by="-240000">
                                      <p:cBhvr>
                                        <p:cTn id="45" dur="200" fill="hold">
                                          <p:stCondLst>
                                            <p:cond delay="200"/>
                                          </p:stCondLst>
                                        </p:cTn>
                                        <p:tgtEl>
                                          <p:spTgt spid="80"/>
                                        </p:tgtEl>
                                        <p:attrNameLst>
                                          <p:attrName>r</p:attrName>
                                        </p:attrNameLst>
                                      </p:cBhvr>
                                    </p:animRot>
                                    <p:animRot by="240000">
                                      <p:cBhvr>
                                        <p:cTn id="46" dur="200" fill="hold">
                                          <p:stCondLst>
                                            <p:cond delay="400"/>
                                          </p:stCondLst>
                                        </p:cTn>
                                        <p:tgtEl>
                                          <p:spTgt spid="80"/>
                                        </p:tgtEl>
                                        <p:attrNameLst>
                                          <p:attrName>r</p:attrName>
                                        </p:attrNameLst>
                                      </p:cBhvr>
                                    </p:animRot>
                                    <p:animRot by="-240000">
                                      <p:cBhvr>
                                        <p:cTn id="47" dur="200" fill="hold">
                                          <p:stCondLst>
                                            <p:cond delay="600"/>
                                          </p:stCondLst>
                                        </p:cTn>
                                        <p:tgtEl>
                                          <p:spTgt spid="80"/>
                                        </p:tgtEl>
                                        <p:attrNameLst>
                                          <p:attrName>r</p:attrName>
                                        </p:attrNameLst>
                                      </p:cBhvr>
                                    </p:animRot>
                                    <p:animRot by="120000">
                                      <p:cBhvr>
                                        <p:cTn id="48" dur="200" fill="hold">
                                          <p:stCondLst>
                                            <p:cond delay="800"/>
                                          </p:stCondLst>
                                        </p:cTn>
                                        <p:tgtEl>
                                          <p:spTgt spid="80"/>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81"/>
                                        </p:tgtEl>
                                        <p:attrNameLst>
                                          <p:attrName>r</p:attrName>
                                        </p:attrNameLst>
                                      </p:cBhvr>
                                    </p:animRot>
                                    <p:animRot by="-240000">
                                      <p:cBhvr>
                                        <p:cTn id="51" dur="200" fill="hold">
                                          <p:stCondLst>
                                            <p:cond delay="200"/>
                                          </p:stCondLst>
                                        </p:cTn>
                                        <p:tgtEl>
                                          <p:spTgt spid="81"/>
                                        </p:tgtEl>
                                        <p:attrNameLst>
                                          <p:attrName>r</p:attrName>
                                        </p:attrNameLst>
                                      </p:cBhvr>
                                    </p:animRot>
                                    <p:animRot by="240000">
                                      <p:cBhvr>
                                        <p:cTn id="52" dur="200" fill="hold">
                                          <p:stCondLst>
                                            <p:cond delay="400"/>
                                          </p:stCondLst>
                                        </p:cTn>
                                        <p:tgtEl>
                                          <p:spTgt spid="81"/>
                                        </p:tgtEl>
                                        <p:attrNameLst>
                                          <p:attrName>r</p:attrName>
                                        </p:attrNameLst>
                                      </p:cBhvr>
                                    </p:animRot>
                                    <p:animRot by="-240000">
                                      <p:cBhvr>
                                        <p:cTn id="53" dur="200" fill="hold">
                                          <p:stCondLst>
                                            <p:cond delay="600"/>
                                          </p:stCondLst>
                                        </p:cTn>
                                        <p:tgtEl>
                                          <p:spTgt spid="81"/>
                                        </p:tgtEl>
                                        <p:attrNameLst>
                                          <p:attrName>r</p:attrName>
                                        </p:attrNameLst>
                                      </p:cBhvr>
                                    </p:animRot>
                                    <p:animRot by="120000">
                                      <p:cBhvr>
                                        <p:cTn id="54" dur="200" fill="hold">
                                          <p:stCondLst>
                                            <p:cond delay="800"/>
                                          </p:stCondLst>
                                        </p:cTn>
                                        <p:tgtEl>
                                          <p:spTgt spid="81"/>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82"/>
                                        </p:tgtEl>
                                        <p:attrNameLst>
                                          <p:attrName>r</p:attrName>
                                        </p:attrNameLst>
                                      </p:cBhvr>
                                    </p:animRot>
                                    <p:animRot by="-240000">
                                      <p:cBhvr>
                                        <p:cTn id="57" dur="200" fill="hold">
                                          <p:stCondLst>
                                            <p:cond delay="200"/>
                                          </p:stCondLst>
                                        </p:cTn>
                                        <p:tgtEl>
                                          <p:spTgt spid="82"/>
                                        </p:tgtEl>
                                        <p:attrNameLst>
                                          <p:attrName>r</p:attrName>
                                        </p:attrNameLst>
                                      </p:cBhvr>
                                    </p:animRot>
                                    <p:animRot by="240000">
                                      <p:cBhvr>
                                        <p:cTn id="58" dur="200" fill="hold">
                                          <p:stCondLst>
                                            <p:cond delay="400"/>
                                          </p:stCondLst>
                                        </p:cTn>
                                        <p:tgtEl>
                                          <p:spTgt spid="82"/>
                                        </p:tgtEl>
                                        <p:attrNameLst>
                                          <p:attrName>r</p:attrName>
                                        </p:attrNameLst>
                                      </p:cBhvr>
                                    </p:animRot>
                                    <p:animRot by="-240000">
                                      <p:cBhvr>
                                        <p:cTn id="59" dur="200" fill="hold">
                                          <p:stCondLst>
                                            <p:cond delay="600"/>
                                          </p:stCondLst>
                                        </p:cTn>
                                        <p:tgtEl>
                                          <p:spTgt spid="82"/>
                                        </p:tgtEl>
                                        <p:attrNameLst>
                                          <p:attrName>r</p:attrName>
                                        </p:attrNameLst>
                                      </p:cBhvr>
                                    </p:animRot>
                                    <p:animRot by="120000">
                                      <p:cBhvr>
                                        <p:cTn id="60" dur="200" fill="hold">
                                          <p:stCondLst>
                                            <p:cond delay="800"/>
                                          </p:stCondLst>
                                        </p:cTn>
                                        <p:tgtEl>
                                          <p:spTgt spid="8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69"/>
                                        </p:tgtEl>
                                        <p:attrNameLst>
                                          <p:attrName>r</p:attrName>
                                        </p:attrNameLst>
                                      </p:cBhvr>
                                    </p:animRot>
                                    <p:animRot by="-240000">
                                      <p:cBhvr>
                                        <p:cTn id="63" dur="200" fill="hold">
                                          <p:stCondLst>
                                            <p:cond delay="200"/>
                                          </p:stCondLst>
                                        </p:cTn>
                                        <p:tgtEl>
                                          <p:spTgt spid="69"/>
                                        </p:tgtEl>
                                        <p:attrNameLst>
                                          <p:attrName>r</p:attrName>
                                        </p:attrNameLst>
                                      </p:cBhvr>
                                    </p:animRot>
                                    <p:animRot by="240000">
                                      <p:cBhvr>
                                        <p:cTn id="64" dur="200" fill="hold">
                                          <p:stCondLst>
                                            <p:cond delay="400"/>
                                          </p:stCondLst>
                                        </p:cTn>
                                        <p:tgtEl>
                                          <p:spTgt spid="69"/>
                                        </p:tgtEl>
                                        <p:attrNameLst>
                                          <p:attrName>r</p:attrName>
                                        </p:attrNameLst>
                                      </p:cBhvr>
                                    </p:animRot>
                                    <p:animRot by="-240000">
                                      <p:cBhvr>
                                        <p:cTn id="65" dur="200" fill="hold">
                                          <p:stCondLst>
                                            <p:cond delay="600"/>
                                          </p:stCondLst>
                                        </p:cTn>
                                        <p:tgtEl>
                                          <p:spTgt spid="69"/>
                                        </p:tgtEl>
                                        <p:attrNameLst>
                                          <p:attrName>r</p:attrName>
                                        </p:attrNameLst>
                                      </p:cBhvr>
                                    </p:animRot>
                                    <p:animRot by="120000">
                                      <p:cBhvr>
                                        <p:cTn id="66" dur="200" fill="hold">
                                          <p:stCondLst>
                                            <p:cond delay="800"/>
                                          </p:stCondLst>
                                        </p:cTn>
                                        <p:tgtEl>
                                          <p:spTgt spid="69"/>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83"/>
                                        </p:tgtEl>
                                        <p:attrNameLst>
                                          <p:attrName>r</p:attrName>
                                        </p:attrNameLst>
                                      </p:cBhvr>
                                    </p:animRot>
                                    <p:animRot by="-240000">
                                      <p:cBhvr>
                                        <p:cTn id="69" dur="200" fill="hold">
                                          <p:stCondLst>
                                            <p:cond delay="200"/>
                                          </p:stCondLst>
                                        </p:cTn>
                                        <p:tgtEl>
                                          <p:spTgt spid="83"/>
                                        </p:tgtEl>
                                        <p:attrNameLst>
                                          <p:attrName>r</p:attrName>
                                        </p:attrNameLst>
                                      </p:cBhvr>
                                    </p:animRot>
                                    <p:animRot by="240000">
                                      <p:cBhvr>
                                        <p:cTn id="70" dur="200" fill="hold">
                                          <p:stCondLst>
                                            <p:cond delay="400"/>
                                          </p:stCondLst>
                                        </p:cTn>
                                        <p:tgtEl>
                                          <p:spTgt spid="83"/>
                                        </p:tgtEl>
                                        <p:attrNameLst>
                                          <p:attrName>r</p:attrName>
                                        </p:attrNameLst>
                                      </p:cBhvr>
                                    </p:animRot>
                                    <p:animRot by="-240000">
                                      <p:cBhvr>
                                        <p:cTn id="71" dur="200" fill="hold">
                                          <p:stCondLst>
                                            <p:cond delay="600"/>
                                          </p:stCondLst>
                                        </p:cTn>
                                        <p:tgtEl>
                                          <p:spTgt spid="83"/>
                                        </p:tgtEl>
                                        <p:attrNameLst>
                                          <p:attrName>r</p:attrName>
                                        </p:attrNameLst>
                                      </p:cBhvr>
                                    </p:animRot>
                                    <p:animRot by="120000">
                                      <p:cBhvr>
                                        <p:cTn id="72" dur="200" fill="hold">
                                          <p:stCondLst>
                                            <p:cond delay="800"/>
                                          </p:stCondLst>
                                        </p:cTn>
                                        <p:tgtEl>
                                          <p:spTgt spid="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10"/>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9" restart="whenNotActive" fill="hold" evtFilter="cancelBubble" nodeType="interactiveSeq">
                <p:stCondLst>
                  <p:cond evt="onClick" delay="0">
                    <p:tgtEl>
                      <p:spTgt spid="11"/>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1"/>
                                        </p:tgtEl>
                                      </p:cBhvr>
                                    </p:animEffect>
                                    <p:set>
                                      <p:cBhvr>
                                        <p:cTn id="8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5" restart="whenNotActive" fill="hold" evtFilter="cancelBubble" nodeType="interactiveSeq">
                <p:stCondLst>
                  <p:cond evt="onClick" delay="0">
                    <p:tgtEl>
                      <p:spTgt spid="12"/>
                    </p:tgtEl>
                  </p:cond>
                </p:stCondLst>
                <p:endSync evt="end" delay="0">
                  <p:rtn val="all"/>
                </p:endSync>
                <p:childTnLst>
                  <p:par>
                    <p:cTn id="86" fill="hold">
                      <p:stCondLst>
                        <p:cond delay="0"/>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12"/>
                                        </p:tgtEl>
                                      </p:cBhvr>
                                    </p:animEffect>
                                    <p:set>
                                      <p:cBhvr>
                                        <p:cTn id="9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1" restart="whenNotActive" fill="hold" evtFilter="cancelBubble" nodeType="interactiveSeq">
                <p:stCondLst>
                  <p:cond evt="onClick" delay="0">
                    <p:tgtEl>
                      <p:spTgt spid="13"/>
                    </p:tgtEl>
                  </p:cond>
                </p:stCondLst>
                <p:endSync evt="end" delay="0">
                  <p:rtn val="all"/>
                </p:endSync>
                <p:childTnLst>
                  <p:par>
                    <p:cTn id="92" fill="hold">
                      <p:stCondLst>
                        <p:cond delay="0"/>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7" restart="whenNotActive" fill="hold" evtFilter="cancelBubble" nodeType="interactiveSeq">
                <p:stCondLst>
                  <p:cond evt="onClick" delay="0">
                    <p:tgtEl>
                      <p:spTgt spid="14"/>
                    </p:tgtEl>
                  </p:cond>
                </p:stCondLst>
                <p:endSync evt="end" delay="0">
                  <p:rtn val="all"/>
                </p:endSync>
                <p:childTnLst>
                  <p:par>
                    <p:cTn id="98" fill="hold">
                      <p:stCondLst>
                        <p:cond delay="0"/>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14"/>
                                        </p:tgtEl>
                                      </p:cBhvr>
                                    </p:animEffect>
                                    <p:set>
                                      <p:cBhvr>
                                        <p:cTn id="10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80"/>
                    </p:tgtEl>
                  </p:cond>
                </p:stCondLst>
                <p:endSync evt="end" delay="0">
                  <p:rtn val="all"/>
                </p:endSync>
                <p:childTnLst>
                  <p:par>
                    <p:cTn id="104" fill="hold">
                      <p:stCondLst>
                        <p:cond delay="0"/>
                      </p:stCondLst>
                      <p:childTnLst>
                        <p:par>
                          <p:cTn id="105" fill="hold">
                            <p:stCondLst>
                              <p:cond delay="0"/>
                            </p:stCondLst>
                            <p:childTnLst>
                              <p:par>
                                <p:cTn id="106" presetID="37" presetClass="exit" presetSubtype="0" fill="hold" nodeType="clickEffect">
                                  <p:stCondLst>
                                    <p:cond delay="0"/>
                                  </p:stCondLst>
                                  <p:childTnLst>
                                    <p:animEffect transition="out" filter="fade">
                                      <p:cBhvr>
                                        <p:cTn id="107" dur="1000"/>
                                        <p:tgtEl>
                                          <p:spTgt spid="80"/>
                                        </p:tgtEl>
                                      </p:cBhvr>
                                    </p:animEffect>
                                    <p:anim calcmode="lin" valueType="num">
                                      <p:cBhvr>
                                        <p:cTn id="108" dur="1000"/>
                                        <p:tgtEl>
                                          <p:spTgt spid="80"/>
                                        </p:tgtEl>
                                        <p:attrNameLst>
                                          <p:attrName>ppt_x</p:attrName>
                                        </p:attrNameLst>
                                      </p:cBhvr>
                                      <p:tavLst>
                                        <p:tav tm="0">
                                          <p:val>
                                            <p:strVal val="ppt_x"/>
                                          </p:val>
                                        </p:tav>
                                        <p:tav tm="100000">
                                          <p:val>
                                            <p:strVal val="ppt_x"/>
                                          </p:val>
                                        </p:tav>
                                      </p:tavLst>
                                    </p:anim>
                                    <p:anim calcmode="lin" valueType="num">
                                      <p:cBhvr>
                                        <p:cTn id="109" dur="100" decel="100000"/>
                                        <p:tgtEl>
                                          <p:spTgt spid="80"/>
                                        </p:tgtEl>
                                        <p:attrNameLst>
                                          <p:attrName>ppt_y</p:attrName>
                                        </p:attrNameLst>
                                      </p:cBhvr>
                                      <p:tavLst>
                                        <p:tav tm="0">
                                          <p:val>
                                            <p:strVal val="ppt_y"/>
                                          </p:val>
                                        </p:tav>
                                        <p:tav tm="100000">
                                          <p:val>
                                            <p:strVal val="ppt_y-.03"/>
                                          </p:val>
                                        </p:tav>
                                      </p:tavLst>
                                    </p:anim>
                                    <p:anim calcmode="lin" valueType="num">
                                      <p:cBhvr>
                                        <p:cTn id="110" dur="900" accel="100000">
                                          <p:stCondLst>
                                            <p:cond delay="100"/>
                                          </p:stCondLst>
                                        </p:cTn>
                                        <p:tgtEl>
                                          <p:spTgt spid="80"/>
                                        </p:tgtEl>
                                        <p:attrNameLst>
                                          <p:attrName>ppt_y</p:attrName>
                                        </p:attrNameLst>
                                      </p:cBhvr>
                                      <p:tavLst>
                                        <p:tav tm="0">
                                          <p:val>
                                            <p:strVal val="ppt_y"/>
                                          </p:val>
                                        </p:tav>
                                        <p:tav tm="100000">
                                          <p:val>
                                            <p:strVal val="ppt_y+1"/>
                                          </p:val>
                                        </p:tav>
                                      </p:tavLst>
                                    </p:anim>
                                    <p:set>
                                      <p:cBhvr>
                                        <p:cTn id="111" dur="1" fill="hold">
                                          <p:stCondLst>
                                            <p:cond delay="9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2" restart="whenNotActive" fill="hold" evtFilter="cancelBubble" nodeType="interactiveSeq">
                <p:stCondLst>
                  <p:cond evt="onClick" delay="0">
                    <p:tgtEl>
                      <p:spTgt spid="81"/>
                    </p:tgtEl>
                  </p:cond>
                </p:stCondLst>
                <p:endSync evt="end" delay="0">
                  <p:rtn val="all"/>
                </p:endSync>
                <p:childTnLst>
                  <p:par>
                    <p:cTn id="113" fill="hold">
                      <p:stCondLst>
                        <p:cond delay="0"/>
                      </p:stCondLst>
                      <p:childTnLst>
                        <p:par>
                          <p:cTn id="114" fill="hold">
                            <p:stCondLst>
                              <p:cond delay="0"/>
                            </p:stCondLst>
                            <p:childTnLst>
                              <p:par>
                                <p:cTn id="115" presetID="37" presetClass="exit" presetSubtype="0" fill="hold" nodeType="clickEffect">
                                  <p:stCondLst>
                                    <p:cond delay="0"/>
                                  </p:stCondLst>
                                  <p:childTnLst>
                                    <p:animEffect transition="out" filter="fade">
                                      <p:cBhvr>
                                        <p:cTn id="116" dur="1000"/>
                                        <p:tgtEl>
                                          <p:spTgt spid="81"/>
                                        </p:tgtEl>
                                      </p:cBhvr>
                                    </p:animEffect>
                                    <p:anim calcmode="lin" valueType="num">
                                      <p:cBhvr>
                                        <p:cTn id="117" dur="1000"/>
                                        <p:tgtEl>
                                          <p:spTgt spid="81"/>
                                        </p:tgtEl>
                                        <p:attrNameLst>
                                          <p:attrName>ppt_x</p:attrName>
                                        </p:attrNameLst>
                                      </p:cBhvr>
                                      <p:tavLst>
                                        <p:tav tm="0">
                                          <p:val>
                                            <p:strVal val="ppt_x"/>
                                          </p:val>
                                        </p:tav>
                                        <p:tav tm="100000">
                                          <p:val>
                                            <p:strVal val="ppt_x"/>
                                          </p:val>
                                        </p:tav>
                                      </p:tavLst>
                                    </p:anim>
                                    <p:anim calcmode="lin" valueType="num">
                                      <p:cBhvr>
                                        <p:cTn id="118" dur="100" decel="100000"/>
                                        <p:tgtEl>
                                          <p:spTgt spid="81"/>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81"/>
                                        </p:tgtEl>
                                        <p:attrNameLst>
                                          <p:attrName>ppt_y</p:attrName>
                                        </p:attrNameLst>
                                      </p:cBhvr>
                                      <p:tavLst>
                                        <p:tav tm="0">
                                          <p:val>
                                            <p:strVal val="ppt_y"/>
                                          </p:val>
                                        </p:tav>
                                        <p:tav tm="100000">
                                          <p:val>
                                            <p:strVal val="ppt_y+1"/>
                                          </p:val>
                                        </p:tav>
                                      </p:tavLst>
                                    </p:anim>
                                    <p:set>
                                      <p:cBhvr>
                                        <p:cTn id="120" dur="1" fill="hold">
                                          <p:stCondLst>
                                            <p:cond delay="9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1" restart="whenNotActive" fill="hold" evtFilter="cancelBubble" nodeType="interactiveSeq">
                <p:stCondLst>
                  <p:cond evt="onClick" delay="0">
                    <p:tgtEl>
                      <p:spTgt spid="82"/>
                    </p:tgtEl>
                  </p:cond>
                </p:stCondLst>
                <p:endSync evt="end" delay="0">
                  <p:rtn val="all"/>
                </p:endSync>
                <p:childTnLst>
                  <p:par>
                    <p:cTn id="122" fill="hold">
                      <p:stCondLst>
                        <p:cond delay="0"/>
                      </p:stCondLst>
                      <p:childTnLst>
                        <p:par>
                          <p:cTn id="123" fill="hold">
                            <p:stCondLst>
                              <p:cond delay="0"/>
                            </p:stCondLst>
                            <p:childTnLst>
                              <p:par>
                                <p:cTn id="124" presetID="37" presetClass="exit" presetSubtype="0" fill="hold" nodeType="clickEffect">
                                  <p:stCondLst>
                                    <p:cond delay="0"/>
                                  </p:stCondLst>
                                  <p:childTnLst>
                                    <p:animEffect transition="out" filter="fade">
                                      <p:cBhvr>
                                        <p:cTn id="125" dur="1000"/>
                                        <p:tgtEl>
                                          <p:spTgt spid="82"/>
                                        </p:tgtEl>
                                      </p:cBhvr>
                                    </p:animEffect>
                                    <p:anim calcmode="lin" valueType="num">
                                      <p:cBhvr>
                                        <p:cTn id="126" dur="1000"/>
                                        <p:tgtEl>
                                          <p:spTgt spid="82"/>
                                        </p:tgtEl>
                                        <p:attrNameLst>
                                          <p:attrName>ppt_x</p:attrName>
                                        </p:attrNameLst>
                                      </p:cBhvr>
                                      <p:tavLst>
                                        <p:tav tm="0">
                                          <p:val>
                                            <p:strVal val="ppt_x"/>
                                          </p:val>
                                        </p:tav>
                                        <p:tav tm="100000">
                                          <p:val>
                                            <p:strVal val="ppt_x"/>
                                          </p:val>
                                        </p:tav>
                                      </p:tavLst>
                                    </p:anim>
                                    <p:anim calcmode="lin" valueType="num">
                                      <p:cBhvr>
                                        <p:cTn id="127" dur="100" decel="100000"/>
                                        <p:tgtEl>
                                          <p:spTgt spid="82"/>
                                        </p:tgtEl>
                                        <p:attrNameLst>
                                          <p:attrName>ppt_y</p:attrName>
                                        </p:attrNameLst>
                                      </p:cBhvr>
                                      <p:tavLst>
                                        <p:tav tm="0">
                                          <p:val>
                                            <p:strVal val="ppt_y"/>
                                          </p:val>
                                        </p:tav>
                                        <p:tav tm="100000">
                                          <p:val>
                                            <p:strVal val="ppt_y-.03"/>
                                          </p:val>
                                        </p:tav>
                                      </p:tavLst>
                                    </p:anim>
                                    <p:anim calcmode="lin" valueType="num">
                                      <p:cBhvr>
                                        <p:cTn id="128" dur="900" accel="100000">
                                          <p:stCondLst>
                                            <p:cond delay="100"/>
                                          </p:stCondLst>
                                        </p:cTn>
                                        <p:tgtEl>
                                          <p:spTgt spid="82"/>
                                        </p:tgtEl>
                                        <p:attrNameLst>
                                          <p:attrName>ppt_y</p:attrName>
                                        </p:attrNameLst>
                                      </p:cBhvr>
                                      <p:tavLst>
                                        <p:tav tm="0">
                                          <p:val>
                                            <p:strVal val="ppt_y"/>
                                          </p:val>
                                        </p:tav>
                                        <p:tav tm="100000">
                                          <p:val>
                                            <p:strVal val="ppt_y+1"/>
                                          </p:val>
                                        </p:tav>
                                      </p:tavLst>
                                    </p:anim>
                                    <p:set>
                                      <p:cBhvr>
                                        <p:cTn id="129" dur="1" fill="hold">
                                          <p:stCondLst>
                                            <p:cond delay="9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30" restart="whenNotActive" fill="hold" evtFilter="cancelBubble" nodeType="interactiveSeq">
                <p:stCondLst>
                  <p:cond evt="onClick" delay="0">
                    <p:tgtEl>
                      <p:spTgt spid="69"/>
                    </p:tgtEl>
                  </p:cond>
                </p:stCondLst>
                <p:endSync evt="end" delay="0">
                  <p:rtn val="all"/>
                </p:endSync>
                <p:childTnLst>
                  <p:par>
                    <p:cTn id="131" fill="hold">
                      <p:stCondLst>
                        <p:cond delay="0"/>
                      </p:stCondLst>
                      <p:childTnLst>
                        <p:par>
                          <p:cTn id="132" fill="hold">
                            <p:stCondLst>
                              <p:cond delay="0"/>
                            </p:stCondLst>
                            <p:childTnLst>
                              <p:par>
                                <p:cTn id="133" presetID="37" presetClass="exit" presetSubtype="0" fill="hold" nodeType="clickEffect">
                                  <p:stCondLst>
                                    <p:cond delay="0"/>
                                  </p:stCondLst>
                                  <p:childTnLst>
                                    <p:animEffect transition="out" filter="fade">
                                      <p:cBhvr>
                                        <p:cTn id="134" dur="1000"/>
                                        <p:tgtEl>
                                          <p:spTgt spid="69"/>
                                        </p:tgtEl>
                                      </p:cBhvr>
                                    </p:animEffect>
                                    <p:anim calcmode="lin" valueType="num">
                                      <p:cBhvr>
                                        <p:cTn id="135" dur="1000"/>
                                        <p:tgtEl>
                                          <p:spTgt spid="69"/>
                                        </p:tgtEl>
                                        <p:attrNameLst>
                                          <p:attrName>ppt_x</p:attrName>
                                        </p:attrNameLst>
                                      </p:cBhvr>
                                      <p:tavLst>
                                        <p:tav tm="0">
                                          <p:val>
                                            <p:strVal val="ppt_x"/>
                                          </p:val>
                                        </p:tav>
                                        <p:tav tm="100000">
                                          <p:val>
                                            <p:strVal val="ppt_x"/>
                                          </p:val>
                                        </p:tav>
                                      </p:tavLst>
                                    </p:anim>
                                    <p:anim calcmode="lin" valueType="num">
                                      <p:cBhvr>
                                        <p:cTn id="136" dur="100" decel="100000"/>
                                        <p:tgtEl>
                                          <p:spTgt spid="6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69"/>
                                        </p:tgtEl>
                                        <p:attrNameLst>
                                          <p:attrName>ppt_y</p:attrName>
                                        </p:attrNameLst>
                                      </p:cBhvr>
                                      <p:tavLst>
                                        <p:tav tm="0">
                                          <p:val>
                                            <p:strVal val="ppt_y"/>
                                          </p:val>
                                        </p:tav>
                                        <p:tav tm="100000">
                                          <p:val>
                                            <p:strVal val="ppt_y+1"/>
                                          </p:val>
                                        </p:tav>
                                      </p:tavLst>
                                    </p:anim>
                                    <p:set>
                                      <p:cBhvr>
                                        <p:cTn id="138"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39" restart="whenNotActive" fill="hold" evtFilter="cancelBubble" nodeType="interactiveSeq">
                <p:stCondLst>
                  <p:cond evt="onClick" delay="0">
                    <p:tgtEl>
                      <p:spTgt spid="83"/>
                    </p:tgtEl>
                  </p:cond>
                </p:stCondLst>
                <p:endSync evt="end" delay="0">
                  <p:rtn val="all"/>
                </p:endSync>
                <p:childTnLst>
                  <p:par>
                    <p:cTn id="140" fill="hold">
                      <p:stCondLst>
                        <p:cond delay="0"/>
                      </p:stCondLst>
                      <p:childTnLst>
                        <p:par>
                          <p:cTn id="141" fill="hold">
                            <p:stCondLst>
                              <p:cond delay="0"/>
                            </p:stCondLst>
                            <p:childTnLst>
                              <p:par>
                                <p:cTn id="142" presetID="37" presetClass="exit" presetSubtype="0" fill="hold" nodeType="clickEffect">
                                  <p:stCondLst>
                                    <p:cond delay="0"/>
                                  </p:stCondLst>
                                  <p:childTnLst>
                                    <p:animEffect transition="out" filter="fade">
                                      <p:cBhvr>
                                        <p:cTn id="143" dur="1000"/>
                                        <p:tgtEl>
                                          <p:spTgt spid="83"/>
                                        </p:tgtEl>
                                      </p:cBhvr>
                                    </p:animEffect>
                                    <p:anim calcmode="lin" valueType="num">
                                      <p:cBhvr>
                                        <p:cTn id="144" dur="1000"/>
                                        <p:tgtEl>
                                          <p:spTgt spid="83"/>
                                        </p:tgtEl>
                                        <p:attrNameLst>
                                          <p:attrName>ppt_x</p:attrName>
                                        </p:attrNameLst>
                                      </p:cBhvr>
                                      <p:tavLst>
                                        <p:tav tm="0">
                                          <p:val>
                                            <p:strVal val="ppt_x"/>
                                          </p:val>
                                        </p:tav>
                                        <p:tav tm="100000">
                                          <p:val>
                                            <p:strVal val="ppt_x"/>
                                          </p:val>
                                        </p:tav>
                                      </p:tavLst>
                                    </p:anim>
                                    <p:anim calcmode="lin" valueType="num">
                                      <p:cBhvr>
                                        <p:cTn id="145" dur="100" decel="100000"/>
                                        <p:tgtEl>
                                          <p:spTgt spid="83"/>
                                        </p:tgtEl>
                                        <p:attrNameLst>
                                          <p:attrName>ppt_y</p:attrName>
                                        </p:attrNameLst>
                                      </p:cBhvr>
                                      <p:tavLst>
                                        <p:tav tm="0">
                                          <p:val>
                                            <p:strVal val="ppt_y"/>
                                          </p:val>
                                        </p:tav>
                                        <p:tav tm="100000">
                                          <p:val>
                                            <p:strVal val="ppt_y-.03"/>
                                          </p:val>
                                        </p:tav>
                                      </p:tavLst>
                                    </p:anim>
                                    <p:anim calcmode="lin" valueType="num">
                                      <p:cBhvr>
                                        <p:cTn id="146" dur="900" accel="100000">
                                          <p:stCondLst>
                                            <p:cond delay="100"/>
                                          </p:stCondLst>
                                        </p:cTn>
                                        <p:tgtEl>
                                          <p:spTgt spid="83"/>
                                        </p:tgtEl>
                                        <p:attrNameLst>
                                          <p:attrName>ppt_y</p:attrName>
                                        </p:attrNameLst>
                                      </p:cBhvr>
                                      <p:tavLst>
                                        <p:tav tm="0">
                                          <p:val>
                                            <p:strVal val="ppt_y"/>
                                          </p:val>
                                        </p:tav>
                                        <p:tav tm="100000">
                                          <p:val>
                                            <p:strVal val="ppt_y+1"/>
                                          </p:val>
                                        </p:tav>
                                      </p:tavLst>
                                    </p:anim>
                                    <p:set>
                                      <p:cBhvr>
                                        <p:cTn id="147"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1: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2x. (</a:t>
            </a:r>
            <a:r>
              <a:rPr lang="en-US" sz="4800" dirty="0" smtClean="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a:t>
            </a:r>
            <a:r>
              <a:rPr lang="en-US" sz="4800" dirty="0">
                <a:solidFill>
                  <a:schemeClr val="tx1"/>
                </a:solidFill>
                <a:latin typeface="Arial" panose="020B0604020202020204" pitchFamily="34" charset="0"/>
                <a:cs typeface="Arial" panose="020B0604020202020204" pitchFamily="34" charset="0"/>
              </a:rPr>
              <a:t> + 7x − 9)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+ 14x – </a:t>
            </a:r>
            <a:r>
              <a:rPr lang="en-US" sz="4800" dirty="0" smtClean="0">
                <a:solidFill>
                  <a:schemeClr val="tx1"/>
                </a:solidFill>
                <a:latin typeface="Arial" panose="020B0604020202020204" pitchFamily="34" charset="0"/>
                <a:cs typeface="Arial" panose="020B0604020202020204" pitchFamily="34" charset="0"/>
              </a:rPr>
              <a:t>18</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+ 14x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18x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5x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+ 9x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7x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19586" y="653058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smtClean="0">
                <a:solidFill>
                  <a:schemeClr val="tx1"/>
                </a:solidFill>
                <a:latin typeface="Arial" panose="020B0604020202020204" pitchFamily="34" charset="0"/>
                <a:cs typeface="Arial" panose="020B0604020202020204" pitchFamily="34" charset="0"/>
              </a:rPr>
              <a:t>6x</a:t>
            </a:r>
            <a:r>
              <a:rPr lang="en-US" sz="4800" baseline="30000" dirty="0">
                <a:solidFill>
                  <a:schemeClr val="tx1"/>
                </a:solidFill>
                <a:latin typeface="Arial" panose="020B0604020202020204" pitchFamily="34" charset="0"/>
                <a:cs typeface="Arial" panose="020B0604020202020204" pitchFamily="34" charset="0"/>
              </a:rPr>
              <a:t>4 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14x</a:t>
            </a:r>
            <a:r>
              <a:rPr lang="en-US" sz="4800" baseline="30000" dirty="0" smtClean="0">
                <a:solidFill>
                  <a:schemeClr val="tx1"/>
                </a:solidFill>
                <a:latin typeface="Arial" panose="020B0604020202020204" pitchFamily="34" charset="0"/>
                <a:cs typeface="Arial" panose="020B0604020202020204" pitchFamily="34" charset="0"/>
              </a:rPr>
              <a:t>2 </a:t>
            </a:r>
            <a:r>
              <a:rPr lang="en-US" sz="4800" dirty="0" smtClean="0">
                <a:solidFill>
                  <a:schemeClr val="tx1"/>
                </a:solidFill>
                <a:latin typeface="Arial" panose="020B0604020202020204" pitchFamily="34" charset="0"/>
                <a:cs typeface="Arial" panose="020B0604020202020204" pitchFamily="34" charset="0"/>
              </a:rPr>
              <a:t>− 18x</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A814687-118A-96EF-C802-DF3F4CCF047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78185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smtClean="0">
                <a:solidFill>
                  <a:srgbClr val="C00000"/>
                </a:solidFill>
                <a:latin typeface="Arial" panose="020B0604020202020204" pitchFamily="34" charset="0"/>
                <a:cs typeface="Arial" panose="020B0604020202020204" pitchFamily="34" charset="0"/>
              </a:rPr>
              <a:t>2: </a:t>
            </a:r>
            <a:r>
              <a:rPr lang="en-US" sz="4800" dirty="0" err="1">
                <a:solidFill>
                  <a:schemeClr val="tx1"/>
                </a:solidFill>
                <a:latin typeface="Arial" panose="020B0604020202020204" pitchFamily="34" charset="0"/>
                <a:cs typeface="Arial" panose="020B0604020202020204" pitchFamily="34" charset="0"/>
              </a:rPr>
              <a:t>Kết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quả</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phép</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nhân</a:t>
            </a:r>
            <a:r>
              <a:rPr lang="en-US" sz="4800" dirty="0">
                <a:solidFill>
                  <a:schemeClr val="tx1"/>
                </a:solidFill>
                <a:latin typeface="Arial" panose="020B0604020202020204" pitchFamily="34" charset="0"/>
                <a:cs typeface="Arial" panose="020B0604020202020204" pitchFamily="34" charset="0"/>
              </a:rPr>
              <a:t> (5x − 2)(2x + 1) </a:t>
            </a:r>
            <a:r>
              <a:rPr lang="en-US" sz="4800" dirty="0" err="1">
                <a:solidFill>
                  <a:schemeClr val="tx1"/>
                </a:solidFill>
                <a:latin typeface="Arial" panose="020B0604020202020204" pitchFamily="34" charset="0"/>
                <a:cs typeface="Arial" panose="020B0604020202020204" pitchFamily="34" charset="0"/>
              </a:rPr>
              <a:t>là</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nào</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trong</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các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− 3x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10x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x − </a:t>
            </a:r>
            <a:r>
              <a:rPr lang="en-US" sz="4800" dirty="0" smtClean="0">
                <a:solidFill>
                  <a:schemeClr val="tx1"/>
                </a:solidFill>
                <a:latin typeface="Arial" panose="020B0604020202020204" pitchFamily="34" charset="0"/>
                <a:cs typeface="Arial" panose="020B0604020202020204" pitchFamily="34" charset="0"/>
              </a:rPr>
              <a:t>2</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212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3: </a:t>
            </a:r>
            <a:r>
              <a:rPr lang="en-US" sz="4800" dirty="0" err="1">
                <a:solidFill>
                  <a:schemeClr val="tx1"/>
                </a:solidFill>
                <a:latin typeface="Arial" panose="020B0604020202020204" pitchFamily="34" charset="0"/>
                <a:cs typeface="Arial" panose="020B0604020202020204" pitchFamily="34" charset="0"/>
              </a:rPr>
              <a:t>Rút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gọn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biểu</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sau</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2x(x+3</a:t>
            </a:r>
            <a:r>
              <a:rPr lang="en-US" sz="4800" dirty="0">
                <a:solidFill>
                  <a:schemeClr val="tx1"/>
                </a:solidFill>
                <a:latin typeface="Arial" panose="020B0604020202020204" pitchFamily="34" charset="0"/>
                <a:cs typeface="Arial" panose="020B0604020202020204" pitchFamily="34" charset="0"/>
              </a:rPr>
              <a:t>) − 3x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(x+2) + 3x(x+1</a:t>
            </a:r>
            <a:r>
              <a:rPr lang="en-US" sz="4800" dirty="0" smtClean="0">
                <a:solidFill>
                  <a:schemeClr val="tx1"/>
                </a:solidFill>
                <a:latin typeface="Arial" panose="020B0604020202020204" pitchFamily="34" charset="0"/>
                <a:cs typeface="Arial" panose="020B0604020202020204" pitchFamily="34" charset="0"/>
              </a:rPr>
              <a:t>)</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dirty="0">
                <a:solidFill>
                  <a:schemeClr val="tx1"/>
                </a:solidFill>
                <a:latin typeface="Arial" panose="020B0604020202020204" pitchFamily="34" charset="0"/>
                <a:cs typeface="Arial" panose="020B0604020202020204" pitchFamily="34" charset="0"/>
              </a:rPr>
              <a:t>−x</a:t>
            </a:r>
            <a:r>
              <a:rPr lang="en-US" sz="4800" baseline="30000" dirty="0">
                <a:solidFill>
                  <a:schemeClr val="tx1"/>
                </a:solidFill>
                <a:latin typeface="Arial" panose="020B0604020202020204" pitchFamily="34" charset="0"/>
                <a:cs typeface="Arial" panose="020B0604020202020204" pitchFamily="34" charset="0"/>
              </a:rPr>
              <a:t>2</a:t>
            </a:r>
            <a:r>
              <a:rPr lang="en-US" sz="4800" dirty="0">
                <a:solidFill>
                  <a:schemeClr val="tx1"/>
                </a:solidFill>
                <a:latin typeface="Arial" panose="020B0604020202020204" pitchFamily="34" charset="0"/>
                <a:cs typeface="Arial" panose="020B0604020202020204" pitchFamily="34" charset="0"/>
              </a:rPr>
              <a:t> + </a:t>
            </a:r>
            <a:r>
              <a:rPr lang="en-US" sz="4800" dirty="0" smtClean="0">
                <a:solidFill>
                  <a:schemeClr val="tx1"/>
                </a:solidFill>
                <a:latin typeface="Arial" panose="020B0604020202020204" pitchFamily="34" charset="0"/>
                <a:cs typeface="Arial" panose="020B0604020202020204" pitchFamily="34" charset="0"/>
              </a:rPr>
              <a:t>9x</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1821872"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dirty="0">
                <a:solidFill>
                  <a:schemeClr val="tx1"/>
                </a:solidFill>
                <a:latin typeface="Arial" panose="020B0604020202020204" pitchFamily="34" charset="0"/>
                <a:cs typeface="Arial" panose="020B0604020202020204" pitchFamily="34" charset="0"/>
              </a:rPr>
              <a:t>−3x</a:t>
            </a:r>
            <a:r>
              <a:rPr lang="en-US" sz="4800" baseline="30000" dirty="0">
                <a:solidFill>
                  <a:schemeClr val="tx1"/>
                </a:solidFill>
                <a:latin typeface="Arial" panose="020B0604020202020204" pitchFamily="34" charset="0"/>
                <a:cs typeface="Arial" panose="020B0604020202020204" pitchFamily="34" charset="0"/>
              </a:rPr>
              <a:t>3 </a:t>
            </a:r>
            <a:r>
              <a:rPr lang="en-US" sz="4800" dirty="0">
                <a:solidFill>
                  <a:schemeClr val="tx1"/>
                </a:solidFill>
                <a:latin typeface="Arial" panose="020B0604020202020204" pitchFamily="34" charset="0"/>
                <a:cs typeface="Arial" panose="020B0604020202020204" pitchFamily="34" charset="0"/>
              </a:rPr>
              <a:t>− x</a:t>
            </a:r>
            <a:r>
              <a:rPr lang="en-US" sz="4800" baseline="30000" dirty="0">
                <a:solidFill>
                  <a:schemeClr val="tx1"/>
                </a:solidFill>
                <a:latin typeface="Arial" panose="020B0604020202020204" pitchFamily="34" charset="0"/>
                <a:cs typeface="Arial" panose="020B0604020202020204" pitchFamily="34" charset="0"/>
              </a:rPr>
              <a:t>2 </a:t>
            </a:r>
            <a:r>
              <a:rPr lang="en-US" sz="4800" dirty="0">
                <a:solidFill>
                  <a:schemeClr val="tx1"/>
                </a:solidFill>
                <a:latin typeface="Arial" panose="020B0604020202020204" pitchFamily="34" charset="0"/>
                <a:cs typeface="Arial" panose="020B0604020202020204" pitchFamily="34" charset="0"/>
              </a:rPr>
              <a:t>+ 9x</a:t>
            </a:r>
            <a:endParaRPr lang="vi-VN" sz="4800" noProof="1">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066BD82E-4B73-4E2E-4BDB-281447ADC3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407318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a:solidFill>
                  <a:srgbClr val="C00000"/>
                </a:solidFill>
                <a:latin typeface="Arial" panose="020B0604020202020204" pitchFamily="34" charset="0"/>
                <a:cs typeface="Arial" panose="020B0604020202020204" pitchFamily="34" charset="0"/>
              </a:rPr>
              <a:t>Câu </a:t>
            </a:r>
            <a:r>
              <a:rPr lang="en-US" sz="4800" b="1" noProof="1">
                <a:solidFill>
                  <a:srgbClr val="C00000"/>
                </a:solidFill>
                <a:latin typeface="Arial" panose="020B0604020202020204" pitchFamily="34" charset="0"/>
                <a:cs typeface="Arial" panose="020B0604020202020204" pitchFamily="34" charset="0"/>
              </a:rPr>
              <a:t>4</a:t>
            </a:r>
            <a:r>
              <a:rPr lang="en-US" sz="4800" b="1" noProof="1" smtClean="0">
                <a:solidFill>
                  <a:srgbClr val="C00000"/>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Tìm</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x </a:t>
            </a:r>
            <a:r>
              <a:rPr lang="en-US" sz="4800" dirty="0" err="1">
                <a:solidFill>
                  <a:schemeClr val="tx1"/>
                </a:solidFill>
                <a:latin typeface="Arial" panose="020B0604020202020204" pitchFamily="34" charset="0"/>
                <a:cs typeface="Arial" panose="020B0604020202020204" pitchFamily="34" charset="0"/>
              </a:rPr>
              <a:t>thỏa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mãn</a:t>
            </a:r>
            <a:r>
              <a:rPr lang="en-US" sz="4800" dirty="0">
                <a:solidFill>
                  <a:schemeClr val="tx1"/>
                </a:solidFill>
                <a:latin typeface="Arial" panose="020B0604020202020204" pitchFamily="34" charset="0"/>
                <a:cs typeface="Arial" panose="020B0604020202020204" pitchFamily="34" charset="0"/>
              </a:rPr>
              <a:t>: </a:t>
            </a:r>
            <a:endParaRPr lang="en-US" sz="4800" dirty="0" smtClean="0">
              <a:solidFill>
                <a:schemeClr val="tx1"/>
              </a:solidFill>
              <a:latin typeface="Arial" panose="020B0604020202020204" pitchFamily="34" charset="0"/>
              <a:cs typeface="Arial" panose="020B0604020202020204" pitchFamily="34" charset="0"/>
            </a:endParaRPr>
          </a:p>
          <a:p>
            <a:pPr algn="ctr">
              <a:lnSpc>
                <a:spcPct val="150000"/>
              </a:lnSpc>
              <a:defRPr/>
            </a:pPr>
            <a:r>
              <a:rPr lang="en-US" sz="4800" dirty="0" smtClean="0">
                <a:solidFill>
                  <a:schemeClr val="tx1"/>
                </a:solidFill>
                <a:latin typeface="Arial" panose="020B0604020202020204" pitchFamily="34" charset="0"/>
                <a:cs typeface="Arial" panose="020B0604020202020204" pitchFamily="34" charset="0"/>
              </a:rPr>
              <a:t>(</a:t>
            </a:r>
            <a:r>
              <a:rPr lang="en-US" sz="4800" dirty="0">
                <a:solidFill>
                  <a:schemeClr val="tx1"/>
                </a:solidFill>
                <a:latin typeface="Arial" panose="020B0604020202020204" pitchFamily="34" charset="0"/>
                <a:cs typeface="Arial" panose="020B0604020202020204" pitchFamily="34" charset="0"/>
              </a:rPr>
              <a:t>2x - 3)(x + 2) + (x + 5)(4 - x) = </a:t>
            </a:r>
            <a:r>
              <a:rPr lang="en-US" sz="4800" dirty="0" smtClean="0">
                <a:solidFill>
                  <a:schemeClr val="tx1"/>
                </a:solidFill>
                <a:latin typeface="Arial" panose="020B0604020202020204" pitchFamily="34" charset="0"/>
                <a:cs typeface="Arial" panose="020B0604020202020204" pitchFamily="34" charset="0"/>
              </a:rPr>
              <a:t>30</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A.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B. </a:t>
            </a:r>
            <a:r>
              <a:rPr lang="en-US" sz="4800" noProof="1" smtClean="0">
                <a:solidFill>
                  <a:schemeClr val="tx1"/>
                </a:solidFill>
                <a:latin typeface="Arial" panose="020B0604020202020204" pitchFamily="34" charset="0"/>
                <a:cs typeface="Arial" panose="020B0604020202020204" pitchFamily="34" charset="0"/>
              </a:rPr>
              <a:t>x = -4</a:t>
            </a:r>
            <a:endParaRPr lang="en-US" sz="4800" dirty="0">
              <a:solidFill>
                <a:schemeClr val="tx1"/>
              </a:solidFill>
              <a:latin typeface="Arial" panose="020B0604020202020204" pitchFamily="34" charset="0"/>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D. </a:t>
            </a:r>
            <a:r>
              <a:rPr lang="en-US" sz="4800" noProof="1" smtClean="0">
                <a:solidFill>
                  <a:schemeClr val="tx1"/>
                </a:solidFill>
                <a:latin typeface="Arial" panose="020B0604020202020204" pitchFamily="34" charset="0"/>
                <a:cs typeface="Arial" panose="020B0604020202020204" pitchFamily="34" charset="0"/>
              </a:rPr>
              <a:t>x = 0; x = 4</a:t>
            </a:r>
            <a:endParaRPr lang="en-US" sz="4800" dirty="0">
              <a:solidFill>
                <a:schemeClr val="tx1"/>
              </a:solidFill>
              <a:latin typeface="Arial" panose="020B0604020202020204" pitchFamily="34" charset="0"/>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61259" y="4078331"/>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schemeClr val="tx1"/>
                </a:solidFill>
                <a:latin typeface="Arial" panose="020B0604020202020204" pitchFamily="34" charset="0"/>
                <a:cs typeface="Arial" panose="020B0604020202020204" pitchFamily="34" charset="0"/>
              </a:rPr>
              <a:t>C. </a:t>
            </a:r>
            <a:r>
              <a:rPr lang="en-US" sz="4800" noProof="1" smtClean="0">
                <a:solidFill>
                  <a:schemeClr val="tx1"/>
                </a:solidFill>
                <a:latin typeface="Arial" panose="020B0604020202020204" pitchFamily="34" charset="0"/>
                <a:cs typeface="Arial" panose="020B0604020202020204" pitchFamily="34" charset="0"/>
              </a:rPr>
              <a:t>x = 4; x = -4</a:t>
            </a:r>
            <a:endParaRPr lang="en-US" sz="4800" dirty="0">
              <a:solidFill>
                <a:schemeClr val="tx1"/>
              </a:solidFill>
              <a:latin typeface="Arial" panose="020B0604020202020204" pitchFamily="34" charset="0"/>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3753DAE1-E1D7-1E27-C147-6C01A5676F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06611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 xmlns:a16="http://schemas.microsoft.com/office/drawing/2014/main" id="{6C7B95D9-FF5E-93AF-4F95-C290040295EF}"/>
              </a:ext>
            </a:extLst>
          </p:cNvPr>
          <p:cNvGrpSpPr/>
          <p:nvPr/>
        </p:nvGrpSpPr>
        <p:grpSpPr>
          <a:xfrm>
            <a:off x="-1668617" y="7860300"/>
            <a:ext cx="22991619" cy="2523744"/>
            <a:chOff x="-1140691" y="5175504"/>
            <a:chExt cx="15327746" cy="1682496"/>
          </a:xfrm>
        </p:grpSpPr>
        <p:pic>
          <p:nvPicPr>
            <p:cNvPr id="30" name="Picture 6">
              <a:extLst>
                <a:ext uri="{FF2B5EF4-FFF2-40B4-BE49-F238E27FC236}">
                  <a16:creationId xmlns="" xmlns:a16="http://schemas.microsoft.com/office/drawing/2014/main" id="{E8C4879F-AD0C-3AE9-DA34-B09DFC99D9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871855" y="5175504"/>
              <a:ext cx="7315200" cy="1682496"/>
            </a:xfrm>
            <a:prstGeom prst="rect">
              <a:avLst/>
            </a:prstGeom>
          </p:spPr>
        </p:pic>
        <p:pic>
          <p:nvPicPr>
            <p:cNvPr id="31" name="Picture 6">
              <a:extLst>
                <a:ext uri="{FF2B5EF4-FFF2-40B4-BE49-F238E27FC236}">
                  <a16:creationId xmlns="" xmlns:a16="http://schemas.microsoft.com/office/drawing/2014/main" id="{2BFD24DC-C19F-FB3B-582C-F04180FEB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3214255" y="5175504"/>
              <a:ext cx="7315200" cy="1682496"/>
            </a:xfrm>
            <a:prstGeom prst="rect">
              <a:avLst/>
            </a:prstGeom>
          </p:spPr>
        </p:pic>
        <p:pic>
          <p:nvPicPr>
            <p:cNvPr id="32" name="Picture 6">
              <a:extLst>
                <a:ext uri="{FF2B5EF4-FFF2-40B4-BE49-F238E27FC236}">
                  <a16:creationId xmlns="" xmlns:a16="http://schemas.microsoft.com/office/drawing/2014/main" id="{47AFD3F1-365F-F267-1254-76B678331D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700">
              <a:solidFill>
                <a:prstClr val="white"/>
              </a:solidFill>
            </a:endParaRPr>
          </a:p>
        </p:txBody>
      </p:sp>
      <p:sp>
        <p:nvSpPr>
          <p:cNvPr id="28" name="Câu hỏi">
            <a:extLst>
              <a:ext uri="{FF2B5EF4-FFF2-40B4-BE49-F238E27FC236}">
                <a16:creationId xmlns="" xmlns:a16="http://schemas.microsoft.com/office/drawing/2014/main" id="{018AD89B-885D-983C-F4F6-FC485515F49D}"/>
              </a:ext>
            </a:extLst>
          </p:cNvPr>
          <p:cNvSpPr/>
          <p:nvPr/>
        </p:nvSpPr>
        <p:spPr>
          <a:xfrm>
            <a:off x="1821872" y="628550"/>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defRPr/>
            </a:pPr>
            <a:r>
              <a:rPr lang="vi-VN" sz="4800" b="1" noProof="1" smtClean="0">
                <a:solidFill>
                  <a:srgbClr val="C00000"/>
                </a:solidFill>
                <a:latin typeface="Arial" panose="020B0604020202020204" pitchFamily="34" charset="0"/>
                <a:cs typeface="Arial" panose="020B0604020202020204" pitchFamily="34" charset="0"/>
              </a:rPr>
              <a:t>Câu</a:t>
            </a:r>
            <a:r>
              <a:rPr lang="en-US" sz="4800" b="1" noProof="1" smtClean="0">
                <a:solidFill>
                  <a:srgbClr val="C00000"/>
                </a:solidFill>
                <a:latin typeface="Arial" panose="020B0604020202020204" pitchFamily="34" charset="0"/>
                <a:cs typeface="Arial" panose="020B0604020202020204" pitchFamily="34" charset="0"/>
              </a:rPr>
              <a:t> 5: </a:t>
            </a:r>
            <a:r>
              <a:rPr lang="en-US" sz="4800" dirty="0">
                <a:solidFill>
                  <a:schemeClr val="tx1"/>
                </a:solidFill>
                <a:latin typeface="Arial" panose="020B0604020202020204" pitchFamily="34" charset="0"/>
                <a:cs typeface="Arial" panose="020B0604020202020204" pitchFamily="34" charset="0"/>
              </a:rPr>
              <a:t>Cho </a:t>
            </a:r>
            <a:r>
              <a:rPr lang="en-US" sz="4800" dirty="0" err="1">
                <a:solidFill>
                  <a:schemeClr val="tx1"/>
                </a:solidFill>
                <a:latin typeface="Arial" panose="020B0604020202020204" pitchFamily="34" charset="0"/>
                <a:cs typeface="Arial" panose="020B0604020202020204" pitchFamily="34" charset="0"/>
              </a:rPr>
              <a:t>hai</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đa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thức</a:t>
            </a:r>
            <a:r>
              <a:rPr lang="en-US" sz="4800" dirty="0">
                <a:solidFill>
                  <a:schemeClr val="tx1"/>
                </a:solidFill>
                <a:latin typeface="Arial" panose="020B0604020202020204" pitchFamily="34" charset="0"/>
                <a:cs typeface="Arial" panose="020B0604020202020204" pitchFamily="34" charset="0"/>
              </a:rPr>
              <a:t> f(x</a:t>
            </a:r>
            <a:r>
              <a:rPr lang="en-US" sz="4800" dirty="0" smtClean="0">
                <a:solidFill>
                  <a:schemeClr val="tx1"/>
                </a:solidFill>
                <a:latin typeface="Arial" panose="020B0604020202020204" pitchFamily="34" charset="0"/>
                <a:cs typeface="Arial" panose="020B0604020202020204" pitchFamily="34" charset="0"/>
              </a:rPr>
              <a:t>) = x+1</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và</a:t>
            </a:r>
            <a:r>
              <a:rPr lang="en-US" sz="4800" dirty="0">
                <a:solidFill>
                  <a:schemeClr val="tx1"/>
                </a:solidFill>
                <a:latin typeface="Arial" panose="020B0604020202020204" pitchFamily="34" charset="0"/>
                <a:cs typeface="Arial" panose="020B0604020202020204" pitchFamily="34" charset="0"/>
              </a:rPr>
              <a:t> g(x</a:t>
            </a:r>
            <a:r>
              <a:rPr lang="en-US" sz="4800" dirty="0" smtClean="0">
                <a:solidFill>
                  <a:schemeClr val="tx1"/>
                </a:solidFill>
                <a:latin typeface="Arial" panose="020B0604020202020204" pitchFamily="34" charset="0"/>
                <a:cs typeface="Arial" panose="020B0604020202020204" pitchFamily="34" charset="0"/>
              </a:rPr>
              <a:t>) = x</a:t>
            </a:r>
            <a:r>
              <a:rPr lang="en-US" sz="4800" baseline="30000" dirty="0" smtClean="0">
                <a:solidFill>
                  <a:schemeClr val="tx1"/>
                </a:solidFill>
                <a:latin typeface="Arial" panose="020B0604020202020204" pitchFamily="34" charset="0"/>
                <a:cs typeface="Arial" panose="020B0604020202020204" pitchFamily="34" charset="0"/>
              </a:rPr>
              <a:t>3 </a:t>
            </a:r>
            <a:r>
              <a:rPr lang="en-US" sz="4800" dirty="0" smtClean="0">
                <a:solidFill>
                  <a:schemeClr val="tx1"/>
                </a:solidFill>
                <a:latin typeface="Arial" panose="020B0604020202020204" pitchFamily="34" charset="0"/>
                <a:cs typeface="Arial" panose="020B0604020202020204" pitchFamily="34" charset="0"/>
              </a:rPr>
              <a:t>+ 3x</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Tính</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giá</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trị</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của</a:t>
            </a:r>
            <a:r>
              <a:rPr lang="en-US" sz="4800" dirty="0">
                <a:solidFill>
                  <a:schemeClr val="tx1"/>
                </a:solidFill>
                <a:latin typeface="Arial" panose="020B0604020202020204" pitchFamily="34" charset="0"/>
                <a:cs typeface="Arial" panose="020B0604020202020204" pitchFamily="34" charset="0"/>
              </a:rPr>
              <a:t> h(3) </a:t>
            </a:r>
            <a:r>
              <a:rPr lang="en-US" sz="4800" dirty="0" err="1">
                <a:solidFill>
                  <a:schemeClr val="tx1"/>
                </a:solidFill>
                <a:latin typeface="Arial" panose="020B0604020202020204" pitchFamily="34" charset="0"/>
                <a:cs typeface="Arial" panose="020B0604020202020204" pitchFamily="34" charset="0"/>
              </a:rPr>
              <a:t>biết</a:t>
            </a:r>
            <a:r>
              <a:rPr lang="en-US" sz="4800" dirty="0">
                <a:solidFill>
                  <a:schemeClr val="tx1"/>
                </a:solidFill>
                <a:latin typeface="Arial" panose="020B0604020202020204" pitchFamily="34" charset="0"/>
                <a:cs typeface="Arial" panose="020B0604020202020204" pitchFamily="34" charset="0"/>
              </a:rPr>
              <a:t> h(x) = </a:t>
            </a:r>
            <a:r>
              <a:rPr lang="en-US" sz="4800" dirty="0" smtClean="0">
                <a:solidFill>
                  <a:schemeClr val="tx1"/>
                </a:solidFill>
                <a:latin typeface="Arial" panose="020B0604020202020204" pitchFamily="34" charset="0"/>
                <a:cs typeface="Arial" panose="020B0604020202020204" pitchFamily="34" charset="0"/>
              </a:rPr>
              <a:t>f(x). g(x)</a:t>
            </a:r>
            <a:endParaRPr lang="en-US" sz="4800" dirty="0">
              <a:solidFill>
                <a:schemeClr val="tx1"/>
              </a:solidFill>
              <a:latin typeface="Arial" panose="020B0604020202020204" pitchFamily="34" charset="0"/>
              <a:cs typeface="Arial" panose="020B0604020202020204" pitchFamily="34" charset="0"/>
            </a:endParaRPr>
          </a:p>
        </p:txBody>
      </p:sp>
      <p:sp>
        <p:nvSpPr>
          <p:cNvPr id="34" name="Đáp án đúng">
            <a:extLst>
              <a:ext uri="{FF2B5EF4-FFF2-40B4-BE49-F238E27FC236}">
                <a16:creationId xmlns="" xmlns:a16="http://schemas.microsoft.com/office/drawing/2014/main" id="{4D1DA2F5-D9A5-C765-0E47-25DD326F3067}"/>
              </a:ext>
            </a:extLst>
          </p:cNvPr>
          <p:cNvSpPr/>
          <p:nvPr/>
        </p:nvSpPr>
        <p:spPr>
          <a:xfrm>
            <a:off x="1821872"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A. </a:t>
            </a:r>
            <a:r>
              <a:rPr lang="en-US" sz="4800" noProof="1" smtClean="0">
                <a:solidFill>
                  <a:prstClr val="black"/>
                </a:solidFill>
                <a:latin typeface="Arial" panose="020B0604020202020204" pitchFamily="34" charset="0"/>
                <a:cs typeface="Arial" panose="020B0604020202020204" pitchFamily="34" charset="0"/>
              </a:rPr>
              <a:t>135</a:t>
            </a:r>
            <a:endParaRPr lang="vi-VN" sz="4800" noProof="1">
              <a:solidFill>
                <a:prstClr val="black"/>
              </a:solidFill>
              <a:cs typeface="Arial" panose="020B0604020202020204" pitchFamily="34" charset="0"/>
            </a:endParaRPr>
          </a:p>
        </p:txBody>
      </p:sp>
      <p:sp>
        <p:nvSpPr>
          <p:cNvPr id="35" name="Đáp án sai 1">
            <a:extLst>
              <a:ext uri="{FF2B5EF4-FFF2-40B4-BE49-F238E27FC236}">
                <a16:creationId xmlns="" xmlns:a16="http://schemas.microsoft.com/office/drawing/2014/main" id="{1713963F-2894-56F2-E53C-4371936FB85C}"/>
              </a:ext>
            </a:extLst>
          </p:cNvPr>
          <p:cNvSpPr/>
          <p:nvPr/>
        </p:nvSpPr>
        <p:spPr>
          <a:xfrm>
            <a:off x="1821872"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B. </a:t>
            </a:r>
            <a:r>
              <a:rPr lang="en-US" sz="4800" noProof="1" smtClean="0">
                <a:solidFill>
                  <a:prstClr val="black"/>
                </a:solidFill>
                <a:latin typeface="Arial" panose="020B0604020202020204" pitchFamily="34" charset="0"/>
                <a:cs typeface="Arial" panose="020B0604020202020204" pitchFamily="34" charset="0"/>
              </a:rPr>
              <a:t>136</a:t>
            </a:r>
            <a:endParaRPr lang="vi-VN" sz="4800" noProof="1">
              <a:solidFill>
                <a:prstClr val="black"/>
              </a:solidFill>
              <a:cs typeface="Arial" panose="020B0604020202020204" pitchFamily="34" charset="0"/>
            </a:endParaRPr>
          </a:p>
        </p:txBody>
      </p:sp>
      <p:sp>
        <p:nvSpPr>
          <p:cNvPr id="36" name="Đáp án sai 2">
            <a:extLst>
              <a:ext uri="{FF2B5EF4-FFF2-40B4-BE49-F238E27FC236}">
                <a16:creationId xmlns="" xmlns:a16="http://schemas.microsoft.com/office/drawing/2014/main" id="{72E080E8-9CBE-7E1E-25CC-340E27A4D017}"/>
              </a:ext>
            </a:extLst>
          </p:cNvPr>
          <p:cNvSpPr/>
          <p:nvPr/>
        </p:nvSpPr>
        <p:spPr>
          <a:xfrm>
            <a:off x="9663545" y="4078331"/>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C. </a:t>
            </a:r>
            <a:r>
              <a:rPr lang="en-US" sz="4800" noProof="1" smtClean="0">
                <a:solidFill>
                  <a:prstClr val="black"/>
                </a:solidFill>
                <a:latin typeface="Arial" panose="020B0604020202020204" pitchFamily="34" charset="0"/>
                <a:cs typeface="Arial" panose="020B0604020202020204" pitchFamily="34" charset="0"/>
              </a:rPr>
              <a:t>137</a:t>
            </a:r>
            <a:endParaRPr lang="vi-VN" sz="4800" noProof="1">
              <a:solidFill>
                <a:prstClr val="black"/>
              </a:solidFill>
              <a:cs typeface="Arial" panose="020B0604020202020204" pitchFamily="34" charset="0"/>
            </a:endParaRPr>
          </a:p>
        </p:txBody>
      </p:sp>
      <p:sp>
        <p:nvSpPr>
          <p:cNvPr id="37" name="Đáp án sai 3">
            <a:extLst>
              <a:ext uri="{FF2B5EF4-FFF2-40B4-BE49-F238E27FC236}">
                <a16:creationId xmlns="" xmlns:a16="http://schemas.microsoft.com/office/drawing/2014/main" id="{98AC7C36-17E6-7D99-2014-5789447F054D}"/>
              </a:ext>
            </a:extLst>
          </p:cNvPr>
          <p:cNvSpPr/>
          <p:nvPr/>
        </p:nvSpPr>
        <p:spPr>
          <a:xfrm>
            <a:off x="9663544" y="6530582"/>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sp>
        <p:nvSpPr>
          <p:cNvPr id="38" name="Đáp án đúng">
            <a:extLst>
              <a:ext uri="{FF2B5EF4-FFF2-40B4-BE49-F238E27FC236}">
                <a16:creationId xmlns="" xmlns:a16="http://schemas.microsoft.com/office/drawing/2014/main" id="{F26A5EAB-E5AD-94BE-45D6-5F46AA945CA3}"/>
              </a:ext>
            </a:extLst>
          </p:cNvPr>
          <p:cNvSpPr/>
          <p:nvPr/>
        </p:nvSpPr>
        <p:spPr>
          <a:xfrm>
            <a:off x="9647962" y="6530582"/>
            <a:ext cx="6802583" cy="199505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800" noProof="1">
                <a:solidFill>
                  <a:prstClr val="black"/>
                </a:solidFill>
                <a:latin typeface="Arial" panose="020B0604020202020204" pitchFamily="34" charset="0"/>
                <a:cs typeface="Arial" panose="020B0604020202020204" pitchFamily="34" charset="0"/>
              </a:rPr>
              <a:t>D. </a:t>
            </a:r>
            <a:r>
              <a:rPr lang="en-US" sz="4800" noProof="1" smtClean="0">
                <a:solidFill>
                  <a:prstClr val="black"/>
                </a:solidFill>
                <a:latin typeface="Arial" panose="020B0604020202020204" pitchFamily="34" charset="0"/>
                <a:cs typeface="Arial" panose="020B0604020202020204" pitchFamily="34" charset="0"/>
              </a:rPr>
              <a:t>138</a:t>
            </a:r>
            <a:endParaRPr lang="vi-VN" sz="4800" noProof="1">
              <a:solidFill>
                <a:prstClr val="black"/>
              </a:solidFill>
              <a:cs typeface="Arial" panose="020B0604020202020204" pitchFamily="34" charset="0"/>
            </a:endParaRPr>
          </a:p>
        </p:txBody>
      </p:sp>
      <p:pic>
        <p:nvPicPr>
          <p:cNvPr id="33" name="Picture 32">
            <a:hlinkClick r:id="rId5" action="ppaction://hlinksldjump"/>
            <a:extLst>
              <a:ext uri="{FF2B5EF4-FFF2-40B4-BE49-F238E27FC236}">
                <a16:creationId xmlns="" xmlns:a16="http://schemas.microsoft.com/office/drawing/2014/main" id="{158CD88B-C23A-FCE7-7734-523846E91FEF}"/>
              </a:ext>
            </a:extLst>
          </p:cNvPr>
          <p:cNvPicPr>
            <a:picLocks noChangeAspect="1"/>
          </p:cNvPicPr>
          <p:nvPr/>
        </p:nvPicPr>
        <p:blipFill>
          <a:blip r:embed="rId6"/>
          <a:stretch>
            <a:fillRect/>
          </a:stretch>
        </p:blipFill>
        <p:spPr>
          <a:xfrm>
            <a:off x="15827017" y="8144759"/>
            <a:ext cx="2460983" cy="2239695"/>
          </a:xfrm>
          <a:prstGeom prst="rect">
            <a:avLst/>
          </a:prstGeom>
        </p:spPr>
      </p:pic>
      <p:pic>
        <p:nvPicPr>
          <p:cNvPr id="15" name="Picture 3">
            <a:extLst>
              <a:ext uri="{FF2B5EF4-FFF2-40B4-BE49-F238E27FC236}">
                <a16:creationId xmlns="" xmlns:a16="http://schemas.microsoft.com/office/drawing/2014/main" id="{17E8193B-6EC3-7923-9265-FEBD84E806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6762" y="7363654"/>
            <a:ext cx="1819785" cy="3020390"/>
          </a:xfrm>
          <a:prstGeom prst="rect">
            <a:avLst/>
          </a:prstGeom>
        </p:spPr>
      </p:pic>
    </p:spTree>
    <p:extLst>
      <p:ext uri="{BB962C8B-B14F-4D97-AF65-F5344CB8AC3E}">
        <p14:creationId xmlns:p14="http://schemas.microsoft.com/office/powerpoint/2010/main" val="2217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1028700" y="895350"/>
            <a:ext cx="16230600" cy="1171218"/>
          </a:xfrm>
          <a:prstGeom prst="rect">
            <a:avLst/>
          </a:prstGeom>
        </p:spPr>
        <p:txBody>
          <a:bodyPr lIns="0" tIns="0" rIns="0" bIns="0" rtlCol="0" anchor="t">
            <a:spAutoFit/>
          </a:bodyPr>
          <a:lstStyle/>
          <a:p>
            <a:pPr algn="ctr">
              <a:lnSpc>
                <a:spcPts val="10080"/>
              </a:lnSpc>
              <a:spcBef>
                <a:spcPct val="0"/>
              </a:spcBef>
            </a:pPr>
            <a:r>
              <a:rPr lang="en-US" sz="6600" b="1" dirty="0" smtClean="0">
                <a:solidFill>
                  <a:srgbClr val="C00000"/>
                </a:solidFill>
                <a:latin typeface="Arial" panose="020B0604020202020204" pitchFamily="34" charset="0"/>
                <a:cs typeface="Arial" panose="020B0604020202020204" pitchFamily="34" charset="0"/>
              </a:rPr>
              <a:t>VẬN DỤNG</a:t>
            </a:r>
            <a:endParaRPr lang="en-US" sz="6600" b="1" dirty="0">
              <a:solidFill>
                <a:srgbClr val="C00000"/>
              </a:solidFill>
              <a:latin typeface="Arial" panose="020B0604020202020204" pitchFamily="34" charset="0"/>
              <a:cs typeface="Arial" panose="020B0604020202020204" pitchFamily="34" charset="0"/>
            </a:endParaRPr>
          </a:p>
        </p:txBody>
      </p:sp>
      <p:grpSp>
        <p:nvGrpSpPr>
          <p:cNvPr id="9" name="Group 9"/>
          <p:cNvGrpSpPr/>
          <p:nvPr/>
        </p:nvGrpSpPr>
        <p:grpSpPr>
          <a:xfrm>
            <a:off x="16659578" y="656216"/>
            <a:ext cx="599722" cy="1649485"/>
            <a:chOff x="0" y="0"/>
            <a:chExt cx="624008" cy="1716281"/>
          </a:xfrm>
        </p:grpSpPr>
        <p:sp>
          <p:nvSpPr>
            <p:cNvPr id="10" name="Freeform 10"/>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grpSp>
        <p:nvGrpSpPr>
          <p:cNvPr id="16" name="Group 16"/>
          <p:cNvGrpSpPr/>
          <p:nvPr/>
        </p:nvGrpSpPr>
        <p:grpSpPr>
          <a:xfrm>
            <a:off x="1003300" y="656216"/>
            <a:ext cx="599722" cy="1649485"/>
            <a:chOff x="0" y="0"/>
            <a:chExt cx="624008" cy="1716281"/>
          </a:xfrm>
        </p:grpSpPr>
        <p:sp>
          <p:nvSpPr>
            <p:cNvPr id="17" name="Freeform 17"/>
            <p:cNvSpPr/>
            <p:nvPr/>
          </p:nvSpPr>
          <p:spPr>
            <a:xfrm>
              <a:off x="0" y="0"/>
              <a:ext cx="624008" cy="1716281"/>
            </a:xfrm>
            <a:custGeom>
              <a:avLst/>
              <a:gdLst/>
              <a:ahLst/>
              <a:cxnLst/>
              <a:rect l="l" t="t" r="r" b="b"/>
              <a:pathLst>
                <a:path w="624008" h="1716281">
                  <a:moveTo>
                    <a:pt x="0" y="0"/>
                  </a:moveTo>
                  <a:lnTo>
                    <a:pt x="624008" y="0"/>
                  </a:lnTo>
                  <a:lnTo>
                    <a:pt x="624008" y="1716281"/>
                  </a:lnTo>
                  <a:lnTo>
                    <a:pt x="0" y="1716281"/>
                  </a:lnTo>
                  <a:close/>
                </a:path>
              </a:pathLst>
            </a:custGeom>
            <a:solidFill>
              <a:srgbClr val="93B152"/>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863250" y="6767239"/>
            <a:ext cx="2849499" cy="4114800"/>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18898" y="-2338521"/>
            <a:ext cx="2849499" cy="4114800"/>
          </a:xfrm>
          <a:prstGeom prst="rect">
            <a:avLst/>
          </a:prstGeom>
        </p:spPr>
      </p:pic>
      <p:sp>
        <p:nvSpPr>
          <p:cNvPr id="3" name="Rectangle 2"/>
          <p:cNvSpPr/>
          <p:nvPr/>
        </p:nvSpPr>
        <p:spPr>
          <a:xfrm>
            <a:off x="1356501" y="2000659"/>
            <a:ext cx="5691858" cy="1311128"/>
          </a:xfrm>
          <a:prstGeom prst="rect">
            <a:avLst/>
          </a:prstGeom>
        </p:spPr>
        <p:txBody>
          <a:bodyPr wrap="square">
            <a:spAutoFit/>
          </a:bodyPr>
          <a:lstStyle/>
          <a:p>
            <a:pPr algn="just">
              <a:lnSpc>
                <a:spcPct val="180000"/>
              </a:lnSpc>
            </a:pPr>
            <a:r>
              <a:rPr lang="en-US" sz="4400" b="1" u="sng" dirty="0" err="1">
                <a:solidFill>
                  <a:srgbClr val="002060"/>
                </a:solidFill>
                <a:latin typeface="Arial" panose="020B0604020202020204" pitchFamily="34" charset="0"/>
                <a:cs typeface="Arial" panose="020B0604020202020204" pitchFamily="34" charset="0"/>
              </a:rPr>
              <a:t>Bài</a:t>
            </a:r>
            <a:r>
              <a:rPr lang="en-US" sz="4400" b="1" u="sng" dirty="0">
                <a:solidFill>
                  <a:srgbClr val="002060"/>
                </a:solidFill>
                <a:latin typeface="Arial" panose="020B0604020202020204" pitchFamily="34" charset="0"/>
                <a:cs typeface="Arial" panose="020B0604020202020204" pitchFamily="34" charset="0"/>
              </a:rPr>
              <a:t> </a:t>
            </a:r>
            <a:r>
              <a:rPr lang="en-US" sz="4400" b="1" u="sng" dirty="0" smtClean="0">
                <a:solidFill>
                  <a:srgbClr val="002060"/>
                </a:solidFill>
                <a:latin typeface="Arial" panose="020B0604020202020204" pitchFamily="34" charset="0"/>
                <a:cs typeface="Arial" panose="020B0604020202020204" pitchFamily="34" charset="0"/>
              </a:rPr>
              <a:t>7.27 </a:t>
            </a:r>
            <a:r>
              <a:rPr lang="en-US" sz="4400" b="1" u="sng" dirty="0">
                <a:solidFill>
                  <a:srgbClr val="002060"/>
                </a:solidFill>
                <a:latin typeface="Arial" panose="020B0604020202020204" pitchFamily="34" charset="0"/>
                <a:cs typeface="Arial" panose="020B0604020202020204" pitchFamily="34" charset="0"/>
              </a:rPr>
              <a:t>(</a:t>
            </a:r>
            <a:r>
              <a:rPr lang="en-US" sz="4400" b="1" u="sng" dirty="0" smtClean="0">
                <a:solidFill>
                  <a:srgbClr val="002060"/>
                </a:solidFill>
                <a:latin typeface="Arial" panose="020B0604020202020204" pitchFamily="34" charset="0"/>
                <a:cs typeface="Arial" panose="020B0604020202020204" pitchFamily="34" charset="0"/>
              </a:rPr>
              <a:t>SGK-tr38)</a:t>
            </a:r>
            <a:r>
              <a:rPr lang="en-US" sz="4400" b="1" dirty="0" smtClean="0">
                <a:solidFill>
                  <a:srgbClr val="002060"/>
                </a:solidFill>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5" name="Rectangle 4"/>
          <p:cNvSpPr/>
          <p:nvPr/>
        </p:nvSpPr>
        <p:spPr>
          <a:xfrm>
            <a:off x="1305701" y="3058336"/>
            <a:ext cx="15676598" cy="3000821"/>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Giả sử ba kích thước của một hình hộp chữ nhật là x, x + 1, x -1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cm</a:t>
            </a:r>
            <a:r>
              <a:rPr lang="vi-VN" sz="4200" dirty="0">
                <a:latin typeface="Arial" panose="020B0604020202020204" pitchFamily="34" charset="0"/>
                <a:cs typeface="Arial" panose="020B0604020202020204" pitchFamily="34" charset="0"/>
              </a:rPr>
              <a:t>) với x &gt; 1. Tìm đa thức biểu thị thể tích (đơn vị: </a:t>
            </a:r>
            <a:r>
              <a:rPr lang="vi-VN" sz="4200" dirty="0" smtClean="0">
                <a:latin typeface="Arial" panose="020B0604020202020204" pitchFamily="34" charset="0"/>
                <a:cs typeface="Arial" panose="020B0604020202020204" pitchFamily="34" charset="0"/>
              </a:rPr>
              <a:t>cm</a:t>
            </a:r>
            <a:r>
              <a:rPr lang="en-US" sz="4200" baseline="30000" dirty="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của hình hộp chữ nhật đó.</a:t>
            </a:r>
            <a:endParaRPr lang="en-US" sz="4200" dirty="0">
              <a:latin typeface="Arial" panose="020B0604020202020204" pitchFamily="34" charset="0"/>
              <a:cs typeface="Arial" panose="020B0604020202020204" pitchFamily="34" charset="0"/>
            </a:endParaRPr>
          </a:p>
        </p:txBody>
      </p:sp>
      <p:sp>
        <p:nvSpPr>
          <p:cNvPr id="14" name="Oval Callout 13"/>
          <p:cNvSpPr/>
          <p:nvPr/>
        </p:nvSpPr>
        <p:spPr>
          <a:xfrm>
            <a:off x="1592862" y="6196924"/>
            <a:ext cx="1784662" cy="1229736"/>
          </a:xfrm>
          <a:prstGeom prst="wedgeEllipseCallout">
            <a:avLst>
              <a:gd name="adj1" fmla="val 28035"/>
              <a:gd name="adj2" fmla="val 5817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chemeClr val="tx1"/>
                </a:solidFill>
                <a:latin typeface="Arial" panose="020B0604020202020204" pitchFamily="34" charset="0"/>
                <a:cs typeface="Arial" panose="020B0604020202020204" pitchFamily="34" charset="0"/>
              </a:rPr>
              <a:t>Giải</a:t>
            </a:r>
            <a:r>
              <a:rPr lang="en-US" sz="4000" b="1" dirty="0" smtClean="0">
                <a:solidFill>
                  <a:schemeClr val="tx1"/>
                </a:solidFill>
                <a:latin typeface="Arial" panose="020B0604020202020204" pitchFamily="34" charset="0"/>
                <a:cs typeface="Arial" panose="020B0604020202020204" pitchFamily="34" charset="0"/>
              </a:rPr>
              <a:t> </a:t>
            </a:r>
            <a:endParaRPr lang="en-US" sz="4000" b="1"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a:off x="4152900" y="6059157"/>
            <a:ext cx="13106400" cy="3970318"/>
          </a:xfrm>
          <a:prstGeom prst="rect">
            <a:avLst/>
          </a:prstGeom>
        </p:spPr>
        <p:txBody>
          <a:bodyPr wrap="square">
            <a:spAutoFit/>
          </a:bodyPr>
          <a:lstStyle/>
          <a:p>
            <a:pPr algn="just">
              <a:lnSpc>
                <a:spcPct val="150000"/>
              </a:lnSpc>
            </a:pP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thị</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tích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của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hình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hộp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chữ</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nhật</a:t>
            </a:r>
            <a:r>
              <a:rPr lang="en-US" sz="4200" dirty="0">
                <a:latin typeface="Arial" panose="020B0604020202020204" pitchFamily="34" charset="0"/>
                <a:cs typeface="Arial" panose="020B0604020202020204" pitchFamily="34" charset="0"/>
              </a:rPr>
              <a:t>:</a:t>
            </a:r>
          </a:p>
          <a:p>
            <a:pPr algn="just">
              <a:lnSpc>
                <a:spcPct val="150000"/>
              </a:lnSpc>
            </a:pPr>
            <a:r>
              <a:rPr lang="en-US" sz="4200" dirty="0" smtClean="0">
                <a:latin typeface="Arial" panose="020B0604020202020204" pitchFamily="34" charset="0"/>
                <a:cs typeface="Arial" panose="020B0604020202020204" pitchFamily="34" charset="0"/>
              </a:rPr>
              <a:t>V =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 – 1</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dirty="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x</a:t>
            </a:r>
            <a:r>
              <a:rPr lang="en-US" sz="4200" baseline="30000" dirty="0">
                <a:latin typeface="Arial" panose="020B0604020202020204" pitchFamily="34" charset="0"/>
                <a:cs typeface="Arial" panose="020B0604020202020204" pitchFamily="34" charset="0"/>
              </a:rPr>
              <a:t>2</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1)</a:t>
            </a:r>
          </a:p>
          <a:p>
            <a:pPr algn="just">
              <a:lnSpc>
                <a:spcPct val="150000"/>
              </a:lnSpc>
            </a:pP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 x</a:t>
            </a:r>
            <a:r>
              <a:rPr lang="en-US" sz="4200" baseline="30000" dirty="0" smtClean="0">
                <a:latin typeface="Arial" panose="020B0604020202020204" pitchFamily="34" charset="0"/>
                <a:cs typeface="Arial" panose="020B0604020202020204" pitchFamily="34" charset="0"/>
              </a:rPr>
              <a:t>3</a:t>
            </a:r>
            <a:r>
              <a:rPr lang="en-US" sz="4200" dirty="0" smtClean="0">
                <a:latin typeface="Arial" panose="020B0604020202020204" pitchFamily="34" charset="0"/>
                <a:cs typeface="Arial" panose="020B0604020202020204" pitchFamily="34" charset="0"/>
              </a:rPr>
              <a:t> – </a:t>
            </a:r>
            <a:r>
              <a:rPr lang="en-US" sz="4200" dirty="0">
                <a:latin typeface="Arial" panose="020B0604020202020204" pitchFamily="34" charset="0"/>
                <a:cs typeface="Arial" panose="020B0604020202020204" pitchFamily="34" charset="0"/>
              </a:rPr>
              <a:t>x</a:t>
            </a:r>
          </a:p>
        </p:txBody>
      </p:sp>
    </p:spTree>
    <p:extLst>
      <p:ext uri="{BB962C8B-B14F-4D97-AF65-F5344CB8AC3E}">
        <p14:creationId xmlns:p14="http://schemas.microsoft.com/office/powerpoint/2010/main" val="2301645610"/>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4"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0" y="7277100"/>
            <a:ext cx="822960" cy="32004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26077" y="-2057609"/>
            <a:ext cx="2770491" cy="4000709"/>
          </a:xfrm>
          <a:prstGeom prst="rect">
            <a:avLst/>
          </a:prstGeom>
        </p:spPr>
      </p:pic>
      <p:sp>
        <p:nvSpPr>
          <p:cNvPr id="4" name="Rectangle 3"/>
          <p:cNvSpPr/>
          <p:nvPr/>
        </p:nvSpPr>
        <p:spPr>
          <a:xfrm>
            <a:off x="1188338" y="1169671"/>
            <a:ext cx="15911323" cy="5909310"/>
          </a:xfrm>
          <a:prstGeom prst="rect">
            <a:avLst/>
          </a:prstGeom>
        </p:spPr>
        <p:txBody>
          <a:bodyPr wrap="square">
            <a:spAutoFit/>
          </a:bodyPr>
          <a:lstStyle/>
          <a:p>
            <a:pPr algn="just">
              <a:lnSpc>
                <a:spcPct val="15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7.29</a:t>
            </a:r>
            <a:r>
              <a:rPr lang="en-US" sz="4200" b="1" dirty="0" smtClean="0">
                <a:solidFill>
                  <a:srgbClr val="C00000"/>
                </a:solidFill>
                <a:latin typeface="Arial" panose="020B0604020202020204" pitchFamily="34" charset="0"/>
                <a:cs typeface="Arial" panose="020B0604020202020204" pitchFamily="34" charset="0"/>
              </a:rPr>
              <a:t> (SGK-tr38) </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Người ta dùng những chiếc cọc để rào </a:t>
            </a:r>
            <a:r>
              <a:rPr lang="vi-VN" sz="4200" dirty="0" smtClean="0">
                <a:latin typeface="Arial" panose="020B0604020202020204" pitchFamily="34" charset="0"/>
                <a:cs typeface="Arial" panose="020B0604020202020204" pitchFamily="34" charset="0"/>
              </a:rPr>
              <a:t>một mảnh </a:t>
            </a:r>
            <a:r>
              <a:rPr lang="vi-VN" sz="4200" dirty="0">
                <a:latin typeface="Arial" panose="020B0604020202020204" pitchFamily="34" charset="0"/>
                <a:cs typeface="Arial" panose="020B0604020202020204" pitchFamily="34" charset="0"/>
              </a:rPr>
              <a:t>vườn hình chữ nhật sao cho mỗi góc vườn đều có một chiếc cọc và hai cọc liên tiếp cắm cách nhau 0,1 m. Biết rằng số cọc dùng để rào hết chiều dài của vườn nhiều hơn số cọc dùng để rào hết chiều rộng là 20 chiếc. Gọi số cọc dùng để rào hết chiều rộng là x. Tìm đa thức biểu thị diện tích của mảnh vườn đó.</a:t>
            </a:r>
            <a:endParaRPr lang="en-US" sz="42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rotWithShape="1">
          <a:blip r:embed="rId6"/>
          <a:srcRect b="25451"/>
          <a:stretch/>
        </p:blipFill>
        <p:spPr>
          <a:xfrm>
            <a:off x="822960" y="7086601"/>
            <a:ext cx="16642080" cy="3390900"/>
          </a:xfrm>
          <a:prstGeom prst="rect">
            <a:avLst/>
          </a:prstGeom>
        </p:spPr>
      </p:pic>
      <p:grpSp>
        <p:nvGrpSpPr>
          <p:cNvPr id="18" name="Group 12"/>
          <p:cNvGrpSpPr/>
          <p:nvPr/>
        </p:nvGrpSpPr>
        <p:grpSpPr>
          <a:xfrm>
            <a:off x="17465040" y="7181851"/>
            <a:ext cx="822960" cy="3200400"/>
            <a:chOff x="0" y="0"/>
            <a:chExt cx="697641" cy="2790565"/>
          </a:xfrm>
        </p:grpSpPr>
        <p:sp>
          <p:nvSpPr>
            <p:cNvPr id="19"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spTree>
    <p:extLst>
      <p:ext uri="{BB962C8B-B14F-4D97-AF65-F5344CB8AC3E}">
        <p14:creationId xmlns:p14="http://schemas.microsoft.com/office/powerpoint/2010/main" val="300879757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407196">
            <a:off x="-352998" y="-1685105"/>
            <a:ext cx="2945049" cy="4252778"/>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8561182">
            <a:off x="16538171" y="-1723755"/>
            <a:ext cx="2849499" cy="4114800"/>
          </a:xfrm>
          <a:prstGeom prst="rect">
            <a:avLst/>
          </a:prstGeom>
        </p:spPr>
      </p:pic>
      <p:sp>
        <p:nvSpPr>
          <p:cNvPr id="17" name="Oval Callout 16"/>
          <p:cNvSpPr/>
          <p:nvPr/>
        </p:nvSpPr>
        <p:spPr>
          <a:xfrm>
            <a:off x="8077200" y="441284"/>
            <a:ext cx="1905000" cy="1288732"/>
          </a:xfrm>
          <a:prstGeom prst="wedgeEllipseCallout">
            <a:avLst>
              <a:gd name="adj1" fmla="val 28035"/>
              <a:gd name="adj2" fmla="val 5817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200" b="1" dirty="0" err="1" smtClean="0">
                <a:solidFill>
                  <a:schemeClr val="tx1"/>
                </a:solidFill>
                <a:latin typeface="Arial" panose="020B0604020202020204" pitchFamily="34" charset="0"/>
                <a:cs typeface="Arial" panose="020B0604020202020204" pitchFamily="34" charset="0"/>
              </a:rPr>
              <a:t>Giải</a:t>
            </a:r>
            <a:r>
              <a:rPr lang="en-US" sz="4200" b="1" dirty="0" smtClean="0">
                <a:solidFill>
                  <a:schemeClr val="tx1"/>
                </a:solidFill>
                <a:latin typeface="Arial" panose="020B0604020202020204" pitchFamily="34" charset="0"/>
                <a:cs typeface="Arial" panose="020B0604020202020204" pitchFamily="34" charset="0"/>
              </a:rPr>
              <a:t> </a:t>
            </a:r>
            <a:endParaRPr lang="en-US" sz="4200" b="1"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1600200" y="2019300"/>
            <a:ext cx="15278100" cy="7583615"/>
          </a:xfrm>
          <a:prstGeom prst="rect">
            <a:avLst/>
          </a:prstGeom>
        </p:spPr>
        <p:txBody>
          <a:bodyPr wrap="square">
            <a:spAutoFit/>
          </a:bodyPr>
          <a:lstStyle/>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-1).0,1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để</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rào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hết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+ 20 </a:t>
            </a:r>
            <a:r>
              <a:rPr lang="en-US" sz="4200" dirty="0" err="1">
                <a:latin typeface="Arial" panose="020B0604020202020204" pitchFamily="34" charset="0"/>
                <a:ea typeface="Calibri" panose="020F0502020204030204" pitchFamily="34" charset="0"/>
                <a:cs typeface="Arial" panose="020B0604020202020204" pitchFamily="34" charset="0"/>
              </a:rPr>
              <a:t>nên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chiều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dài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 (x + 19) . 0,1 (m)</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Diện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mảnh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vườn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là</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S =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).0,1] . [(</a:t>
            </a:r>
            <a:r>
              <a:rPr lang="en-US" sz="4200" dirty="0" smtClean="0">
                <a:latin typeface="Arial" panose="020B0604020202020204" pitchFamily="34" charset="0"/>
                <a:ea typeface="Calibri" panose="020F0502020204030204" pitchFamily="34" charset="0"/>
                <a:cs typeface="Arial" panose="020B0604020202020204" pitchFamily="34" charset="0"/>
              </a:rPr>
              <a:t>x + 19</a:t>
            </a:r>
            <a:r>
              <a:rPr lang="en-US" sz="4200" dirty="0">
                <a:latin typeface="Arial" panose="020B0604020202020204" pitchFamily="34" charset="0"/>
                <a:ea typeface="Calibri" panose="020F0502020204030204" pitchFamily="34" charset="0"/>
                <a:cs typeface="Arial" panose="020B0604020202020204" pitchFamily="34" charset="0"/>
              </a:rPr>
              <a:t>).0,1]</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 .(</a:t>
            </a:r>
            <a:r>
              <a:rPr lang="en-US" sz="4200" dirty="0" smtClean="0">
                <a:latin typeface="Arial" panose="020B0604020202020204" pitchFamily="34" charset="0"/>
                <a:ea typeface="Calibri" panose="020F0502020204030204" pitchFamily="34" charset="0"/>
                <a:cs typeface="Arial" panose="020B0604020202020204" pitchFamily="34" charset="0"/>
              </a:rPr>
              <a:t>x - 1</a:t>
            </a:r>
            <a:r>
              <a:rPr lang="en-US" sz="4200" dirty="0">
                <a:latin typeface="Arial" panose="020B0604020202020204" pitchFamily="34" charset="0"/>
                <a:ea typeface="Calibri" panose="020F0502020204030204" pitchFamily="34" charset="0"/>
                <a:cs typeface="Arial" panose="020B0604020202020204" pitchFamily="34" charset="0"/>
              </a:rPr>
              <a:t>)(</a:t>
            </a:r>
            <a:r>
              <a:rPr lang="en-US" sz="4200" dirty="0" smtClean="0">
                <a:latin typeface="Arial" panose="020B0604020202020204" pitchFamily="34" charset="0"/>
                <a:ea typeface="Calibri" panose="020F0502020204030204" pitchFamily="34" charset="0"/>
                <a:cs typeface="Arial" panose="020B0604020202020204" pitchFamily="34" charset="0"/>
              </a:rPr>
              <a:t>x + 19) = 0,01</a:t>
            </a:r>
            <a:r>
              <a:rPr lang="en-US" sz="4200" dirty="0">
                <a:latin typeface="Arial" panose="020B0604020202020204" pitchFamily="34" charset="0"/>
                <a:ea typeface="Calibri" panose="020F0502020204030204" pitchFamily="34" charset="0"/>
                <a:cs typeface="Arial" panose="020B0604020202020204" pitchFamily="34" charset="0"/>
              </a:rPr>
              <a:t>.(x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+ 18x – 19)</a:t>
            </a:r>
            <a:endParaRPr lang="en-US" sz="42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30000"/>
              </a:lnSpc>
              <a:spcBef>
                <a:spcPts val="600"/>
              </a:spcBef>
              <a:spcAft>
                <a:spcPts val="600"/>
              </a:spcAft>
            </a:pPr>
            <a:r>
              <a:rPr lang="en-US" sz="4200" dirty="0">
                <a:latin typeface="Arial" panose="020B0604020202020204" pitchFamily="34" charset="0"/>
                <a:ea typeface="Calibri" panose="020F0502020204030204" pitchFamily="34" charset="0"/>
                <a:cs typeface="Arial" panose="020B0604020202020204" pitchFamily="34" charset="0"/>
              </a:rPr>
              <a:t>= 0,01x</a:t>
            </a:r>
            <a:r>
              <a:rPr lang="en-US" sz="4200" baseline="30000" dirty="0">
                <a:latin typeface="Arial" panose="020B0604020202020204" pitchFamily="34" charset="0"/>
                <a:ea typeface="Calibri" panose="020F0502020204030204" pitchFamily="34" charset="0"/>
                <a:cs typeface="Arial" panose="020B0604020202020204" pitchFamily="34" charset="0"/>
              </a:rPr>
              <a:t>2</a:t>
            </a:r>
            <a:r>
              <a:rPr lang="en-US" sz="4200" dirty="0">
                <a:latin typeface="Arial" panose="020B0604020202020204" pitchFamily="34" charset="0"/>
                <a:ea typeface="Calibri" panose="020F0502020204030204" pitchFamily="34" charset="0"/>
                <a:cs typeface="Arial" panose="020B0604020202020204" pitchFamily="34" charset="0"/>
              </a:rPr>
              <a:t> + 0,18x - 0,19</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14"/>
          <a:stretch>
            <a:fillRect/>
          </a:stretch>
        </p:blipFill>
        <p:spPr>
          <a:xfrm>
            <a:off x="12364394" y="5600700"/>
            <a:ext cx="6303377" cy="50591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TextBox 2"/>
          <p:cNvSpPr txBox="1"/>
          <p:nvPr/>
        </p:nvSpPr>
        <p:spPr>
          <a:xfrm>
            <a:off x="3906937" y="1066799"/>
            <a:ext cx="10474125" cy="1164037"/>
          </a:xfrm>
          <a:prstGeom prst="rect">
            <a:avLst/>
          </a:prstGeom>
        </p:spPr>
        <p:txBody>
          <a:bodyPr wrap="square" lIns="0" tIns="0" rIns="0" bIns="0" rtlCol="0" anchor="t">
            <a:spAutoFit/>
          </a:bodyPr>
          <a:lstStyle/>
          <a:p>
            <a:pPr algn="ctr">
              <a:lnSpc>
                <a:spcPts val="10080"/>
              </a:lnSpc>
              <a:spcBef>
                <a:spcPct val="0"/>
              </a:spcBef>
            </a:pPr>
            <a:r>
              <a:rPr lang="en-US" sz="6600" b="1" dirty="0" smtClean="0">
                <a:solidFill>
                  <a:srgbClr val="3E4B22"/>
                </a:solidFill>
                <a:latin typeface="Arial" panose="020B0604020202020204" pitchFamily="34" charset="0"/>
                <a:cs typeface="Arial" panose="020B0604020202020204" pitchFamily="34" charset="0"/>
              </a:rPr>
              <a:t>NỘI DUNG BÀI HỌC</a:t>
            </a:r>
            <a:endParaRPr lang="en-US" sz="6600" b="1" dirty="0">
              <a:solidFill>
                <a:srgbClr val="3E4B2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370709">
            <a:off x="16124946" y="7027190"/>
            <a:ext cx="2849499" cy="4114800"/>
          </a:xfrm>
          <a:prstGeom prst="rect">
            <a:avLst/>
          </a:prstGeom>
        </p:spPr>
      </p:pic>
      <p:grpSp>
        <p:nvGrpSpPr>
          <p:cNvPr id="11" name="Group 11"/>
          <p:cNvGrpSpPr/>
          <p:nvPr/>
        </p:nvGrpSpPr>
        <p:grpSpPr>
          <a:xfrm>
            <a:off x="17259300" y="5568413"/>
            <a:ext cx="1028700" cy="2822108"/>
            <a:chOff x="0" y="0"/>
            <a:chExt cx="697641" cy="1913890"/>
          </a:xfrm>
        </p:grpSpPr>
        <p:sp>
          <p:nvSpPr>
            <p:cNvPr id="12" name="Freeform 12"/>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grpSp>
        <p:nvGrpSpPr>
          <p:cNvPr id="13" name="Group 13"/>
          <p:cNvGrpSpPr/>
          <p:nvPr/>
        </p:nvGrpSpPr>
        <p:grpSpPr>
          <a:xfrm>
            <a:off x="0" y="5568413"/>
            <a:ext cx="1028700" cy="2822108"/>
            <a:chOff x="0" y="0"/>
            <a:chExt cx="697641" cy="1913890"/>
          </a:xfrm>
        </p:grpSpPr>
        <p:sp>
          <p:nvSpPr>
            <p:cNvPr id="14" name="Freeform 14"/>
            <p:cNvSpPr/>
            <p:nvPr/>
          </p:nvSpPr>
          <p:spPr>
            <a:xfrm>
              <a:off x="0" y="0"/>
              <a:ext cx="697641" cy="1913890"/>
            </a:xfrm>
            <a:custGeom>
              <a:avLst/>
              <a:gdLst/>
              <a:ahLst/>
              <a:cxnLst/>
              <a:rect l="l" t="t" r="r" b="b"/>
              <a:pathLst>
                <a:path w="697641" h="1913890">
                  <a:moveTo>
                    <a:pt x="0" y="0"/>
                  </a:moveTo>
                  <a:lnTo>
                    <a:pt x="697641" y="0"/>
                  </a:lnTo>
                  <a:lnTo>
                    <a:pt x="697641" y="1913890"/>
                  </a:lnTo>
                  <a:lnTo>
                    <a:pt x="0" y="1913890"/>
                  </a:lnTo>
                  <a:close/>
                </a:path>
              </a:pathLst>
            </a:custGeom>
            <a:solidFill>
              <a:srgbClr val="93B152"/>
            </a:solidFill>
          </p:spPr>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585612">
            <a:off x="-888253" y="-2269857"/>
            <a:ext cx="4568501" cy="6597113"/>
          </a:xfrm>
          <a:prstGeom prst="rect">
            <a:avLst/>
          </a:prstGeom>
        </p:spPr>
      </p:pic>
      <p:grpSp>
        <p:nvGrpSpPr>
          <p:cNvPr id="20" name="Group 19"/>
          <p:cNvGrpSpPr/>
          <p:nvPr/>
        </p:nvGrpSpPr>
        <p:grpSpPr>
          <a:xfrm>
            <a:off x="1752600" y="3162300"/>
            <a:ext cx="6858000" cy="5922290"/>
            <a:chOff x="1752600" y="3162300"/>
            <a:chExt cx="6858000" cy="5922290"/>
          </a:xfrm>
        </p:grpSpPr>
        <p:sp>
          <p:nvSpPr>
            <p:cNvPr id="18" name="Rounded Rectangle 17"/>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419600" y="3162300"/>
              <a:ext cx="1600200" cy="1600200"/>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grpSp>
        <p:nvGrpSpPr>
          <p:cNvPr id="21" name="Group 20"/>
          <p:cNvGrpSpPr/>
          <p:nvPr/>
        </p:nvGrpSpPr>
        <p:grpSpPr>
          <a:xfrm>
            <a:off x="9319260" y="3162300"/>
            <a:ext cx="6858000" cy="5922290"/>
            <a:chOff x="1752600" y="3162300"/>
            <a:chExt cx="6858000" cy="5922290"/>
          </a:xfrm>
        </p:grpSpPr>
        <p:sp>
          <p:nvSpPr>
            <p:cNvPr id="22" name="Rounded Rectangle 21"/>
            <p:cNvSpPr/>
            <p:nvPr/>
          </p:nvSpPr>
          <p:spPr>
            <a:xfrm>
              <a:off x="1752600" y="4076700"/>
              <a:ext cx="6858000" cy="5007890"/>
            </a:xfrm>
            <a:prstGeom prst="roundRect">
              <a:avLst>
                <a:gd name="adj" fmla="val 12787"/>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419600" y="3162300"/>
              <a:ext cx="1600200" cy="16002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228600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đơn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
        <p:nvSpPr>
          <p:cNvPr id="25" name="TextBox 24"/>
          <p:cNvSpPr txBox="1"/>
          <p:nvPr/>
        </p:nvSpPr>
        <p:spPr>
          <a:xfrm>
            <a:off x="9772650" y="5426483"/>
            <a:ext cx="5951220" cy="2308324"/>
          </a:xfrm>
          <a:prstGeom prst="rect">
            <a:avLst/>
          </a:prstGeom>
          <a:noFill/>
        </p:spPr>
        <p:txBody>
          <a:bodyPr wrap="square" rtlCol="0">
            <a:spAutoFit/>
          </a:bodyPr>
          <a:lstStyle/>
          <a:p>
            <a:pPr algn="ctr">
              <a:lnSpc>
                <a:spcPct val="150000"/>
              </a:lnSpc>
            </a:pPr>
            <a:r>
              <a:rPr lang="en-US" sz="4800" b="1" dirty="0" err="1" smtClean="0">
                <a:latin typeface="Arial" panose="020B0604020202020204" pitchFamily="34" charset="0"/>
                <a:cs typeface="Arial" panose="020B0604020202020204" pitchFamily="34" charset="0"/>
              </a:rPr>
              <a:t>Nhân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với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thức</a:t>
            </a:r>
            <a:endParaRPr lang="en-US" sz="4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600"/>
                                        <p:tgtEl>
                                          <p:spTgt spid="24"/>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71026">
            <a:off x="16963160" y="-1250031"/>
            <a:ext cx="2649679" cy="38262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800" y="647082"/>
            <a:ext cx="2962563" cy="2289469"/>
          </a:xfrm>
          <a:prstGeom prst="rect">
            <a:avLst/>
          </a:prstGeom>
        </p:spPr>
      </p:pic>
      <p:sp>
        <p:nvSpPr>
          <p:cNvPr id="8" name="AutoShape 8"/>
          <p:cNvSpPr/>
          <p:nvPr/>
        </p:nvSpPr>
        <p:spPr>
          <a:xfrm>
            <a:off x="5181598" y="2268157"/>
            <a:ext cx="7939007" cy="0"/>
          </a:xfrm>
          <a:prstGeom prst="line">
            <a:avLst/>
          </a:prstGeom>
          <a:ln w="57150" cap="rnd">
            <a:solidFill>
              <a:srgbClr val="E8D634"/>
            </a:solidFill>
            <a:prstDash val="solid"/>
            <a:headEnd type="none" w="sm" len="sm"/>
            <a:tailEnd type="none" w="sm" len="sm"/>
          </a:ln>
        </p:spPr>
      </p:sp>
      <p:sp>
        <p:nvSpPr>
          <p:cNvPr id="12" name="TextBox 11"/>
          <p:cNvSpPr txBox="1"/>
          <p:nvPr/>
        </p:nvSpPr>
        <p:spPr>
          <a:xfrm>
            <a:off x="4502902" y="1015599"/>
            <a:ext cx="9296400" cy="1107996"/>
          </a:xfrm>
          <a:prstGeom prst="rect">
            <a:avLst/>
          </a:prstGeom>
          <a:noFill/>
        </p:spPr>
        <p:txBody>
          <a:bodyPr wrap="square" rtlCol="0">
            <a:spAutoFit/>
          </a:bodyPr>
          <a:lstStyle/>
          <a:p>
            <a:pPr algn="ctr"/>
            <a:r>
              <a:rPr lang="en-US" sz="6600" b="1" dirty="0" smtClean="0">
                <a:solidFill>
                  <a:srgbClr val="C00000"/>
                </a:solidFill>
                <a:latin typeface="Arial" panose="020B0604020202020204" pitchFamily="34" charset="0"/>
                <a:cs typeface="Arial" panose="020B0604020202020204" pitchFamily="34" charset="0"/>
              </a:rPr>
              <a:t>HƯỚNG DẪN VỀ NHÀ</a:t>
            </a:r>
            <a:endParaRPr lang="en-US" sz="6600" b="1" dirty="0">
              <a:solidFill>
                <a:srgbClr val="C00000"/>
              </a:solidFill>
              <a:latin typeface="Arial" panose="020B0604020202020204" pitchFamily="34" charset="0"/>
              <a:cs typeface="Arial" panose="020B0604020202020204" pitchFamily="34" charset="0"/>
            </a:endParaRPr>
          </a:p>
        </p:txBody>
      </p:sp>
      <p:grpSp>
        <p:nvGrpSpPr>
          <p:cNvPr id="13" name="Group 12"/>
          <p:cNvGrpSpPr/>
          <p:nvPr/>
        </p:nvGrpSpPr>
        <p:grpSpPr>
          <a:xfrm>
            <a:off x="1541845" y="3186610"/>
            <a:ext cx="4776807" cy="5763942"/>
            <a:chOff x="1752600" y="3320648"/>
            <a:chExt cx="4776807" cy="5763942"/>
          </a:xfrm>
        </p:grpSpPr>
        <p:sp>
          <p:nvSpPr>
            <p:cNvPr id="14" name="Rounded Rectangle 13"/>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3384951" y="3320648"/>
              <a:ext cx="1512104" cy="1512104"/>
            </a:xfrm>
            <a:prstGeom prst="ellipse">
              <a:avLst/>
            </a:prstGeom>
            <a:solidFill>
              <a:schemeClr val="accent2">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grpSp>
      <p:sp>
        <p:nvSpPr>
          <p:cNvPr id="16" name="TextBox 15"/>
          <p:cNvSpPr txBox="1"/>
          <p:nvPr/>
        </p:nvSpPr>
        <p:spPr>
          <a:xfrm>
            <a:off x="1758548" y="5130800"/>
            <a:ext cx="4343400" cy="2031325"/>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grpSp>
        <p:nvGrpSpPr>
          <p:cNvPr id="17" name="Group 16"/>
          <p:cNvGrpSpPr/>
          <p:nvPr/>
        </p:nvGrpSpPr>
        <p:grpSpPr>
          <a:xfrm>
            <a:off x="6781800" y="3201850"/>
            <a:ext cx="4776807" cy="5763942"/>
            <a:chOff x="1752600" y="3320648"/>
            <a:chExt cx="4776807" cy="5763942"/>
          </a:xfrm>
        </p:grpSpPr>
        <p:sp>
          <p:nvSpPr>
            <p:cNvPr id="18" name="Rounded Rectangle 17"/>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3384951" y="3320648"/>
              <a:ext cx="1512104" cy="1512104"/>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grpSp>
      <p:sp>
        <p:nvSpPr>
          <p:cNvPr id="20" name="TextBox 19"/>
          <p:cNvSpPr txBox="1"/>
          <p:nvPr/>
        </p:nvSpPr>
        <p:spPr>
          <a:xfrm>
            <a:off x="6998503" y="5146040"/>
            <a:ext cx="43434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Làm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grpSp>
        <p:nvGrpSpPr>
          <p:cNvPr id="21" name="Group 20"/>
          <p:cNvGrpSpPr/>
          <p:nvPr/>
        </p:nvGrpSpPr>
        <p:grpSpPr>
          <a:xfrm>
            <a:off x="12021754" y="3199310"/>
            <a:ext cx="4776807" cy="5763942"/>
            <a:chOff x="1752600" y="3320648"/>
            <a:chExt cx="4776807" cy="5763942"/>
          </a:xfrm>
        </p:grpSpPr>
        <p:sp>
          <p:nvSpPr>
            <p:cNvPr id="22" name="Rounded Rectangle 21"/>
            <p:cNvSpPr/>
            <p:nvPr/>
          </p:nvSpPr>
          <p:spPr>
            <a:xfrm>
              <a:off x="1752600" y="4076700"/>
              <a:ext cx="4776807" cy="5007890"/>
            </a:xfrm>
            <a:prstGeom prst="roundRect">
              <a:avLst>
                <a:gd name="adj" fmla="val 12787"/>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3384951" y="3320648"/>
              <a:ext cx="1512104" cy="1512104"/>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grpSp>
      <p:sp>
        <p:nvSpPr>
          <p:cNvPr id="24" name="TextBox 23"/>
          <p:cNvSpPr txBox="1"/>
          <p:nvPr/>
        </p:nvSpPr>
        <p:spPr>
          <a:xfrm>
            <a:off x="12130105" y="5143500"/>
            <a:ext cx="4560104"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28</a:t>
            </a:r>
            <a:endParaRPr lang="en-US" sz="4400" b="1" dirty="0">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011400" y="7677606"/>
            <a:ext cx="3808194" cy="25712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93B152"/>
          </a:solidFill>
          <a:ln>
            <a:solidFill>
              <a:srgbClr val="93B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 name="Group 3"/>
          <p:cNvGrpSpPr/>
          <p:nvPr/>
        </p:nvGrpSpPr>
        <p:grpSpPr>
          <a:xfrm>
            <a:off x="1028700" y="1028700"/>
            <a:ext cx="16230600" cy="8229600"/>
            <a:chOff x="0" y="0"/>
            <a:chExt cx="1603022" cy="812800"/>
          </a:xfrm>
        </p:grpSpPr>
        <p:sp>
          <p:nvSpPr>
            <p:cNvPr id="4" name="Freeform 4"/>
            <p:cNvSpPr/>
            <p:nvPr/>
          </p:nvSpPr>
          <p:spPr>
            <a:xfrm>
              <a:off x="0" y="0"/>
              <a:ext cx="1603022" cy="812800"/>
            </a:xfrm>
            <a:custGeom>
              <a:avLst/>
              <a:gdLst/>
              <a:ahLst/>
              <a:cxnLst/>
              <a:rect l="l" t="t" r="r" b="b"/>
              <a:pathLst>
                <a:path w="1603022" h="812800">
                  <a:moveTo>
                    <a:pt x="1523604" y="0"/>
                  </a:moveTo>
                  <a:lnTo>
                    <a:pt x="79418" y="0"/>
                  </a:lnTo>
                  <a:cubicBezTo>
                    <a:pt x="79418" y="43699"/>
                    <a:pt x="44079" y="79418"/>
                    <a:pt x="0" y="79418"/>
                  </a:cubicBezTo>
                  <a:lnTo>
                    <a:pt x="0" y="733382"/>
                  </a:lnTo>
                  <a:cubicBezTo>
                    <a:pt x="43699" y="733382"/>
                    <a:pt x="79418" y="768721"/>
                    <a:pt x="79418" y="812800"/>
                  </a:cubicBezTo>
                  <a:lnTo>
                    <a:pt x="1523604" y="812800"/>
                  </a:lnTo>
                  <a:cubicBezTo>
                    <a:pt x="1523604" y="769101"/>
                    <a:pt x="1558943" y="733382"/>
                    <a:pt x="1603022" y="733382"/>
                  </a:cubicBezTo>
                  <a:lnTo>
                    <a:pt x="1603022" y="79418"/>
                  </a:lnTo>
                  <a:cubicBezTo>
                    <a:pt x="1559323" y="79418"/>
                    <a:pt x="1523604" y="44079"/>
                    <a:pt x="1523604" y="0"/>
                  </a:cubicBezTo>
                  <a:close/>
                </a:path>
              </a:pathLst>
            </a:custGeom>
            <a:solidFill>
              <a:srgbClr val="FFFFFF"/>
            </a:solidFill>
          </p:spPr>
        </p:sp>
        <p:sp>
          <p:nvSpPr>
            <p:cNvPr id="5" name="TextBox 5"/>
            <p:cNvSpPr txBox="1"/>
            <p:nvPr/>
          </p:nvSpPr>
          <p:spPr>
            <a:xfrm>
              <a:off x="38100" y="0"/>
              <a:ext cx="736600" cy="774700"/>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44673" y="6923405"/>
            <a:ext cx="3284432" cy="2849245"/>
          </a:xfrm>
          <a:prstGeom prst="rect">
            <a:avLst/>
          </a:prstGeom>
        </p:spPr>
      </p:pic>
      <p:sp>
        <p:nvSpPr>
          <p:cNvPr id="7" name="TextBox 7"/>
          <p:cNvSpPr txBox="1"/>
          <p:nvPr/>
        </p:nvSpPr>
        <p:spPr>
          <a:xfrm>
            <a:off x="1221581" y="2705100"/>
            <a:ext cx="15844837" cy="3465179"/>
          </a:xfrm>
          <a:prstGeom prst="rect">
            <a:avLst/>
          </a:prstGeom>
        </p:spPr>
        <p:txBody>
          <a:bodyPr wrap="square" lIns="0" tIns="0" rIns="0" bIns="0" rtlCol="0" anchor="t">
            <a:spAutoFit/>
          </a:bodyPr>
          <a:lstStyle/>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CẢM ƠN CẢ LỚP </a:t>
            </a:r>
          </a:p>
          <a:p>
            <a:pPr algn="ctr">
              <a:lnSpc>
                <a:spcPct val="150000"/>
              </a:lnSpc>
              <a:spcBef>
                <a:spcPct val="0"/>
              </a:spcBef>
            </a:pPr>
            <a:r>
              <a:rPr lang="en-US" sz="8000" b="1" dirty="0" smtClean="0">
                <a:solidFill>
                  <a:srgbClr val="C00000"/>
                </a:solidFill>
                <a:latin typeface="Arial" panose="020B0604020202020204" pitchFamily="34" charset="0"/>
                <a:cs typeface="Arial" panose="020B0604020202020204" pitchFamily="34" charset="0"/>
              </a:rPr>
              <a:t>ĐÃ THEO DÕI BÀI GIẢNG!</a:t>
            </a:r>
            <a:endParaRPr lang="en-US" sz="8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64627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30" name="Group 29"/>
          <p:cNvGrpSpPr/>
          <p:nvPr/>
        </p:nvGrpSpPr>
        <p:grpSpPr>
          <a:xfrm>
            <a:off x="1605718" y="6074316"/>
            <a:ext cx="1823282" cy="997286"/>
            <a:chOff x="1758118" y="4377208"/>
            <a:chExt cx="1823282" cy="997286"/>
          </a:xfrm>
        </p:grpSpPr>
        <p:sp>
          <p:nvSpPr>
            <p:cNvPr id="31" name="Snip Single Corner Rectangle 30"/>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2" name="TextBox 31"/>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HĐ2</a:t>
              </a:r>
              <a:endParaRPr lang="en-US" sz="4200" b="1" dirty="0">
                <a:solidFill>
                  <a:schemeClr val="bg1"/>
                </a:solidFill>
                <a:latin typeface="Arial" panose="020B0604020202020204" pitchFamily="34" charset="0"/>
                <a:cs typeface="Arial" panose="020B0604020202020204" pitchFamily="34" charset="0"/>
              </a:endParaRPr>
            </a:p>
          </p:txBody>
        </p:sp>
      </p:grpSp>
      <p:grpSp>
        <p:nvGrpSpPr>
          <p:cNvPr id="28" name="Group 27"/>
          <p:cNvGrpSpPr/>
          <p:nvPr/>
        </p:nvGrpSpPr>
        <p:grpSpPr>
          <a:xfrm>
            <a:off x="1605718" y="4377208"/>
            <a:ext cx="1823282" cy="997286"/>
            <a:chOff x="1758118" y="4377208"/>
            <a:chExt cx="1823282" cy="997286"/>
          </a:xfrm>
        </p:grpSpPr>
        <p:sp>
          <p:nvSpPr>
            <p:cNvPr id="26" name="Snip Single Corner Rectangle 25"/>
            <p:cNvSpPr/>
            <p:nvPr/>
          </p:nvSpPr>
          <p:spPr>
            <a:xfrm>
              <a:off x="1758118" y="4377208"/>
              <a:ext cx="1823282" cy="997286"/>
            </a:xfrm>
            <a:prstGeom prst="snip1Rect">
              <a:avLst>
                <a:gd name="adj" fmla="val 3000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27" name="TextBox 26"/>
            <p:cNvSpPr txBox="1"/>
            <p:nvPr/>
          </p:nvSpPr>
          <p:spPr>
            <a:xfrm>
              <a:off x="1945859" y="4506519"/>
              <a:ext cx="1447800" cy="738664"/>
            </a:xfrm>
            <a:prstGeom prst="rect">
              <a:avLst/>
            </a:prstGeom>
            <a:noFill/>
          </p:spPr>
          <p:txBody>
            <a:bodyPr wrap="square" rtlCol="0">
              <a:spAutoFit/>
            </a:bodyPr>
            <a:lstStyle/>
            <a:p>
              <a:pPr algn="ctr"/>
              <a:r>
                <a:rPr lang="en-US" sz="4200" b="1" dirty="0" smtClean="0">
                  <a:solidFill>
                    <a:schemeClr val="bg1"/>
                  </a:solidFill>
                  <a:latin typeface="Arial" panose="020B0604020202020204" pitchFamily="34" charset="0"/>
                  <a:cs typeface="Arial" panose="020B0604020202020204" pitchFamily="34" charset="0"/>
                </a:rPr>
                <a:t>HĐ1</a:t>
              </a:r>
              <a:endParaRPr lang="en-US" sz="4200" b="1" dirty="0">
                <a:solidFill>
                  <a:schemeClr val="bg1"/>
                </a:solidFill>
                <a:latin typeface="Arial" panose="020B0604020202020204" pitchFamily="34" charset="0"/>
                <a:cs typeface="Arial" panose="020B0604020202020204" pitchFamily="34" charset="0"/>
              </a:endParaRPr>
            </a:p>
          </p:txBody>
        </p:sp>
      </p:grpSp>
      <p:cxnSp>
        <p:nvCxnSpPr>
          <p:cNvPr id="20" name="Straight Connector 19"/>
          <p:cNvCxnSpPr/>
          <p:nvPr/>
        </p:nvCxnSpPr>
        <p:spPr>
          <a:xfrm>
            <a:off x="1605718" y="3030843"/>
            <a:ext cx="0" cy="6674486"/>
          </a:xfrm>
          <a:prstGeom prst="line">
            <a:avLst/>
          </a:prstGeom>
          <a:ln w="38100">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697200" y="-1230851"/>
            <a:ext cx="3198642" cy="4618978"/>
          </a:xfrm>
          <a:prstGeom prst="rect">
            <a:avLst/>
          </a:prstGeom>
        </p:spPr>
      </p:pic>
      <p:grpSp>
        <p:nvGrpSpPr>
          <p:cNvPr id="2" name="Group 2"/>
          <p:cNvGrpSpPr/>
          <p:nvPr/>
        </p:nvGrpSpPr>
        <p:grpSpPr>
          <a:xfrm rot="16200000">
            <a:off x="8530196" y="-4308702"/>
            <a:ext cx="1447797" cy="10774680"/>
            <a:chOff x="20782" y="0"/>
            <a:chExt cx="131618" cy="2881845"/>
          </a:xfrm>
        </p:grpSpPr>
        <p:sp>
          <p:nvSpPr>
            <p:cNvPr id="3" name="Freeform 3"/>
            <p:cNvSpPr/>
            <p:nvPr/>
          </p:nvSpPr>
          <p:spPr>
            <a:xfrm>
              <a:off x="20782" y="0"/>
              <a:ext cx="131618" cy="2881845"/>
            </a:xfrm>
            <a:custGeom>
              <a:avLst/>
              <a:gdLst/>
              <a:ahLst/>
              <a:cxnLst/>
              <a:rect l="l" t="t" r="r" b="b"/>
              <a:pathLst>
                <a:path w="152400" h="4718601">
                  <a:moveTo>
                    <a:pt x="0" y="0"/>
                  </a:moveTo>
                  <a:lnTo>
                    <a:pt x="152400" y="0"/>
                  </a:lnTo>
                  <a:lnTo>
                    <a:pt x="152400" y="4718601"/>
                  </a:lnTo>
                  <a:lnTo>
                    <a:pt x="0" y="4718601"/>
                  </a:lnTo>
                  <a:close/>
                </a:path>
              </a:pathLst>
            </a:custGeom>
            <a:solidFill>
              <a:srgbClr val="93B152"/>
            </a:solidFill>
          </p:spPr>
        </p:sp>
      </p:grpSp>
      <p:grpSp>
        <p:nvGrpSpPr>
          <p:cNvPr id="4" name="Group 4"/>
          <p:cNvGrpSpPr/>
          <p:nvPr/>
        </p:nvGrpSpPr>
        <p:grpSpPr>
          <a:xfrm>
            <a:off x="3581400" y="813604"/>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sp>
        <p:nvSpPr>
          <p:cNvPr id="14" name="TextBox 13"/>
          <p:cNvSpPr txBox="1"/>
          <p:nvPr/>
        </p:nvSpPr>
        <p:spPr>
          <a:xfrm>
            <a:off x="4422221" y="407242"/>
            <a:ext cx="9525000" cy="1063433"/>
          </a:xfrm>
          <a:prstGeom prst="rect">
            <a:avLst/>
          </a:prstGeom>
          <a:noFill/>
        </p:spPr>
        <p:txBody>
          <a:bodyPr wrap="square" rtlCol="0">
            <a:spAutoFit/>
          </a:bodyPr>
          <a:lstStyle/>
          <a:p>
            <a:pPr algn="ctr">
              <a:lnSpc>
                <a:spcPct val="150000"/>
              </a:lnSpc>
            </a:pPr>
            <a:r>
              <a:rPr lang="en-US" sz="4800" b="1" dirty="0" smtClean="0">
                <a:solidFill>
                  <a:schemeClr val="bg1"/>
                </a:solidFill>
                <a:latin typeface="Arial" panose="020B0604020202020204" pitchFamily="34" charset="0"/>
                <a:cs typeface="Arial" panose="020B0604020202020204" pitchFamily="34" charset="0"/>
              </a:rPr>
              <a:t>1. </a:t>
            </a:r>
            <a:r>
              <a:rPr lang="en-US" sz="4800" b="1" dirty="0" err="1" smtClean="0">
                <a:solidFill>
                  <a:schemeClr val="bg1"/>
                </a:solidFill>
                <a:latin typeface="Arial" panose="020B0604020202020204" pitchFamily="34" charset="0"/>
                <a:cs typeface="Arial" panose="020B0604020202020204" pitchFamily="34" charset="0"/>
              </a:rPr>
              <a:t>Nhân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đơn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với</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đa</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thức</a:t>
            </a:r>
            <a:endParaRPr lang="en-US" sz="4800" b="1" dirty="0">
              <a:solidFill>
                <a:schemeClr val="bg1"/>
              </a:solidFill>
              <a:latin typeface="Arial" panose="020B0604020202020204" pitchFamily="34" charset="0"/>
              <a:cs typeface="Arial" panose="020B0604020202020204" pitchFamily="34" charset="0"/>
            </a:endParaRPr>
          </a:p>
        </p:txBody>
      </p:sp>
      <p:grpSp>
        <p:nvGrpSpPr>
          <p:cNvPr id="15" name="Group 4"/>
          <p:cNvGrpSpPr/>
          <p:nvPr/>
        </p:nvGrpSpPr>
        <p:grpSpPr>
          <a:xfrm>
            <a:off x="14376401" y="805984"/>
            <a:ext cx="530068" cy="530068"/>
            <a:chOff x="-956934" y="-12168"/>
            <a:chExt cx="1913890" cy="1913890"/>
          </a:xfrm>
        </p:grpSpPr>
        <p:sp>
          <p:nvSpPr>
            <p:cNvPr id="16" name="Freeform 5"/>
            <p:cNvSpPr/>
            <p:nvPr/>
          </p:nvSpPr>
          <p:spPr>
            <a:xfrm>
              <a:off x="-956934" y="-12168"/>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18" y="1943100"/>
            <a:ext cx="1752600" cy="1752600"/>
          </a:xfrm>
          <a:prstGeom prst="rect">
            <a:avLst/>
          </a:prstGeom>
        </p:spPr>
      </p:pic>
      <p:sp>
        <p:nvSpPr>
          <p:cNvPr id="23" name="Rectangle 22"/>
          <p:cNvSpPr/>
          <p:nvPr/>
        </p:nvSpPr>
        <p:spPr>
          <a:xfrm>
            <a:off x="2209800" y="2261402"/>
            <a:ext cx="9677649" cy="769441"/>
          </a:xfrm>
          <a:prstGeom prst="rect">
            <a:avLst/>
          </a:prstGeom>
        </p:spPr>
        <p:txBody>
          <a:bodyPr wrap="none">
            <a:spAutoFit/>
          </a:bodyPr>
          <a:lstStyle/>
          <a:p>
            <a:r>
              <a:rPr lang="vi-VN" sz="4400" b="1" dirty="0" smtClean="0">
                <a:solidFill>
                  <a:srgbClr val="C00000"/>
                </a:solidFill>
                <a:latin typeface="Arial" panose="020B0604020202020204" pitchFamily="34" charset="0"/>
                <a:cs typeface="Arial" panose="020B0604020202020204" pitchFamily="34" charset="0"/>
              </a:rPr>
              <a:t>Quy </a:t>
            </a:r>
            <a:r>
              <a:rPr lang="vi-VN" sz="4400" b="1" dirty="0">
                <a:solidFill>
                  <a:srgbClr val="C00000"/>
                </a:solidFill>
                <a:latin typeface="Arial" panose="020B0604020202020204" pitchFamily="34" charset="0"/>
                <a:cs typeface="Arial" panose="020B0604020202020204" pitchFamily="34" charset="0"/>
              </a:rPr>
              <a:t>tắc nhân đơn thức với đa thức</a:t>
            </a:r>
            <a:endParaRPr lang="en-US" sz="4400" b="1" dirty="0">
              <a:solidFill>
                <a:srgbClr val="C00000"/>
              </a:solidFill>
              <a:latin typeface="Arial" panose="020B0604020202020204" pitchFamily="34" charset="0"/>
              <a:cs typeface="Arial" panose="020B0604020202020204" pitchFamily="34" charset="0"/>
            </a:endParaRPr>
          </a:p>
        </p:txBody>
      </p:sp>
      <p:sp>
        <p:nvSpPr>
          <p:cNvPr id="25" name="Rectangle 24"/>
          <p:cNvSpPr/>
          <p:nvPr/>
        </p:nvSpPr>
        <p:spPr>
          <a:xfrm>
            <a:off x="2201583" y="3289465"/>
            <a:ext cx="11593238"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bốn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hoàn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thành</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a:t>
            </a:r>
          </a:p>
        </p:txBody>
      </p:sp>
      <p:sp>
        <p:nvSpPr>
          <p:cNvPr id="29" name="Rectangle 28"/>
          <p:cNvSpPr/>
          <p:nvPr/>
        </p:nvSpPr>
        <p:spPr>
          <a:xfrm>
            <a:off x="3616740" y="4509059"/>
            <a:ext cx="14265444" cy="738664"/>
          </a:xfrm>
          <a:prstGeom prst="rect">
            <a:avLst/>
          </a:prstGeom>
        </p:spPr>
        <p:txBody>
          <a:bodyPr wrap="none">
            <a:spAutoFit/>
          </a:bodyPr>
          <a:lstStyle/>
          <a:p>
            <a:r>
              <a:rPr lang="vi-VN" sz="4200" dirty="0">
                <a:latin typeface="Arial" panose="020B0604020202020204" pitchFamily="34" charset="0"/>
                <a:cs typeface="Arial" panose="020B0604020202020204" pitchFamily="34" charset="0"/>
              </a:rPr>
              <a:t>Hãy nhắc lại cách nhân hai đơn thức và tính (</a:t>
            </a:r>
            <a:r>
              <a:rPr lang="vi-VN" sz="4200" dirty="0" smtClean="0">
                <a:latin typeface="Arial" panose="020B0604020202020204" pitchFamily="34" charset="0"/>
                <a:cs typeface="Arial" panose="020B0604020202020204" pitchFamily="34" charset="0"/>
              </a:rPr>
              <a:t>12x</a:t>
            </a:r>
            <a:r>
              <a:rPr lang="en-US" sz="4200" baseline="30000" dirty="0" smtClean="0">
                <a:latin typeface="Arial" panose="020B0604020202020204" pitchFamily="34" charset="0"/>
                <a:cs typeface="Arial" panose="020B0604020202020204" pitchFamily="34" charset="0"/>
              </a:rPr>
              <a:t>3</a:t>
            </a:r>
            <a:r>
              <a:rPr lang="vi-VN" sz="4200" dirty="0" smtClean="0">
                <a:latin typeface="Arial" panose="020B0604020202020204" pitchFamily="34" charset="0"/>
                <a:cs typeface="Arial" panose="020B0604020202020204" pitchFamily="34" charset="0"/>
              </a:rPr>
              <a:t>).(</a:t>
            </a:r>
            <a:r>
              <a:rPr lang="vi-VN" sz="4200" dirty="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5x</a:t>
            </a:r>
            <a:r>
              <a:rPr lang="en-US" sz="4200" baseline="30000" dirty="0" smtClean="0">
                <a:latin typeface="Arial" panose="020B0604020202020204" pitchFamily="34" charset="0"/>
                <a:cs typeface="Arial" panose="020B0604020202020204" pitchFamily="34" charset="0"/>
              </a:rPr>
              <a:t>2</a:t>
            </a:r>
            <a:r>
              <a:rPr lang="vi-VN"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
        <p:nvSpPr>
          <p:cNvPr id="33" name="Rectangle 32"/>
          <p:cNvSpPr/>
          <p:nvPr/>
        </p:nvSpPr>
        <p:spPr>
          <a:xfrm>
            <a:off x="3714354" y="5728653"/>
            <a:ext cx="13583046" cy="3970318"/>
          </a:xfrm>
          <a:prstGeom prst="rect">
            <a:avLst/>
          </a:prstGeom>
        </p:spPr>
        <p:txBody>
          <a:bodyPr wrap="square">
            <a:spAutoFit/>
          </a:bodyPr>
          <a:lstStyle/>
          <a:p>
            <a:pPr algn="just">
              <a:lnSpc>
                <a:spcPct val="150000"/>
              </a:lnSpc>
              <a:spcBef>
                <a:spcPts val="600"/>
              </a:spcBef>
              <a:spcAft>
                <a:spcPts val="600"/>
              </a:spcAft>
            </a:pPr>
            <a:r>
              <a:rPr lang="en-US" sz="4200" dirty="0" err="1">
                <a:latin typeface="Arial" panose="020B0604020202020204" pitchFamily="34" charset="0"/>
                <a:ea typeface="Calibri" panose="020F0502020204030204" pitchFamily="34" charset="0"/>
                <a:cs typeface="Arial" panose="020B0604020202020204" pitchFamily="34" charset="0"/>
              </a:rPr>
              <a:t>Áp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dụng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đối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phép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hãy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2x.(</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bằng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 2x </a:t>
            </a:r>
            <a:r>
              <a:rPr lang="en-US" sz="4200" dirty="0" err="1">
                <a:latin typeface="Arial" panose="020B0604020202020204" pitchFamily="34" charset="0"/>
                <a:ea typeface="Calibri" panose="020F0502020204030204" pitchFamily="34" charset="0"/>
                <a:cs typeface="Arial" panose="020B0604020202020204" pitchFamily="34" charset="0"/>
              </a:rPr>
              <a:t>với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từng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hạng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tử</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của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thức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smtClean="0">
                <a:latin typeface="Arial" panose="020B0604020202020204" pitchFamily="34" charset="0"/>
                <a:ea typeface="Calibri" panose="020F0502020204030204" pitchFamily="34" charset="0"/>
                <a:cs typeface="Arial" panose="020B0604020202020204" pitchFamily="34" charset="0"/>
              </a:rPr>
              <a:t>3x</a:t>
            </a:r>
            <a:r>
              <a:rPr lang="en-US" sz="4200" baseline="30000" dirty="0" smtClean="0">
                <a:latin typeface="Arial" panose="020B0604020202020204" pitchFamily="34" charset="0"/>
                <a:ea typeface="Calibri" panose="020F0502020204030204" pitchFamily="34" charset="0"/>
                <a:cs typeface="Arial" panose="020B0604020202020204" pitchFamily="34" charset="0"/>
              </a:rPr>
              <a:t>2 </a:t>
            </a:r>
            <a:r>
              <a:rPr lang="en-US" sz="4200" dirty="0" smtClean="0">
                <a:latin typeface="Arial" panose="020B0604020202020204" pitchFamily="34" charset="0"/>
                <a:ea typeface="Calibri" panose="020F0502020204030204" pitchFamily="34" charset="0"/>
                <a:cs typeface="Arial" panose="020B0604020202020204" pitchFamily="34" charset="0"/>
              </a:rPr>
              <a:t>− 8x + 1</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cộng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tích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tìm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được</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5" grpId="0"/>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387681" y="932302"/>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HĐ1</a:t>
              </a:r>
              <a:endParaRPr lang="en-US" sz="4400" b="1" dirty="0">
                <a:solidFill>
                  <a:schemeClr val="bg1"/>
                </a:solidFill>
                <a:latin typeface="Arial" panose="020B0604020202020204" pitchFamily="34" charset="0"/>
                <a:cs typeface="Arial" panose="020B0604020202020204" pitchFamily="34" charset="0"/>
              </a:endParaRPr>
            </a:p>
          </p:txBody>
        </p:sp>
      </p:grpSp>
      <p:sp>
        <p:nvSpPr>
          <p:cNvPr id="20" name="Rectangle 19"/>
          <p:cNvSpPr/>
          <p:nvPr/>
        </p:nvSpPr>
        <p:spPr>
          <a:xfrm>
            <a:off x="4541520" y="480073"/>
            <a:ext cx="122224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Hãy nhắc lại cách nhân hai đơn thức và tính (</a:t>
            </a:r>
            <a:r>
              <a:rPr lang="vi-VN" sz="4400" dirty="0" smtClean="0">
                <a:latin typeface="Arial" panose="020B0604020202020204" pitchFamily="34" charset="0"/>
                <a:cs typeface="Arial" panose="020B0604020202020204" pitchFamily="34" charset="0"/>
              </a:rPr>
              <a:t>12x</a:t>
            </a:r>
            <a:r>
              <a:rPr lang="en-US" sz="4400" baseline="30000" dirty="0" smtClean="0">
                <a:latin typeface="Arial" panose="020B0604020202020204" pitchFamily="34" charset="0"/>
                <a:cs typeface="Arial" panose="020B0604020202020204" pitchFamily="34" charset="0"/>
              </a:rPr>
              <a:t>3</a:t>
            </a:r>
            <a:r>
              <a:rPr lang="vi-VN" sz="4400" dirty="0" smtClean="0">
                <a:latin typeface="Arial" panose="020B0604020202020204" pitchFamily="34" charset="0"/>
                <a:cs typeface="Arial" panose="020B0604020202020204" pitchFamily="34" charset="0"/>
              </a:rPr>
              <a:t>).(</a:t>
            </a:r>
            <a:r>
              <a:rPr lang="vi-VN" sz="4400" dirty="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5x</a:t>
            </a:r>
            <a:r>
              <a:rPr lang="en-US" sz="4400" baseline="30000" dirty="0" smtClean="0">
                <a:latin typeface="Arial" panose="020B0604020202020204" pitchFamily="34" charset="0"/>
                <a:cs typeface="Arial" panose="020B0604020202020204" pitchFamily="34" charset="0"/>
              </a:rPr>
              <a:t>2</a:t>
            </a:r>
            <a:r>
              <a:rPr lang="vi-VN"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21" name="Rectangle 20"/>
          <p:cNvSpPr/>
          <p:nvPr/>
        </p:nvSpPr>
        <p:spPr>
          <a:xfrm>
            <a:off x="4541520" y="2853103"/>
            <a:ext cx="12374880" cy="2123658"/>
          </a:xfrm>
          <a:prstGeom prst="rect">
            <a:avLst/>
          </a:prstGeom>
        </p:spPr>
        <p:txBody>
          <a:bodyPr wrap="square">
            <a:spAutoFit/>
          </a:bodyPr>
          <a:lstStyle/>
          <a:p>
            <a:pPr algn="just">
              <a:lnSpc>
                <a:spcPct val="150000"/>
              </a:lnSpc>
            </a:pPr>
            <a:r>
              <a:rPr lang="vi-VN" sz="4400" dirty="0">
                <a:latin typeface="Arial" panose="020B0604020202020204" pitchFamily="34" charset="0"/>
                <a:cs typeface="Arial" panose="020B0604020202020204" pitchFamily="34" charset="0"/>
              </a:rPr>
              <a:t>Để nhân hai đơn thức, ta nhân các hệ số với nhau và nhân các phần biến với nhau.</a:t>
            </a:r>
            <a:endParaRPr lang="en-US" sz="44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99766" y="2899990"/>
            <a:ext cx="1977055" cy="2033273"/>
          </a:xfrm>
          <a:prstGeom prst="rect">
            <a:avLst/>
          </a:prstGeom>
        </p:spPr>
      </p:pic>
      <p:sp>
        <p:nvSpPr>
          <p:cNvPr id="23" name="Rectangle 22"/>
          <p:cNvSpPr/>
          <p:nvPr/>
        </p:nvSpPr>
        <p:spPr>
          <a:xfrm>
            <a:off x="4541520" y="5226133"/>
            <a:ext cx="5059680" cy="4154984"/>
          </a:xfrm>
          <a:prstGeom prst="rect">
            <a:avLst/>
          </a:prstGeom>
        </p:spPr>
        <p:txBody>
          <a:bodyPr wrap="square">
            <a:spAutoFit/>
          </a:bodyPr>
          <a:lstStyle/>
          <a:p>
            <a:pPr algn="just">
              <a:lnSpc>
                <a:spcPct val="150000"/>
              </a:lnSpc>
            </a:pPr>
            <a:r>
              <a:rPr lang="pt-BR" sz="4400" b="1" u="sng" dirty="0">
                <a:solidFill>
                  <a:srgbClr val="C00000"/>
                </a:solidFill>
                <a:latin typeface="Arial" panose="020B0604020202020204" pitchFamily="34" charset="0"/>
                <a:cs typeface="Arial" panose="020B0604020202020204" pitchFamily="34" charset="0"/>
              </a:rPr>
              <a:t>Tính</a:t>
            </a:r>
            <a:r>
              <a:rPr lang="pt-BR" sz="4400" b="1" dirty="0">
                <a:solidFill>
                  <a:srgbClr val="C00000"/>
                </a:solidFill>
                <a:latin typeface="Arial" panose="020B0604020202020204" pitchFamily="34" charset="0"/>
                <a:cs typeface="Arial" panose="020B0604020202020204" pitchFamily="34" charset="0"/>
              </a:rPr>
              <a:t>: </a:t>
            </a:r>
          </a:p>
          <a:p>
            <a:pPr algn="just">
              <a:lnSpc>
                <a:spcPct val="150000"/>
              </a:lnSpc>
            </a:pPr>
            <a:r>
              <a:rPr lang="pt-BR" sz="4400" dirty="0">
                <a:latin typeface="Arial" panose="020B0604020202020204" pitchFamily="34" charset="0"/>
                <a:cs typeface="Arial" panose="020B0604020202020204" pitchFamily="34" charset="0"/>
              </a:rPr>
              <a:t>   (</a:t>
            </a:r>
            <a:r>
              <a:rPr lang="pt-BR" sz="4400" dirty="0" smtClean="0">
                <a:latin typeface="Arial" panose="020B0604020202020204" pitchFamily="34" charset="0"/>
                <a:cs typeface="Arial" panose="020B0604020202020204" pitchFamily="34" charset="0"/>
              </a:rPr>
              <a:t>12x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(-5x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[12</a:t>
            </a:r>
            <a:r>
              <a:rPr lang="pt-BR" sz="4400" dirty="0">
                <a:latin typeface="Arial" panose="020B0604020202020204" pitchFamily="34" charset="0"/>
                <a:cs typeface="Arial" panose="020B0604020202020204" pitchFamily="34" charset="0"/>
              </a:rPr>
              <a:t>.(-</a:t>
            </a:r>
            <a:r>
              <a:rPr lang="pt-BR" sz="4400" dirty="0" smtClean="0">
                <a:latin typeface="Arial" panose="020B0604020202020204" pitchFamily="34" charset="0"/>
                <a:cs typeface="Arial" panose="020B0604020202020204" pitchFamily="34" charset="0"/>
              </a:rPr>
              <a:t>5)]. (x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x</a:t>
            </a:r>
            <a:r>
              <a:rPr lang="pt-BR" sz="4400" baseline="30000" dirty="0" smtClean="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a:p>
            <a:pPr algn="just">
              <a:lnSpc>
                <a:spcPct val="150000"/>
              </a:lnSpc>
            </a:pPr>
            <a:r>
              <a:rPr lang="pt-BR" sz="4400" dirty="0" smtClean="0">
                <a:latin typeface="Arial" panose="020B0604020202020204" pitchFamily="34" charset="0"/>
                <a:cs typeface="Arial" panose="020B0604020202020204" pitchFamily="34" charset="0"/>
              </a:rPr>
              <a:t>= - 60x</a:t>
            </a:r>
            <a:r>
              <a:rPr lang="pt-BR" sz="4400" baseline="30000" dirty="0" smtClean="0">
                <a:latin typeface="Arial" panose="020B0604020202020204" pitchFamily="34" charset="0"/>
                <a:cs typeface="Arial" panose="020B0604020202020204" pitchFamily="34" charset="0"/>
              </a:rPr>
              <a:t>5</a:t>
            </a:r>
            <a:r>
              <a:rPr lang="pt-BR" sz="4400" dirty="0" smtClean="0">
                <a:latin typeface="Arial" panose="020B0604020202020204" pitchFamily="34" charset="0"/>
                <a:cs typeface="Arial" panose="020B0604020202020204" pitchFamily="34" charset="0"/>
              </a:rPr>
              <a:t> </a:t>
            </a:r>
            <a:endParaRPr lang="pt-BR" sz="4400"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1"/>
          <a:stretch>
            <a:fillRect/>
          </a:stretch>
        </p:blipFill>
        <p:spPr>
          <a:xfrm>
            <a:off x="11896805" y="5694937"/>
            <a:ext cx="6401355" cy="37737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1905000" y="0"/>
            <a:ext cx="530068" cy="8801099"/>
            <a:chOff x="0" y="0"/>
            <a:chExt cx="179307" cy="2977162"/>
          </a:xfrm>
        </p:grpSpPr>
        <p:sp>
          <p:nvSpPr>
            <p:cNvPr id="3" name="Freeform 3"/>
            <p:cNvSpPr/>
            <p:nvPr/>
          </p:nvSpPr>
          <p:spPr>
            <a:xfrm>
              <a:off x="0" y="0"/>
              <a:ext cx="179307" cy="2977162"/>
            </a:xfrm>
            <a:custGeom>
              <a:avLst/>
              <a:gdLst/>
              <a:ahLst/>
              <a:cxnLst/>
              <a:rect l="l" t="t" r="r" b="b"/>
              <a:pathLst>
                <a:path w="179307" h="2348865">
                  <a:moveTo>
                    <a:pt x="0" y="0"/>
                  </a:moveTo>
                  <a:lnTo>
                    <a:pt x="179307" y="0"/>
                  </a:lnTo>
                  <a:lnTo>
                    <a:pt x="179307" y="2348865"/>
                  </a:lnTo>
                  <a:lnTo>
                    <a:pt x="0" y="2348865"/>
                  </a:lnTo>
                  <a:close/>
                </a:path>
              </a:pathLst>
            </a:custGeom>
            <a:solidFill>
              <a:srgbClr val="93B152"/>
            </a:solidFill>
          </p:spPr>
        </p:sp>
      </p:grpSp>
      <p:grpSp>
        <p:nvGrpSpPr>
          <p:cNvPr id="4" name="Group 4"/>
          <p:cNvGrpSpPr/>
          <p:nvPr/>
        </p:nvGrpSpPr>
        <p:grpSpPr>
          <a:xfrm>
            <a:off x="1905000" y="9131745"/>
            <a:ext cx="530068" cy="530068"/>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E8D634"/>
            </a:solidFill>
          </p:spPr>
        </p:sp>
      </p:grpSp>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914536" y="-452316"/>
            <a:ext cx="2321472" cy="3352306"/>
          </a:xfrm>
          <a:prstGeom prst="rect">
            <a:avLst/>
          </a:prstGeom>
        </p:spPr>
      </p:pic>
      <p:grpSp>
        <p:nvGrpSpPr>
          <p:cNvPr id="19" name="Group 18"/>
          <p:cNvGrpSpPr/>
          <p:nvPr/>
        </p:nvGrpSpPr>
        <p:grpSpPr>
          <a:xfrm>
            <a:off x="2435068" y="1283223"/>
            <a:ext cx="1676778" cy="1219200"/>
            <a:chOff x="2666622" y="571500"/>
            <a:chExt cx="1676778" cy="1219200"/>
          </a:xfrm>
        </p:grpSpPr>
        <p:grpSp>
          <p:nvGrpSpPr>
            <p:cNvPr id="8" name="Group 8"/>
            <p:cNvGrpSpPr/>
            <p:nvPr/>
          </p:nvGrpSpPr>
          <p:grpSpPr>
            <a:xfrm>
              <a:off x="2666622" y="571500"/>
              <a:ext cx="1676778" cy="1219200"/>
              <a:chOff x="0" y="0"/>
              <a:chExt cx="2008781" cy="1913890"/>
            </a:xfrm>
          </p:grpSpPr>
          <p:sp>
            <p:nvSpPr>
              <p:cNvPr id="9" name="Freeform 9"/>
              <p:cNvSpPr/>
              <p:nvPr/>
            </p:nvSpPr>
            <p:spPr>
              <a:xfrm>
                <a:off x="0" y="0"/>
                <a:ext cx="2008781" cy="1913890"/>
              </a:xfrm>
              <a:custGeom>
                <a:avLst/>
                <a:gdLst/>
                <a:ahLst/>
                <a:cxnLst/>
                <a:rect l="l" t="t" r="r" b="b"/>
                <a:pathLst>
                  <a:path w="2008781" h="1913890">
                    <a:moveTo>
                      <a:pt x="0" y="0"/>
                    </a:moveTo>
                    <a:lnTo>
                      <a:pt x="2008781" y="0"/>
                    </a:lnTo>
                    <a:lnTo>
                      <a:pt x="2008781" y="1913890"/>
                    </a:lnTo>
                    <a:lnTo>
                      <a:pt x="0" y="1913890"/>
                    </a:lnTo>
                    <a:close/>
                  </a:path>
                </a:pathLst>
              </a:custGeom>
              <a:solidFill>
                <a:srgbClr val="93B152"/>
              </a:solidFill>
            </p:spPr>
          </p:sp>
        </p:grpSp>
        <p:sp>
          <p:nvSpPr>
            <p:cNvPr id="18" name="TextBox 17"/>
            <p:cNvSpPr txBox="1"/>
            <p:nvPr/>
          </p:nvSpPr>
          <p:spPr>
            <a:xfrm>
              <a:off x="2697102" y="796379"/>
              <a:ext cx="1447800"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10"/>
          <a:stretch>
            <a:fillRect/>
          </a:stretch>
        </p:blipFill>
        <p:spPr>
          <a:xfrm>
            <a:off x="11896805" y="5694937"/>
            <a:ext cx="6401355" cy="3773751"/>
          </a:xfrm>
          <a:prstGeom prst="rect">
            <a:avLst/>
          </a:prstGeom>
        </p:spPr>
      </p:pic>
      <p:sp>
        <p:nvSpPr>
          <p:cNvPr id="6" name="Rectangle 5"/>
          <p:cNvSpPr/>
          <p:nvPr/>
        </p:nvSpPr>
        <p:spPr>
          <a:xfrm>
            <a:off x="4323080" y="885656"/>
            <a:ext cx="12954000" cy="2014334"/>
          </a:xfrm>
          <a:prstGeom prst="rect">
            <a:avLst/>
          </a:prstGeom>
        </p:spPr>
        <p:txBody>
          <a:bodyPr wrap="square">
            <a:spAutoFit/>
          </a:bodyPr>
          <a:lstStyle/>
          <a:p>
            <a:pPr algn="just">
              <a:lnSpc>
                <a:spcPct val="150000"/>
              </a:lnSpc>
            </a:pPr>
            <a:r>
              <a:rPr lang="en-US" sz="4400" dirty="0" err="1">
                <a:latin typeface="Arial" panose="020B0604020202020204" pitchFamily="34" charset="0"/>
                <a:ea typeface="Calibri" panose="020F0502020204030204" pitchFamily="34" charset="0"/>
              </a:rPr>
              <a:t>Áp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dụng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tính</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chất</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của</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nhân</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đối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với</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phép</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cộng</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hãy</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tìm</a:t>
            </a:r>
            <a:r>
              <a:rPr lang="en-US" sz="4400" dirty="0">
                <a:latin typeface="Arial" panose="020B0604020202020204" pitchFamily="34" charset="0"/>
                <a:ea typeface="Calibri" panose="020F0502020204030204" pitchFamily="34" charset="0"/>
              </a:rPr>
              <a:t> </a:t>
            </a:r>
            <a:r>
              <a:rPr lang="en-US" sz="4400" dirty="0" err="1">
                <a:latin typeface="Arial" panose="020B0604020202020204" pitchFamily="34" charset="0"/>
                <a:ea typeface="Calibri" panose="020F0502020204030204" pitchFamily="34" charset="0"/>
              </a:rPr>
              <a:t>tích</a:t>
            </a:r>
            <a:r>
              <a:rPr lang="en-US" sz="4400" dirty="0">
                <a:latin typeface="Arial" panose="020B0604020202020204" pitchFamily="34" charset="0"/>
                <a:ea typeface="Calibri" panose="020F0502020204030204" pitchFamily="34" charset="0"/>
              </a:rPr>
              <a:t> 2x.(</a:t>
            </a:r>
            <a:r>
              <a:rPr lang="en-US" sz="4400" dirty="0" smtClean="0">
                <a:latin typeface="Arial" panose="020B0604020202020204" pitchFamily="34" charset="0"/>
                <a:ea typeface="Calibri" panose="020F0502020204030204" pitchFamily="34" charset="0"/>
              </a:rPr>
              <a:t>3x</a:t>
            </a:r>
            <a:r>
              <a:rPr lang="en-US" sz="4400" baseline="30000" dirty="0" smtClean="0">
                <a:latin typeface="Arial" panose="020B0604020202020204" pitchFamily="34" charset="0"/>
                <a:ea typeface="Calibri" panose="020F0502020204030204" pitchFamily="34" charset="0"/>
              </a:rPr>
              <a:t>2 </a:t>
            </a:r>
            <a:r>
              <a:rPr lang="en-US" sz="4400" dirty="0" smtClean="0">
                <a:latin typeface="Arial" panose="020B0604020202020204" pitchFamily="34" charset="0"/>
                <a:ea typeface="Calibri" panose="020F0502020204030204" pitchFamily="34" charset="0"/>
              </a:rPr>
              <a:t>− 8x + 1).</a:t>
            </a:r>
            <a:r>
              <a:rPr lang="en-US" sz="4400" dirty="0">
                <a:latin typeface="Arial" panose="020B0604020202020204" pitchFamily="34" charset="0"/>
                <a:ea typeface="Calibri" panose="020F0502020204030204" pitchFamily="34" charset="0"/>
              </a:rPr>
              <a:t> </a:t>
            </a:r>
            <a:endParaRPr lang="en-US" sz="4400" dirty="0"/>
          </a:p>
        </p:txBody>
      </p:sp>
      <p:sp>
        <p:nvSpPr>
          <p:cNvPr id="10" name="Rectangle 9"/>
          <p:cNvSpPr/>
          <p:nvPr/>
        </p:nvSpPr>
        <p:spPr>
          <a:xfrm>
            <a:off x="4307840" y="3426828"/>
            <a:ext cx="91440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2x</a:t>
            </a:r>
            <a:r>
              <a:rPr lang="en-US" sz="4400" dirty="0" smtClean="0">
                <a:latin typeface="Arial" panose="020B0604020202020204" pitchFamily="34" charset="0"/>
                <a:cs typeface="Arial" panose="020B0604020202020204" pitchFamily="34" charset="0"/>
              </a:rPr>
              <a:t>. 3x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2x</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8x</a:t>
            </a:r>
            <a:r>
              <a:rPr lang="en-US" sz="4400" dirty="0" smtClean="0">
                <a:latin typeface="Arial" panose="020B0604020202020204" pitchFamily="34" charset="0"/>
                <a:cs typeface="Arial" panose="020B0604020202020204" pitchFamily="34" charset="0"/>
              </a:rPr>
              <a:t>) = -16x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 1 = 2x</a:t>
            </a:r>
            <a:endParaRPr lang="en-US" sz="4400" dirty="0">
              <a:latin typeface="Arial" panose="020B0604020202020204" pitchFamily="34" charset="0"/>
              <a:cs typeface="Arial" panose="020B0604020202020204" pitchFamily="34" charset="0"/>
            </a:endParaRPr>
          </a:p>
          <a:p>
            <a:pPr>
              <a:lnSpc>
                <a:spcPct val="150000"/>
              </a:lnSpc>
            </a:pP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Tổng</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tích</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6x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- 16x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89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12" name="Group 12"/>
          <p:cNvGrpSpPr/>
          <p:nvPr/>
        </p:nvGrpSpPr>
        <p:grpSpPr>
          <a:xfrm>
            <a:off x="17259300" y="6172200"/>
            <a:ext cx="1028700" cy="4114800"/>
            <a:chOff x="0" y="0"/>
            <a:chExt cx="697641" cy="2790565"/>
          </a:xfrm>
        </p:grpSpPr>
        <p:sp>
          <p:nvSpPr>
            <p:cNvPr id="13" name="Freeform 13"/>
            <p:cNvSpPr/>
            <p:nvPr/>
          </p:nvSpPr>
          <p:spPr>
            <a:xfrm>
              <a:off x="0" y="0"/>
              <a:ext cx="697641" cy="2790565"/>
            </a:xfrm>
            <a:custGeom>
              <a:avLst/>
              <a:gdLst/>
              <a:ahLst/>
              <a:cxnLst/>
              <a:rect l="l" t="t" r="r" b="b"/>
              <a:pathLst>
                <a:path w="697641" h="2790565">
                  <a:moveTo>
                    <a:pt x="0" y="0"/>
                  </a:moveTo>
                  <a:lnTo>
                    <a:pt x="697641" y="0"/>
                  </a:lnTo>
                  <a:lnTo>
                    <a:pt x="697641" y="2790565"/>
                  </a:lnTo>
                  <a:lnTo>
                    <a:pt x="0" y="2790565"/>
                  </a:lnTo>
                  <a:close/>
                </a:path>
              </a:pathLst>
            </a:custGeom>
            <a:solidFill>
              <a:srgbClr val="93B152"/>
            </a:solidFill>
          </p:spPr>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8600" y="-2247900"/>
            <a:ext cx="4274538" cy="6172618"/>
          </a:xfrm>
          <a:prstGeom prst="rect">
            <a:avLst/>
          </a:prstGeom>
        </p:spPr>
      </p:pic>
      <p:sp>
        <p:nvSpPr>
          <p:cNvPr id="18" name="Snip Single Corner Rectangle 17"/>
          <p:cNvSpPr/>
          <p:nvPr/>
        </p:nvSpPr>
        <p:spPr>
          <a:xfrm flipV="1">
            <a:off x="1447800" y="647700"/>
            <a:ext cx="15811500" cy="3581400"/>
          </a:xfrm>
          <a:prstGeom prst="snip1Rect">
            <a:avLst>
              <a:gd name="adj" fmla="val 32829"/>
            </a:avLst>
          </a:prstGeom>
          <a:solidFill>
            <a:srgbClr val="FFD347"/>
          </a:solidFill>
          <a:ln>
            <a:solidFill>
              <a:srgbClr val="FFD347"/>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
          <p:cNvGrpSpPr/>
          <p:nvPr/>
        </p:nvGrpSpPr>
        <p:grpSpPr>
          <a:xfrm>
            <a:off x="1046890" y="246790"/>
            <a:ext cx="801820" cy="801820"/>
            <a:chOff x="0" y="0"/>
            <a:chExt cx="1913890" cy="1913890"/>
          </a:xfrm>
          <a:solidFill>
            <a:srgbClr val="93B152"/>
          </a:solidFill>
        </p:grpSpPr>
        <p:sp>
          <p:nvSpPr>
            <p:cNvPr id="20"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1" name="Rectangle 20"/>
          <p:cNvSpPr/>
          <p:nvPr/>
        </p:nvSpPr>
        <p:spPr>
          <a:xfrm>
            <a:off x="2116243" y="868739"/>
            <a:ext cx="14474614" cy="3139321"/>
          </a:xfrm>
          <a:prstGeom prst="rect">
            <a:avLst/>
          </a:prstGeom>
        </p:spPr>
        <p:txBody>
          <a:bodyPr wrap="square">
            <a:spAutoFit/>
          </a:bodyPr>
          <a:lstStyle/>
          <a:p>
            <a:pPr algn="just">
              <a:lnSpc>
                <a:spcPct val="150000"/>
              </a:lnSpc>
            </a:pPr>
            <a:r>
              <a:rPr lang="vi-VN" sz="4400" b="1" u="sng" dirty="0">
                <a:solidFill>
                  <a:srgbClr val="002060"/>
                </a:solidFill>
                <a:latin typeface="Arial" panose="020B0604020202020204" pitchFamily="34" charset="0"/>
                <a:cs typeface="Arial" panose="020B0604020202020204" pitchFamily="34" charset="0"/>
              </a:rPr>
              <a:t>Kết </a:t>
            </a:r>
            <a:r>
              <a:rPr lang="vi-VN" sz="4400" b="1" u="sng" dirty="0" smtClean="0">
                <a:solidFill>
                  <a:srgbClr val="002060"/>
                </a:solidFill>
                <a:latin typeface="Arial" panose="020B0604020202020204" pitchFamily="34" charset="0"/>
                <a:cs typeface="Arial" panose="020B0604020202020204" pitchFamily="34" charset="0"/>
              </a:rPr>
              <a:t>luận</a:t>
            </a:r>
            <a:r>
              <a:rPr lang="vi-VN" sz="4400" b="1" dirty="0" smtClean="0">
                <a:solidFill>
                  <a:srgbClr val="002060"/>
                </a:solidFill>
                <a:latin typeface="Arial" panose="020B0604020202020204" pitchFamily="34" charset="0"/>
                <a:cs typeface="Arial" panose="020B0604020202020204" pitchFamily="34" charset="0"/>
              </a:rPr>
              <a:t>:</a:t>
            </a:r>
            <a:r>
              <a:rPr lang="en-US" sz="4400" b="1" dirty="0" smtClean="0">
                <a:solidFill>
                  <a:srgbClr val="002060"/>
                </a:solidFill>
                <a:latin typeface="Arial" panose="020B0604020202020204" pitchFamily="34" charset="0"/>
                <a:cs typeface="Arial" panose="020B0604020202020204" pitchFamily="34" charset="0"/>
              </a:rPr>
              <a:t> </a:t>
            </a:r>
            <a:r>
              <a:rPr lang="vi-VN" sz="4400" dirty="0" smtClean="0">
                <a:latin typeface="Arial" panose="020B0604020202020204" pitchFamily="34" charset="0"/>
                <a:cs typeface="Arial" panose="020B0604020202020204" pitchFamily="34" charset="0"/>
              </a:rPr>
              <a:t>Muốn </a:t>
            </a:r>
            <a:r>
              <a:rPr lang="vi-VN" sz="4400" dirty="0">
                <a:latin typeface="Arial" panose="020B0604020202020204" pitchFamily="34" charset="0"/>
                <a:cs typeface="Arial" panose="020B0604020202020204" pitchFamily="34" charset="0"/>
              </a:rPr>
              <a:t>nhân một đơn thức với một đa thức, ta nhân đơn thức với từng hạng tử của đa thức rồi cộng các tích với nhau.</a:t>
            </a:r>
          </a:p>
        </p:txBody>
      </p:sp>
      <p:sp>
        <p:nvSpPr>
          <p:cNvPr id="22" name="Rounded Rectangle 21"/>
          <p:cNvSpPr/>
          <p:nvPr/>
        </p:nvSpPr>
        <p:spPr>
          <a:xfrm>
            <a:off x="1447800" y="4663030"/>
            <a:ext cx="2971800" cy="1333500"/>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Ví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dụ</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5029200" y="4465432"/>
                <a:ext cx="6920869" cy="1485728"/>
              </a:xfrm>
              <a:prstGeom prst="rect">
                <a:avLst/>
              </a:prstGeom>
            </p:spPr>
            <p:txBody>
              <a:bodyPr wrap="none">
                <a:spAutoFit/>
              </a:bodyPr>
              <a:lstStyle/>
              <a:p>
                <a:pPr algn="just">
                  <a:lnSpc>
                    <a:spcPct val="15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Tính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029200" y="4465432"/>
                <a:ext cx="6920869" cy="1485728"/>
              </a:xfrm>
              <a:prstGeom prst="rect">
                <a:avLst/>
              </a:prstGeom>
              <a:blipFill rotWithShape="0">
                <a:blip r:embed="rId6"/>
                <a:stretch>
                  <a:fillRect l="-3524" b="-6996"/>
                </a:stretch>
              </a:blipFill>
            </p:spPr>
            <p:txBody>
              <a:bodyPr/>
              <a:lstStyle/>
              <a:p>
                <a:r>
                  <a:rPr lang="en-US">
                    <a:noFill/>
                  </a:rPr>
                  <a:t> </a:t>
                </a:r>
              </a:p>
            </p:txBody>
          </p:sp>
        </mc:Fallback>
      </mc:AlternateContent>
      <p:sp>
        <p:nvSpPr>
          <p:cNvPr id="24" name="Oval Callout 23"/>
          <p:cNvSpPr/>
          <p:nvPr/>
        </p:nvSpPr>
        <p:spPr>
          <a:xfrm>
            <a:off x="1914955" y="6448240"/>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029200" y="6172200"/>
                <a:ext cx="9906000" cy="3840603"/>
              </a:xfrm>
              <a:prstGeom prst="rect">
                <a:avLst/>
              </a:prstGeom>
            </p:spPr>
            <p:txBody>
              <a:bodyPr wrap="square">
                <a:spAutoFit/>
              </a:bodyPr>
              <a:lstStyle/>
              <a:p>
                <a:pPr algn="just">
                  <a:lnSpc>
                    <a:spcPct val="130000"/>
                  </a:lnSpc>
                  <a:spcBef>
                    <a:spcPts val="600"/>
                  </a:spcBef>
                  <a:spcAft>
                    <a:spcPts val="600"/>
                  </a:spcAft>
                </a:pPr>
                <a:r>
                  <a:rPr lang="nl-NL" sz="4400" dirty="0">
                    <a:latin typeface="Arial" panose="020B0604020202020204" pitchFamily="34" charset="0"/>
                    <a:ea typeface="Calibri" panose="020F0502020204030204" pitchFamily="34" charset="0"/>
                    <a:cs typeface="Arial" panose="020B0604020202020204" pitchFamily="34" charset="0"/>
                  </a:rPr>
                  <a:t>Có: (-2x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400" i="1">
                            <a:effectLst/>
                            <a:latin typeface="Cambria Math" panose="02040503050406030204" pitchFamily="18" charset="0"/>
                            <a:ea typeface="Calibri" panose="020F0502020204030204" pitchFamily="34" charset="0"/>
                            <a:cs typeface="Arial" panose="020B0604020202020204" pitchFamily="34" charset="0"/>
                          </a:rPr>
                        </m:ctrlPr>
                      </m:dPr>
                      <m:e>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r>
                          <a:rPr lang="nl-NL" sz="4400" i="1">
                            <a:effectLst/>
                            <a:latin typeface="Cambria Math" panose="02040503050406030204" pitchFamily="18" charset="0"/>
                            <a:ea typeface="Calibri" panose="020F0502020204030204" pitchFamily="34" charset="0"/>
                            <a:cs typeface="Arial" panose="020B0604020202020204" pitchFamily="34" charset="0"/>
                          </a:rPr>
                          <m:t>+3</m:t>
                        </m:r>
                        <m:r>
                          <a:rPr lang="nl-NL" sz="4400" i="1">
                            <a:effectLst/>
                            <a:latin typeface="Cambria Math" panose="02040503050406030204" pitchFamily="18" charset="0"/>
                            <a:ea typeface="Calibri" panose="020F0502020204030204" pitchFamily="34" charset="0"/>
                            <a:cs typeface="Arial" panose="020B0604020202020204" pitchFamily="34" charset="0"/>
                          </a:rPr>
                          <m:t>𝑥</m:t>
                        </m:r>
                        <m:r>
                          <a:rPr lang="nl-NL" sz="4400" i="1">
                            <a:effectLst/>
                            <a:latin typeface="Cambria Math" panose="02040503050406030204" pitchFamily="18" charset="0"/>
                            <a:ea typeface="Calibri" panose="020F0502020204030204" pitchFamily="34" charset="0"/>
                            <a:cs typeface="Arial" panose="020B0604020202020204" pitchFamily="34" charset="0"/>
                          </a:rPr>
                          <m:t>−5</m:t>
                        </m:r>
                      </m:e>
                    </m:d>
                  </m:oMath>
                </a14:m>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smtClean="0">
                    <a:effectLst/>
                    <a:latin typeface="Arial" panose="020B0604020202020204" pitchFamily="34" charset="0"/>
                    <a:ea typeface="Calibri" panose="020F0502020204030204" pitchFamily="34"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a:effectLst/>
                    <a:latin typeface="Arial" panose="020B0604020202020204" pitchFamily="34" charset="0"/>
                    <a:ea typeface="Calibri" panose="020F0502020204030204" pitchFamily="34" charset="0"/>
                    <a:cs typeface="Arial" panose="020B0604020202020204" pitchFamily="34" charset="0"/>
                  </a:rPr>
                  <a:t>).</a:t>
                </a:r>
                <a:r>
                  <a:rPr lang="nl-NL" sz="4400" i="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panose="02040503050406030204" pitchFamily="18" charset="0"/>
                            <a:ea typeface="Calibri" panose="020F0502020204030204" pitchFamily="34" charset="0"/>
                            <a:cs typeface="Arial" panose="020B0604020202020204" pitchFamily="34" charset="0"/>
                          </a:rPr>
                        </m:ctrlPr>
                      </m:fPr>
                      <m:num>
                        <m:r>
                          <a:rPr lang="nl-NL" sz="4400" i="1">
                            <a:effectLst/>
                            <a:latin typeface="Cambria Math" panose="02040503050406030204" pitchFamily="18" charset="0"/>
                            <a:ea typeface="Calibri" panose="020F0502020204030204" pitchFamily="34" charset="0"/>
                            <a:cs typeface="Arial" panose="020B0604020202020204" pitchFamily="34" charset="0"/>
                          </a:rPr>
                          <m:t>1</m:t>
                        </m:r>
                      </m:num>
                      <m:den>
                        <m:r>
                          <a:rPr lang="nl-NL" sz="4400" i="1">
                            <a:effectLst/>
                            <a:latin typeface="Cambria Math" panose="02040503050406030204" pitchFamily="18" charset="0"/>
                            <a:ea typeface="Calibri" panose="020F0502020204030204" pitchFamily="34" charset="0"/>
                            <a:cs typeface="Arial" panose="020B0604020202020204" pitchFamily="34" charset="0"/>
                          </a:rPr>
                          <m:t>2</m:t>
                        </m:r>
                      </m:den>
                    </m:f>
                    <m:sSup>
                      <m:sSupPr>
                        <m:ctrlPr>
                          <a:rPr lang="en-US" sz="4400" i="1">
                            <a:effectLst/>
                            <a:latin typeface="Cambria Math" panose="02040503050406030204" pitchFamily="18" charset="0"/>
                            <a:ea typeface="Calibri" panose="020F0502020204030204" pitchFamily="34" charset="0"/>
                            <a:cs typeface="Arial" panose="020B0604020202020204" pitchFamily="34" charset="0"/>
                          </a:rPr>
                        </m:ctrlPr>
                      </m:sSupPr>
                      <m:e>
                        <m:r>
                          <a:rPr lang="nl-NL" sz="4400" i="1">
                            <a:effectLst/>
                            <a:latin typeface="Cambria Math" panose="02040503050406030204" pitchFamily="18" charset="0"/>
                            <a:ea typeface="Calibri" panose="020F0502020204030204" pitchFamily="34" charset="0"/>
                            <a:cs typeface="Arial" panose="020B0604020202020204" pitchFamily="34" charset="0"/>
                          </a:rPr>
                          <m:t>𝑥</m:t>
                        </m:r>
                      </m:e>
                      <m:sup>
                        <m:r>
                          <a:rPr lang="nl-NL" sz="4400" i="1">
                            <a:effectLst/>
                            <a:latin typeface="Cambria Math" panose="02040503050406030204" pitchFamily="18" charset="0"/>
                            <a:ea typeface="Calibri" panose="020F0502020204030204" pitchFamily="34" charset="0"/>
                            <a:cs typeface="Arial" panose="020B0604020202020204" pitchFamily="34" charset="0"/>
                          </a:rPr>
                          <m:t>2</m:t>
                        </m:r>
                      </m:sup>
                    </m:sSup>
                  </m:oMath>
                </a14:m>
                <a:r>
                  <a:rPr lang="nl-NL" sz="4400" dirty="0" smtClean="0">
                    <a:effectLst/>
                    <a:latin typeface="Arial" panose="020B0604020202020204" pitchFamily="34" charset="0"/>
                    <a:ea typeface="Times New Roman" panose="02020603050405020304" pitchFamily="18" charset="0"/>
                    <a:cs typeface="Arial" panose="020B0604020202020204" pitchFamily="34" charset="0"/>
                  </a:rPr>
                  <a:t> + </a:t>
                </a:r>
                <a:r>
                  <a:rPr lang="nl-NL" sz="4400" dirty="0">
                    <a:effectLst/>
                    <a:latin typeface="Arial" panose="020B0604020202020204" pitchFamily="34" charset="0"/>
                    <a:ea typeface="Times New Roman" panose="02020603050405020304" pitchFamily="18" charset="0"/>
                    <a:cs typeface="Arial" panose="020B0604020202020204" pitchFamily="34" charset="0"/>
                  </a:rPr>
                  <a:t>(</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3x </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Calibri" panose="020F0502020204030204" pitchFamily="34" charset="0"/>
                    <a:cs typeface="Arial" panose="020B0604020202020204" pitchFamily="34" charset="0"/>
                  </a:rPr>
                  <a:t>-2x</a:t>
                </a:r>
                <a:r>
                  <a:rPr lang="nl-NL" sz="4400" baseline="30000" dirty="0">
                    <a:effectLst/>
                    <a:latin typeface="Arial" panose="020B0604020202020204" pitchFamily="34" charset="0"/>
                    <a:ea typeface="Calibri" panose="020F0502020204030204" pitchFamily="34" charset="0"/>
                    <a:cs typeface="Arial" panose="020B0604020202020204" pitchFamily="34" charset="0"/>
                  </a:rPr>
                  <a:t>3</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5) </a:t>
                </a:r>
                <a:endParaRPr lang="en-US" sz="44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600"/>
                  </a:spcBef>
                  <a:spcAft>
                    <a:spcPts val="6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5</a:t>
                </a:r>
                <a:r>
                  <a:rPr lang="nl-NL" sz="4400" dirty="0">
                    <a:effectLst/>
                    <a:latin typeface="Arial" panose="020B0604020202020204" pitchFamily="34" charset="0"/>
                    <a:ea typeface="Times New Roman" panose="02020603050405020304" pitchFamily="18" charset="0"/>
                    <a:cs typeface="Arial" panose="020B0604020202020204" pitchFamily="34" charset="0"/>
                  </a:rPr>
                  <a:t> </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- 6x</a:t>
                </a:r>
                <a:r>
                  <a:rPr lang="nl-NL" sz="4400" baseline="30000" dirty="0" smtClean="0">
                    <a:effectLst/>
                    <a:latin typeface="Arial" panose="020B0604020202020204" pitchFamily="34" charset="0"/>
                    <a:ea typeface="Times New Roman" panose="02020603050405020304" pitchFamily="18" charset="0"/>
                    <a:cs typeface="Arial" panose="020B0604020202020204" pitchFamily="34" charset="0"/>
                  </a:rPr>
                  <a:t>4</a:t>
                </a:r>
                <a:r>
                  <a:rPr lang="nl-NL" sz="44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400" dirty="0">
                    <a:effectLst/>
                    <a:latin typeface="Arial" panose="020B0604020202020204" pitchFamily="34" charset="0"/>
                    <a:ea typeface="Times New Roman" panose="02020603050405020304" pitchFamily="18" charset="0"/>
                    <a:cs typeface="Arial" panose="020B0604020202020204" pitchFamily="34" charset="0"/>
                  </a:rPr>
                  <a:t>+ 10x</a:t>
                </a:r>
                <a:r>
                  <a:rPr lang="nl-NL" sz="4400" baseline="30000" dirty="0">
                    <a:effectLst/>
                    <a:latin typeface="Arial" panose="020B0604020202020204" pitchFamily="34" charset="0"/>
                    <a:ea typeface="Times New Roman" panose="02020603050405020304" pitchFamily="18" charset="0"/>
                    <a:cs typeface="Arial" panose="020B0604020202020204" pitchFamily="34" charset="0"/>
                  </a:rPr>
                  <a:t>3</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029200" y="6172200"/>
                <a:ext cx="9906000" cy="3840603"/>
              </a:xfrm>
              <a:prstGeom prst="rect">
                <a:avLst/>
              </a:prstGeom>
              <a:blipFill rotWithShape="0">
                <a:blip r:embed="rId7"/>
                <a:stretch>
                  <a:fillRect l="-2462" b="-396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4" name="Group 4"/>
          <p:cNvGrpSpPr/>
          <p:nvPr/>
        </p:nvGrpSpPr>
        <p:grpSpPr>
          <a:xfrm>
            <a:off x="609600" y="9791700"/>
            <a:ext cx="4805828" cy="1752600"/>
            <a:chOff x="0" y="0"/>
            <a:chExt cx="3259205" cy="1180619"/>
          </a:xfrm>
        </p:grpSpPr>
        <p:sp>
          <p:nvSpPr>
            <p:cNvPr id="5" name="Freeform 5"/>
            <p:cNvSpPr/>
            <p:nvPr/>
          </p:nvSpPr>
          <p:spPr>
            <a:xfrm>
              <a:off x="0" y="0"/>
              <a:ext cx="3259205" cy="1180619"/>
            </a:xfrm>
            <a:custGeom>
              <a:avLst/>
              <a:gdLst/>
              <a:ahLst/>
              <a:cxnLst/>
              <a:rect l="l" t="t" r="r" b="b"/>
              <a:pathLst>
                <a:path w="3259205" h="1180619">
                  <a:moveTo>
                    <a:pt x="0" y="0"/>
                  </a:moveTo>
                  <a:lnTo>
                    <a:pt x="3259205" y="0"/>
                  </a:lnTo>
                  <a:lnTo>
                    <a:pt x="3259205" y="1180619"/>
                  </a:lnTo>
                  <a:lnTo>
                    <a:pt x="0" y="1180619"/>
                  </a:lnTo>
                  <a:close/>
                </a:path>
              </a:pathLst>
            </a:custGeom>
            <a:solidFill>
              <a:srgbClr val="93B152"/>
            </a:solidFill>
          </p:spPr>
        </p:sp>
      </p:grpSp>
      <p:grpSp>
        <p:nvGrpSpPr>
          <p:cNvPr id="6" name="Group 6"/>
          <p:cNvGrpSpPr/>
          <p:nvPr/>
        </p:nvGrpSpPr>
        <p:grpSpPr>
          <a:xfrm rot="-5400000">
            <a:off x="15819115" y="2735585"/>
            <a:ext cx="4414530" cy="543560"/>
            <a:chOff x="0" y="0"/>
            <a:chExt cx="2993835" cy="449478"/>
          </a:xfrm>
        </p:grpSpPr>
        <p:sp>
          <p:nvSpPr>
            <p:cNvPr id="7" name="Freeform 7"/>
            <p:cNvSpPr/>
            <p:nvPr/>
          </p:nvSpPr>
          <p:spPr>
            <a:xfrm>
              <a:off x="0" y="0"/>
              <a:ext cx="2993835" cy="449478"/>
            </a:xfrm>
            <a:custGeom>
              <a:avLst/>
              <a:gdLst/>
              <a:ahLst/>
              <a:cxnLst/>
              <a:rect l="l" t="t" r="r" b="b"/>
              <a:pathLst>
                <a:path w="2993835" h="449478">
                  <a:moveTo>
                    <a:pt x="0" y="0"/>
                  </a:moveTo>
                  <a:lnTo>
                    <a:pt x="2993835" y="0"/>
                  </a:lnTo>
                  <a:lnTo>
                    <a:pt x="2993835" y="449478"/>
                  </a:lnTo>
                  <a:lnTo>
                    <a:pt x="0" y="449478"/>
                  </a:lnTo>
                  <a:close/>
                </a:path>
              </a:pathLst>
            </a:custGeom>
            <a:solidFill>
              <a:srgbClr val="E8D634"/>
            </a:solidFill>
          </p:spPr>
        </p:sp>
      </p:grpSp>
      <p:sp>
        <p:nvSpPr>
          <p:cNvPr id="23" name="Rounded Rectangle 22"/>
          <p:cNvSpPr/>
          <p:nvPr/>
        </p:nvSpPr>
        <p:spPr>
          <a:xfrm>
            <a:off x="1110054" y="3035305"/>
            <a:ext cx="3733800" cy="1166270"/>
          </a:xfrm>
          <a:prstGeom prst="roundRect">
            <a:avLst/>
          </a:prstGeom>
          <a:solidFill>
            <a:schemeClr val="accent6">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15428" y="3233719"/>
            <a:ext cx="7598555"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Tính (-</a:t>
            </a:r>
            <a:r>
              <a:rPr lang="pt-BR" sz="4400" dirty="0" smtClean="0">
                <a:latin typeface="Arial" panose="020B0604020202020204" pitchFamily="34" charset="0"/>
                <a:cs typeface="Arial" panose="020B0604020202020204" pitchFamily="34" charset="0"/>
              </a:rPr>
              <a:t>2x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(3x - 4x</a:t>
            </a:r>
            <a:r>
              <a:rPr lang="pt-BR" sz="4400" baseline="30000" dirty="0" smtClean="0">
                <a:latin typeface="Arial" panose="020B0604020202020204" pitchFamily="34" charset="0"/>
                <a:cs typeface="Arial" panose="020B0604020202020204" pitchFamily="34" charset="0"/>
              </a:rPr>
              <a:t>3</a:t>
            </a:r>
            <a:r>
              <a:rPr lang="pt-BR" sz="4400" dirty="0" smtClean="0">
                <a:latin typeface="Arial" panose="020B0604020202020204" pitchFamily="34" charset="0"/>
                <a:cs typeface="Arial" panose="020B0604020202020204" pitchFamily="34" charset="0"/>
              </a:rPr>
              <a:t> + 7 - x</a:t>
            </a:r>
            <a:r>
              <a:rPr lang="pt-BR" sz="4400" baseline="30000" dirty="0">
                <a:latin typeface="Arial" panose="020B0604020202020204" pitchFamily="34" charset="0"/>
                <a:cs typeface="Arial" panose="020B0604020202020204" pitchFamily="34" charset="0"/>
              </a:rPr>
              <a:t>2</a:t>
            </a:r>
            <a:r>
              <a:rPr lang="pt-BR"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
        <p:nvSpPr>
          <p:cNvPr id="25" name="Rectangle 24"/>
          <p:cNvSpPr/>
          <p:nvPr/>
        </p:nvSpPr>
        <p:spPr>
          <a:xfrm>
            <a:off x="1110054" y="495300"/>
            <a:ext cx="15574332" cy="1998176"/>
          </a:xfrm>
          <a:prstGeom prst="rect">
            <a:avLst/>
          </a:prstGeom>
        </p:spPr>
        <p:txBody>
          <a:bodyPr wrap="square">
            <a:spAutoFit/>
          </a:bodyPr>
          <a:lstStyle/>
          <a:p>
            <a:pPr algn="just">
              <a:lnSpc>
                <a:spcPct val="150000"/>
              </a:lnSpc>
            </a:pPr>
            <a:r>
              <a:rPr lang="en-US" sz="4400" i="1" dirty="0">
                <a:solidFill>
                  <a:srgbClr val="002060"/>
                </a:solidFill>
                <a:latin typeface="Arial" panose="020B0604020202020204" pitchFamily="34" charset="0"/>
                <a:cs typeface="Arial" panose="020B0604020202020204" pitchFamily="34" charset="0"/>
              </a:rPr>
              <a:t>HS </a:t>
            </a:r>
            <a:r>
              <a:rPr lang="en-US" sz="4400" i="1" dirty="0" err="1">
                <a:solidFill>
                  <a:srgbClr val="002060"/>
                </a:solidFill>
                <a:latin typeface="Arial" panose="020B0604020202020204" pitchFamily="34" charset="0"/>
                <a:cs typeface="Arial" panose="020B0604020202020204" pitchFamily="34" charset="0"/>
              </a:rPr>
              <a:t>tự</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thực</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hiện</a:t>
            </a:r>
            <a:r>
              <a:rPr lang="en-US" sz="4400"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Luyện</a:t>
            </a:r>
            <a:r>
              <a:rPr lang="en-US" sz="4400" b="1" i="1" dirty="0">
                <a:solidFill>
                  <a:srgbClr val="002060"/>
                </a:solidFill>
                <a:latin typeface="Arial" panose="020B0604020202020204" pitchFamily="34" charset="0"/>
                <a:cs typeface="Arial" panose="020B0604020202020204" pitchFamily="34" charset="0"/>
              </a:rPr>
              <a:t> </a:t>
            </a:r>
            <a:r>
              <a:rPr lang="en-US" sz="4400" b="1" i="1" dirty="0" err="1">
                <a:solidFill>
                  <a:srgbClr val="002060"/>
                </a:solidFill>
                <a:latin typeface="Arial" panose="020B0604020202020204" pitchFamily="34" charset="0"/>
                <a:cs typeface="Arial" panose="020B0604020202020204" pitchFamily="34" charset="0"/>
              </a:rPr>
              <a:t>tập</a:t>
            </a:r>
            <a:r>
              <a:rPr lang="en-US" sz="4400" b="1" i="1" dirty="0">
                <a:solidFill>
                  <a:srgbClr val="002060"/>
                </a:solidFill>
                <a:latin typeface="Arial" panose="020B0604020202020204" pitchFamily="34" charset="0"/>
                <a:cs typeface="Arial" panose="020B0604020202020204" pitchFamily="34" charset="0"/>
              </a:rPr>
              <a:t> 1 </a:t>
            </a:r>
            <a:r>
              <a:rPr lang="en-US" sz="4400" i="1" dirty="0" err="1">
                <a:solidFill>
                  <a:srgbClr val="002060"/>
                </a:solidFill>
                <a:latin typeface="Arial" panose="020B0604020202020204" pitchFamily="34" charset="0"/>
                <a:cs typeface="Arial" panose="020B0604020202020204" pitchFamily="34" charset="0"/>
              </a:rPr>
              <a:t>vào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vở</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cá</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nhân</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sau</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đó</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đổi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cặp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đôi</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kiểm</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tra</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chéo</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đáp</a:t>
            </a:r>
            <a:r>
              <a:rPr lang="en-US" sz="4400" i="1" dirty="0">
                <a:solidFill>
                  <a:srgbClr val="002060"/>
                </a:solidFill>
                <a:latin typeface="Arial" panose="020B0604020202020204" pitchFamily="34" charset="0"/>
                <a:cs typeface="Arial" panose="020B0604020202020204" pitchFamily="34" charset="0"/>
              </a:rPr>
              <a:t> </a:t>
            </a:r>
            <a:r>
              <a:rPr lang="en-US" sz="4400" i="1" dirty="0" err="1">
                <a:solidFill>
                  <a:srgbClr val="002060"/>
                </a:solidFill>
                <a:latin typeface="Arial" panose="020B0604020202020204" pitchFamily="34" charset="0"/>
                <a:cs typeface="Arial" panose="020B0604020202020204" pitchFamily="34" charset="0"/>
              </a:rPr>
              <a:t>án</a:t>
            </a:r>
            <a:r>
              <a:rPr lang="en-US" sz="4400" i="1" dirty="0">
                <a:solidFill>
                  <a:srgbClr val="002060"/>
                </a:solidFill>
                <a:latin typeface="Arial" panose="020B0604020202020204" pitchFamily="34" charset="0"/>
                <a:cs typeface="Arial" panose="020B0604020202020204" pitchFamily="34" charset="0"/>
              </a:rPr>
              <a:t>.</a:t>
            </a:r>
          </a:p>
        </p:txBody>
      </p:sp>
      <p:sp>
        <p:nvSpPr>
          <p:cNvPr id="26" name="Oval Callout 25"/>
          <p:cNvSpPr/>
          <p:nvPr/>
        </p:nvSpPr>
        <p:spPr>
          <a:xfrm>
            <a:off x="1295400" y="5179889"/>
            <a:ext cx="2037490" cy="1409700"/>
          </a:xfrm>
          <a:prstGeom prst="wedgeEllipseCallout">
            <a:avLst>
              <a:gd name="adj1" fmla="val 28035"/>
              <a:gd name="adj2" fmla="val 5817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err="1" smtClean="0">
                <a:solidFill>
                  <a:schemeClr val="tx1"/>
                </a:solidFill>
                <a:latin typeface="Arial" panose="020B0604020202020204" pitchFamily="34" charset="0"/>
                <a:cs typeface="Arial" panose="020B0604020202020204" pitchFamily="34" charset="0"/>
              </a:rPr>
              <a:t>Giải</a:t>
            </a:r>
            <a:endParaRPr lang="en-US" sz="4400" b="1"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4191000" y="5018353"/>
            <a:ext cx="13563600" cy="4154984"/>
          </a:xfrm>
          <a:prstGeom prst="rect">
            <a:avLst/>
          </a:prstGeom>
        </p:spPr>
        <p:txBody>
          <a:bodyPr wrap="square">
            <a:spAutoFit/>
          </a:bodyPr>
          <a:lstStyle/>
          <a:p>
            <a:pPr>
              <a:lnSpc>
                <a:spcPct val="150000"/>
              </a:lnSpc>
            </a:pPr>
            <a:r>
              <a:rPr lang="en-US" sz="4400" dirty="0">
                <a:latin typeface="Arial" panose="020B0604020202020204" pitchFamily="34" charset="0"/>
                <a:cs typeface="Arial" panose="020B0604020202020204" pitchFamily="34" charset="0"/>
              </a:rPr>
              <a:t>(-</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+ 7 -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3x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(-4x</a:t>
            </a:r>
            <a:r>
              <a:rPr lang="en-US" sz="4400" baseline="30000" dirty="0" smtClean="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7 + (-2x</a:t>
            </a:r>
            <a:r>
              <a:rPr lang="en-US" sz="4400" baseline="30000" dirty="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- 14x</a:t>
            </a:r>
            <a:r>
              <a:rPr lang="en-US" sz="4400" baseline="30000" dirty="0" smtClean="0">
                <a:latin typeface="Arial" panose="020B0604020202020204" pitchFamily="34" charset="0"/>
                <a:cs typeface="Arial" panose="020B0604020202020204" pitchFamily="34" charset="0"/>
              </a:rPr>
              <a:t>2</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endParaRPr lang="en-US" sz="4400" dirty="0">
              <a:latin typeface="Arial" panose="020B0604020202020204" pitchFamily="34" charset="0"/>
              <a:cs typeface="Arial" panose="020B0604020202020204" pitchFamily="34" charset="0"/>
            </a:endParaRPr>
          </a:p>
          <a:p>
            <a:pPr>
              <a:lnSpc>
                <a:spcPct val="150000"/>
              </a:lnSpc>
            </a:pP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8x</a:t>
            </a:r>
            <a:r>
              <a:rPr lang="en-US" sz="4400" baseline="30000" dirty="0">
                <a:latin typeface="Arial" panose="020B0604020202020204" pitchFamily="34" charset="0"/>
                <a:cs typeface="Arial" panose="020B0604020202020204" pitchFamily="34" charset="0"/>
              </a:rPr>
              <a:t>5</a:t>
            </a:r>
            <a:r>
              <a:rPr lang="en-US" sz="4400" dirty="0" smtClean="0">
                <a:latin typeface="Arial" panose="020B0604020202020204" pitchFamily="34" charset="0"/>
                <a:cs typeface="Arial" panose="020B0604020202020204" pitchFamily="34" charset="0"/>
              </a:rPr>
              <a:t> + 2x</a:t>
            </a:r>
            <a:r>
              <a:rPr lang="en-US" sz="4400" baseline="30000" dirty="0" smtClean="0">
                <a:latin typeface="Arial" panose="020B0604020202020204" pitchFamily="34" charset="0"/>
                <a:cs typeface="Arial" panose="020B0604020202020204" pitchFamily="34" charset="0"/>
              </a:rPr>
              <a:t>4</a:t>
            </a:r>
            <a:r>
              <a:rPr lang="en-US" sz="4400" dirty="0" smtClean="0">
                <a:latin typeface="Arial" panose="020B0604020202020204" pitchFamily="34" charset="0"/>
                <a:cs typeface="Arial" panose="020B0604020202020204" pitchFamily="34" charset="0"/>
              </a:rPr>
              <a:t> - 6x</a:t>
            </a:r>
            <a:r>
              <a:rPr lang="en-US" sz="4400" baseline="30000" dirty="0">
                <a:latin typeface="Arial" panose="020B0604020202020204" pitchFamily="34" charset="0"/>
                <a:cs typeface="Arial" panose="020B0604020202020204" pitchFamily="34" charset="0"/>
              </a:rPr>
              <a:t>3</a:t>
            </a:r>
            <a:r>
              <a:rPr lang="en-US" sz="4400" dirty="0" smtClean="0">
                <a:latin typeface="Arial" panose="020B0604020202020204" pitchFamily="34" charset="0"/>
                <a:cs typeface="Arial" panose="020B0604020202020204" pitchFamily="34" charset="0"/>
              </a:rPr>
              <a:t> - 14x</a:t>
            </a:r>
            <a:r>
              <a:rPr lang="en-US" sz="4400" baseline="30000" dirty="0">
                <a:latin typeface="Arial" panose="020B0604020202020204" pitchFamily="34" charset="0"/>
                <a:cs typeface="Arial" panose="020B0604020202020204" pitchFamily="34" charset="0"/>
              </a:rPr>
              <a:t>2</a:t>
            </a:r>
            <a:endParaRPr lang="en-US" sz="4400" dirty="0">
              <a:latin typeface="Arial" panose="020B0604020202020204" pitchFamily="34" charset="0"/>
              <a:cs typeface="Arial" panose="020B0604020202020204" pitchFamily="34" charset="0"/>
            </a:endParaRPr>
          </a:p>
        </p:txBody>
      </p:sp>
      <p:pic>
        <p:nvPicPr>
          <p:cNvPr id="28" name="Picture 11"/>
          <p:cNvPicPr>
            <a:picLocks noChangeAspect="1"/>
          </p:cNvPicPr>
          <p:nvPr/>
        </p:nvPicPr>
        <p:blipFill>
          <a:blip r:embed="rId2"/>
          <a:srcRect/>
          <a:stretch>
            <a:fillRect/>
          </a:stretch>
        </p:blipFill>
        <p:spPr>
          <a:xfrm>
            <a:off x="14978380" y="8150860"/>
            <a:ext cx="3048000" cy="2148840"/>
          </a:xfrm>
          <a:prstGeom prst="rect">
            <a:avLst/>
          </a:prstGeom>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2983</Words>
  <PresentationFormat>Custom</PresentationFormat>
  <Paragraphs>298</Paragraphs>
  <Slides>41</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Calibri</vt:lpstr>
      <vt:lpstr>Wingdings</vt:lpstr>
      <vt:lpstr>Times New Roman</vt:lpstr>
      <vt:lpstr>Arial</vt:lpstr>
      <vt:lpstr>Cambria Math</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2022-12-26T10:01:54Z</dcterms:modified>
  <dc:identifier>DAFVRjI8d4g</dc:identifier>
</cp:coreProperties>
</file>