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8" r:id="rId3"/>
    <p:sldId id="270" r:id="rId4"/>
    <p:sldId id="271" r:id="rId5"/>
    <p:sldId id="258" r:id="rId6"/>
    <p:sldId id="263" r:id="rId7"/>
    <p:sldId id="272" r:id="rId8"/>
    <p:sldId id="273" r:id="rId9"/>
    <p:sldId id="264" r:id="rId10"/>
    <p:sldId id="277" r:id="rId11"/>
    <p:sldId id="279" r:id="rId12"/>
    <p:sldId id="259" r:id="rId13"/>
    <p:sldId id="267" r:id="rId14"/>
    <p:sldId id="265" r:id="rId15"/>
    <p:sldId id="274" r:id="rId16"/>
    <p:sldId id="275" r:id="rId17"/>
    <p:sldId id="261" r:id="rId18"/>
    <p:sldId id="280" r:id="rId19"/>
    <p:sldId id="276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E247A-FABD-4076-A17D-55A6E6B4CB93}" v="56" dt="2019-10-15T13:58:34.441"/>
    <p1510:client id="{1A024A13-9D46-4C4D-B014-B88BCDF87DF7}" v="1588" dt="2019-10-09T13:00:24.227"/>
    <p1510:client id="{2EA05A76-294E-4B35-9842-CFE68D7019C7}" v="159" dt="2019-10-17T13:02:26.386"/>
    <p1510:client id="{3636FECB-2D60-4C2B-8FA7-3DE7E17DCCBB}" v="302" dt="2019-10-07T13:45:57.833"/>
    <p1510:client id="{3980BCAB-E8EC-4526-953D-CA0D3D3C6E5C}" v="645" dt="2019-10-07T13:34:11.545"/>
    <p1510:client id="{3E924792-ADA5-44B3-B539-0CA6CD8C199F}" v="58" dt="2019-10-15T13:51:31.284"/>
    <p1510:client id="{50C5F48B-2497-40FE-8F62-4619DCEBA205}" v="84" dt="2019-10-14T13:36:09.926"/>
    <p1510:client id="{61FF1A14-A58E-42C6-924F-389FBA427685}" v="709" dt="2019-10-20T01:43:59.272"/>
    <p1510:client id="{72290A49-8E8A-4D6C-AA36-A54C251C64A4}" v="398" dt="2019-10-15T13:40:06.238"/>
    <p1510:client id="{9C9C91FB-B523-4DAF-95A4-CA9F5CF91296}" v="49" dt="2019-10-20T02:03:50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1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1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3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6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7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3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3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4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4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1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99" y="117232"/>
            <a:ext cx="6843654" cy="6424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/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Nhóm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trưởng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: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trần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bảo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khang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-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tra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cứu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,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tìm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hiểu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kĩ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thuạt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chăm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sóc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cây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trồng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:</a:t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ngọc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huệ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vũ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phan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thanh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trúc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trần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thị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anh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thư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-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chăm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sóc</a:t>
            </a:r>
            <a:r>
              <a:rPr lang="en-US" sz="2900" b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, theo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dõi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cây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:</a:t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Trần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thị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Thùy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dung </a:t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hoàng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thị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thúy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vy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trần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thị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ngọc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trâm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-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bón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phân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,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chụp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ảnh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:</a:t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trần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trung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nguyên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nguyễn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văn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Times"/>
                <a:cs typeface="Arial" panose="020B0604020202020204"/>
              </a:rPr>
              <a:t>kiên</a:t>
            </a:r>
            <a: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9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"/>
                <a:cs typeface="Arial" panose="020B0604020202020204"/>
              </a:rPr>
            </a:br>
            <a:endParaRPr lang="tr-TR" sz="2800" b="1" dirty="0">
              <a:solidFill>
                <a:schemeClr val="bg1"/>
              </a:solidFill>
              <a:latin typeface="Times"/>
              <a:cs typeface="Arial" panose="020B0604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636" y="0"/>
            <a:ext cx="5355751" cy="2109118"/>
          </a:xfrm>
        </p:spPr>
        <p:txBody>
          <a:bodyPr>
            <a:noAutofit/>
          </a:bodyPr>
          <a:lstStyle/>
          <a:p>
            <a:r>
              <a:rPr lang="tr-TR" sz="6000" b="1" dirty="0">
                <a:solidFill>
                  <a:srgbClr val="00B050"/>
                </a:solidFill>
                <a:latin typeface="Comic Sans MS"/>
                <a:cs typeface="Arial"/>
              </a:rPr>
              <a:t>BÀI THUYẾT TRÌNH TỔ 4</a:t>
            </a:r>
            <a:endParaRPr lang="tr-TR" sz="6000" b="1" dirty="0">
              <a:solidFill>
                <a:srgbClr val="00B050"/>
              </a:solidFill>
              <a:latin typeface="Comic Sans MS"/>
            </a:endParaRP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5A0EAB47-5473-46C7-AE3F-D4B17EB9B4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827" y="1817504"/>
            <a:ext cx="4546760" cy="424641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D71D2-AEA2-4CCD-8CEE-02B5CF04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91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Cách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gieo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xà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lách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xoong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 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để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tạo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ra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cây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 con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Book Antiqua"/>
                <a:cs typeface="Calibri Light"/>
              </a:rPr>
              <a:t>giống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Book Antiqu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03781F-B4B8-4FE0-BD9D-93857083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17" y="1351313"/>
            <a:ext cx="11698555" cy="52450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>
                <a:latin typeface="Times New Roman"/>
                <a:cs typeface="Calibri"/>
              </a:rPr>
              <a:t>Bước</a:t>
            </a:r>
            <a:r>
              <a:rPr lang="en-US" sz="3600" dirty="0">
                <a:latin typeface="Times New Roman"/>
                <a:cs typeface="Calibri"/>
              </a:rPr>
              <a:t> 1: </a:t>
            </a:r>
            <a:r>
              <a:rPr lang="en-US" sz="3600" dirty="0" err="1">
                <a:latin typeface="Times New Roman"/>
                <a:cs typeface="Calibri"/>
              </a:rPr>
              <a:t>chuẩn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bị</a:t>
            </a:r>
            <a:r>
              <a:rPr lang="en-US" sz="3600" dirty="0">
                <a:latin typeface="Times New Roman"/>
                <a:cs typeface="Calibri"/>
              </a:rPr>
              <a:t>: </a:t>
            </a:r>
            <a:r>
              <a:rPr lang="en-US" sz="3600" dirty="0" err="1">
                <a:latin typeface="Times New Roman"/>
                <a:cs typeface="Calibri"/>
              </a:rPr>
              <a:t>đất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trộn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xơ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dừa</a:t>
            </a:r>
            <a:r>
              <a:rPr lang="en-US" sz="3600" dirty="0">
                <a:latin typeface="Times New Roman"/>
                <a:cs typeface="Calibri"/>
              </a:rPr>
              <a:t> ủ, </a:t>
            </a:r>
            <a:r>
              <a:rPr lang="en-US" sz="3600" dirty="0" err="1">
                <a:latin typeface="Times New Roman"/>
                <a:cs typeface="Calibri"/>
              </a:rPr>
              <a:t>hạt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giống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tốt</a:t>
            </a:r>
            <a:r>
              <a:rPr lang="en-US" sz="3600" dirty="0">
                <a:latin typeface="Times New Roman"/>
                <a:cs typeface="Calibri"/>
              </a:rPr>
              <a:t>, </a:t>
            </a:r>
            <a:r>
              <a:rPr lang="en-US" sz="3600" dirty="0" err="1">
                <a:latin typeface="Times New Roman"/>
                <a:cs typeface="Calibri"/>
              </a:rPr>
              <a:t>thau</a:t>
            </a:r>
            <a:r>
              <a:rPr lang="en-US" sz="3600" dirty="0">
                <a:latin typeface="Times New Roman"/>
                <a:cs typeface="Calibri"/>
              </a:rPr>
              <a:t>.</a:t>
            </a:r>
          </a:p>
          <a:p>
            <a:r>
              <a:rPr lang="en-US" sz="3600" dirty="0" err="1">
                <a:latin typeface="Times New Roman"/>
                <a:cs typeface="Calibri"/>
              </a:rPr>
              <a:t>Bước</a:t>
            </a:r>
            <a:r>
              <a:rPr lang="en-US" sz="3600" dirty="0">
                <a:latin typeface="Times New Roman"/>
                <a:cs typeface="Calibri"/>
              </a:rPr>
              <a:t> 2: </a:t>
            </a:r>
            <a:r>
              <a:rPr lang="en-US" sz="3600" dirty="0" err="1">
                <a:latin typeface="Times New Roman"/>
                <a:cs typeface="Calibri"/>
              </a:rPr>
              <a:t>cho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một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lớp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mỏng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xơ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dừa</a:t>
            </a:r>
            <a:r>
              <a:rPr lang="en-US" sz="3600" dirty="0">
                <a:latin typeface="Times New Roman"/>
                <a:cs typeface="Calibri"/>
              </a:rPr>
              <a:t> ủ </a:t>
            </a:r>
            <a:r>
              <a:rPr lang="en-US" sz="3600" dirty="0" err="1">
                <a:latin typeface="Times New Roman"/>
                <a:cs typeface="Calibri"/>
              </a:rPr>
              <a:t>xuống</a:t>
            </a:r>
            <a:r>
              <a:rPr lang="en-US" sz="3600" dirty="0">
                <a:latin typeface="Times New Roman"/>
                <a:cs typeface="Calibri"/>
              </a:rPr>
              <a:t>, </a:t>
            </a:r>
            <a:r>
              <a:rPr lang="en-US" sz="3600" dirty="0" err="1">
                <a:latin typeface="Times New Roman"/>
                <a:cs typeface="Calibri"/>
              </a:rPr>
              <a:t>đào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các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lỗ</a:t>
            </a:r>
            <a:r>
              <a:rPr lang="en-US" sz="3600" dirty="0">
                <a:latin typeface="Times New Roman"/>
                <a:cs typeface="Calibri"/>
              </a:rPr>
              <a:t> </a:t>
            </a:r>
            <a:r>
              <a:rPr lang="en-US" sz="3600" dirty="0" err="1">
                <a:latin typeface="Times New Roman"/>
                <a:cs typeface="Calibri"/>
              </a:rPr>
              <a:t>nhỏ</a:t>
            </a:r>
            <a:r>
              <a:rPr lang="en-US" sz="3600" dirty="0">
                <a:latin typeface="Times New Roman"/>
                <a:cs typeface="Calibri"/>
              </a:rPr>
              <a:t> </a:t>
            </a:r>
            <a:r>
              <a:rPr lang="en-US" sz="3600" dirty="0" err="1">
                <a:latin typeface="Times New Roman"/>
                <a:cs typeface="Calibri"/>
              </a:rPr>
              <a:t>cách</a:t>
            </a:r>
            <a:r>
              <a:rPr lang="en-US" sz="3600" dirty="0">
                <a:latin typeface="Times New Roman"/>
                <a:cs typeface="Calibri"/>
              </a:rPr>
              <a:t> </a:t>
            </a:r>
            <a:r>
              <a:rPr lang="en-US" sz="3600" dirty="0" err="1">
                <a:latin typeface="Times New Roman"/>
                <a:cs typeface="Calibri"/>
              </a:rPr>
              <a:t>đều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nhau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rồi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thả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hạt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giống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xuống</a:t>
            </a:r>
            <a:r>
              <a:rPr lang="en-US" sz="3600" dirty="0">
                <a:latin typeface="Times New Roman"/>
                <a:cs typeface="Calibri"/>
              </a:rPr>
              <a:t>, </a:t>
            </a:r>
            <a:r>
              <a:rPr lang="en-US" sz="3600" dirty="0" err="1">
                <a:latin typeface="Times New Roman"/>
                <a:cs typeface="Calibri"/>
              </a:rPr>
              <a:t>sau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đó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lấp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thêm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một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lớp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đất</a:t>
            </a:r>
            <a:r>
              <a:rPr lang="en-US" sz="3600" dirty="0">
                <a:latin typeface="Times New Roman"/>
                <a:cs typeface="Calibri"/>
              </a:rPr>
              <a:t> </a:t>
            </a:r>
            <a:r>
              <a:rPr lang="en-US" sz="3600" dirty="0" err="1">
                <a:latin typeface="Times New Roman"/>
                <a:cs typeface="Calibri"/>
              </a:rPr>
              <a:t>và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xơ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dừa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lên</a:t>
            </a:r>
            <a:r>
              <a:rPr lang="en-US" sz="3600" dirty="0">
                <a:latin typeface="Times New Roman"/>
                <a:cs typeface="Calibri"/>
              </a:rPr>
              <a:t>.</a:t>
            </a:r>
          </a:p>
          <a:p>
            <a:r>
              <a:rPr lang="en-US" sz="3600" dirty="0" err="1">
                <a:latin typeface="Times New Roman"/>
                <a:cs typeface="Calibri"/>
              </a:rPr>
              <a:t>Bước</a:t>
            </a:r>
            <a:r>
              <a:rPr lang="en-US" sz="3600" dirty="0">
                <a:latin typeface="Times New Roman"/>
                <a:cs typeface="Calibri"/>
              </a:rPr>
              <a:t> 3: </a:t>
            </a:r>
            <a:r>
              <a:rPr lang="en-US" sz="3600" dirty="0" err="1">
                <a:latin typeface="Times New Roman"/>
                <a:cs typeface="Calibri"/>
              </a:rPr>
              <a:t>chờ</a:t>
            </a:r>
            <a:r>
              <a:rPr lang="en-US" sz="3600" dirty="0">
                <a:latin typeface="Times New Roman"/>
                <a:cs typeface="Calibri"/>
              </a:rPr>
              <a:t> 1 </a:t>
            </a:r>
            <a:r>
              <a:rPr lang="en-US" sz="3600" dirty="0" err="1">
                <a:latin typeface="Times New Roman"/>
                <a:cs typeface="Calibri"/>
              </a:rPr>
              <a:t>ngày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sau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bắt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đầu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tưới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nước</a:t>
            </a:r>
            <a:r>
              <a:rPr lang="en-US" sz="3600" dirty="0">
                <a:latin typeface="Times New Roman"/>
                <a:cs typeface="Calibri"/>
              </a:rPr>
              <a:t>, </a:t>
            </a:r>
            <a:r>
              <a:rPr lang="en-US" sz="3600" dirty="0" err="1">
                <a:latin typeface="Times New Roman"/>
                <a:cs typeface="Calibri"/>
              </a:rPr>
              <a:t>mỗi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ngày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tưới</a:t>
            </a:r>
            <a:r>
              <a:rPr lang="en-US" sz="3600" dirty="0">
                <a:latin typeface="Times New Roman"/>
                <a:cs typeface="Calibri"/>
              </a:rPr>
              <a:t> 1 </a:t>
            </a:r>
            <a:r>
              <a:rPr lang="en-US" sz="3600" dirty="0" err="1">
                <a:latin typeface="Times New Roman"/>
                <a:cs typeface="Calibri"/>
              </a:rPr>
              <a:t>lần</a:t>
            </a:r>
            <a:r>
              <a:rPr lang="en-US" sz="3600" dirty="0">
                <a:latin typeface="Times New Roman"/>
                <a:cs typeface="Calibri"/>
              </a:rPr>
              <a:t>.</a:t>
            </a:r>
          </a:p>
          <a:p>
            <a:r>
              <a:rPr lang="en-US" sz="3600" dirty="0" err="1">
                <a:latin typeface="Times New Roman"/>
                <a:cs typeface="Calibri"/>
              </a:rPr>
              <a:t>Bước</a:t>
            </a:r>
            <a:r>
              <a:rPr lang="en-US" sz="3600" dirty="0">
                <a:latin typeface="Times New Roman"/>
                <a:cs typeface="Calibri"/>
              </a:rPr>
              <a:t> 4: </a:t>
            </a:r>
            <a:r>
              <a:rPr lang="en-US" sz="3600" dirty="0" err="1">
                <a:latin typeface="Times New Roman"/>
                <a:cs typeface="Calibri"/>
              </a:rPr>
              <a:t>đến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khi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cây</a:t>
            </a:r>
            <a:r>
              <a:rPr lang="en-US" sz="3600" dirty="0">
                <a:latin typeface="Times New Roman"/>
                <a:cs typeface="Calibri"/>
              </a:rPr>
              <a:t> ra </a:t>
            </a:r>
            <a:r>
              <a:rPr lang="en-US" sz="3600" dirty="0" err="1">
                <a:latin typeface="Times New Roman"/>
                <a:cs typeface="Calibri"/>
              </a:rPr>
              <a:t>lá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thì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bắt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đầu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tưới</a:t>
            </a:r>
            <a:r>
              <a:rPr lang="en-US" sz="3600" dirty="0">
                <a:latin typeface="Times New Roman"/>
                <a:cs typeface="Calibri"/>
              </a:rPr>
              <a:t> dung </a:t>
            </a:r>
            <a:r>
              <a:rPr lang="en-US" sz="3600" dirty="0" err="1">
                <a:latin typeface="Times New Roman"/>
                <a:cs typeface="Calibri"/>
              </a:rPr>
              <a:t>dịch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phân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ure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loãng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mỗi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ngày</a:t>
            </a:r>
            <a:r>
              <a:rPr lang="en-US" sz="3600" dirty="0">
                <a:latin typeface="Times New Roman"/>
                <a:cs typeface="Calibri"/>
              </a:rPr>
              <a:t> 1 </a:t>
            </a:r>
            <a:r>
              <a:rPr lang="en-US" sz="3600" dirty="0" err="1">
                <a:latin typeface="Times New Roman"/>
                <a:cs typeface="Calibri"/>
              </a:rPr>
              <a:t>lần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đến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khi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cây</a:t>
            </a:r>
            <a:r>
              <a:rPr lang="en-US" sz="3600" dirty="0">
                <a:latin typeface="Times New Roman"/>
                <a:cs typeface="Calibri"/>
              </a:rPr>
              <a:t> con </a:t>
            </a:r>
            <a:r>
              <a:rPr lang="en-US" sz="3600" dirty="0" err="1">
                <a:latin typeface="Times New Roman"/>
                <a:cs typeface="Calibri"/>
              </a:rPr>
              <a:t>phát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triển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tốt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là</a:t>
            </a:r>
            <a:r>
              <a:rPr lang="en-US" sz="3600" dirty="0">
                <a:latin typeface="Times New Roman"/>
                <a:cs typeface="Calibri"/>
              </a:rPr>
              <a:t> </a:t>
            </a:r>
            <a:r>
              <a:rPr lang="en-US" sz="3600" dirty="0" err="1">
                <a:latin typeface="Times New Roman"/>
                <a:cs typeface="Calibri"/>
              </a:rPr>
              <a:t>xong</a:t>
            </a:r>
            <a:r>
              <a:rPr lang="en-US" sz="3600" dirty="0">
                <a:latin typeface="Times New Roman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4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Kĩ</a:t>
            </a:r>
            <a:r>
              <a:rPr lang="en-US" sz="6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sz="60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thuật</a:t>
            </a:r>
            <a:r>
              <a:rPr lang="en-US" sz="6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sz="60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chăm</a:t>
            </a:r>
            <a:r>
              <a:rPr lang="en-US" sz="6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sz="60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sóc</a:t>
            </a:r>
            <a:r>
              <a:rPr lang="en-US" sz="6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sz="60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cây</a:t>
            </a:r>
            <a:endParaRPr lang="en-US" sz="6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cs typeface="Times New Roman"/>
              </a:rPr>
              <a:t>Áp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dụng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các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kỹ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thuật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theo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tiêu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chuẩn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VietGap</a:t>
            </a:r>
            <a:r>
              <a:rPr lang="en-US" sz="4000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+ </a:t>
            </a:r>
            <a:r>
              <a:rPr lang="en-US" sz="4000" dirty="0" err="1" smtClean="0">
                <a:latin typeface="Times New Roman"/>
                <a:cs typeface="Times New Roman"/>
              </a:rPr>
              <a:t>Thân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thiện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với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môi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trường</a:t>
            </a:r>
            <a:r>
              <a:rPr lang="en-US" sz="4000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+ An </a:t>
            </a:r>
            <a:r>
              <a:rPr lang="en-US" sz="4000" dirty="0" err="1" smtClean="0">
                <a:latin typeface="Times New Roman"/>
                <a:cs typeface="Times New Roman"/>
              </a:rPr>
              <a:t>toàn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thực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phẩm</a:t>
            </a:r>
            <a:r>
              <a:rPr lang="en-US" sz="4000" dirty="0" smtClean="0">
                <a:latin typeface="Times New Roman"/>
                <a:cs typeface="Times New Roman"/>
              </a:rPr>
              <a:t>.</a:t>
            </a:r>
            <a:endParaRPr lang="en-US" sz="4000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+ An </a:t>
            </a:r>
            <a:r>
              <a:rPr lang="en-US" sz="4000" dirty="0" err="1" smtClean="0">
                <a:latin typeface="Times New Roman"/>
                <a:cs typeface="Times New Roman"/>
              </a:rPr>
              <a:t>toàn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cho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người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lao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động</a:t>
            </a:r>
            <a:r>
              <a:rPr lang="en-US" sz="40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+ </a:t>
            </a:r>
            <a:r>
              <a:rPr lang="en-US" sz="4000" dirty="0" err="1" smtClean="0">
                <a:latin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được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nguồn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gốc</a:t>
            </a:r>
            <a:r>
              <a:rPr lang="en-US" sz="4000" dirty="0" smtClean="0">
                <a:latin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cs typeface="Times New Roman"/>
              </a:rPr>
              <a:t>xuất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xứ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của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sản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phẩm</a:t>
            </a:r>
            <a:r>
              <a:rPr lang="en-US" sz="4000" dirty="0" smtClean="0"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Káº¿t quáº£ hÃ¬nh áº£nh cho chuáº©n vietg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1554" y="0"/>
            <a:ext cx="2900446" cy="21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51A9C99-FD39-4971-A548-0B9E5A2A6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boy standing in front of a fence&#10;&#10;Description generated with high confidence">
            <a:extLst>
              <a:ext uri="{FF2B5EF4-FFF2-40B4-BE49-F238E27FC236}">
                <a16:creationId xmlns="" xmlns:a16="http://schemas.microsoft.com/office/drawing/2014/main" id="{C1294EE1-6590-4E7B-A2BF-F69796D07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AB2DF7-34C9-45C2-BB70-6797ACA67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DB82D1-DAA2-471F-A2CA-E59CC4D4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0770"/>
            <a:ext cx="10131425" cy="1456267"/>
          </a:xfrm>
        </p:spPr>
        <p:txBody>
          <a:bodyPr>
            <a:normAutofit/>
          </a:bodyPr>
          <a:lstStyle/>
          <a:p>
            <a:r>
              <a:rPr lang="en-US" b="1" i="1" u="sng">
                <a:latin typeface="Times"/>
                <a:cs typeface="Calibri Light"/>
              </a:rPr>
              <a:t>3. </a:t>
            </a:r>
            <a:r>
              <a:rPr lang="en-US" b="1" i="1" u="sng" err="1">
                <a:latin typeface="Times"/>
                <a:cs typeface="Calibri Light"/>
              </a:rPr>
              <a:t>chăm</a:t>
            </a:r>
            <a:r>
              <a:rPr lang="en-US" b="1" i="1" u="sng">
                <a:latin typeface="Times"/>
                <a:cs typeface="Calibri Light"/>
              </a:rPr>
              <a:t> </a:t>
            </a:r>
            <a:r>
              <a:rPr lang="en-US" b="1" i="1" u="sng" err="1">
                <a:latin typeface="Times"/>
                <a:cs typeface="Calibri Light"/>
              </a:rPr>
              <a:t>sóc</a:t>
            </a:r>
            <a:endParaRPr lang="en-US" u="sng">
              <a:latin typeface="Times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8415C2-A3F6-45A1-A552-1B5D3A6D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03" y="1150029"/>
            <a:ext cx="10131425" cy="364913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Wingdings"/>
              <a:buChar char="v"/>
            </a:pPr>
            <a:r>
              <a:rPr lang="en-US" sz="3600" dirty="0" err="1">
                <a:latin typeface="Times New Roman"/>
                <a:cs typeface="Calibri" panose="020F0502020204030204"/>
              </a:rPr>
              <a:t>Khoảng</a:t>
            </a:r>
            <a:r>
              <a:rPr lang="en-US" sz="3600" dirty="0">
                <a:latin typeface="Times New Roman"/>
                <a:cs typeface="Calibri" panose="020F0502020204030204"/>
              </a:rPr>
              <a:t> 3-4 </a:t>
            </a:r>
            <a:r>
              <a:rPr lang="en-US" sz="3600" dirty="0" err="1">
                <a:latin typeface="Times New Roman"/>
                <a:cs typeface="Calibri" panose="020F0502020204030204"/>
              </a:rPr>
              <a:t>ngày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thì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cây</a:t>
            </a:r>
            <a:r>
              <a:rPr lang="en-US" sz="3600" dirty="0">
                <a:latin typeface="Times New Roman"/>
                <a:cs typeface="Calibri" panose="020F0502020204030204"/>
              </a:rPr>
              <a:t> ra </a:t>
            </a:r>
            <a:r>
              <a:rPr lang="en-US" sz="3600" dirty="0" err="1">
                <a:latin typeface="Times New Roman"/>
                <a:cs typeface="Calibri" panose="020F0502020204030204"/>
              </a:rPr>
              <a:t>rễ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mới</a:t>
            </a:r>
            <a:endParaRPr lang="en-US" sz="3600" dirty="0">
              <a:latin typeface="Times New Roman"/>
              <a:cs typeface="Calibri" panose="020F0502020204030204"/>
            </a:endParaRPr>
          </a:p>
          <a:p>
            <a:pPr>
              <a:buFont typeface="Wingdings"/>
              <a:buChar char="v"/>
            </a:pPr>
            <a:r>
              <a:rPr lang="en-US" sz="3600" dirty="0">
                <a:latin typeface="Times New Roman"/>
                <a:cs typeface="Calibri" panose="020F0502020204030204"/>
              </a:rPr>
              <a:t>Trong 2 </a:t>
            </a:r>
            <a:r>
              <a:rPr lang="en-US" sz="3600" dirty="0" err="1">
                <a:latin typeface="Times New Roman"/>
                <a:cs typeface="Calibri" panose="020F0502020204030204"/>
              </a:rPr>
              <a:t>tuần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đầu</a:t>
            </a:r>
            <a:r>
              <a:rPr lang="en-US" sz="3600" dirty="0">
                <a:latin typeface="Times New Roman"/>
                <a:cs typeface="Calibri" panose="020F0502020204030204"/>
              </a:rPr>
              <a:t>, </a:t>
            </a:r>
            <a:r>
              <a:rPr lang="en-US" sz="3600" dirty="0" err="1">
                <a:latin typeface="Times New Roman"/>
                <a:cs typeface="Calibri" panose="020F0502020204030204"/>
              </a:rPr>
              <a:t>thăm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cây</a:t>
            </a:r>
            <a:r>
              <a:rPr lang="en-US" sz="3600" dirty="0">
                <a:latin typeface="Times New Roman"/>
                <a:cs typeface="Calibri" panose="020F0502020204030204"/>
              </a:rPr>
              <a:t> 1-2 </a:t>
            </a:r>
            <a:r>
              <a:rPr lang="en-US" sz="3600" dirty="0" err="1">
                <a:latin typeface="Times New Roman"/>
                <a:cs typeface="Calibri" panose="020F0502020204030204"/>
              </a:rPr>
              <a:t>lần</a:t>
            </a:r>
            <a:r>
              <a:rPr lang="en-US" sz="3600" dirty="0">
                <a:latin typeface="Times New Roman"/>
                <a:cs typeface="Calibri" panose="020F0502020204030204"/>
              </a:rPr>
              <a:t>/ </a:t>
            </a:r>
            <a:r>
              <a:rPr lang="en-US" sz="3600" dirty="0" err="1">
                <a:latin typeface="Times New Roman"/>
                <a:cs typeface="Calibri" panose="020F0502020204030204"/>
              </a:rPr>
              <a:t>ngày</a:t>
            </a:r>
            <a:endParaRPr lang="en-US" sz="3600">
              <a:latin typeface="Times New Roman"/>
              <a:cs typeface="Calibri" panose="020F0502020204030204"/>
            </a:endParaRPr>
          </a:p>
          <a:p>
            <a:pPr>
              <a:buFont typeface="Wingdings"/>
              <a:buChar char="v"/>
            </a:pPr>
            <a:r>
              <a:rPr lang="en-US" sz="3600" dirty="0">
                <a:latin typeface="Times New Roman"/>
                <a:cs typeface="Calibri" panose="020F0502020204030204"/>
              </a:rPr>
              <a:t>Trong </a:t>
            </a:r>
            <a:r>
              <a:rPr lang="en-US" sz="3600" dirty="0" err="1">
                <a:latin typeface="Times New Roman"/>
                <a:cs typeface="Calibri" panose="020F0502020204030204"/>
              </a:rPr>
              <a:t>các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tuần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kế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tiếp</a:t>
            </a:r>
            <a:r>
              <a:rPr lang="en-US" sz="3600" dirty="0">
                <a:latin typeface="Times New Roman"/>
                <a:cs typeface="Calibri" panose="020F0502020204030204"/>
              </a:rPr>
              <a:t>, </a:t>
            </a:r>
            <a:r>
              <a:rPr lang="en-US" sz="3600" dirty="0" err="1">
                <a:latin typeface="Times New Roman"/>
                <a:cs typeface="Calibri" panose="020F0502020204030204"/>
              </a:rPr>
              <a:t>thăm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cây</a:t>
            </a:r>
            <a:r>
              <a:rPr lang="en-US" sz="3600" dirty="0">
                <a:latin typeface="Times New Roman"/>
                <a:cs typeface="Calibri" panose="020F0502020204030204"/>
              </a:rPr>
              <a:t> 1-2 </a:t>
            </a:r>
            <a:r>
              <a:rPr lang="en-US" sz="3600" dirty="0" err="1">
                <a:latin typeface="Times New Roman"/>
                <a:cs typeface="Calibri" panose="020F0502020204030204"/>
              </a:rPr>
              <a:t>lần</a:t>
            </a:r>
            <a:r>
              <a:rPr lang="en-US" sz="3600" dirty="0">
                <a:latin typeface="Times New Roman"/>
                <a:cs typeface="Calibri" panose="020F0502020204030204"/>
              </a:rPr>
              <a:t>/ </a:t>
            </a:r>
            <a:r>
              <a:rPr lang="en-US" sz="3600" dirty="0" err="1">
                <a:latin typeface="Times New Roman"/>
                <a:cs typeface="Calibri" panose="020F0502020204030204"/>
              </a:rPr>
              <a:t>tuần</a:t>
            </a:r>
            <a:endParaRPr lang="en-US" sz="3600" dirty="0">
              <a:latin typeface="Times New Roman"/>
              <a:cs typeface="Calibri" panose="020F0502020204030204"/>
            </a:endParaRPr>
          </a:p>
          <a:p>
            <a:pPr>
              <a:buFont typeface="Wingdings"/>
              <a:buChar char="v"/>
            </a:pPr>
            <a:r>
              <a:rPr lang="en-US" sz="3600" dirty="0">
                <a:latin typeface="Times New Roman"/>
                <a:cs typeface="Calibri" panose="020F0502020204030204"/>
              </a:rPr>
              <a:t>Cho </a:t>
            </a:r>
            <a:r>
              <a:rPr lang="en-US" sz="3600" dirty="0" err="1">
                <a:latin typeface="Times New Roman"/>
                <a:cs typeface="Calibri" panose="020F0502020204030204"/>
              </a:rPr>
              <a:t>thêm</a:t>
            </a:r>
            <a:r>
              <a:rPr lang="en-US" sz="3600" dirty="0">
                <a:latin typeface="Times New Roman"/>
                <a:cs typeface="Calibri" panose="020F0502020204030204"/>
              </a:rPr>
              <a:t> dung </a:t>
            </a:r>
            <a:r>
              <a:rPr lang="en-US" sz="3600" dirty="0" err="1">
                <a:latin typeface="Times New Roman"/>
                <a:cs typeface="Calibri" panose="020F0502020204030204"/>
              </a:rPr>
              <a:t>dịch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thủy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canh</a:t>
            </a:r>
            <a:r>
              <a:rPr lang="en-US" sz="3600" dirty="0">
                <a:latin typeface="Times New Roman"/>
                <a:cs typeface="Calibri" panose="020F0502020204030204"/>
              </a:rPr>
              <a:t>, </a:t>
            </a:r>
            <a:r>
              <a:rPr lang="en-US" sz="3600" dirty="0" err="1">
                <a:latin typeface="Times New Roman"/>
                <a:cs typeface="Calibri" panose="020F0502020204030204"/>
              </a:rPr>
              <a:t>phân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bón</a:t>
            </a:r>
            <a:r>
              <a:rPr lang="en-US" sz="3600" dirty="0">
                <a:latin typeface="Times New Roman"/>
                <a:cs typeface="Calibri" panose="020F0502020204030204"/>
              </a:rPr>
              <a:t>, </a:t>
            </a:r>
            <a:r>
              <a:rPr lang="en-US" sz="3600" dirty="0" err="1">
                <a:latin typeface="Times New Roman"/>
                <a:cs typeface="Calibri" panose="020F0502020204030204"/>
              </a:rPr>
              <a:t>nước</a:t>
            </a:r>
            <a:r>
              <a:rPr lang="en-US" sz="3600" dirty="0">
                <a:latin typeface="Times New Roman"/>
                <a:cs typeface="Calibri" panose="020F0502020204030204"/>
              </a:rPr>
              <a:t> </a:t>
            </a:r>
            <a:r>
              <a:rPr lang="en-US" sz="3600" dirty="0" err="1">
                <a:latin typeface="Times New Roman"/>
                <a:cs typeface="Calibri" panose="020F0502020204030204"/>
              </a:rPr>
              <a:t>vào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các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thùng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tương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ứng</a:t>
            </a:r>
            <a:r>
              <a:rPr lang="en-US" sz="3600" dirty="0">
                <a:latin typeface="Times New Roman"/>
                <a:cs typeface="Calibri" panose="020F0502020204030204"/>
              </a:rPr>
              <a:t> </a:t>
            </a:r>
          </a:p>
          <a:p>
            <a:pPr>
              <a:buFont typeface="Wingdings"/>
              <a:buChar char="v"/>
            </a:pPr>
            <a:r>
              <a:rPr lang="en-US" sz="3600" dirty="0" err="1">
                <a:latin typeface="Times New Roman"/>
                <a:cs typeface="Calibri" panose="020F0502020204030204"/>
              </a:rPr>
              <a:t>Diệt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trừ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sâu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bằng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thuốc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sinh</a:t>
            </a:r>
            <a:r>
              <a:rPr lang="en-US" sz="3600" dirty="0">
                <a:latin typeface="Times New Roman"/>
                <a:cs typeface="Calibri" panose="020F0502020204030204"/>
              </a:rPr>
              <a:t> </a:t>
            </a:r>
            <a:r>
              <a:rPr lang="en-US" sz="3600" dirty="0" err="1">
                <a:latin typeface="Times New Roman"/>
                <a:cs typeface="Calibri" panose="020F0502020204030204"/>
              </a:rPr>
              <a:t>học</a:t>
            </a:r>
            <a:r>
              <a:rPr lang="en-US" sz="3600" dirty="0">
                <a:latin typeface="Times New Roman"/>
                <a:cs typeface="Calibri" panose="020F0502020204030204"/>
              </a:rPr>
              <a:t>: </a:t>
            </a:r>
            <a:r>
              <a:rPr lang="en-US" sz="3600" dirty="0" err="1">
                <a:latin typeface="Times New Roman"/>
                <a:cs typeface="Calibri" panose="020F0502020204030204"/>
              </a:rPr>
              <a:t>tỏi</a:t>
            </a:r>
            <a:r>
              <a:rPr lang="en-US" sz="3600" dirty="0">
                <a:latin typeface="Times New Roman"/>
                <a:cs typeface="Calibri" panose="020F0502020204030204"/>
              </a:rPr>
              <a:t>, </a:t>
            </a:r>
            <a:r>
              <a:rPr lang="en-US" sz="3600" dirty="0" err="1">
                <a:latin typeface="Times New Roman"/>
                <a:cs typeface="Calibri" panose="020F0502020204030204"/>
              </a:rPr>
              <a:t>ớt</a:t>
            </a:r>
          </a:p>
          <a:p>
            <a:pPr>
              <a:buFont typeface="Wingdings"/>
              <a:buChar char="v"/>
            </a:pPr>
            <a:endParaRPr lang="en-US" dirty="0">
              <a:latin typeface="Times New Roman"/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F9FECFB1-EF4B-4FB4-851B-11D8432FDD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871" y="5706465"/>
            <a:ext cx="3570257" cy="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F82BF3E2-EB0E-40D6-8835-2367A5316C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="" xmlns:a16="http://schemas.microsoft.com/office/drawing/2014/main" id="{CB6FFAAC-8A48-4FBF-BAFE-BAD367694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81E86DD-89E6-42B2-8675-84B7C56BFF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="" xmlns:a16="http://schemas.microsoft.com/office/drawing/2014/main" id="{440EF577-B6F8-4C57-B956-AB860B388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EA518CE4-E4D4-4D8A-980F-6D692AC969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="" xmlns:a16="http://schemas.microsoft.com/office/drawing/2014/main" id="{5E6FAE32-AB12-4E77-A677-F6BD5D71AD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group of people standing in the grass&#10;&#10;Description generated with high confidence">
            <a:extLst>
              <a:ext uri="{FF2B5EF4-FFF2-40B4-BE49-F238E27FC236}">
                <a16:creationId xmlns="" xmlns:a16="http://schemas.microsoft.com/office/drawing/2014/main" id="{92D8DCDE-09AE-40EB-961C-2BF68F7164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311" y="233636"/>
            <a:ext cx="2130647" cy="3835559"/>
          </a:xfrm>
          <a:prstGeom prst="rect">
            <a:avLst/>
          </a:prstGeom>
        </p:spPr>
      </p:pic>
      <p:pic>
        <p:nvPicPr>
          <p:cNvPr id="8" name="Picture 8" descr="A group of people standing next to a child&#10;&#10;Description generated with high confidence">
            <a:extLst>
              <a:ext uri="{FF2B5EF4-FFF2-40B4-BE49-F238E27FC236}">
                <a16:creationId xmlns="" xmlns:a16="http://schemas.microsoft.com/office/drawing/2014/main" id="{DF4E5648-91A4-4E34-812A-70C2A4B710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134" y="229094"/>
            <a:ext cx="2415027" cy="1341379"/>
          </a:xfrm>
          <a:prstGeom prst="rect">
            <a:avLst/>
          </a:prstGeom>
        </p:spPr>
      </p:pic>
      <p:pic>
        <p:nvPicPr>
          <p:cNvPr id="3" name="Picture 4" descr="A picture containing person, man, small, preparing&#10;&#10;Description generated with very high confidence">
            <a:extLst>
              <a:ext uri="{FF2B5EF4-FFF2-40B4-BE49-F238E27FC236}">
                <a16:creationId xmlns="" xmlns:a16="http://schemas.microsoft.com/office/drawing/2014/main" id="{728C96FF-8ED0-4172-A63F-FD8767A050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357" y="5010261"/>
            <a:ext cx="1979832" cy="1681032"/>
          </a:xfrm>
          <a:prstGeom prst="rect">
            <a:avLst/>
          </a:prstGeom>
        </p:spPr>
      </p:pic>
      <p:pic>
        <p:nvPicPr>
          <p:cNvPr id="6" name="Picture 6" descr="A person that is standing in the grass&#10;&#10;Description generated with high confidence">
            <a:extLst>
              <a:ext uri="{FF2B5EF4-FFF2-40B4-BE49-F238E27FC236}">
                <a16:creationId xmlns="" xmlns:a16="http://schemas.microsoft.com/office/drawing/2014/main" id="{0A23D6B0-1062-4663-9C46-BC92B8213F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3762" y="2586861"/>
            <a:ext cx="1674065" cy="2975077"/>
          </a:xfrm>
          <a:prstGeom prst="rect">
            <a:avLst/>
          </a:prstGeom>
        </p:spPr>
      </p:pic>
      <p:pic>
        <p:nvPicPr>
          <p:cNvPr id="2" name="Picture 2" descr="A picture containing person, outdoor, grass, man&#10;&#10;Description generated with very high confidence">
            <a:extLst>
              <a:ext uri="{FF2B5EF4-FFF2-40B4-BE49-F238E27FC236}">
                <a16:creationId xmlns="" xmlns:a16="http://schemas.microsoft.com/office/drawing/2014/main" id="{03701F31-3CEB-43C9-93CF-970E381E77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5906" y="2468498"/>
            <a:ext cx="2233408" cy="4051219"/>
          </a:xfrm>
          <a:prstGeom prst="rect">
            <a:avLst/>
          </a:prstGeom>
        </p:spPr>
      </p:pic>
      <p:pic>
        <p:nvPicPr>
          <p:cNvPr id="5" name="Picture 6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3A0E3BBF-7D55-4F7B-8105-FA85B605627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6362" y="2082380"/>
            <a:ext cx="1017918" cy="5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2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8E6FE-47E7-42C1-AF81-A45C498E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cage&#10;&#10;Description generated with very high confidence">
            <a:extLst>
              <a:ext uri="{FF2B5EF4-FFF2-40B4-BE49-F238E27FC236}">
                <a16:creationId xmlns="" xmlns:a16="http://schemas.microsoft.com/office/drawing/2014/main" id="{2F0B9DF3-6296-4542-8603-247AC3DDD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6" y="-159"/>
            <a:ext cx="12186366" cy="6855283"/>
          </a:xfrm>
        </p:spPr>
      </p:pic>
    </p:spTree>
    <p:extLst>
      <p:ext uri="{BB962C8B-B14F-4D97-AF65-F5344CB8AC3E}">
        <p14:creationId xmlns:p14="http://schemas.microsoft.com/office/powerpoint/2010/main" val="26903110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EF52D-115C-4B68-B7E7-FEB09A66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783" y="990599"/>
            <a:ext cx="4791336" cy="1075268"/>
          </a:xfrm>
        </p:spPr>
        <p:txBody>
          <a:bodyPr>
            <a:normAutofit/>
          </a:bodyPr>
          <a:lstStyle/>
          <a:p>
            <a:endParaRPr lang="en-US" b="1" i="1">
              <a:latin typeface="Times New Roman"/>
              <a:cs typeface="Calibri Light"/>
            </a:endParaRPr>
          </a:p>
        </p:txBody>
      </p:sp>
      <p:sp>
        <p:nvSpPr>
          <p:cNvPr id="15" name="Freeform 32">
            <a:extLst>
              <a:ext uri="{FF2B5EF4-FFF2-40B4-BE49-F238E27FC236}">
                <a16:creationId xmlns="" xmlns:a16="http://schemas.microsoft.com/office/drawing/2014/main" id="{EB6C573C-AB33-4051-9AF8-E85BBC3D0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9805" y="990599"/>
            <a:ext cx="4965113" cy="4800599"/>
          </a:xfrm>
          <a:custGeom>
            <a:avLst/>
            <a:gdLst>
              <a:gd name="connsiteX0" fmla="*/ 2555085 w 4965113"/>
              <a:gd name="connsiteY0" fmla="*/ 2479677 h 4800599"/>
              <a:gd name="connsiteX1" fmla="*/ 4965113 w 4965113"/>
              <a:gd name="connsiteY1" fmla="*/ 2479677 h 4800599"/>
              <a:gd name="connsiteX2" fmla="*/ 4965113 w 4965113"/>
              <a:gd name="connsiteY2" fmla="*/ 4545255 h 4800599"/>
              <a:gd name="connsiteX3" fmla="*/ 4709769 w 4965113"/>
              <a:gd name="connsiteY3" fmla="*/ 4800599 h 4800599"/>
              <a:gd name="connsiteX4" fmla="*/ 2555085 w 4965113"/>
              <a:gd name="connsiteY4" fmla="*/ 4800599 h 4800599"/>
              <a:gd name="connsiteX5" fmla="*/ 0 w 4965113"/>
              <a:gd name="connsiteY5" fmla="*/ 2479677 h 4800599"/>
              <a:gd name="connsiteX6" fmla="*/ 2404209 w 4965113"/>
              <a:gd name="connsiteY6" fmla="*/ 2479677 h 4800599"/>
              <a:gd name="connsiteX7" fmla="*/ 2404209 w 4965113"/>
              <a:gd name="connsiteY7" fmla="*/ 4800599 h 4800599"/>
              <a:gd name="connsiteX8" fmla="*/ 255344 w 4965113"/>
              <a:gd name="connsiteY8" fmla="*/ 4800599 h 4800599"/>
              <a:gd name="connsiteX9" fmla="*/ 0 w 4965113"/>
              <a:gd name="connsiteY9" fmla="*/ 4545255 h 4800599"/>
              <a:gd name="connsiteX10" fmla="*/ 255344 w 4965113"/>
              <a:gd name="connsiteY10" fmla="*/ 0 h 4800599"/>
              <a:gd name="connsiteX11" fmla="*/ 4709769 w 4965113"/>
              <a:gd name="connsiteY11" fmla="*/ 0 h 4800599"/>
              <a:gd name="connsiteX12" fmla="*/ 4965113 w 4965113"/>
              <a:gd name="connsiteY12" fmla="*/ 255344 h 4800599"/>
              <a:gd name="connsiteX13" fmla="*/ 4965113 w 4965113"/>
              <a:gd name="connsiteY13" fmla="*/ 2328801 h 4800599"/>
              <a:gd name="connsiteX14" fmla="*/ 0 w 4965113"/>
              <a:gd name="connsiteY14" fmla="*/ 2328801 h 4800599"/>
              <a:gd name="connsiteX15" fmla="*/ 0 w 4965113"/>
              <a:gd name="connsiteY15" fmla="*/ 255344 h 4800599"/>
              <a:gd name="connsiteX16" fmla="*/ 255344 w 4965113"/>
              <a:gd name="connsiteY16" fmla="*/ 0 h 4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5113" h="4800599">
                <a:moveTo>
                  <a:pt x="2555085" y="2479677"/>
                </a:moveTo>
                <a:lnTo>
                  <a:pt x="4965113" y="2479677"/>
                </a:lnTo>
                <a:lnTo>
                  <a:pt x="4965113" y="4545255"/>
                </a:lnTo>
                <a:cubicBezTo>
                  <a:pt x="4965113" y="4686278"/>
                  <a:pt x="4850792" y="4800599"/>
                  <a:pt x="4709769" y="4800599"/>
                </a:cubicBezTo>
                <a:lnTo>
                  <a:pt x="2555085" y="4800599"/>
                </a:lnTo>
                <a:close/>
                <a:moveTo>
                  <a:pt x="0" y="2479677"/>
                </a:moveTo>
                <a:lnTo>
                  <a:pt x="2404209" y="2479677"/>
                </a:lnTo>
                <a:lnTo>
                  <a:pt x="2404209" y="4800599"/>
                </a:lnTo>
                <a:lnTo>
                  <a:pt x="255344" y="4800599"/>
                </a:lnTo>
                <a:cubicBezTo>
                  <a:pt x="114321" y="4800599"/>
                  <a:pt x="0" y="4686278"/>
                  <a:pt x="0" y="4545255"/>
                </a:cubicBezTo>
                <a:close/>
                <a:moveTo>
                  <a:pt x="255344" y="0"/>
                </a:moveTo>
                <a:lnTo>
                  <a:pt x="4709769" y="0"/>
                </a:lnTo>
                <a:cubicBezTo>
                  <a:pt x="4850792" y="0"/>
                  <a:pt x="4965113" y="114321"/>
                  <a:pt x="4965113" y="255344"/>
                </a:cubicBezTo>
                <a:lnTo>
                  <a:pt x="4965113" y="2328801"/>
                </a:lnTo>
                <a:lnTo>
                  <a:pt x="0" y="2328801"/>
                </a:lnTo>
                <a:lnTo>
                  <a:pt x="0" y="255344"/>
                </a:lnTo>
                <a:cubicBezTo>
                  <a:pt x="0" y="114321"/>
                  <a:pt x="114321" y="0"/>
                  <a:pt x="25534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close up of a plant&#10;&#10;Description generated with very high confidence">
            <a:extLst>
              <a:ext uri="{FF2B5EF4-FFF2-40B4-BE49-F238E27FC236}">
                <a16:creationId xmlns="" xmlns:a16="http://schemas.microsoft.com/office/drawing/2014/main" id="{F2E3BD12-E569-4C8D-A976-0ABFD3B06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8857" r="1" b="18971"/>
          <a:stretch/>
        </p:blipFill>
        <p:spPr>
          <a:xfrm>
            <a:off x="287239" y="631168"/>
            <a:ext cx="5698644" cy="2688232"/>
          </a:xfrm>
          <a:custGeom>
            <a:avLst/>
            <a:gdLst>
              <a:gd name="connsiteX0" fmla="*/ 210266 w 4936645"/>
              <a:gd name="connsiteY0" fmla="*/ 0 h 2328800"/>
              <a:gd name="connsiteX1" fmla="*/ 4726379 w 4936645"/>
              <a:gd name="connsiteY1" fmla="*/ 0 h 2328800"/>
              <a:gd name="connsiteX2" fmla="*/ 4936645 w 4936645"/>
              <a:gd name="connsiteY2" fmla="*/ 210266 h 2328800"/>
              <a:gd name="connsiteX3" fmla="*/ 4936645 w 4936645"/>
              <a:gd name="connsiteY3" fmla="*/ 2328800 h 2328800"/>
              <a:gd name="connsiteX4" fmla="*/ 0 w 4936645"/>
              <a:gd name="connsiteY4" fmla="*/ 2328800 h 2328800"/>
              <a:gd name="connsiteX5" fmla="*/ 0 w 4936645"/>
              <a:gd name="connsiteY5" fmla="*/ 210266 h 2328800"/>
              <a:gd name="connsiteX6" fmla="*/ 210266 w 4936645"/>
              <a:gd name="connsiteY6" fmla="*/ 0 h 23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6645" h="2328800">
                <a:moveTo>
                  <a:pt x="210266" y="0"/>
                </a:moveTo>
                <a:lnTo>
                  <a:pt x="4726379" y="0"/>
                </a:lnTo>
                <a:cubicBezTo>
                  <a:pt x="4842506" y="0"/>
                  <a:pt x="4936645" y="94139"/>
                  <a:pt x="4936645" y="210266"/>
                </a:cubicBezTo>
                <a:lnTo>
                  <a:pt x="4936645" y="2328800"/>
                </a:lnTo>
                <a:lnTo>
                  <a:pt x="0" y="2328800"/>
                </a:lnTo>
                <a:lnTo>
                  <a:pt x="0" y="210266"/>
                </a:lnTo>
                <a:cubicBezTo>
                  <a:pt x="0" y="94139"/>
                  <a:pt x="94139" y="0"/>
                  <a:pt x="210266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8" name="Picture 8" descr="A close up of a plant&#10;&#10;Description generated with very high confidence">
            <a:extLst>
              <a:ext uri="{FF2B5EF4-FFF2-40B4-BE49-F238E27FC236}">
                <a16:creationId xmlns="" xmlns:a16="http://schemas.microsoft.com/office/drawing/2014/main" id="{0D1250F1-8B87-4143-B3A0-C7D4A3C560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0808" r="-3" b="43819"/>
          <a:stretch/>
        </p:blipFill>
        <p:spPr>
          <a:xfrm>
            <a:off x="287240" y="3441522"/>
            <a:ext cx="2778021" cy="2723488"/>
          </a:xfrm>
          <a:custGeom>
            <a:avLst/>
            <a:gdLst>
              <a:gd name="connsiteX0" fmla="*/ 0 w 2404209"/>
              <a:gd name="connsiteY0" fmla="*/ 0 h 2320923"/>
              <a:gd name="connsiteX1" fmla="*/ 2404209 w 2404209"/>
              <a:gd name="connsiteY1" fmla="*/ 0 h 2320923"/>
              <a:gd name="connsiteX2" fmla="*/ 2404209 w 2404209"/>
              <a:gd name="connsiteY2" fmla="*/ 2320923 h 2320923"/>
              <a:gd name="connsiteX3" fmla="*/ 210266 w 2404209"/>
              <a:gd name="connsiteY3" fmla="*/ 2320923 h 2320923"/>
              <a:gd name="connsiteX4" fmla="*/ 0 w 2404209"/>
              <a:gd name="connsiteY4" fmla="*/ 2110657 h 232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209" h="2320923">
                <a:moveTo>
                  <a:pt x="0" y="0"/>
                </a:moveTo>
                <a:lnTo>
                  <a:pt x="2404209" y="0"/>
                </a:lnTo>
                <a:lnTo>
                  <a:pt x="2404209" y="2320923"/>
                </a:lnTo>
                <a:lnTo>
                  <a:pt x="210266" y="2320923"/>
                </a:lnTo>
                <a:cubicBezTo>
                  <a:pt x="94139" y="2320923"/>
                  <a:pt x="0" y="2226784"/>
                  <a:pt x="0" y="211065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10" name="Picture 10" descr="A close up of a plant&#10;&#10;Description generated with very high confidence">
            <a:extLst>
              <a:ext uri="{FF2B5EF4-FFF2-40B4-BE49-F238E27FC236}">
                <a16:creationId xmlns="" xmlns:a16="http://schemas.microsoft.com/office/drawing/2014/main" id="{6B6C56CE-7E8E-4FAA-A83D-30015571B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7697" r="1" b="36500"/>
          <a:stretch/>
        </p:blipFill>
        <p:spPr>
          <a:xfrm>
            <a:off x="3244890" y="3441522"/>
            <a:ext cx="2740993" cy="2723488"/>
          </a:xfrm>
          <a:custGeom>
            <a:avLst/>
            <a:gdLst>
              <a:gd name="connsiteX0" fmla="*/ 0 w 2381560"/>
              <a:gd name="connsiteY0" fmla="*/ 0 h 2320923"/>
              <a:gd name="connsiteX1" fmla="*/ 2381560 w 2381560"/>
              <a:gd name="connsiteY1" fmla="*/ 0 h 2320923"/>
              <a:gd name="connsiteX2" fmla="*/ 2381560 w 2381560"/>
              <a:gd name="connsiteY2" fmla="*/ 2110657 h 2320923"/>
              <a:gd name="connsiteX3" fmla="*/ 2171294 w 2381560"/>
              <a:gd name="connsiteY3" fmla="*/ 2320923 h 2320923"/>
              <a:gd name="connsiteX4" fmla="*/ 0 w 2381560"/>
              <a:gd name="connsiteY4" fmla="*/ 2320923 h 232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560" h="2320923">
                <a:moveTo>
                  <a:pt x="0" y="0"/>
                </a:moveTo>
                <a:lnTo>
                  <a:pt x="2381560" y="0"/>
                </a:lnTo>
                <a:lnTo>
                  <a:pt x="2381560" y="2110657"/>
                </a:lnTo>
                <a:cubicBezTo>
                  <a:pt x="2381560" y="2226784"/>
                  <a:pt x="2287421" y="2320923"/>
                  <a:pt x="2171294" y="2320923"/>
                </a:cubicBezTo>
                <a:lnTo>
                  <a:pt x="0" y="2320923"/>
                </a:ln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81FAA7-4D8D-4B15-8982-68D087B1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141" y="2386481"/>
            <a:ext cx="5280166" cy="25564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600" err="1">
                <a:latin typeface="Times New Roman"/>
                <a:cs typeface="Calibri"/>
              </a:rPr>
              <a:t>Cây</a:t>
            </a:r>
            <a:r>
              <a:rPr lang="en-US" sz="6600" dirty="0">
                <a:latin typeface="Times New Roman"/>
                <a:cs typeface="Calibri"/>
              </a:rPr>
              <a:t> </a:t>
            </a:r>
            <a:r>
              <a:rPr lang="en-US" sz="6600" err="1">
                <a:latin typeface="Times New Roman"/>
                <a:cs typeface="Calibri"/>
              </a:rPr>
              <a:t>bị</a:t>
            </a:r>
            <a:r>
              <a:rPr lang="en-US" sz="6600" dirty="0">
                <a:latin typeface="Times New Roman"/>
                <a:cs typeface="Calibri"/>
              </a:rPr>
              <a:t> </a:t>
            </a:r>
            <a:r>
              <a:rPr lang="en-US" sz="6600" err="1">
                <a:latin typeface="Times New Roman"/>
                <a:cs typeface="Calibri"/>
              </a:rPr>
              <a:t>sâu</a:t>
            </a:r>
            <a:r>
              <a:rPr lang="en-US" sz="6600" dirty="0">
                <a:latin typeface="Times New Roman"/>
                <a:cs typeface="Calibri"/>
              </a:rPr>
              <a:t> </a:t>
            </a:r>
            <a:r>
              <a:rPr lang="en-US" sz="6600" err="1">
                <a:latin typeface="Times New Roman"/>
                <a:cs typeface="Calibri"/>
              </a:rPr>
              <a:t>ăn</a:t>
            </a:r>
            <a:endParaRPr lang="en-US" sz="6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2113B-B06F-485C-8EA9-95C734F5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plant&#10;&#10;Description generated with very high confidence">
            <a:extLst>
              <a:ext uri="{FF2B5EF4-FFF2-40B4-BE49-F238E27FC236}">
                <a16:creationId xmlns="" xmlns:a16="http://schemas.microsoft.com/office/drawing/2014/main" id="{BF3D8013-81C5-4B28-B7A7-AC04D1C17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7409" y="-160"/>
            <a:ext cx="3207530" cy="6840906"/>
          </a:xfrm>
        </p:spPr>
      </p:pic>
      <p:pic>
        <p:nvPicPr>
          <p:cNvPr id="6" name="Picture 6" descr="A close up of a plant&#10;&#10;Description generated with very high confidence">
            <a:extLst>
              <a:ext uri="{FF2B5EF4-FFF2-40B4-BE49-F238E27FC236}">
                <a16:creationId xmlns="" xmlns:a16="http://schemas.microsoft.com/office/drawing/2014/main" id="{F4BB69DD-1FF3-482D-B36C-240A0BE001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7662" y="-51758"/>
            <a:ext cx="3224753" cy="68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95D883-D977-45CD-BAF5-3863E087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083" y="609600"/>
            <a:ext cx="3971143" cy="1456267"/>
          </a:xfrm>
        </p:spPr>
        <p:txBody>
          <a:bodyPr>
            <a:normAutofit/>
          </a:bodyPr>
          <a:lstStyle/>
          <a:p>
            <a:r>
              <a:rPr lang="en-US" b="1" i="1" u="sng" err="1">
                <a:latin typeface="Comic Sans MS"/>
                <a:cs typeface="Calibri Light"/>
              </a:rPr>
              <a:t>Thành</a:t>
            </a:r>
            <a:r>
              <a:rPr lang="en-US" b="1" i="1" u="sng">
                <a:latin typeface="Comic Sans MS"/>
                <a:cs typeface="Calibri Light"/>
              </a:rPr>
              <a:t> </a:t>
            </a:r>
            <a:r>
              <a:rPr lang="en-US" b="1" i="1" u="sng" err="1">
                <a:latin typeface="Comic Sans MS"/>
                <a:cs typeface="Calibri Light"/>
              </a:rPr>
              <a:t>quả</a:t>
            </a:r>
            <a:endParaRPr lang="en-US" b="1" i="1" err="1">
              <a:latin typeface="Comic Sans MS"/>
            </a:endParaRPr>
          </a:p>
        </p:txBody>
      </p:sp>
      <p:pic>
        <p:nvPicPr>
          <p:cNvPr id="3" name="Picture 3" descr="A picture containing glass, clear, sitting, photo&#10;&#10;Description generated with very high confidence">
            <a:extLst>
              <a:ext uri="{FF2B5EF4-FFF2-40B4-BE49-F238E27FC236}">
                <a16:creationId xmlns="" xmlns:a16="http://schemas.microsoft.com/office/drawing/2014/main" id="{3A5D5FC2-F6DD-4AAC-ADC4-9F7F3DEA9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4938" r="-2" b="8459"/>
          <a:stretch/>
        </p:blipFill>
        <p:spPr>
          <a:xfrm>
            <a:off x="-3665" y="10"/>
            <a:ext cx="3056158" cy="2623343"/>
          </a:xfrm>
          <a:prstGeom prst="rect">
            <a:avLst/>
          </a:prstGeom>
        </p:spPr>
      </p:pic>
      <p:pic>
        <p:nvPicPr>
          <p:cNvPr id="8" name="Picture 8" descr="A close up of a bowl&#10;&#10;Description generated with high confidence">
            <a:extLst>
              <a:ext uri="{FF2B5EF4-FFF2-40B4-BE49-F238E27FC236}">
                <a16:creationId xmlns="" xmlns:a16="http://schemas.microsoft.com/office/drawing/2014/main" id="{5228DFBB-F963-4654-BA37-FB8950FAE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0982" r="5" b="4657"/>
          <a:stretch/>
        </p:blipFill>
        <p:spPr>
          <a:xfrm>
            <a:off x="3052494" y="975"/>
            <a:ext cx="3056852" cy="2623353"/>
          </a:xfrm>
          <a:prstGeom prst="rect">
            <a:avLst/>
          </a:prstGeom>
        </p:spPr>
      </p:pic>
      <p:pic>
        <p:nvPicPr>
          <p:cNvPr id="10" name="Picture 10" descr="A picture containing food, grass, sitting, green&#10;&#10;Description generated with very high confidence">
            <a:extLst>
              <a:ext uri="{FF2B5EF4-FFF2-40B4-BE49-F238E27FC236}">
                <a16:creationId xmlns="" xmlns:a16="http://schemas.microsoft.com/office/drawing/2014/main" id="{9D97C955-4791-4989-8957-8274EE21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3686" b="3690"/>
          <a:stretch/>
        </p:blipFill>
        <p:spPr>
          <a:xfrm>
            <a:off x="-1590" y="2624328"/>
            <a:ext cx="6094411" cy="4233672"/>
          </a:xfrm>
          <a:prstGeom prst="rect">
            <a:avLst/>
          </a:prstGeom>
        </p:spPr>
      </p:pic>
      <p:cxnSp>
        <p:nvCxnSpPr>
          <p:cNvPr id="266" name="Straight Connector 265">
            <a:extLst>
              <a:ext uri="{FF2B5EF4-FFF2-40B4-BE49-F238E27FC236}">
                <a16:creationId xmlns="" xmlns:a16="http://schemas.microsoft.com/office/drawing/2014/main" id="{00886199-3A35-48CD-B396-FD04B91A2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2821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="" xmlns:a16="http://schemas.microsoft.com/office/drawing/2014/main" id="{D1C6E283-350F-4BF6-B0D4-3D9E04F36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1590" y="2624328"/>
            <a:ext cx="6094411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="" xmlns:a16="http://schemas.microsoft.com/office/drawing/2014/main" id="{607DFEAD-DBAD-4114-9509-B8CAEA07B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38737" y="0"/>
            <a:ext cx="13756" cy="2624328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4" descr="A picture containing clock, drawing&#10;&#10;Description generated with very high confidence">
            <a:extLst>
              <a:ext uri="{FF2B5EF4-FFF2-40B4-BE49-F238E27FC236}">
                <a16:creationId xmlns="" xmlns:a16="http://schemas.microsoft.com/office/drawing/2014/main" id="{D7230425-9E7E-49E8-80F0-3E4BC84F3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195706" y="289624"/>
            <a:ext cx="952500" cy="1143000"/>
          </a:xfrm>
        </p:spPr>
      </p:pic>
      <p:pic>
        <p:nvPicPr>
          <p:cNvPr id="6" name="Picture 6" descr="A picture containing motorcycle, riding, wearing, man&#10;&#10;Description generated with very high confidence">
            <a:extLst>
              <a:ext uri="{FF2B5EF4-FFF2-40B4-BE49-F238E27FC236}">
                <a16:creationId xmlns="" xmlns:a16="http://schemas.microsoft.com/office/drawing/2014/main" id="{9790C91C-90E0-4754-A2B0-A5D7DB564A0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91750" y="5431047"/>
            <a:ext cx="1110650" cy="13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6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Cây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trồng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trong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dung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dịch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thủy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canh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và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dung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dịch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phân</a:t>
            </a:r>
            <a:r>
              <a:rPr lang="en-US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itchFamily="18" charset="0"/>
                <a:cs typeface="Times" pitchFamily="18" charset="0"/>
              </a:rPr>
              <a:t>bón</a:t>
            </a:r>
            <a:endParaRPr lang="en-US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Cây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trồng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trong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dung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dịch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thủy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canh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sinh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trưởng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tốt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hơn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cây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trồng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trong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dung 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dịch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phân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bón</a:t>
            </a:r>
            <a:endParaRPr lang="en-US" sz="48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food, table, filled&#10;&#10;Description generated with very high confidence">
            <a:extLst>
              <a:ext uri="{FF2B5EF4-FFF2-40B4-BE49-F238E27FC236}">
                <a16:creationId xmlns="" xmlns:a16="http://schemas.microsoft.com/office/drawing/2014/main" id="{CD38C58F-4918-413B-9D22-6F0A619F36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8" y="442553"/>
            <a:ext cx="12193976" cy="5728478"/>
          </a:xfrm>
          <a:prstGeom prst="rect">
            <a:avLst/>
          </a:prstGeom>
        </p:spPr>
      </p:pic>
      <p:pic>
        <p:nvPicPr>
          <p:cNvPr id="4" name="Picture 4" descr="A picture containing food, table, sitting, cake&#10;&#10;Description generated with very high confidence">
            <a:extLst>
              <a:ext uri="{FF2B5EF4-FFF2-40B4-BE49-F238E27FC236}">
                <a16:creationId xmlns="" xmlns:a16="http://schemas.microsoft.com/office/drawing/2014/main" id="{F6783793-0CE4-47DA-A27B-51659ADBB4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3137"/>
            <a:ext cx="2678773" cy="5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33663"/>
            <a:ext cx="10131425" cy="17967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ÁN GIÁO DỤC STEM: CHỦ ĐỀ PHÂN BÓN HÓA HỌC VÀ RAU SẠCH</a:t>
            </a:r>
            <a:r>
              <a:rPr lang="en-US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91" y="2069431"/>
            <a:ext cx="10131425" cy="1828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8" descr="A close up of a bowl&#10;&#10;Description generated with high confidence">
            <a:extLst>
              <a:ext uri="{FF2B5EF4-FFF2-40B4-BE49-F238E27FC236}">
                <a16:creationId xmlns="" xmlns:a16="http://schemas.microsoft.com/office/drawing/2014/main" id="{5228DFBB-F963-4654-BA37-FB8950FAE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0982" r="5" b="4657"/>
          <a:stretch/>
        </p:blipFill>
        <p:spPr>
          <a:xfrm>
            <a:off x="3990957" y="3729320"/>
            <a:ext cx="3645682" cy="312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fabric surface&#10;&#10;Description generated with high confidence">
            <a:extLst>
              <a:ext uri="{FF2B5EF4-FFF2-40B4-BE49-F238E27FC236}">
                <a16:creationId xmlns="" xmlns:a16="http://schemas.microsoft.com/office/drawing/2014/main" id="{849CF615-BE1A-4BE4-A59F-80679005EA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1" y="176"/>
            <a:ext cx="12203501" cy="71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53D85-01D8-48B9-8661-619E8E56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20770"/>
            <a:ext cx="7423482" cy="1456267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/>
                <a:ea typeface="SimSun-ExtB"/>
                <a:cs typeface="Calibri Light"/>
              </a:rPr>
              <a:t>ĐẶC TÍNH CỦA CÂY XÀ LÁCH XOONG</a:t>
            </a:r>
            <a:endParaRPr lang="en-US" sz="40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/>
              <a:ea typeface="SimSun-Ext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23676C-FE78-496E-A224-D5E466CC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14" y="1710746"/>
            <a:ext cx="7648114" cy="49574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err="1">
                <a:latin typeface="Times"/>
                <a:ea typeface="+mn-lt"/>
                <a:cs typeface="+mn-lt"/>
              </a:rPr>
              <a:t>Thân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cải</a:t>
            </a:r>
            <a:r>
              <a:rPr lang="en-US" sz="3200" dirty="0">
                <a:latin typeface="Times"/>
                <a:ea typeface="+mn-lt"/>
                <a:cs typeface="+mn-lt"/>
              </a:rPr>
              <a:t> non, </a:t>
            </a:r>
            <a:r>
              <a:rPr lang="en-US" sz="3200" dirty="0" err="1">
                <a:latin typeface="Times"/>
                <a:ea typeface="+mn-lt"/>
                <a:cs typeface="+mn-lt"/>
              </a:rPr>
              <a:t>mềm</a:t>
            </a:r>
            <a:r>
              <a:rPr lang="en-US" sz="3200" dirty="0">
                <a:latin typeface="Times"/>
                <a:ea typeface="+mn-lt"/>
                <a:cs typeface="+mn-lt"/>
              </a:rPr>
              <a:t>, </a:t>
            </a:r>
            <a:r>
              <a:rPr lang="en-US" sz="3200" dirty="0" err="1">
                <a:latin typeface="Times"/>
                <a:ea typeface="+mn-lt"/>
                <a:cs typeface="+mn-lt"/>
              </a:rPr>
              <a:t>xốp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dài</a:t>
            </a:r>
            <a:r>
              <a:rPr lang="en-US" sz="3200" dirty="0">
                <a:latin typeface="Times"/>
                <a:ea typeface="+mn-lt"/>
                <a:cs typeface="+mn-lt"/>
              </a:rPr>
              <a:t> 20 – 60 cm, </a:t>
            </a:r>
            <a:r>
              <a:rPr lang="en-US" sz="3200" dirty="0" err="1">
                <a:latin typeface="Times"/>
                <a:ea typeface="+mn-lt"/>
                <a:cs typeface="+mn-lt"/>
              </a:rPr>
              <a:t>mỗi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lóng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thân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dài</a:t>
            </a:r>
            <a:r>
              <a:rPr lang="en-US" sz="3200" dirty="0">
                <a:latin typeface="Times"/>
                <a:ea typeface="+mn-lt"/>
                <a:cs typeface="+mn-lt"/>
              </a:rPr>
              <a:t> 1 – 5 cm </a:t>
            </a:r>
            <a:r>
              <a:rPr lang="en-US" sz="3200" dirty="0" err="1">
                <a:latin typeface="Times"/>
                <a:ea typeface="+mn-lt"/>
                <a:cs typeface="+mn-lt"/>
              </a:rPr>
              <a:t>tùy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thuộc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rất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lớn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vào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thời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tiết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và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sự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chăm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sóc</a:t>
            </a:r>
            <a:r>
              <a:rPr lang="en-US" sz="3200" dirty="0">
                <a:latin typeface="Times"/>
                <a:ea typeface="+mn-lt"/>
                <a:cs typeface="+mn-lt"/>
              </a:rPr>
              <a:t>, </a:t>
            </a:r>
            <a:endParaRPr lang="en-US" sz="3200" dirty="0">
              <a:latin typeface="Times"/>
              <a:cs typeface="Calibri" panose="020F0502020204030204"/>
            </a:endParaRPr>
          </a:p>
          <a:p>
            <a:pPr algn="just">
              <a:lnSpc>
                <a:spcPct val="90000"/>
              </a:lnSpc>
            </a:pPr>
            <a:r>
              <a:rPr lang="en-US" sz="3200" dirty="0" err="1">
                <a:latin typeface="Times"/>
                <a:ea typeface="+mn-lt"/>
                <a:cs typeface="+mn-lt"/>
              </a:rPr>
              <a:t>Cải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xoong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rất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thích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sống</a:t>
            </a:r>
            <a:r>
              <a:rPr lang="en-US" sz="3200" dirty="0">
                <a:latin typeface="Times"/>
                <a:ea typeface="+mn-lt"/>
                <a:cs typeface="+mn-lt"/>
              </a:rPr>
              <a:t> ở </a:t>
            </a:r>
            <a:r>
              <a:rPr lang="en-US" sz="3200" dirty="0" err="1">
                <a:latin typeface="Times"/>
                <a:ea typeface="+mn-lt"/>
                <a:cs typeface="+mn-lt"/>
              </a:rPr>
              <a:t>nơi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nhiều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đất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bùn</a:t>
            </a:r>
            <a:r>
              <a:rPr lang="en-US" sz="3200" dirty="0">
                <a:latin typeface="Times"/>
                <a:ea typeface="+mn-lt"/>
                <a:cs typeface="+mn-lt"/>
              </a:rPr>
              <a:t>, </a:t>
            </a:r>
            <a:r>
              <a:rPr lang="en-US" sz="3200" dirty="0" err="1">
                <a:latin typeface="Times"/>
                <a:ea typeface="+mn-lt"/>
                <a:cs typeface="+mn-lt"/>
              </a:rPr>
              <a:t>sống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dưới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 smtClean="0">
                <a:latin typeface="Times"/>
                <a:ea typeface="+mn-lt"/>
                <a:cs typeface="+mn-lt"/>
              </a:rPr>
              <a:t>nước</a:t>
            </a:r>
            <a:r>
              <a:rPr lang="en-US" sz="3200" dirty="0" smtClean="0">
                <a:latin typeface="Times"/>
                <a:ea typeface="+mn-lt"/>
                <a:cs typeface="+mn-lt"/>
              </a:rPr>
              <a:t>. </a:t>
            </a:r>
            <a:r>
              <a:rPr lang="en-US" sz="3200" dirty="0" err="1" smtClean="0">
                <a:latin typeface="Times"/>
                <a:ea typeface="+mn-lt"/>
                <a:cs typeface="+mn-lt"/>
              </a:rPr>
              <a:t>Sinh</a:t>
            </a:r>
            <a:r>
              <a:rPr lang="en-US" sz="3200" dirty="0" smtClean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trưởng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tốt</a:t>
            </a:r>
            <a:r>
              <a:rPr lang="en-US" sz="3200" dirty="0">
                <a:latin typeface="Times"/>
                <a:ea typeface="+mn-lt"/>
                <a:cs typeface="+mn-lt"/>
              </a:rPr>
              <a:t> ở </a:t>
            </a:r>
            <a:r>
              <a:rPr lang="en-US" sz="3200" dirty="0" err="1">
                <a:latin typeface="Times"/>
                <a:ea typeface="+mn-lt"/>
                <a:cs typeface="+mn-lt"/>
              </a:rPr>
              <a:t>nhiệt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độ</a:t>
            </a:r>
            <a:r>
              <a:rPr lang="en-US" sz="3200" dirty="0">
                <a:latin typeface="Times"/>
                <a:ea typeface="+mn-lt"/>
                <a:cs typeface="+mn-lt"/>
              </a:rPr>
              <a:t> 15 – 200C, ở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độ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cao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trên</a:t>
            </a:r>
            <a:r>
              <a:rPr lang="en-US" sz="3200" dirty="0">
                <a:latin typeface="Times"/>
                <a:ea typeface="+mn-lt"/>
                <a:cs typeface="+mn-lt"/>
              </a:rPr>
              <a:t> 1000 m so </a:t>
            </a:r>
            <a:r>
              <a:rPr lang="en-US" sz="3200" dirty="0" err="1">
                <a:latin typeface="Times"/>
                <a:ea typeface="+mn-lt"/>
                <a:cs typeface="+mn-lt"/>
              </a:rPr>
              <a:t>với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mặt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nước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biển</a:t>
            </a:r>
            <a:r>
              <a:rPr lang="en-US" sz="3200" dirty="0">
                <a:latin typeface="Times"/>
                <a:ea typeface="+mn-lt"/>
                <a:cs typeface="+mn-lt"/>
              </a:rPr>
              <a:t> (</a:t>
            </a:r>
            <a:r>
              <a:rPr lang="en-US" sz="3200" dirty="0" err="1">
                <a:latin typeface="Times"/>
                <a:ea typeface="+mn-lt"/>
                <a:cs typeface="+mn-lt"/>
              </a:rPr>
              <a:t>như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vùng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Đà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Lạt</a:t>
            </a:r>
            <a:r>
              <a:rPr lang="en-US" sz="3200" dirty="0">
                <a:latin typeface="Times"/>
                <a:ea typeface="+mn-lt"/>
                <a:cs typeface="+mn-lt"/>
              </a:rPr>
              <a:t>).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Độ</a:t>
            </a:r>
            <a:r>
              <a:rPr lang="en-US" sz="3200" dirty="0">
                <a:latin typeface="Times"/>
                <a:ea typeface="+mn-lt"/>
                <a:cs typeface="+mn-lt"/>
              </a:rPr>
              <a:t> pH </a:t>
            </a:r>
            <a:r>
              <a:rPr lang="en-US" sz="3200" dirty="0" err="1">
                <a:latin typeface="Times"/>
                <a:ea typeface="+mn-lt"/>
                <a:cs typeface="+mn-lt"/>
              </a:rPr>
              <a:t>của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đất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thích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hợp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nhất</a:t>
            </a:r>
            <a:r>
              <a:rPr lang="en-US" sz="3200" dirty="0">
                <a:latin typeface="Times"/>
                <a:ea typeface="+mn-lt"/>
                <a:cs typeface="+mn-lt"/>
              </a:rPr>
              <a:t> 6 – 7, </a:t>
            </a:r>
            <a:r>
              <a:rPr lang="en-US" sz="3200" dirty="0" err="1" smtClean="0">
                <a:latin typeface="Times"/>
                <a:ea typeface="+mn-lt"/>
                <a:cs typeface="+mn-lt"/>
              </a:rPr>
              <a:t>Cây</a:t>
            </a:r>
            <a:r>
              <a:rPr lang="en-US" sz="3200" dirty="0" smtClean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rất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thích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độ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ẩm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cao</a:t>
            </a:r>
            <a:r>
              <a:rPr lang="en-US" sz="3200" dirty="0">
                <a:latin typeface="Times"/>
                <a:ea typeface="+mn-lt"/>
                <a:cs typeface="+mn-lt"/>
              </a:rPr>
              <a:t>, </a:t>
            </a:r>
            <a:r>
              <a:rPr lang="en-US" sz="3200" dirty="0" err="1">
                <a:latin typeface="Times"/>
                <a:ea typeface="+mn-lt"/>
                <a:cs typeface="+mn-lt"/>
              </a:rPr>
              <a:t>cần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nước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tưới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thường</a:t>
            </a:r>
            <a:r>
              <a:rPr lang="en-US" sz="3200" dirty="0">
                <a:latin typeface="Times"/>
                <a:ea typeface="+mn-lt"/>
                <a:cs typeface="+mn-lt"/>
              </a:rPr>
              <a:t> </a:t>
            </a:r>
            <a:r>
              <a:rPr lang="en-US" sz="3200" dirty="0" err="1">
                <a:latin typeface="Times"/>
                <a:ea typeface="+mn-lt"/>
                <a:cs typeface="+mn-lt"/>
              </a:rPr>
              <a:t>xuyên</a:t>
            </a:r>
            <a:r>
              <a:rPr lang="en-US" sz="3200" dirty="0">
                <a:latin typeface="Times"/>
                <a:ea typeface="+mn-lt"/>
                <a:cs typeface="+mn-lt"/>
              </a:rPr>
              <a:t>.</a:t>
            </a:r>
            <a:endParaRPr lang="en-US" sz="3200" dirty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endParaRPr lang="en-US" sz="2400" dirty="0">
              <a:cs typeface="Calibri"/>
            </a:endParaRPr>
          </a:p>
        </p:txBody>
      </p:sp>
      <p:pic>
        <p:nvPicPr>
          <p:cNvPr id="4" name="Picture 4" descr="A close up of a bowl&#10;&#10;Description generated with high confidence">
            <a:extLst>
              <a:ext uri="{FF2B5EF4-FFF2-40B4-BE49-F238E27FC236}">
                <a16:creationId xmlns="" xmlns:a16="http://schemas.microsoft.com/office/drawing/2014/main" id="{4BE71282-4765-488F-B846-1BF4766A8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294" b="-4"/>
          <a:stretch/>
        </p:blipFill>
        <p:spPr>
          <a:xfrm>
            <a:off x="8467955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3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bottle&#10;&#10;Description generated with high confidence">
            <a:extLst>
              <a:ext uri="{FF2B5EF4-FFF2-40B4-BE49-F238E27FC236}">
                <a16:creationId xmlns="" xmlns:a16="http://schemas.microsoft.com/office/drawing/2014/main" id="{63D02515-88D4-47B8-A35F-C3FED22B4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3750"/>
          <a:stretch/>
        </p:blipFill>
        <p:spPr>
          <a:xfrm>
            <a:off x="20" y="-14367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84EF8E-6F4E-40EF-BDAD-7950F1585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729B82F5-E700-4045-9F00-635A41F62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B2013-2047-41A6-BF7E-91CB32B8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6" y="76200"/>
            <a:ext cx="10213536" cy="1529591"/>
          </a:xfrm>
        </p:spPr>
        <p:txBody>
          <a:bodyPr>
            <a:normAutofit/>
          </a:bodyPr>
          <a:lstStyle/>
          <a:p>
            <a:r>
              <a:rPr lang="en-US" sz="4400" err="1">
                <a:cs typeface="Calibri Light"/>
              </a:rPr>
              <a:t>Thành</a:t>
            </a:r>
            <a:r>
              <a:rPr lang="en-US" sz="4400" dirty="0">
                <a:cs typeface="Calibri Light"/>
              </a:rPr>
              <a:t> </a:t>
            </a:r>
            <a:r>
              <a:rPr lang="en-US" sz="4400" err="1">
                <a:cs typeface="Calibri Light"/>
              </a:rPr>
              <a:t>phần</a:t>
            </a:r>
            <a:r>
              <a:rPr lang="en-US" sz="4400" dirty="0">
                <a:cs typeface="Calibri Light"/>
              </a:rPr>
              <a:t> </a:t>
            </a:r>
            <a:r>
              <a:rPr lang="en-US" sz="4400" err="1">
                <a:cs typeface="Calibri Light"/>
              </a:rPr>
              <a:t>của</a:t>
            </a:r>
            <a:r>
              <a:rPr lang="en-US" sz="4400" dirty="0">
                <a:cs typeface="Calibri Light"/>
              </a:rPr>
              <a:t> dung </a:t>
            </a:r>
            <a:r>
              <a:rPr lang="en-US" sz="4400" err="1">
                <a:cs typeface="Calibri Light"/>
              </a:rPr>
              <a:t>dịch</a:t>
            </a:r>
            <a:r>
              <a:rPr lang="en-US" sz="4400" dirty="0">
                <a:cs typeface="Calibri Light"/>
              </a:rPr>
              <a:t> </a:t>
            </a:r>
            <a:r>
              <a:rPr lang="en-US" sz="4400" err="1">
                <a:cs typeface="Calibri Light"/>
              </a:rPr>
              <a:t>thủy</a:t>
            </a:r>
            <a:r>
              <a:rPr lang="en-US" sz="4400" dirty="0">
                <a:cs typeface="Calibri Light"/>
              </a:rPr>
              <a:t> </a:t>
            </a:r>
            <a:r>
              <a:rPr lang="en-US" sz="4400" err="1">
                <a:cs typeface="Calibri Light"/>
              </a:rPr>
              <a:t>canh</a:t>
            </a:r>
            <a:endParaRPr lang="en-US" sz="4400" err="1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E63F07F-895B-458E-BE59-AAFE47C5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10" y="1776563"/>
            <a:ext cx="10357308" cy="4704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err="1">
                <a:latin typeface="Times New Roman"/>
                <a:cs typeface="Calibri"/>
              </a:rPr>
              <a:t>Nhóm</a:t>
            </a:r>
            <a:r>
              <a:rPr lang="en-US" sz="4400" dirty="0">
                <a:latin typeface="Times New Roman"/>
                <a:cs typeface="Calibri"/>
              </a:rPr>
              <a:t> </a:t>
            </a:r>
            <a:r>
              <a:rPr lang="en-US" sz="4400" err="1">
                <a:latin typeface="Times New Roman"/>
                <a:cs typeface="Calibri"/>
              </a:rPr>
              <a:t>đa</a:t>
            </a:r>
            <a:r>
              <a:rPr lang="en-US" sz="4400" dirty="0">
                <a:latin typeface="Times New Roman"/>
                <a:cs typeface="Calibri"/>
              </a:rPr>
              <a:t> </a:t>
            </a:r>
            <a:r>
              <a:rPr lang="en-US" sz="4400" err="1">
                <a:latin typeface="Times New Roman"/>
                <a:cs typeface="Calibri"/>
              </a:rPr>
              <a:t>lượng</a:t>
            </a:r>
            <a:r>
              <a:rPr lang="en-US" sz="4400" dirty="0">
                <a:latin typeface="Times New Roman"/>
                <a:cs typeface="Calibri"/>
              </a:rPr>
              <a:t>: </a:t>
            </a:r>
            <a:r>
              <a:rPr lang="en-US" sz="4400" err="1">
                <a:latin typeface="Times New Roman"/>
                <a:ea typeface="+mn-lt"/>
                <a:cs typeface="+mn-lt"/>
              </a:rPr>
              <a:t>đạm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(N),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lân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(P), kali (K).</a:t>
            </a:r>
          </a:p>
          <a:p>
            <a:r>
              <a:rPr lang="en-US" sz="4400" smtClean="0">
                <a:latin typeface="Times New Roman"/>
                <a:cs typeface="Calibri"/>
              </a:rPr>
              <a:t>Nhóm </a:t>
            </a:r>
            <a:r>
              <a:rPr lang="en-US" sz="4400" err="1">
                <a:latin typeface="Times New Roman"/>
                <a:cs typeface="Calibri"/>
              </a:rPr>
              <a:t>trung</a:t>
            </a:r>
            <a:r>
              <a:rPr lang="en-US" sz="4400" dirty="0">
                <a:latin typeface="Times New Roman"/>
                <a:cs typeface="Calibri"/>
              </a:rPr>
              <a:t> </a:t>
            </a:r>
            <a:r>
              <a:rPr lang="en-US" sz="4400" err="1">
                <a:latin typeface="Times New Roman"/>
                <a:cs typeface="Calibri"/>
              </a:rPr>
              <a:t>lượng</a:t>
            </a:r>
            <a:r>
              <a:rPr lang="en-US" sz="4400" dirty="0">
                <a:latin typeface="Times New Roman"/>
                <a:cs typeface="Calibri"/>
              </a:rPr>
              <a:t>: </a:t>
            </a:r>
            <a:r>
              <a:rPr lang="en-US" sz="4400" err="1">
                <a:latin typeface="Times New Roman"/>
                <a:ea typeface="+mn-lt"/>
                <a:cs typeface="+mn-lt"/>
              </a:rPr>
              <a:t>lưu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</a:t>
            </a:r>
            <a:r>
              <a:rPr lang="en-US" sz="4400" err="1">
                <a:latin typeface="Times New Roman"/>
                <a:ea typeface="+mn-lt"/>
                <a:cs typeface="+mn-lt"/>
              </a:rPr>
              <a:t>huỳnh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(S),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canxi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(Ca),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magiê</a:t>
            </a:r>
            <a:r>
              <a:rPr lang="en-US" sz="4400" dirty="0">
                <a:latin typeface="Times New Roman"/>
                <a:ea typeface="+mn-lt"/>
                <a:cs typeface="+mn-lt"/>
              </a:rPr>
              <a:t>(Mg).</a:t>
            </a:r>
          </a:p>
          <a:p>
            <a:r>
              <a:rPr lang="en-US" sz="4400" err="1">
                <a:latin typeface="Times New Roman"/>
                <a:cs typeface="Times New Roman"/>
              </a:rPr>
              <a:t>Nhóm</a:t>
            </a:r>
            <a:r>
              <a:rPr lang="en-US" sz="4400" dirty="0">
                <a:latin typeface="Times New Roman"/>
                <a:cs typeface="Times New Roman"/>
              </a:rPr>
              <a:t> vi </a:t>
            </a:r>
            <a:r>
              <a:rPr lang="en-US" sz="4400" err="1">
                <a:latin typeface="Times New Roman"/>
                <a:cs typeface="Times New Roman"/>
              </a:rPr>
              <a:t>lượng</a:t>
            </a:r>
            <a:r>
              <a:rPr lang="en-US" sz="4400" dirty="0">
                <a:latin typeface="Times New Roman"/>
                <a:cs typeface="Times New Roman"/>
              </a:rPr>
              <a:t>: </a:t>
            </a:r>
            <a:r>
              <a:rPr lang="en-US" sz="4400" err="1">
                <a:latin typeface="Times New Roman"/>
                <a:ea typeface="+mn-lt"/>
                <a:cs typeface="+mn-lt"/>
              </a:rPr>
              <a:t>kẽm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(Zn),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sắt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(Fe),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đồng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(Cu),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mangan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(Mn),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bo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(B),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molypđen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(Mo), </a:t>
            </a:r>
            <a:r>
              <a:rPr lang="en-US" sz="4400" err="1">
                <a:latin typeface="Times New Roman"/>
                <a:ea typeface="+mn-lt"/>
                <a:cs typeface="+mn-lt"/>
              </a:rPr>
              <a:t>Clo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(Cl).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8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CAA653-EEC7-4EBD-B4FC-EAFB99E9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Autofit/>
          </a:bodyPr>
          <a:lstStyle/>
          <a:p>
            <a:r>
              <a:rPr lang="en-US" sz="6000" b="1" i="1" u="sng" dirty="0">
                <a:latin typeface="Times"/>
                <a:cs typeface="Calibri Light"/>
              </a:rPr>
              <a:t>CÁC BƯỚC THỰC HIỆN</a:t>
            </a:r>
            <a:endParaRPr lang="en-US" sz="6000" b="1" i="1" dirty="0">
              <a:latin typeface="Times"/>
              <a:cs typeface="Times"/>
            </a:endParaRPr>
          </a:p>
        </p:txBody>
      </p:sp>
      <p:pic>
        <p:nvPicPr>
          <p:cNvPr id="9" name="Picture 9" descr="A picture containing food, table, woman, man&#10;&#10;Description generated with very high confidence">
            <a:extLst>
              <a:ext uri="{FF2B5EF4-FFF2-40B4-BE49-F238E27FC236}">
                <a16:creationId xmlns="" xmlns:a16="http://schemas.microsoft.com/office/drawing/2014/main" id="{AEF33FD2-36C9-4493-A502-357AE6AA5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80"/>
          <a:stretch/>
        </p:blipFill>
        <p:spPr>
          <a:xfrm>
            <a:off x="20" y="1"/>
            <a:ext cx="4635988" cy="3429000"/>
          </a:xfrm>
          <a:prstGeom prst="rect">
            <a:avLst/>
          </a:prstGeom>
        </p:spPr>
      </p:pic>
      <p:pic>
        <p:nvPicPr>
          <p:cNvPr id="7" name="Picture 7" descr="A picture containing plant, table, glass, sitting&#10;&#10;Description generated with very high confidence">
            <a:extLst>
              <a:ext uri="{FF2B5EF4-FFF2-40B4-BE49-F238E27FC236}">
                <a16:creationId xmlns="" xmlns:a16="http://schemas.microsoft.com/office/drawing/2014/main" id="{3FF19305-D141-4DD5-BA35-37EF3C2CCC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074" r="-2" b="25436"/>
          <a:stretch/>
        </p:blipFill>
        <p:spPr>
          <a:xfrm>
            <a:off x="20" y="3429001"/>
            <a:ext cx="4635988" cy="34299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9FF7C1E-2E2F-430A-8DC7-69F25D65E3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9C1F57-1C15-486D-A45C-6BE5C98C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6484862" cy="36491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 err="1">
                <a:latin typeface="Times New Roman"/>
                <a:cs typeface="Calibri"/>
              </a:rPr>
              <a:t>Đục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lỗ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trên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các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ly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nhựa</a:t>
            </a:r>
            <a:endParaRPr lang="en-US" sz="4800" dirty="0">
              <a:latin typeface="Times New Roman"/>
              <a:cs typeface="Calibri"/>
            </a:endParaRPr>
          </a:p>
          <a:p>
            <a:r>
              <a:rPr lang="en-US" sz="4800" dirty="0" err="1">
                <a:latin typeface="Times New Roman"/>
                <a:cs typeface="Calibri"/>
              </a:rPr>
              <a:t>Bỏ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giá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thể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và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trồng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cây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vào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từng</a:t>
            </a:r>
            <a:r>
              <a:rPr lang="en-US" sz="4800" dirty="0">
                <a:latin typeface="Times New Roman"/>
                <a:cs typeface="Calibri"/>
              </a:rPr>
              <a:t> </a:t>
            </a:r>
            <a:r>
              <a:rPr lang="en-US" sz="4800" dirty="0" err="1">
                <a:latin typeface="Times New Roman"/>
                <a:cs typeface="Calibri"/>
              </a:rPr>
              <a:t>ly</a:t>
            </a:r>
            <a:r>
              <a:rPr lang="en-US" sz="4800" dirty="0">
                <a:latin typeface="Times New Roman"/>
                <a:cs typeface="Calibri"/>
              </a:rPr>
              <a:t>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407CFA4-0067-4B1E-A570-B7BD4EF85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48908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9AADD-B8A8-41B9-AC8A-C9708395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990599"/>
            <a:ext cx="4791336" cy="1075268"/>
          </a:xfrm>
        </p:spPr>
        <p:txBody>
          <a:bodyPr>
            <a:normAutofit/>
          </a:bodyPr>
          <a:lstStyle/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A4A810-2846-41BD-919D-045B9D9D3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39502"/>
            <a:ext cx="6136105" cy="32034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/>
                <a:cs typeface="Times New Roman"/>
              </a:rPr>
              <a:t>Pha </a:t>
            </a:r>
            <a:r>
              <a:rPr lang="en-US" sz="3600" dirty="0" err="1">
                <a:latin typeface="Times New Roman"/>
                <a:cs typeface="Times New Roman"/>
              </a:rPr>
              <a:t>loãng</a:t>
            </a:r>
            <a:r>
              <a:rPr lang="en-US" sz="3600" dirty="0">
                <a:latin typeface="Times New Roman"/>
                <a:cs typeface="Times New Roman"/>
              </a:rPr>
              <a:t> dung </a:t>
            </a:r>
            <a:r>
              <a:rPr lang="en-US" sz="3600" dirty="0" err="1">
                <a:latin typeface="Times New Roman"/>
                <a:cs typeface="Times New Roman"/>
              </a:rPr>
              <a:t>dịch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theo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tiêu</a:t>
            </a:r>
            <a:r>
              <a:rPr lang="en-US" sz="3600">
                <a:latin typeface="Times New Roman"/>
                <a:cs typeface="Times New Roman"/>
              </a:rPr>
              <a:t> </a:t>
            </a:r>
            <a:endParaRPr lang="en-US" sz="360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600" smtClean="0">
                <a:latin typeface="Times New Roman"/>
                <a:cs typeface="Times New Roman"/>
              </a:rPr>
              <a:t>chuẩn</a:t>
            </a:r>
            <a:r>
              <a:rPr lang="en-US" sz="3600" dirty="0">
                <a:latin typeface="Times New Roman"/>
                <a:cs typeface="Times New Roman"/>
              </a:rPr>
              <a:t>, </a:t>
            </a:r>
            <a:r>
              <a:rPr lang="en-US" sz="3600" dirty="0" err="1">
                <a:latin typeface="Times New Roman"/>
                <a:cs typeface="Times New Roman"/>
              </a:rPr>
              <a:t>vừa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đủ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để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ngập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tới</a:t>
            </a:r>
            <a:r>
              <a:rPr lang="en-US" sz="3600" dirty="0">
                <a:latin typeface="Times New Roman"/>
                <a:cs typeface="Times New Roman"/>
              </a:rPr>
              <a:t> 1/3 </a:t>
            </a:r>
            <a:r>
              <a:rPr lang="en-US" sz="3600" dirty="0" err="1">
                <a:latin typeface="Times New Roman"/>
                <a:cs typeface="Times New Roman"/>
              </a:rPr>
              <a:t>ly</a:t>
            </a: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/>
                <a:cs typeface="Times New Roman"/>
              </a:rPr>
              <a:t>Thùng</a:t>
            </a:r>
            <a:r>
              <a:rPr lang="en-US" sz="3600" dirty="0">
                <a:latin typeface="Times New Roman"/>
                <a:cs typeface="Times New Roman"/>
              </a:rPr>
              <a:t> 1: dung </a:t>
            </a:r>
            <a:r>
              <a:rPr lang="en-US" sz="3600" dirty="0" err="1">
                <a:latin typeface="Times New Roman"/>
                <a:cs typeface="Times New Roman"/>
              </a:rPr>
              <a:t>dịch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thủy</a:t>
            </a:r>
            <a:r>
              <a:rPr lang="en-US" sz="3600" dirty="0">
                <a:latin typeface="Times New Roman"/>
                <a:cs typeface="Times New Roman"/>
              </a:rPr>
              <a:t> </a:t>
            </a:r>
            <a:r>
              <a:rPr lang="en-US" sz="3600" dirty="0" err="1">
                <a:latin typeface="Times New Roman"/>
                <a:cs typeface="Times New Roman"/>
              </a:rPr>
              <a:t>canh</a:t>
            </a:r>
            <a:endParaRPr lang="en-US" sz="3600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="" xmlns:a16="http://schemas.microsoft.com/office/drawing/2014/main" id="{D87A7857-B4D5-4F53-85A7-A098A116E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00005" y="990599"/>
            <a:ext cx="4965113" cy="4800599"/>
          </a:xfrm>
          <a:prstGeom prst="roundRect">
            <a:avLst>
              <a:gd name="adj" fmla="val 5319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 picture containing food, oven, sitting, broccoli&#10;&#10;Description generated with very high confidence">
            <a:extLst>
              <a:ext uri="{FF2B5EF4-FFF2-40B4-BE49-F238E27FC236}">
                <a16:creationId xmlns="" xmlns:a16="http://schemas.microsoft.com/office/drawing/2014/main" id="{EE1EA3E9-CD9C-440C-8457-79775651E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447" r="10156" b="-2"/>
          <a:stretch/>
        </p:blipFill>
        <p:spPr>
          <a:xfrm>
            <a:off x="6595645" y="1047391"/>
            <a:ext cx="5041869" cy="4901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476446F-BDB2-45B0-8CF6-71956C314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29163" y="3429001"/>
            <a:ext cx="2733675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5101D2D-D514-4068-A992-7A0CA07613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24" idx="1"/>
            <a:endCxn id="27" idx="4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568327" y="3390900"/>
            <a:ext cx="0" cy="2400299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8FB084C8-DA74-44B3-9A1E-502A9B8FDA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51" y="6049991"/>
            <a:ext cx="1693653" cy="8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9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3DCB1-36E9-4C15-86BE-A4BA477F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0770"/>
            <a:ext cx="5147730" cy="164198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20B560-DF04-401A-9764-D390B5022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441938"/>
            <a:ext cx="5709138" cy="36568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latin typeface="Times New Roman"/>
                <a:cs typeface="Times New Roman"/>
              </a:rPr>
              <a:t>Thùng</a:t>
            </a:r>
            <a:r>
              <a:rPr lang="en-US" sz="4400" dirty="0">
                <a:latin typeface="Times New Roman"/>
                <a:cs typeface="Times New Roman"/>
              </a:rPr>
              <a:t> 2: dung </a:t>
            </a:r>
            <a:r>
              <a:rPr lang="en-US" sz="4400" dirty="0" err="1">
                <a:latin typeface="Times New Roman"/>
                <a:cs typeface="Times New Roman"/>
              </a:rPr>
              <a:t>dịch</a:t>
            </a:r>
            <a:r>
              <a:rPr lang="en-US" sz="4400">
                <a:latin typeface="Times New Roman"/>
                <a:cs typeface="Times New Roman"/>
              </a:rPr>
              <a:t> </a:t>
            </a:r>
            <a:endParaRPr lang="en-US" sz="440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4400" smtClean="0">
                <a:latin typeface="Times New Roman"/>
                <a:cs typeface="Times New Roman"/>
              </a:rPr>
              <a:t>phân</a:t>
            </a:r>
            <a:r>
              <a:rPr lang="en-US" sz="4400" dirty="0">
                <a:latin typeface="Times New Roman"/>
                <a:cs typeface="Times New Roman"/>
              </a:rPr>
              <a:t> </a:t>
            </a:r>
            <a:r>
              <a:rPr lang="en-US" sz="4400" dirty="0" err="1" smtClean="0">
                <a:latin typeface="Times New Roman"/>
                <a:cs typeface="Times New Roman"/>
              </a:rPr>
              <a:t>bón</a:t>
            </a:r>
            <a:r>
              <a:rPr lang="en-US" sz="4400" dirty="0" smtClean="0">
                <a:latin typeface="Times New Roman"/>
                <a:cs typeface="Times New Roman"/>
              </a:rPr>
              <a:t> NPK</a:t>
            </a:r>
            <a:endParaRPr lang="en-US" sz="4400" dirty="0">
              <a:ea typeface="+mn-lt"/>
              <a:cs typeface="+mn-lt"/>
            </a:endParaRPr>
          </a:p>
          <a:p>
            <a:pPr>
              <a:buFont typeface="Wingdings,Sans-Serif"/>
              <a:buChar char="§"/>
            </a:pPr>
            <a:endParaRPr lang="en-US" sz="1800" dirty="0">
              <a:latin typeface="Times New Roman"/>
              <a:ea typeface="+mn-lt"/>
              <a:cs typeface="Times New Roman"/>
            </a:endParaRPr>
          </a:p>
          <a:p>
            <a:endParaRPr lang="en-US" sz="1800" dirty="0">
              <a:cs typeface="Calibri"/>
            </a:endParaRPr>
          </a:p>
        </p:txBody>
      </p:sp>
      <p:pic>
        <p:nvPicPr>
          <p:cNvPr id="4" name="Picture 4" descr="A close up of a plastic container&#10;&#10;Description generated with high confidence">
            <a:extLst>
              <a:ext uri="{FF2B5EF4-FFF2-40B4-BE49-F238E27FC236}">
                <a16:creationId xmlns="" xmlns:a16="http://schemas.microsoft.com/office/drawing/2014/main" id="{60EC9644-E049-4DC9-9434-9FB27D5F78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3" y="869134"/>
            <a:ext cx="5177587" cy="500601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617123AB-0AE1-4B69-977B-2A8EC2D0E0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0107" y="4880035"/>
            <a:ext cx="1389032" cy="1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56D4D-F6E9-4023-97FA-89AD594E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02920"/>
            <a:ext cx="10131425" cy="26294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FC9F8D-DD22-4575-8E8B-C0FE057A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027" y="244256"/>
            <a:ext cx="10131425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err="1">
                <a:latin typeface="Times New Roman"/>
                <a:ea typeface="+mn-lt"/>
                <a:cs typeface="+mn-lt"/>
              </a:rPr>
              <a:t>Thùng</a:t>
            </a:r>
            <a:r>
              <a:rPr lang="en-US" sz="5400" dirty="0">
                <a:latin typeface="Times New Roman"/>
                <a:ea typeface="+mn-lt"/>
                <a:cs typeface="+mn-lt"/>
              </a:rPr>
              <a:t> 3: </a:t>
            </a:r>
            <a:r>
              <a:rPr lang="en-US" sz="5400" err="1">
                <a:latin typeface="Times New Roman"/>
                <a:ea typeface="+mn-lt"/>
                <a:cs typeface="+mn-lt"/>
              </a:rPr>
              <a:t>nước</a:t>
            </a:r>
            <a:r>
              <a:rPr lang="en-US" sz="5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5400" err="1">
                <a:latin typeface="Times New Roman"/>
                <a:ea typeface="+mn-lt"/>
                <a:cs typeface="+mn-lt"/>
              </a:rPr>
              <a:t>thường</a:t>
            </a:r>
            <a:r>
              <a:rPr lang="en-US" sz="5400" dirty="0">
                <a:latin typeface="Times New Roman"/>
                <a:ea typeface="+mn-lt"/>
                <a:cs typeface="+mn-lt"/>
              </a:rPr>
              <a:t>.</a:t>
            </a:r>
            <a:endParaRPr lang="en-US" sz="5400">
              <a:latin typeface="Times New Roman"/>
              <a:cs typeface="Times New Roman"/>
            </a:endParaRPr>
          </a:p>
        </p:txBody>
      </p:sp>
      <p:pic>
        <p:nvPicPr>
          <p:cNvPr id="4" name="Picture 4" descr="A picture containing sitting, car, grass, cake&#10;&#10;Description generated with very high confidence">
            <a:extLst>
              <a:ext uri="{FF2B5EF4-FFF2-40B4-BE49-F238E27FC236}">
                <a16:creationId xmlns="" xmlns:a16="http://schemas.microsoft.com/office/drawing/2014/main" id="{B6FE3703-A166-484D-BF10-C4CBBFE91F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" y="1364638"/>
            <a:ext cx="10257403" cy="5012097"/>
          </a:xfrm>
          <a:prstGeom prst="rect">
            <a:avLst/>
          </a:prstGeom>
        </p:spPr>
      </p:pic>
      <p:pic>
        <p:nvPicPr>
          <p:cNvPr id="5" name="Picture 5" descr="A picture containing circuit&#10;&#10;Description generated with very high confidence">
            <a:extLst>
              <a:ext uri="{FF2B5EF4-FFF2-40B4-BE49-F238E27FC236}">
                <a16:creationId xmlns="" xmlns:a16="http://schemas.microsoft.com/office/drawing/2014/main" id="{06B39957-C297-4D75-9143-0E85ED6AB6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450" y="243787"/>
            <a:ext cx="867853" cy="7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ouple of people that are sitting in the grass&#10;&#10;Description generated with very high confidence">
            <a:extLst>
              <a:ext uri="{FF2B5EF4-FFF2-40B4-BE49-F238E27FC236}">
                <a16:creationId xmlns="" xmlns:a16="http://schemas.microsoft.com/office/drawing/2014/main" id="{7B5578A6-DE20-4EDA-96A6-23700F76A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84EF8E-6F4E-40EF-BDAD-7950F1585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729B82F5-E700-4045-9F00-635A41F62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6578B-9028-44D1-9458-B351BB87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4" y="4314"/>
            <a:ext cx="9437159" cy="30751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667382-F9F8-40F2-A0D2-5ED4AC2C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01" y="985808"/>
            <a:ext cx="9437159" cy="2044940"/>
          </a:xfrm>
        </p:spPr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4" name="Picture 4" descr="A person sitting on a bench&#10;&#10;Description generated with high confidence">
            <a:extLst>
              <a:ext uri="{FF2B5EF4-FFF2-40B4-BE49-F238E27FC236}">
                <a16:creationId xmlns="" xmlns:a16="http://schemas.microsoft.com/office/drawing/2014/main" id="{FA3852AE-3382-404A-97B2-0E32E7B420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0282" y="474680"/>
            <a:ext cx="4354353" cy="5805804"/>
          </a:xfrm>
          <a:prstGeom prst="rect">
            <a:avLst/>
          </a:prstGeom>
        </p:spPr>
      </p:pic>
      <p:pic>
        <p:nvPicPr>
          <p:cNvPr id="7" name="Picture 7" descr="A picture containing person, outdoor, cutting, table&#10;&#10;Description generated with very high confidence">
            <a:extLst>
              <a:ext uri="{FF2B5EF4-FFF2-40B4-BE49-F238E27FC236}">
                <a16:creationId xmlns="" xmlns:a16="http://schemas.microsoft.com/office/drawing/2014/main" id="{908FC551-319B-4C61-8350-521B2BF5757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0838" y="474679"/>
            <a:ext cx="4336306" cy="5781741"/>
          </a:xfrm>
          <a:prstGeom prst="rect">
            <a:avLst/>
          </a:prstGeom>
        </p:spPr>
      </p:pic>
      <p:pic>
        <p:nvPicPr>
          <p:cNvPr id="9" name="Picture 9" descr="A picture containing drawing, light&#10;&#10;Description generated with very high confidence">
            <a:extLst>
              <a:ext uri="{FF2B5EF4-FFF2-40B4-BE49-F238E27FC236}">
                <a16:creationId xmlns="" xmlns:a16="http://schemas.microsoft.com/office/drawing/2014/main" id="{D516106C-A604-41E7-A8E6-DF4DCFEA699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3343" y="4300968"/>
            <a:ext cx="2743200" cy="22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53</TotalTime>
  <Words>347</Words>
  <PresentationFormat>Custom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Celestial</vt:lpstr>
      <vt:lpstr>Nhóm trưởng: trần bảo khang -tra cứu, tìm hiểu kĩ thuạt chăm sóc cây trồng: ngọc huệ vũ phan thanh trúc trần thị anh thư -chăm sóc, theo dõi cây:  Trần thị Thùy dung   hoàng thị thúy vy   trần thị ngọc trâm  -bón phân, chụp ảnh: trần trung nguyên nguyễn văn kiên  </vt:lpstr>
      <vt:lpstr>DỰ ÁN GIÁO DỤC STEM: CHỦ ĐỀ PHÂN BÓN HÓA HỌC VÀ RAU SẠCH </vt:lpstr>
      <vt:lpstr>ĐẶC TÍNH CỦA CÂY XÀ LÁCH XOONG</vt:lpstr>
      <vt:lpstr>Thành phần của dung dịch thủy canh</vt:lpstr>
      <vt:lpstr>CÁC BƯỚC THỰC HIỆN</vt:lpstr>
      <vt:lpstr>PowerPoint Presentation</vt:lpstr>
      <vt:lpstr>PowerPoint Presentation</vt:lpstr>
      <vt:lpstr>PowerPoint Presentation</vt:lpstr>
      <vt:lpstr>PowerPoint Presentation</vt:lpstr>
      <vt:lpstr>Cách gieo xà lách xoong để tạo ra cây con giống</vt:lpstr>
      <vt:lpstr>Kĩ thuật chăm sóc cây</vt:lpstr>
      <vt:lpstr>3. chăm sóc</vt:lpstr>
      <vt:lpstr>PowerPoint Presentation</vt:lpstr>
      <vt:lpstr>PowerPoint Presentation</vt:lpstr>
      <vt:lpstr>PowerPoint Presentation</vt:lpstr>
      <vt:lpstr>PowerPoint Presentation</vt:lpstr>
      <vt:lpstr>Thành quả</vt:lpstr>
      <vt:lpstr>Cây  trồng trong dung dịch thủy canh và dung dịch phân bón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2020-10-20T01:54:03Z</dcterms:modified>
</cp:coreProperties>
</file>