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71" r:id="rId2"/>
    <p:sldId id="272" r:id="rId3"/>
    <p:sldId id="304" r:id="rId4"/>
    <p:sldId id="273" r:id="rId5"/>
    <p:sldId id="299" r:id="rId6"/>
    <p:sldId id="300" r:id="rId7"/>
    <p:sldId id="278" r:id="rId8"/>
    <p:sldId id="305" r:id="rId9"/>
    <p:sldId id="279" r:id="rId10"/>
    <p:sldId id="306" r:id="rId11"/>
    <p:sldId id="292" r:id="rId12"/>
    <p:sldId id="307" r:id="rId13"/>
    <p:sldId id="308" r:id="rId14"/>
    <p:sldId id="442" r:id="rId15"/>
  </p:sldIdLst>
  <p:sldSz cx="12192000" cy="6858000"/>
  <p:notesSz cx="6858000" cy="9144000"/>
  <p:embeddedFontLst>
    <p:embeddedFont>
      <p:font typeface="#9Slide03 Arima Madurai Black" panose="00000A00000000000000" pitchFamily="2" charset="0"/>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2D6"/>
    <a:srgbClr val="F92434"/>
    <a:srgbClr val="FECB41"/>
    <a:srgbClr val="61DA18"/>
    <a:srgbClr val="B9ED8D"/>
    <a:srgbClr val="D9E848"/>
    <a:srgbClr val="CF414F"/>
    <a:srgbClr val="FFCD40"/>
    <a:srgbClr val="ED7224"/>
    <a:srgbClr val="3A8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2" d="100"/>
          <a:sy n="72" d="100"/>
        </p:scale>
        <p:origin x="68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BD3D5-3DE5-450D-B296-ECCDB9B58C28}" type="datetimeFigureOut">
              <a:rPr lang="en-US" smtClean="0"/>
              <a:pPr/>
              <a:t>6/22/2021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AB5C8-2C4A-4257-A0F2-1D67C9BFE3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5</a:t>
            </a:fld>
            <a:endParaRPr lang="zh-CN" altLang="en-US"/>
          </a:p>
        </p:txBody>
      </p:sp>
    </p:spTree>
    <p:extLst>
      <p:ext uri="{BB962C8B-B14F-4D97-AF65-F5344CB8AC3E}">
        <p14:creationId xmlns:p14="http://schemas.microsoft.com/office/powerpoint/2010/main" val="363309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6</a:t>
            </a:fld>
            <a:endParaRPr lang="zh-CN" altLang="en-US"/>
          </a:p>
        </p:txBody>
      </p:sp>
    </p:spTree>
    <p:extLst>
      <p:ext uri="{BB962C8B-B14F-4D97-AF65-F5344CB8AC3E}">
        <p14:creationId xmlns:p14="http://schemas.microsoft.com/office/powerpoint/2010/main" val="17365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31B1D58-9E00-4EA0-BE40-E5F3EDE04F04}" type="slidenum">
              <a:rPr lang="en-SG" smtClean="0"/>
              <a:t>14</a:t>
            </a:fld>
            <a:endParaRPr lang="en-SG"/>
          </a:p>
        </p:txBody>
      </p:sp>
    </p:spTree>
    <p:extLst>
      <p:ext uri="{BB962C8B-B14F-4D97-AF65-F5344CB8AC3E}">
        <p14:creationId xmlns:p14="http://schemas.microsoft.com/office/powerpoint/2010/main" val="184578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pPr/>
              <a:t>22/06/2021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pPr/>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loud Callout 79874"/>
          <p:cNvSpPr>
            <a:spLocks noChangeArrowheads="1"/>
          </p:cNvSpPr>
          <p:nvPr/>
        </p:nvSpPr>
        <p:spPr bwMode="auto">
          <a:xfrm>
            <a:off x="959044" y="177703"/>
            <a:ext cx="9448800" cy="1905000"/>
          </a:xfrm>
          <a:prstGeom prst="cloudCallout">
            <a:avLst>
              <a:gd name="adj1" fmla="val 56384"/>
              <a:gd name="adj2" fmla="val -48083"/>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r>
              <a:rPr lang="en-US" sz="3000" b="1" dirty="0">
                <a:solidFill>
                  <a:schemeClr val="bg1"/>
                </a:solidFill>
                <a:latin typeface="Times New Roman" pitchFamily="18" charset="0"/>
              </a:rPr>
              <a:t>Em hãy sắp xếp những từ sau thành câu có nghĩa (có thể thêm dấu câu)</a:t>
            </a:r>
          </a:p>
        </p:txBody>
      </p:sp>
      <p:sp>
        <p:nvSpPr>
          <p:cNvPr id="79877" name="Cloud Callout 79876"/>
          <p:cNvSpPr>
            <a:spLocks noChangeArrowheads="1"/>
          </p:cNvSpPr>
          <p:nvPr/>
        </p:nvSpPr>
        <p:spPr bwMode="auto">
          <a:xfrm>
            <a:off x="134133" y="3252568"/>
            <a:ext cx="2257375" cy="2046263"/>
          </a:xfrm>
          <a:prstGeom prst="cloudCallout">
            <a:avLst>
              <a:gd name="adj1" fmla="val 9926"/>
              <a:gd name="adj2" fmla="val -81324"/>
            </a:avLst>
          </a:prstGeom>
          <a:solidFill>
            <a:srgbClr val="D9E848"/>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6" name="Cloud Callout 79876">
            <a:extLst>
              <a:ext uri="{FF2B5EF4-FFF2-40B4-BE49-F238E27FC236}">
                <a16:creationId xmlns:a16="http://schemas.microsoft.com/office/drawing/2014/main" id="{079804F7-5F57-4175-98E7-E7A44A069FAE}"/>
              </a:ext>
            </a:extLst>
          </p:cNvPr>
          <p:cNvSpPr>
            <a:spLocks noChangeArrowheads="1"/>
          </p:cNvSpPr>
          <p:nvPr/>
        </p:nvSpPr>
        <p:spPr bwMode="auto">
          <a:xfrm>
            <a:off x="9797414" y="2563544"/>
            <a:ext cx="2257375" cy="2046263"/>
          </a:xfrm>
          <a:prstGeom prst="cloudCallout">
            <a:avLst>
              <a:gd name="adj1" fmla="val 9926"/>
              <a:gd name="adj2" fmla="val -81324"/>
            </a:avLst>
          </a:prstGeom>
          <a:solidFill>
            <a:schemeClr val="accent2">
              <a:lumMod val="40000"/>
              <a:lumOff val="6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7" name="Cloud Callout 79876">
            <a:extLst>
              <a:ext uri="{FF2B5EF4-FFF2-40B4-BE49-F238E27FC236}">
                <a16:creationId xmlns:a16="http://schemas.microsoft.com/office/drawing/2014/main" id="{8F34A594-11AE-4B6E-9DE4-479AC0B2D21A}"/>
              </a:ext>
            </a:extLst>
          </p:cNvPr>
          <p:cNvSpPr>
            <a:spLocks noChangeArrowheads="1"/>
          </p:cNvSpPr>
          <p:nvPr/>
        </p:nvSpPr>
        <p:spPr bwMode="auto">
          <a:xfrm>
            <a:off x="2300191" y="4275699"/>
            <a:ext cx="2257375" cy="2046263"/>
          </a:xfrm>
          <a:prstGeom prst="cloudCallout">
            <a:avLst>
              <a:gd name="adj1" fmla="val 9926"/>
              <a:gd name="adj2" fmla="val -81324"/>
            </a:avLst>
          </a:prstGeom>
          <a:solidFill>
            <a:schemeClr val="accent6">
              <a:lumMod val="60000"/>
              <a:lumOff val="4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8" name="Cloud Callout 79876">
            <a:extLst>
              <a:ext uri="{FF2B5EF4-FFF2-40B4-BE49-F238E27FC236}">
                <a16:creationId xmlns:a16="http://schemas.microsoft.com/office/drawing/2014/main" id="{63E07153-053A-423B-B8E0-4A9C97CD0AFA}"/>
              </a:ext>
            </a:extLst>
          </p:cNvPr>
          <p:cNvSpPr>
            <a:spLocks noChangeArrowheads="1"/>
          </p:cNvSpPr>
          <p:nvPr/>
        </p:nvSpPr>
        <p:spPr bwMode="auto">
          <a:xfrm>
            <a:off x="4746332" y="3105834"/>
            <a:ext cx="2257375" cy="2046263"/>
          </a:xfrm>
          <a:prstGeom prst="cloudCallout">
            <a:avLst>
              <a:gd name="adj1" fmla="val 9926"/>
              <a:gd name="adj2" fmla="val -81324"/>
            </a:avLst>
          </a:prstGeom>
          <a:solidFill>
            <a:schemeClr val="accent4">
              <a:lumMod val="60000"/>
              <a:lumOff val="4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9" name="Cloud Callout 79876">
            <a:extLst>
              <a:ext uri="{FF2B5EF4-FFF2-40B4-BE49-F238E27FC236}">
                <a16:creationId xmlns:a16="http://schemas.microsoft.com/office/drawing/2014/main" id="{1E8CE537-7938-498F-A21E-94AABDF13372}"/>
              </a:ext>
            </a:extLst>
          </p:cNvPr>
          <p:cNvSpPr>
            <a:spLocks noChangeArrowheads="1"/>
          </p:cNvSpPr>
          <p:nvPr/>
        </p:nvSpPr>
        <p:spPr bwMode="auto">
          <a:xfrm>
            <a:off x="7237706" y="3929869"/>
            <a:ext cx="2257375" cy="2046263"/>
          </a:xfrm>
          <a:prstGeom prst="cloudCallout">
            <a:avLst>
              <a:gd name="adj1" fmla="val 9926"/>
              <a:gd name="adj2" fmla="val -81324"/>
            </a:avLst>
          </a:prstGeom>
          <a:solidFill>
            <a:schemeClr val="accent5">
              <a:lumMod val="40000"/>
              <a:lumOff val="6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2" name="TextBox 1">
            <a:extLst>
              <a:ext uri="{FF2B5EF4-FFF2-40B4-BE49-F238E27FC236}">
                <a16:creationId xmlns:a16="http://schemas.microsoft.com/office/drawing/2014/main" id="{B5E4A1F9-DFC0-4CCE-9F33-40519FF12556}"/>
              </a:ext>
            </a:extLst>
          </p:cNvPr>
          <p:cNvSpPr txBox="1"/>
          <p:nvPr/>
        </p:nvSpPr>
        <p:spPr>
          <a:xfrm>
            <a:off x="546045" y="3929869"/>
            <a:ext cx="143355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Không</a:t>
            </a:r>
            <a:endParaRPr lang="vi-VN"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989382D-F45B-442C-A44B-6F754B648C6F}"/>
              </a:ext>
            </a:extLst>
          </p:cNvPr>
          <p:cNvSpPr txBox="1"/>
          <p:nvPr/>
        </p:nvSpPr>
        <p:spPr>
          <a:xfrm>
            <a:off x="2954215" y="4839286"/>
            <a:ext cx="118168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Bảo</a:t>
            </a:r>
            <a:endParaRPr lang="vi-VN"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269704-C769-497D-B17C-23C2A3ED5D7A}"/>
              </a:ext>
            </a:extLst>
          </p:cNvPr>
          <p:cNvSpPr txBox="1"/>
          <p:nvPr/>
        </p:nvSpPr>
        <p:spPr>
          <a:xfrm>
            <a:off x="5345723" y="3671668"/>
            <a:ext cx="12520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Đến</a:t>
            </a:r>
            <a:endParaRPr lang="vi-VN"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221E6FC-388B-4FD5-81E8-90D3396F9AB9}"/>
              </a:ext>
            </a:extLst>
          </p:cNvPr>
          <p:cNvSpPr txBox="1"/>
          <p:nvPr/>
        </p:nvSpPr>
        <p:spPr>
          <a:xfrm>
            <a:off x="7751298" y="4576200"/>
            <a:ext cx="148648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Nó</a:t>
            </a:r>
            <a:endParaRPr lang="vi-VN"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5F001D4-F387-4C10-8AA1-319D1473D6D2}"/>
              </a:ext>
            </a:extLst>
          </p:cNvPr>
          <p:cNvSpPr txBox="1"/>
          <p:nvPr/>
        </p:nvSpPr>
        <p:spPr>
          <a:xfrm>
            <a:off x="10407844" y="3105834"/>
            <a:ext cx="103651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Sao</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029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checkerboard(across)">
                                      <p:cBhvr>
                                        <p:cTn id="7" dur="500"/>
                                        <p:tgtEl>
                                          <p:spTgt spid="7987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diamond(in)">
                                      <p:cBhvr>
                                        <p:cTn id="12" dur="2000"/>
                                        <p:tgtEl>
                                          <p:spTgt spid="7987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7"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olap\Downloads\hình nền pp\hinh-nen-powerpoin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0BF754-62E7-4E76-9C4B-1BA51A362F2C}"/>
              </a:ext>
            </a:extLst>
          </p:cNvPr>
          <p:cNvSpPr txBox="1"/>
          <p:nvPr/>
        </p:nvSpPr>
        <p:spPr>
          <a:xfrm>
            <a:off x="2296886" y="625734"/>
            <a:ext cx="7888514" cy="5809732"/>
          </a:xfrm>
          <a:prstGeom prst="rect">
            <a:avLst/>
          </a:prstGeom>
          <a:noFill/>
        </p:spPr>
        <p:txBody>
          <a:bodyPr wrap="square">
            <a:spAutoFit/>
          </a:bodyPr>
          <a:lstStyle/>
          <a:p>
            <a:pPr marL="0" marR="0" indent="57150" algn="just">
              <a:lnSpc>
                <a:spcPct val="150000"/>
              </a:lnSpc>
              <a:spcBef>
                <a:spcPts val="0"/>
              </a:spcBef>
              <a:spcAft>
                <a:spcPts val="0"/>
              </a:spcAft>
            </a:pPr>
            <a:r>
              <a:rPr lang="vi-VN" sz="3600" b="1" i="0" dirty="0">
                <a:solidFill>
                  <a:srgbClr val="61DA18"/>
                </a:solidFill>
                <a:effectLst/>
                <a:latin typeface="Times New Roman" panose="02020603050405020304" pitchFamily="18" charset="0"/>
                <a:ea typeface="Times New Roman" panose="02020603050405020304" pitchFamily="18" charset="0"/>
              </a:rPr>
              <a:t>-</a:t>
            </a:r>
            <a:r>
              <a:rPr lang="vi-VN" sz="3600" b="1" i="0" dirty="0">
                <a:effectLst/>
                <a:latin typeface="Times New Roman" panose="02020603050405020304" pitchFamily="18" charset="0"/>
                <a:ea typeface="Times New Roman" panose="02020603050405020304" pitchFamily="18" charset="0"/>
              </a:rPr>
              <a:t> </a:t>
            </a:r>
            <a:r>
              <a:rPr lang="vi-VN" sz="3600" b="1" dirty="0">
                <a:solidFill>
                  <a:srgbClr val="61DA18"/>
                </a:solidFill>
                <a:latin typeface="Times New Roman" panose="02020603050405020304" pitchFamily="18" charset="0"/>
                <a:ea typeface="Times New Roman" panose="02020603050405020304" pitchFamily="18" charset="0"/>
              </a:rPr>
              <a:t>Các </a:t>
            </a:r>
            <a:r>
              <a:rPr lang="vi-VN" sz="3600" b="1" i="0" dirty="0">
                <a:solidFill>
                  <a:srgbClr val="61DA18"/>
                </a:solidFill>
                <a:effectLst/>
                <a:latin typeface="Times New Roman" panose="02020603050405020304" pitchFamily="18" charset="0"/>
                <a:ea typeface="Times New Roman" panose="02020603050405020304" pitchFamily="18" charset="0"/>
              </a:rPr>
              <a:t>từ nhân hoá: </a:t>
            </a:r>
            <a:r>
              <a:rPr lang="vi-VN" sz="3600" b="1" i="0" dirty="0">
                <a:effectLst/>
                <a:latin typeface="Times New Roman" panose="02020603050405020304" pitchFamily="18" charset="0"/>
                <a:ea typeface="Times New Roman" panose="02020603050405020304" pitchFamily="18" charset="0"/>
              </a:rPr>
              <a:t>khói vui, ngọn lửa nhảy nhót, reo vui phần phật.</a:t>
            </a:r>
            <a:endParaRPr lang="vi-VN" sz="36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3600" b="0" i="0" dirty="0">
                <a:solidFill>
                  <a:srgbClr val="61DA18"/>
                </a:solidFill>
                <a:effectLst/>
                <a:latin typeface="Times New Roman" panose="02020603050405020304" pitchFamily="18" charset="0"/>
                <a:ea typeface="Times New Roman" panose="02020603050405020304" pitchFamily="18" charset="0"/>
              </a:rPr>
              <a:t>- </a:t>
            </a:r>
            <a:r>
              <a:rPr lang="vi-VN" sz="3600" b="1" i="0" dirty="0">
                <a:solidFill>
                  <a:srgbClr val="61DA18"/>
                </a:solidFill>
                <a:effectLst/>
                <a:latin typeface="Times New Roman" panose="02020603050405020304" pitchFamily="18" charset="0"/>
                <a:ea typeface="Times New Roman" panose="02020603050405020304" pitchFamily="18" charset="0"/>
              </a:rPr>
              <a:t>Tác dụng: </a:t>
            </a:r>
            <a:r>
              <a:rPr lang="vi-VN" sz="3600" b="1" i="0" dirty="0">
                <a:effectLst/>
                <a:latin typeface="Times New Roman" panose="02020603050405020304" pitchFamily="18" charset="0"/>
                <a:ea typeface="Times New Roman" panose="02020603050405020304" pitchFamily="18" charset="0"/>
              </a:rPr>
              <a:t>Giúp hình ảnh khói trở nên sinh động, có cảm xúc đồng điệu với tâm trạng của con người. Khói trở thành một thành viên trong gia đình, gắn bó, chia sẻ niềm vui.</a:t>
            </a:r>
            <a:endParaRPr lang="vi-VN" sz="36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25459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srcRect/>
          <a:stretch>
            <a:fillRect/>
          </a:stretch>
        </p:blipFill>
        <p:spPr bwMode="auto">
          <a:xfrm>
            <a:off x="0" y="0"/>
            <a:ext cx="12192000" cy="7502769"/>
          </a:xfrm>
          <a:prstGeom prst="rect">
            <a:avLst/>
          </a:prstGeom>
          <a:noFill/>
        </p:spPr>
      </p:pic>
      <p:sp>
        <p:nvSpPr>
          <p:cNvPr id="2" name="TextBox 1">
            <a:extLst>
              <a:ext uri="{FF2B5EF4-FFF2-40B4-BE49-F238E27FC236}">
                <a16:creationId xmlns:a16="http://schemas.microsoft.com/office/drawing/2014/main" id="{01D480B4-8C6A-485D-BFE7-4091342FF0C0}"/>
              </a:ext>
            </a:extLst>
          </p:cNvPr>
          <p:cNvSpPr txBox="1"/>
          <p:nvPr/>
        </p:nvSpPr>
        <p:spPr>
          <a:xfrm>
            <a:off x="4673600" y="537029"/>
            <a:ext cx="2467429" cy="646331"/>
          </a:xfrm>
          <a:prstGeom prst="rect">
            <a:avLst/>
          </a:prstGeom>
          <a:solidFill>
            <a:srgbClr val="CF414F"/>
          </a:solidFill>
        </p:spPr>
        <p:txBody>
          <a:bodyPr wrap="square" rtlCol="0">
            <a:spAutoFit/>
          </a:bodyPr>
          <a:lstStyle/>
          <a:p>
            <a:r>
              <a:rPr lang="vi-VN" sz="3600" b="1" dirty="0">
                <a:solidFill>
                  <a:srgbClr val="FECB41"/>
                </a:solidFill>
                <a:latin typeface="+mj-lt"/>
              </a:rPr>
              <a:t>Góc chia sẻ</a:t>
            </a:r>
          </a:p>
        </p:txBody>
      </p:sp>
      <p:sp>
        <p:nvSpPr>
          <p:cNvPr id="3" name="TextBox 2">
            <a:extLst>
              <a:ext uri="{FF2B5EF4-FFF2-40B4-BE49-F238E27FC236}">
                <a16:creationId xmlns:a16="http://schemas.microsoft.com/office/drawing/2014/main" id="{6DC43623-9C34-4B79-BD50-678A0103B972}"/>
              </a:ext>
            </a:extLst>
          </p:cNvPr>
          <p:cNvSpPr txBox="1"/>
          <p:nvPr/>
        </p:nvSpPr>
        <p:spPr>
          <a:xfrm>
            <a:off x="2873828" y="1894559"/>
            <a:ext cx="7500258" cy="2219838"/>
          </a:xfrm>
          <a:prstGeom prst="rect">
            <a:avLst/>
          </a:prstGeom>
          <a:noFill/>
        </p:spPr>
        <p:txBody>
          <a:bodyPr wrap="square" rtlCol="0">
            <a:spAutoFit/>
          </a:bodyPr>
          <a:lstStyle/>
          <a:p>
            <a:pPr marL="231140" marR="0" indent="-173990" algn="just">
              <a:lnSpc>
                <a:spcPct val="150000"/>
              </a:lnSpc>
              <a:spcBef>
                <a:spcPts val="0"/>
              </a:spcBef>
              <a:spcAft>
                <a:spcPts val="0"/>
              </a:spcAft>
            </a:pPr>
            <a:r>
              <a:rPr lang="vi-VN" sz="3200" b="1" dirty="0">
                <a:effectLst/>
                <a:latin typeface="Times New Roman" panose="02020603050405020304" pitchFamily="18" charset="0"/>
                <a:ea typeface="Liberation Serif"/>
                <a:cs typeface="Liberation Serif"/>
              </a:rPr>
              <a:t>3: 3 từ khoá kiến thức trong tiết học</a:t>
            </a:r>
            <a:endParaRPr lang="vi-VN" sz="3200" b="1" dirty="0">
              <a:effectLst/>
              <a:latin typeface="Liberation Serif"/>
              <a:ea typeface="Liberation Serif"/>
              <a:cs typeface="Liberation Serif"/>
            </a:endParaRPr>
          </a:p>
          <a:p>
            <a:pPr marL="231140" marR="0" indent="-173990" algn="just">
              <a:lnSpc>
                <a:spcPct val="150000"/>
              </a:lnSpc>
              <a:spcBef>
                <a:spcPts val="0"/>
              </a:spcBef>
              <a:spcAft>
                <a:spcPts val="0"/>
              </a:spcAft>
            </a:pPr>
            <a:r>
              <a:rPr lang="vi-VN" sz="3200" b="1" dirty="0">
                <a:effectLst/>
                <a:latin typeface="Times New Roman" panose="02020603050405020304" pitchFamily="18" charset="0"/>
                <a:ea typeface="Liberation Serif"/>
                <a:cs typeface="Liberation Serif"/>
              </a:rPr>
              <a:t>2: 2 bài học con học được</a:t>
            </a:r>
            <a:endParaRPr lang="vi-VN" sz="3200" b="1" dirty="0">
              <a:effectLst/>
              <a:latin typeface="Liberation Serif"/>
              <a:ea typeface="Liberation Serif"/>
              <a:cs typeface="Liberation Serif"/>
            </a:endParaRPr>
          </a:p>
          <a:p>
            <a:pPr marL="231140" marR="0" indent="-173990" algn="just">
              <a:lnSpc>
                <a:spcPct val="150000"/>
              </a:lnSpc>
              <a:spcBef>
                <a:spcPts val="0"/>
              </a:spcBef>
              <a:spcAft>
                <a:spcPts val="0"/>
              </a:spcAft>
            </a:pPr>
            <a:r>
              <a:rPr lang="vi-VN" sz="3200" b="1" dirty="0">
                <a:effectLst/>
                <a:latin typeface="Times New Roman" panose="02020603050405020304" pitchFamily="18" charset="0"/>
                <a:ea typeface="Liberation Serif"/>
                <a:cs typeface="Liberation Serif"/>
              </a:rPr>
              <a:t>1: 1 câu hỏi/ thắc mắc cần được giải đáp</a:t>
            </a:r>
            <a:endParaRPr lang="vi-VN" sz="3200" b="1" dirty="0">
              <a:effectLst/>
              <a:latin typeface="Liberation Serif"/>
              <a:ea typeface="Liberation Serif"/>
              <a:cs typeface="Liberation Serif"/>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84914" y="304800"/>
            <a:ext cx="3062515" cy="1477328"/>
          </a:xfrm>
          <a:prstGeom prst="rect">
            <a:avLst/>
          </a:prstGeom>
        </p:spPr>
        <p:txBody>
          <a:bodyPr wrap="square">
            <a:spAutoFit/>
          </a:bodyPr>
          <a:lstStyle/>
          <a:p>
            <a:pPr lvl="0"/>
            <a:r>
              <a:rPr lang="en-US" sz="4800" b="1" i="1" u="sng" dirty="0">
                <a:latin typeface="Times New Roman" pitchFamily="18" charset="0"/>
                <a:cs typeface="Times New Roman" pitchFamily="18" charset="0"/>
              </a:rPr>
              <a:t>Viết ngắn</a:t>
            </a:r>
          </a:p>
          <a:p>
            <a:pPr lvl="0"/>
            <a:endParaRPr lang="en-US" sz="10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6ADCA9-0108-44EC-99D2-D1AB5A909CC6}"/>
              </a:ext>
            </a:extLst>
          </p:cNvPr>
          <p:cNvSpPr txBox="1"/>
          <p:nvPr/>
        </p:nvSpPr>
        <p:spPr>
          <a:xfrm>
            <a:off x="704602" y="1840706"/>
            <a:ext cx="9861798" cy="36009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Viết một đoạn văn (khoảng 150 – 200 chữ) kể lại kỉ niệm của em với một người thân trong gia đình. Đoạn văn có sử dụng ít nhất một câu có nhiều vị ngữ và một câu có sử dụng phép nhân hoá.</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75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ABD9EC-47BA-48D7-BD3B-56CA5E83CB1F}"/>
              </a:ext>
            </a:extLst>
          </p:cNvPr>
          <p:cNvSpPr txBox="1"/>
          <p:nvPr/>
        </p:nvSpPr>
        <p:spPr>
          <a:xfrm>
            <a:off x="569844" y="133739"/>
            <a:ext cx="9212784" cy="6590522"/>
          </a:xfrm>
          <a:prstGeom prst="rect">
            <a:avLst/>
          </a:prstGeom>
          <a:noFill/>
        </p:spPr>
        <p:txBody>
          <a:bodyPr wrap="square">
            <a:spAutoFit/>
          </a:bodyPr>
          <a:lstStyle/>
          <a:p>
            <a:pPr marL="0" marR="0" indent="57150" algn="just">
              <a:lnSpc>
                <a:spcPct val="150000"/>
              </a:lnSpc>
              <a:spcBef>
                <a:spcPts val="0"/>
              </a:spcBef>
              <a:spcAft>
                <a:spcPts val="0"/>
              </a:spcAft>
            </a:pPr>
            <a:r>
              <a:rPr lang="vi-VN" sz="2400" b="1" i="0" dirty="0">
                <a:solidFill>
                  <a:srgbClr val="F92434"/>
                </a:solidFill>
                <a:effectLst/>
                <a:latin typeface="Times New Roman" panose="02020603050405020304" pitchFamily="18" charset="0"/>
                <a:ea typeface="Times New Roman" panose="02020603050405020304" pitchFamily="18" charset="0"/>
              </a:rPr>
              <a:t>- Yêu cầu nội dung: </a:t>
            </a:r>
            <a:r>
              <a:rPr lang="vi-VN" sz="2400" b="1" i="0" dirty="0">
                <a:effectLst/>
                <a:latin typeface="Times New Roman" panose="02020603050405020304" pitchFamily="18" charset="0"/>
                <a:ea typeface="Times New Roman" panose="02020603050405020304" pitchFamily="18" charset="0"/>
              </a:rPr>
              <a:t>Kể lại một kỉ niệm của em với một người thân trong gia đình:</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Dạng bài: Kể lại kỉ niệm (trải nghiệm của bản thân)</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Ngôi kể: Ngôi thứ nhất.</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Người thân trong gia đình: Bố mẹ, ông bà, anh chị em,…</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solidFill>
                  <a:srgbClr val="F92434"/>
                </a:solidFill>
                <a:effectLst/>
                <a:latin typeface="Times New Roman" panose="02020603050405020304" pitchFamily="18" charset="0"/>
                <a:ea typeface="Times New Roman" panose="02020603050405020304" pitchFamily="18" charset="0"/>
              </a:rPr>
              <a:t>- Yêu cầu hình thức:</a:t>
            </a:r>
            <a:endParaRPr lang="vi-VN" sz="2400" b="1" i="1" dirty="0">
              <a:solidFill>
                <a:srgbClr val="F92434"/>
              </a:solidFill>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Đoạn văn 150-200 chữ</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Ít nhất 1 câu có nhiều vị ngữ</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Ít nhất 1 câu có biện pháp nghệ thuật nhân hoá</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Gạch chân (hoặc dùng bút đánh dấu) để xác định những câu chứa yêu cầu của đề bài.</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300"/>
              </a:spcBef>
              <a:spcAft>
                <a:spcPts val="300"/>
              </a:spcAft>
            </a:pPr>
            <a:r>
              <a:rPr lang="vi-VN" sz="1800" b="1"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541458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334000" y="0"/>
              <a:ext cx="6858000" cy="6858000"/>
            </a:xfrm>
            <a:prstGeom prst="rect">
              <a:avLst/>
            </a:prstGeom>
          </p:spPr>
        </p:pic>
      </p:grpSp>
      <p:sp>
        <p:nvSpPr>
          <p:cNvPr id="10" name="文本框 9"/>
          <p:cNvSpPr txBox="1"/>
          <p:nvPr/>
        </p:nvSpPr>
        <p:spPr>
          <a:xfrm>
            <a:off x="1468582" y="1921613"/>
            <a:ext cx="9254836" cy="2554545"/>
          </a:xfrm>
          <a:prstGeom prst="rect">
            <a:avLst/>
          </a:prstGeom>
          <a:noFill/>
        </p:spPr>
        <p:txBody>
          <a:bodyPr wrap="square" rtlCol="0">
            <a:spAutoFit/>
          </a:bodyPr>
          <a:lstStyle/>
          <a:p>
            <a:pPr algn="ctr"/>
            <a:r>
              <a:rPr lang="zh-CN" altLang="en-US" sz="8000" dirty="0">
                <a:solidFill>
                  <a:srgbClr val="5BB2D6"/>
                </a:solidFill>
                <a:latin typeface="#9Slide03 Arima Madurai Black" panose="00000A00000000000000" pitchFamily="2" charset="0"/>
                <a:ea typeface="微软雅黑" pitchFamily="34" charset="-122"/>
                <a:cs typeface="#9Slide03 Arima Madurai Black" panose="00000A00000000000000" pitchFamily="2" charset="0"/>
              </a:rPr>
              <a:t>Thank you for watching</a:t>
            </a:r>
          </a:p>
        </p:txBody>
      </p:sp>
    </p:spTree>
    <p:extLst>
      <p:ext uri="{BB962C8B-B14F-4D97-AF65-F5344CB8AC3E}">
        <p14:creationId xmlns:p14="http://schemas.microsoft.com/office/powerpoint/2010/main" val="30740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lap\Downloads\hình nền pp\AAIA_wDGAAAAAQAAAAAAAApYAAAAJGFlMGZhZTZkLWIyMTItNGI1My1hZDEwLWYzYzlkYTJlNjNk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703385" y="1856935"/>
            <a:ext cx="10027138" cy="3404381"/>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800" dirty="0">
                <a:latin typeface="Times New Roman" panose="02020603050405020304" pitchFamily="18" charset="0"/>
                <a:cs typeface="Times New Roman" panose="02020603050405020304" pitchFamily="18" charset="0"/>
              </a:rPr>
              <a:t>Thực hành tiếng việt</a:t>
            </a:r>
          </a:p>
        </p:txBody>
      </p:sp>
    </p:spTree>
    <p:extLst>
      <p:ext uri="{BB962C8B-B14F-4D97-AF65-F5344CB8AC3E}">
        <p14:creationId xmlns:p14="http://schemas.microsoft.com/office/powerpoint/2010/main" val="25055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119270" y="585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5866" y="351076"/>
            <a:ext cx="6096000" cy="1231106"/>
          </a:xfrm>
          <a:prstGeom prst="rect">
            <a:avLst/>
          </a:prstGeom>
        </p:spPr>
        <p:txBody>
          <a:bodyPr>
            <a:spAutoFit/>
          </a:bodyPr>
          <a:lstStyle/>
          <a:p>
            <a:pPr lvl="0"/>
            <a:r>
              <a:rPr lang="en-US" sz="3200" b="1" i="1" u="sng" dirty="0">
                <a:latin typeface="Times New Roman" pitchFamily="18" charset="0"/>
                <a:cs typeface="Times New Roman" pitchFamily="18" charset="0"/>
              </a:rPr>
              <a:t>Tri thức tiếng việt</a:t>
            </a:r>
          </a:p>
          <a:p>
            <a:pPr lvl="0"/>
            <a:endParaRPr lang="en-US" sz="10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    1. Ví dụ</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6ADCA9-0108-44EC-99D2-D1AB5A909CC6}"/>
              </a:ext>
            </a:extLst>
          </p:cNvPr>
          <p:cNvSpPr txBox="1"/>
          <p:nvPr/>
        </p:nvSpPr>
        <p:spPr>
          <a:xfrm>
            <a:off x="4161536" y="1961258"/>
            <a:ext cx="6096000" cy="3539430"/>
          </a:xfrm>
          <a:prstGeom prst="rect">
            <a:avLst/>
          </a:prstGeom>
          <a:noFill/>
        </p:spPr>
        <p:txBody>
          <a:bodyPr wrap="square" rtlCol="0">
            <a:spAutoFit/>
          </a:bodyPr>
          <a:lstStyle/>
          <a:p>
            <a:pPr marL="342900" indent="-342900">
              <a:buAutoNum type="alphaLcPeriod"/>
            </a:pPr>
            <a:r>
              <a:rPr lang="en-US" sz="2800" dirty="0">
                <a:latin typeface="Times New Roman" panose="02020603050405020304" pitchFamily="18" charset="0"/>
                <a:cs typeface="Times New Roman" panose="02020603050405020304" pitchFamily="18" charset="0"/>
              </a:rPr>
              <a:t>Chiếc xe này đẹp nhưng đắt</a:t>
            </a:r>
          </a:p>
          <a:p>
            <a:pPr marL="342900" indent="-342900">
              <a:buAutoNum type="alphaLcPeriod"/>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Không mua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Chiếc xe này đắt nhưng đẹp</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Mua đi</a:t>
            </a:r>
          </a:p>
          <a:p>
            <a:endParaRPr lang="vi-VN" sz="2800" dirty="0">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9F425A52-FE35-44D4-AA5F-7AE116101558}"/>
              </a:ext>
            </a:extLst>
          </p:cNvPr>
          <p:cNvSpPr/>
          <p:nvPr/>
        </p:nvSpPr>
        <p:spPr>
          <a:xfrm>
            <a:off x="5408493" y="3033651"/>
            <a:ext cx="464234" cy="23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Arrow: Right 8">
            <a:extLst>
              <a:ext uri="{FF2B5EF4-FFF2-40B4-BE49-F238E27FC236}">
                <a16:creationId xmlns:a16="http://schemas.microsoft.com/office/drawing/2014/main" id="{D9F021C1-B0DA-471A-8D1E-7E83EDAC1D66}"/>
              </a:ext>
            </a:extLst>
          </p:cNvPr>
          <p:cNvSpPr/>
          <p:nvPr/>
        </p:nvSpPr>
        <p:spPr>
          <a:xfrm>
            <a:off x="5408493" y="4692257"/>
            <a:ext cx="464234" cy="23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图片 3">
            <a:extLst>
              <a:ext uri="{FF2B5EF4-FFF2-40B4-BE49-F238E27FC236}">
                <a16:creationId xmlns:a16="http://schemas.microsoft.com/office/drawing/2014/main" id="{6809EB5B-26BF-41E1-A8DF-012435B18888}"/>
              </a:ext>
            </a:extLst>
          </p:cNvPr>
          <p:cNvPicPr>
            <a:picLocks noChangeAspect="1"/>
          </p:cNvPicPr>
          <p:nvPr/>
        </p:nvPicPr>
        <p:blipFill rotWithShape="1">
          <a:blip r:embed="rId3">
            <a:extLst>
              <a:ext uri="{28A0092B-C50C-407E-A947-70E740481C1C}">
                <a14:useLocalDpi xmlns:a14="http://schemas.microsoft.com/office/drawing/2010/main" val="0"/>
              </a:ext>
            </a:extLst>
          </a:blip>
          <a:srcRect l="62933" t="24889" r="2934"/>
          <a:stretch/>
        </p:blipFill>
        <p:spPr>
          <a:xfrm>
            <a:off x="257703" y="1357312"/>
            <a:ext cx="4161536" cy="5151120"/>
          </a:xfrm>
          <a:prstGeom prst="rect">
            <a:avLst/>
          </a:prstGeom>
        </p:spPr>
      </p:pic>
    </p:spTree>
    <p:extLst>
      <p:ext uri="{BB962C8B-B14F-4D97-AF65-F5344CB8AC3E}">
        <p14:creationId xmlns:p14="http://schemas.microsoft.com/office/powerpoint/2010/main" val="1897024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4945" y="304800"/>
            <a:ext cx="6096000" cy="1231106"/>
          </a:xfrm>
          <a:prstGeom prst="rect">
            <a:avLst/>
          </a:prstGeom>
        </p:spPr>
        <p:txBody>
          <a:bodyPr>
            <a:spAutoFit/>
          </a:bodyPr>
          <a:lstStyle/>
          <a:p>
            <a:pPr lvl="0"/>
            <a:r>
              <a:rPr lang="en-US" sz="3200" b="1" i="1" u="sng" dirty="0">
                <a:latin typeface="Times New Roman" pitchFamily="18" charset="0"/>
                <a:cs typeface="Times New Roman" pitchFamily="18" charset="0"/>
              </a:rPr>
              <a:t>Tri thức tiếng việt</a:t>
            </a:r>
          </a:p>
          <a:p>
            <a:pPr lvl="0"/>
            <a:endParaRPr lang="en-US" sz="10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    2. Bài học</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6ADCA9-0108-44EC-99D2-D1AB5A909CC6}"/>
              </a:ext>
            </a:extLst>
          </p:cNvPr>
          <p:cNvSpPr txBox="1"/>
          <p:nvPr/>
        </p:nvSpPr>
        <p:spPr>
          <a:xfrm>
            <a:off x="544945" y="1535906"/>
            <a:ext cx="9455835" cy="5262979"/>
          </a:xfrm>
          <a:prstGeom prst="rect">
            <a:avLst/>
          </a:prstGeom>
          <a:noFill/>
        </p:spPr>
        <p:txBody>
          <a:bodyPr wrap="square" rtlCol="0">
            <a:spAutoFit/>
          </a:bodyPr>
          <a:lstStyle/>
          <a:p>
            <a:pPr marL="457200" indent="-457200">
              <a:buFontTx/>
              <a:buChar char="-"/>
            </a:pPr>
            <a:r>
              <a:rPr lang="en-US" sz="2800" dirty="0">
                <a:latin typeface="Times New Roman" panose="02020603050405020304" pitchFamily="18" charset="0"/>
                <a:cs typeface="Times New Roman" panose="02020603050405020304" pitchFamily="18" charset="0"/>
              </a:rPr>
              <a:t>Lựa chọn cấu trúc câu: câu tiếng Việt có cấu trúc tương đối ổn định. Tuy vậy, trong quá trình sử dụng chúng ta có thể thay đổi cấu trúc câu để đáp ứng mụ đích giao tiếp.</a:t>
            </a:r>
          </a:p>
          <a:p>
            <a:pPr marL="457200" indent="-457200">
              <a:buFontTx/>
              <a:buChar char="-"/>
            </a:pP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dirty="0">
                <a:latin typeface="Times New Roman" panose="02020603050405020304" pitchFamily="18" charset="0"/>
                <a:cs typeface="Times New Roman" panose="02020603050405020304" pitchFamily="18" charset="0"/>
              </a:rPr>
              <a:t>Cách lựa chọn cấu trúc câu và tác dụng:</a:t>
            </a:r>
          </a:p>
          <a:p>
            <a:pPr marL="457200" indent="-457200">
              <a:buFontTx/>
              <a:buChar cha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Thay đổi trật tự các thành phần câu nhằm nhấn mạnh đối tượng được nói đến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Viết câu có nhiều vị ngữ giúp cho việc miêu tả đối tượng cụ thể, sinh động hơn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301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46933" b="11822"/>
          <a:stretch/>
        </p:blipFill>
        <p:spPr>
          <a:xfrm>
            <a:off x="0" y="3848072"/>
            <a:ext cx="12192000" cy="2828544"/>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40000" t="66370"/>
          <a:stretch/>
        </p:blipFill>
        <p:spPr>
          <a:xfrm>
            <a:off x="4876800" y="5181064"/>
            <a:ext cx="7315200" cy="2306320"/>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68504" r="34000"/>
          <a:stretch/>
        </p:blipFill>
        <p:spPr>
          <a:xfrm>
            <a:off x="0" y="5327368"/>
            <a:ext cx="8046720" cy="2160016"/>
          </a:xfrm>
          <a:prstGeom prst="rect">
            <a:avLst/>
          </a:prstGeom>
        </p:spPr>
      </p:pic>
      <p:sp>
        <p:nvSpPr>
          <p:cNvPr id="15" name="TextBox 14"/>
          <p:cNvSpPr txBox="1"/>
          <p:nvPr/>
        </p:nvSpPr>
        <p:spPr>
          <a:xfrm>
            <a:off x="582016" y="284796"/>
            <a:ext cx="2168216" cy="1107992"/>
          </a:xfrm>
          <a:prstGeom prst="rect">
            <a:avLst/>
          </a:prstGeom>
          <a:noFill/>
        </p:spPr>
        <p:txBody>
          <a:bodyPr wrap="none" lIns="121917" tIns="60958" rIns="121917" bIns="60958" rtlCol="0">
            <a:spAutoFit/>
          </a:bodyPr>
          <a:lstStyle/>
          <a:p>
            <a:r>
              <a:rPr lang="en-US" altLang="zh-CN" sz="3200" b="1" i="1" u="sng" dirty="0">
                <a:latin typeface="Times New Roman" pitchFamily="18" charset="0"/>
                <a:ea typeface="方正粗圆_GBK" pitchFamily="65" charset="-122"/>
                <a:cs typeface="Times New Roman" pitchFamily="18" charset="0"/>
              </a:rPr>
              <a:t>Thực hành</a:t>
            </a:r>
          </a:p>
          <a:p>
            <a:r>
              <a:rPr lang="en-US" altLang="zh-CN" sz="3200" b="1" dirty="0">
                <a:latin typeface="Times New Roman" pitchFamily="18" charset="0"/>
                <a:ea typeface="方正粗圆_GBK" pitchFamily="65" charset="-122"/>
                <a:cs typeface="Times New Roman" pitchFamily="18" charset="0"/>
              </a:rPr>
              <a:t>Câu 1: </a:t>
            </a:r>
            <a:endParaRPr lang="zh-CN" altLang="en-US" sz="32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9CA2FCD-CE56-469B-9B5C-3041EBAE742E}"/>
              </a:ext>
            </a:extLst>
          </p:cNvPr>
          <p:cNvSpPr txBox="1"/>
          <p:nvPr/>
        </p:nvSpPr>
        <p:spPr>
          <a:xfrm>
            <a:off x="864099" y="1286379"/>
            <a:ext cx="11045818" cy="3447098"/>
          </a:xfrm>
          <a:prstGeom prst="rect">
            <a:avLst/>
          </a:prstGeom>
          <a:noFill/>
        </p:spPr>
        <p:txBody>
          <a:bodyPr wrap="square" rtlCol="0">
            <a:spAutoFit/>
          </a:bodyPr>
          <a:lstStyle/>
          <a:p>
            <a:pPr marL="342900" indent="-342900">
              <a:buAutoNum type="alphaLcPeriod"/>
            </a:pPr>
            <a:r>
              <a:rPr lang="en-US" sz="4000" dirty="0">
                <a:latin typeface="Times New Roman" panose="02020603050405020304" pitchFamily="18" charset="0"/>
                <a:cs typeface="Times New Roman" panose="02020603050405020304" pitchFamily="18" charset="0"/>
              </a:rPr>
              <a:t> Phụ công chăm </a:t>
            </a:r>
            <a:r>
              <a:rPr lang="en-US" sz="4000" dirty="0" err="1">
                <a:latin typeface="Times New Roman" panose="02020603050405020304" pitchFamily="18" charset="0"/>
                <a:cs typeface="Times New Roman" panose="02020603050405020304" pitchFamily="18" charset="0"/>
              </a:rPr>
              <a:t>bẵm</a:t>
            </a:r>
            <a:r>
              <a:rPr lang="en-US" sz="4000" dirty="0">
                <a:latin typeface="Times New Roman" panose="02020603050405020304" pitchFamily="18" charset="0"/>
                <a:cs typeface="Times New Roman" panose="02020603050405020304" pitchFamily="18" charset="0"/>
              </a:rPr>
              <a:t>, chờ mong của ông, cây ổi cứ ra hoa rồi rụng, quyết không bói quả</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b. </a:t>
            </a:r>
            <a:r>
              <a:rPr lang="en-US" sz="4000" i="1" dirty="0">
                <a:latin typeface="Times New Roman" panose="02020603050405020304" pitchFamily="18" charset="0"/>
                <a:cs typeface="Times New Roman" panose="02020603050405020304" pitchFamily="18" charset="0"/>
              </a:rPr>
              <a:t>Cây ổi cứ ra hoa rồi rụng, quyết không bói quả, phụ công chăm </a:t>
            </a:r>
            <a:r>
              <a:rPr lang="en-US" sz="4000" i="1" dirty="0" err="1">
                <a:latin typeface="Times New Roman" panose="02020603050405020304" pitchFamily="18" charset="0"/>
                <a:cs typeface="Times New Roman" panose="02020603050405020304" pitchFamily="18" charset="0"/>
              </a:rPr>
              <a:t>bẵm</a:t>
            </a:r>
            <a:r>
              <a:rPr lang="en-US" sz="4000" i="1" dirty="0">
                <a:latin typeface="Times New Roman" panose="02020603050405020304" pitchFamily="18" charset="0"/>
                <a:cs typeface="Times New Roman" panose="02020603050405020304" pitchFamily="18" charset="0"/>
              </a:rPr>
              <a:t>, chờ mong của ông</a:t>
            </a:r>
          </a:p>
          <a:p>
            <a:endParaRPr lang="vi-VN" dirty="0"/>
          </a:p>
        </p:txBody>
      </p:sp>
    </p:spTree>
    <p:extLst>
      <p:ext uri="{BB962C8B-B14F-4D97-AF65-F5344CB8AC3E}">
        <p14:creationId xmlns:p14="http://schemas.microsoft.com/office/powerpoint/2010/main" val="6610257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6" presetClass="entr" presetSubtype="0" fill="hold" grpId="0" nodeType="withEffect">
                                  <p:stCondLst>
                                    <p:cond delay="1000"/>
                                  </p:stCondLst>
                                  <p:iterate type="lt">
                                    <p:tmPct val="10000"/>
                                  </p:iterate>
                                  <p:childTnLst>
                                    <p:set>
                                      <p:cBhvr>
                                        <p:cTn id="21" dur="1" fill="hold">
                                          <p:stCondLst>
                                            <p:cond delay="0"/>
                                          </p:stCondLst>
                                        </p:cTn>
                                        <p:tgtEl>
                                          <p:spTgt spid="15"/>
                                        </p:tgtEl>
                                        <p:attrNameLst>
                                          <p:attrName>style.visibility</p:attrName>
                                        </p:attrNameLst>
                                      </p:cBhvr>
                                      <p:to>
                                        <p:strVal val="visible"/>
                                      </p:to>
                                    </p:set>
                                    <p:anim by="(-#ppt_w*2)" calcmode="lin" valueType="num">
                                      <p:cBhvr rctx="PPT">
                                        <p:cTn id="22" dur="375" autoRev="1" fill="hold">
                                          <p:stCondLst>
                                            <p:cond delay="0"/>
                                          </p:stCondLst>
                                        </p:cTn>
                                        <p:tgtEl>
                                          <p:spTgt spid="15"/>
                                        </p:tgtEl>
                                        <p:attrNameLst>
                                          <p:attrName>ppt_w</p:attrName>
                                        </p:attrNameLst>
                                      </p:cBhvr>
                                    </p:anim>
                                    <p:anim by="(#ppt_w*0.50)" calcmode="lin" valueType="num">
                                      <p:cBhvr>
                                        <p:cTn id="23" dur="375" decel="50000" autoRev="1" fill="hold">
                                          <p:stCondLst>
                                            <p:cond delay="0"/>
                                          </p:stCondLst>
                                        </p:cTn>
                                        <p:tgtEl>
                                          <p:spTgt spid="15"/>
                                        </p:tgtEl>
                                        <p:attrNameLst>
                                          <p:attrName>ppt_x</p:attrName>
                                        </p:attrNameLst>
                                      </p:cBhvr>
                                    </p:anim>
                                    <p:anim from="(-#ppt_h/2)" to="(#ppt_y)" calcmode="lin" valueType="num">
                                      <p:cBhvr>
                                        <p:cTn id="24" dur="750" fill="hold">
                                          <p:stCondLst>
                                            <p:cond delay="0"/>
                                          </p:stCondLst>
                                        </p:cTn>
                                        <p:tgtEl>
                                          <p:spTgt spid="15"/>
                                        </p:tgtEl>
                                        <p:attrNameLst>
                                          <p:attrName>ppt_y</p:attrName>
                                        </p:attrNameLst>
                                      </p:cBhvr>
                                    </p:anim>
                                    <p:animRot by="21600000">
                                      <p:cBhvr>
                                        <p:cTn id="25" dur="750" fill="hold">
                                          <p:stCondLst>
                                            <p:cond delay="0"/>
                                          </p:stCondLst>
                                        </p:cTn>
                                        <p:tgtEl>
                                          <p:spTgt spid="1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iterate type="lt">
                                    <p:tmPct val="0"/>
                                  </p:iterate>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62933" t="24889" r="2934"/>
          <a:stretch/>
        </p:blipFill>
        <p:spPr>
          <a:xfrm>
            <a:off x="8304245" y="1706880"/>
            <a:ext cx="4161536" cy="5151120"/>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68112" t="2133" r="10000" b="53305"/>
          <a:stretch/>
        </p:blipFill>
        <p:spPr>
          <a:xfrm>
            <a:off x="8880309" y="127027"/>
            <a:ext cx="2668555" cy="3056128"/>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3466" r="34400" b="5897"/>
          <a:stretch/>
        </p:blipFill>
        <p:spPr>
          <a:xfrm>
            <a:off x="728949" y="0"/>
            <a:ext cx="7575296" cy="6453632"/>
          </a:xfrm>
          <a:prstGeom prst="rect">
            <a:avLst/>
          </a:prstGeom>
        </p:spPr>
      </p:pic>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l="1467" t="53333" r="77067" b="2104"/>
          <a:stretch/>
        </p:blipFill>
        <p:spPr>
          <a:xfrm>
            <a:off x="178816" y="3657600"/>
            <a:ext cx="2617216" cy="3056128"/>
          </a:xfrm>
          <a:prstGeom prst="rect">
            <a:avLst/>
          </a:prstGeom>
        </p:spPr>
      </p:pic>
      <p:sp>
        <p:nvSpPr>
          <p:cNvPr id="8" name="TextBox 7"/>
          <p:cNvSpPr txBox="1"/>
          <p:nvPr/>
        </p:nvSpPr>
        <p:spPr>
          <a:xfrm>
            <a:off x="2063552" y="1684582"/>
            <a:ext cx="5597557" cy="4832088"/>
          </a:xfrm>
          <a:prstGeom prst="rect">
            <a:avLst/>
          </a:prstGeom>
          <a:noFill/>
          <a:ln>
            <a:noFill/>
          </a:ln>
        </p:spPr>
        <p:txBody>
          <a:bodyPr wrap="square" lIns="121917" tIns="60958" rIns="121917" bIns="60958" rtlCol="0">
            <a:spAutoFit/>
          </a:bodyPr>
          <a:lstStyle/>
          <a:p>
            <a:r>
              <a:rPr lang="vi-VN" sz="3600" b="1" dirty="0">
                <a:solidFill>
                  <a:schemeClr val="accent1">
                    <a:lumMod val="75000"/>
                  </a:schemeClr>
                </a:solidFill>
                <a:latin typeface="+mj-lt"/>
              </a:rPr>
              <a:t>Khi được viết lại như vậy ý nghĩa của câu sẽ mất đi dụng ý nhấn mạnh việc cây ổi không bói quả đã phụ công chăm sóc, mong ngóng của ông.</a:t>
            </a:r>
            <a:endParaRPr lang="en-US" altLang="zh-CN" sz="3600" dirty="0">
              <a:solidFill>
                <a:schemeClr val="accent1">
                  <a:lumMod val="75000"/>
                </a:schemeClr>
              </a:solidFill>
              <a:latin typeface="+mj-lt"/>
              <a:ea typeface="方正粗圆_GBK" pitchFamily="65" charset="-122"/>
              <a:cs typeface="Times New Roman" pitchFamily="18" charset="0"/>
            </a:endParaRPr>
          </a:p>
          <a:p>
            <a:endParaRPr lang="en-US" altLang="zh-CN" sz="3600" dirty="0">
              <a:latin typeface="+mj-lt"/>
              <a:ea typeface="方正粗圆_GBK" pitchFamily="65" charset="-122"/>
              <a:cs typeface="Times New Roman" pitchFamily="18" charset="0"/>
            </a:endParaRPr>
          </a:p>
          <a:p>
            <a:endParaRPr lang="en-US" altLang="zh-CN" dirty="0">
              <a:latin typeface="Times New Roman" pitchFamily="18" charset="0"/>
              <a:ea typeface="方正粗圆_GBK" pitchFamily="65" charset="-122"/>
              <a:cs typeface="Times New Roman" pitchFamily="18" charset="0"/>
            </a:endParaRPr>
          </a:p>
          <a:p>
            <a:endParaRPr lang="en-US" altLang="zh-CN" dirty="0">
              <a:latin typeface="Times New Roman" pitchFamily="18" charset="0"/>
              <a:ea typeface="方正粗圆_GBK" pitchFamily="65" charset="-122"/>
              <a:cs typeface="Times New Roman" pitchFamily="18" charset="0"/>
            </a:endParaRPr>
          </a:p>
          <a:p>
            <a:endParaRPr lang="zh-CN" altLang="en-US" dirty="0">
              <a:latin typeface="Times New Roman" pitchFamily="18" charset="0"/>
              <a:ea typeface="方正粗圆_GBK" pitchFamily="65" charset="-122"/>
              <a:cs typeface="Times New Roman" pitchFamily="18" charset="0"/>
            </a:endParaRPr>
          </a:p>
        </p:txBody>
      </p:sp>
    </p:spTree>
    <p:extLst>
      <p:ext uri="{BB962C8B-B14F-4D97-AF65-F5344CB8AC3E}">
        <p14:creationId xmlns:p14="http://schemas.microsoft.com/office/powerpoint/2010/main" val="2586252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ppt_w</p:attrName>
                                        </p:attrNameLst>
                                      </p:cBhvr>
                                      <p:tavLst>
                                        <p:tav tm="0" fmla="#ppt_w*sin(2.5*pi*$)">
                                          <p:val>
                                            <p:fltVal val="0"/>
                                          </p:val>
                                        </p:tav>
                                        <p:tav tm="100000">
                                          <p:val>
                                            <p:fltVal val="1"/>
                                          </p:val>
                                        </p:tav>
                                      </p:tavLst>
                                    </p:anim>
                                    <p:anim calcmode="lin" valueType="num">
                                      <p:cBhvr>
                                        <p:cTn id="14"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olap\Downloads\hình nền pp\Green-flower-ivy-spring-backgrounds-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00" y="457201"/>
            <a:ext cx="1669143" cy="584775"/>
          </a:xfrm>
          <a:prstGeom prst="rect">
            <a:avLst/>
          </a:prstGeom>
        </p:spPr>
        <p:txBody>
          <a:bodyPr wrap="square">
            <a:spAutoFit/>
          </a:bodyPr>
          <a:lstStyle/>
          <a:p>
            <a:r>
              <a:rPr lang="en-US" sz="3200" b="1" i="1" dirty="0">
                <a:latin typeface="Times New Roman" pitchFamily="18" charset="0"/>
                <a:cs typeface="Times New Roman" pitchFamily="18" charset="0"/>
              </a:rPr>
              <a:t>Câu 2. </a:t>
            </a:r>
          </a:p>
        </p:txBody>
      </p:sp>
      <p:sp>
        <p:nvSpPr>
          <p:cNvPr id="8" name="Rectangle 7"/>
          <p:cNvSpPr/>
          <p:nvPr/>
        </p:nvSpPr>
        <p:spPr>
          <a:xfrm>
            <a:off x="2540000" y="1226165"/>
            <a:ext cx="8839200" cy="2862322"/>
          </a:xfrm>
          <a:prstGeom prst="rect">
            <a:avLst/>
          </a:prstGeom>
        </p:spPr>
        <p:txBody>
          <a:bodyPr wrap="square">
            <a:spAutoFit/>
          </a:bodyPr>
          <a:lstStyle/>
          <a:p>
            <a:pPr algn="ctr"/>
            <a:r>
              <a:rPr lang="vi-VN" sz="3600" i="1" dirty="0">
                <a:latin typeface="Times New Roman" pitchFamily="18" charset="0"/>
                <a:cs typeface="Times New Roman" pitchFamily="18" charset="0"/>
              </a:rPr>
              <a:t>Nhưng rồi có thể vì mẹ cứ càm ràm khiến cây rác tai quá, ngày kia, những chùm quả bé xí xi như nút áo bỗng xuất hiện trên cây. </a:t>
            </a:r>
            <a:r>
              <a:rPr lang="vi-VN" sz="3600" i="1" dirty="0">
                <a:latin typeface="+mj-lt"/>
              </a:rPr>
              <a:t>Chẳng bao lâu sau, những chùm bé xíu ấy to dần, chuyển từ màu xanh sẫm sang xanh nhạt, căng bóng</a:t>
            </a:r>
            <a:endParaRPr lang="vi-VN" sz="3600" i="1" dirty="0">
              <a:latin typeface="+mj-lt"/>
              <a:cs typeface="Times New Roman" pitchFamily="18" charset="0"/>
            </a:endParaRPr>
          </a:p>
        </p:txBody>
      </p:sp>
    </p:spTree>
    <p:extLst>
      <p:ext uri="{BB962C8B-B14F-4D97-AF65-F5344CB8AC3E}">
        <p14:creationId xmlns:p14="http://schemas.microsoft.com/office/powerpoint/2010/main" val="3273217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olap\Downloads\hình nền pp\Green-flower-ivy-spring-backgrounds-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00" y="457201"/>
            <a:ext cx="1669143" cy="584775"/>
          </a:xfrm>
          <a:prstGeom prst="rect">
            <a:avLst/>
          </a:prstGeom>
        </p:spPr>
        <p:txBody>
          <a:bodyPr wrap="square">
            <a:spAutoFit/>
          </a:bodyPr>
          <a:lstStyle/>
          <a:p>
            <a:r>
              <a:rPr lang="en-US" sz="3200" b="1" i="1" dirty="0">
                <a:latin typeface="Times New Roman" pitchFamily="18" charset="0"/>
                <a:cs typeface="Times New Roman" pitchFamily="18" charset="0"/>
              </a:rPr>
              <a:t>Câu 2. </a:t>
            </a:r>
          </a:p>
        </p:txBody>
      </p:sp>
      <p:sp>
        <p:nvSpPr>
          <p:cNvPr id="8" name="Rectangle 7"/>
          <p:cNvSpPr/>
          <p:nvPr/>
        </p:nvSpPr>
        <p:spPr>
          <a:xfrm>
            <a:off x="2540000" y="1387748"/>
            <a:ext cx="8839200" cy="1938992"/>
          </a:xfrm>
          <a:prstGeom prst="rect">
            <a:avLst/>
          </a:prstGeom>
        </p:spPr>
        <p:txBody>
          <a:bodyPr wrap="square">
            <a:spAutoFit/>
          </a:bodyPr>
          <a:lstStyle/>
          <a:p>
            <a:pPr algn="ctr"/>
            <a:r>
              <a:rPr lang="vi-VN" sz="3600" i="1" u="sng" dirty="0">
                <a:latin typeface="Times New Roman" pitchFamily="18" charset="0"/>
                <a:cs typeface="Times New Roman" pitchFamily="18" charset="0"/>
              </a:rPr>
              <a:t> </a:t>
            </a:r>
            <a:r>
              <a:rPr lang="vi-VN" sz="4000" i="1" u="sng" dirty="0">
                <a:latin typeface="+mj-lt"/>
              </a:rPr>
              <a:t>Chẳng bao lâu sau, những chùm bé xíu ấy to dần, chuyển từ màu xanh sẫm sang xanh nhạt, căng bóng</a:t>
            </a:r>
            <a:endParaRPr lang="vi-VN" sz="4000" i="1" u="sng" dirty="0">
              <a:latin typeface="+mj-lt"/>
              <a:cs typeface="Times New Roman" pitchFamily="18" charset="0"/>
            </a:endParaRPr>
          </a:p>
        </p:txBody>
      </p:sp>
      <p:sp>
        <p:nvSpPr>
          <p:cNvPr id="3" name="Arrow: Right 2">
            <a:extLst>
              <a:ext uri="{FF2B5EF4-FFF2-40B4-BE49-F238E27FC236}">
                <a16:creationId xmlns:a16="http://schemas.microsoft.com/office/drawing/2014/main" id="{129382E3-5CA5-44C2-B42E-013C1F3FA219}"/>
              </a:ext>
            </a:extLst>
          </p:cNvPr>
          <p:cNvSpPr/>
          <p:nvPr/>
        </p:nvSpPr>
        <p:spPr>
          <a:xfrm>
            <a:off x="3164114" y="4668519"/>
            <a:ext cx="870857" cy="667657"/>
          </a:xfrm>
          <a:prstGeom prst="rightArrow">
            <a:avLst/>
          </a:prstGeom>
          <a:solidFill>
            <a:srgbClr val="3A8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49EACD50-B6C5-4FB3-A09E-3E02A4FFD496}"/>
              </a:ext>
            </a:extLst>
          </p:cNvPr>
          <p:cNvSpPr txBox="1"/>
          <p:nvPr/>
        </p:nvSpPr>
        <p:spPr>
          <a:xfrm>
            <a:off x="4209143" y="4402184"/>
            <a:ext cx="7576457" cy="1200329"/>
          </a:xfrm>
          <a:prstGeom prst="rect">
            <a:avLst/>
          </a:prstGeom>
          <a:noFill/>
        </p:spPr>
        <p:txBody>
          <a:bodyPr wrap="square">
            <a:spAutoFit/>
          </a:bodyPr>
          <a:lstStyle/>
          <a:p>
            <a:r>
              <a:rPr lang="vi-VN" sz="3600" b="1" dirty="0">
                <a:solidFill>
                  <a:srgbClr val="3A8638"/>
                </a:solidFill>
                <a:effectLst/>
                <a:latin typeface="Times New Roman" panose="02020603050405020304" pitchFamily="18" charset="0"/>
                <a:ea typeface="Liberation Serif"/>
              </a:rPr>
              <a:t>Câu có nhiều vị ngữ liên tiếp có mục đích mở rộng nội dung kể, tả.</a:t>
            </a:r>
            <a:endParaRPr lang="vi-VN" sz="3600" dirty="0">
              <a:solidFill>
                <a:srgbClr val="3A8638"/>
              </a:solidFill>
            </a:endParaRPr>
          </a:p>
        </p:txBody>
      </p:sp>
    </p:spTree>
    <p:extLst>
      <p:ext uri="{BB962C8B-B14F-4D97-AF65-F5344CB8AC3E}">
        <p14:creationId xmlns:p14="http://schemas.microsoft.com/office/powerpoint/2010/main" val="2501859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olap\Downloads\hình nền pp\hinh-nen-powerpoin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772" y="431799"/>
            <a:ext cx="10929256" cy="3170099"/>
          </a:xfrm>
          <a:prstGeom prst="rect">
            <a:avLst/>
          </a:prstGeom>
          <a:noFill/>
        </p:spPr>
        <p:txBody>
          <a:bodyPr wrap="square" rtlCol="0">
            <a:spAutoFit/>
          </a:bodyPr>
          <a:lstStyle/>
          <a:p>
            <a:r>
              <a:rPr lang="vi-VN" sz="4000" dirty="0">
                <a:latin typeface="+mj-lt"/>
              </a:rPr>
              <a:t>Câu </a:t>
            </a:r>
            <a:r>
              <a:rPr lang="en-US" sz="4000" dirty="0">
                <a:latin typeface="Times New Roman" panose="02020603050405020304" pitchFamily="18" charset="0"/>
                <a:cs typeface="Times New Roman" panose="02020603050405020304" pitchFamily="18" charset="0"/>
              </a:rPr>
              <a:t>5: </a:t>
            </a:r>
          </a:p>
          <a:p>
            <a:r>
              <a:rPr lang="en-US" sz="4000" dirty="0">
                <a:latin typeface="Times New Roman" panose="02020603050405020304" pitchFamily="18" charset="0"/>
                <a:cs typeface="Times New Roman" panose="02020603050405020304" pitchFamily="18" charset="0"/>
              </a:rPr>
              <a:t>Cũng có khi khói vui hơn niềm vui của người. Làng có đứa bé mới chào đời, giữa một ngày đông buốt giá. Trong bếp, ngọn lửa nhảy nhót reo vui phần phật, khói bay lên qua mái nhà rất nhanh, rất cao</a:t>
            </a: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1672074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684</Words>
  <Application>Microsoft Office PowerPoint</Application>
  <PresentationFormat>Màn hình rộng</PresentationFormat>
  <Paragraphs>66</Paragraphs>
  <Slides>14</Slides>
  <Notes>3</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14</vt:i4>
      </vt:variant>
    </vt:vector>
  </HeadingPairs>
  <TitlesOfParts>
    <vt:vector size="21" baseType="lpstr">
      <vt:lpstr>Calibri</vt:lpstr>
      <vt:lpstr>Times New Roman</vt:lpstr>
      <vt:lpstr>#9Slide03 Arima Madurai Black</vt:lpstr>
      <vt:lpstr>Arial</vt:lpstr>
      <vt:lpstr>Calibri Light</vt:lpstr>
      <vt:lpstr>Liberation Serif</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Tien Ho Minh</cp:lastModifiedBy>
  <cp:revision>123</cp:revision>
  <dcterms:created xsi:type="dcterms:W3CDTF">2018-08-09T12:27:57Z</dcterms:created>
  <dcterms:modified xsi:type="dcterms:W3CDTF">2021-06-22T03:10:53Z</dcterms:modified>
</cp:coreProperties>
</file>