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372" r:id="rId2"/>
    <p:sldId id="373" r:id="rId3"/>
    <p:sldId id="375" r:id="rId4"/>
    <p:sldId id="279" r:id="rId5"/>
    <p:sldId id="376" r:id="rId6"/>
    <p:sldId id="377" r:id="rId7"/>
    <p:sldId id="378" r:id="rId8"/>
    <p:sldId id="379" r:id="rId9"/>
    <p:sldId id="380" r:id="rId10"/>
    <p:sldId id="347" r:id="rId11"/>
    <p:sldId id="383" r:id="rId12"/>
    <p:sldId id="401" r:id="rId13"/>
    <p:sldId id="397" r:id="rId14"/>
    <p:sldId id="402" r:id="rId15"/>
    <p:sldId id="399" r:id="rId16"/>
    <p:sldId id="400" r:id="rId17"/>
    <p:sldId id="314" r:id="rId18"/>
    <p:sldId id="330" r:id="rId19"/>
    <p:sldId id="3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D7F"/>
    <a:srgbClr val="036171"/>
    <a:srgbClr val="7192A9"/>
    <a:srgbClr val="F7941E"/>
    <a:srgbClr val="0000FF"/>
    <a:srgbClr val="048DA4"/>
    <a:srgbClr val="CC3300"/>
    <a:srgbClr val="FFDAAB"/>
    <a:srgbClr val="0FB7BD"/>
    <a:srgbClr val="00A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54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515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57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64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294538"/>
            <a:ext cx="107596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Match the headlines (1 – 2) with the natural disasters (A – B).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1540343"/>
              </p:ext>
            </p:extLst>
          </p:nvPr>
        </p:nvGraphicFramePr>
        <p:xfrm>
          <a:off x="382773" y="2402967"/>
          <a:ext cx="11536326" cy="36267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Headlines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rgbClr val="0070C0"/>
                          </a:solidFill>
                        </a:rPr>
                        <a:t>Natural disasters</a:t>
                      </a:r>
                      <a:endParaRPr lang="en-US" sz="32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smtClean="0"/>
                        <a:t>1.</a:t>
                      </a:r>
                      <a:r>
                        <a:rPr lang="en-US" sz="3200" baseline="0" smtClean="0"/>
                        <a:t> </a:t>
                      </a:r>
                      <a:r>
                        <a:rPr lang="en-US" sz="3200" smtClean="0"/>
                        <a:t>30 </a:t>
                      </a:r>
                      <a:r>
                        <a:rPr lang="en-US" sz="3200" dirty="0" smtClean="0"/>
                        <a:t>seconds of a slight shaking in </a:t>
                      </a:r>
                      <a:r>
                        <a:rPr lang="en-US" sz="3200" smtClean="0"/>
                        <a:t>Ha </a:t>
                      </a:r>
                      <a:r>
                        <a:rPr lang="en-US" sz="3200" smtClean="0"/>
                        <a:t>Noi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 algn="l">
                        <a:spcAft>
                          <a:spcPts val="0"/>
                        </a:spcAft>
                      </a:pPr>
                      <a:r>
                        <a:rPr lang="en-US" sz="3200" dirty="0" smtClean="0"/>
                        <a:t>2. A thick layer of ash </a:t>
                      </a:r>
                      <a:r>
                        <a:rPr lang="en-US" sz="3200" smtClean="0"/>
                        <a:t>covers </a:t>
                      </a:r>
                      <a:r>
                        <a:rPr lang="en-US" sz="3200" smtClean="0"/>
                        <a:t>Tonga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921256" y="3812145"/>
            <a:ext cx="3902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A. volcanic eruption 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21256" y="5154224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>
                <a:solidFill>
                  <a:srgbClr val="7030A0"/>
                </a:solidFill>
              </a:rPr>
              <a:t>B. earthquake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-0.30104 -0.191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-0.30925 0.2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69" y="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17" y="1647538"/>
            <a:ext cx="5131553" cy="50780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233" y="1647538"/>
            <a:ext cx="5279405" cy="507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078925"/>
            <a:ext cx="10695887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Read the two news articles. Match the highlighted words with their </a:t>
            </a:r>
            <a:r>
              <a:rPr lang="en-US" sz="2500" b="1" dirty="0" smtClean="0"/>
              <a:t>meanings.</a:t>
            </a:r>
            <a:endParaRPr lang="en-US" sz="25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06355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9396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594274"/>
              </p:ext>
            </p:extLst>
          </p:nvPr>
        </p:nvGraphicFramePr>
        <p:xfrm>
          <a:off x="487066" y="1695212"/>
          <a:ext cx="11451265" cy="5051683"/>
        </p:xfrm>
        <a:graphic>
          <a:graphicData uri="http://schemas.openxmlformats.org/drawingml/2006/table">
            <a:tbl>
              <a:tblPr firstRow="1" firstCol="1" bandRow="1"/>
              <a:tblGrid>
                <a:gridCol w="2224236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4561368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4665661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679039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Highlighted words 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FF00"/>
                          </a:solidFill>
                        </a:rPr>
                        <a:t>Meanings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79039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1. violently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64703">
                <a:tc>
                  <a:txBody>
                    <a:bodyPr/>
                    <a:lstStyle/>
                    <a:p>
                      <a:r>
                        <a:rPr lang="en-US" sz="3000" b="0" dirty="0" smtClean="0"/>
                        <a:t>2. tsunami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pPr algn="just"/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000" b="0" dirty="0" smtClean="0"/>
                        <a:t>missing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3000" b="0" dirty="0" smtClean="0"/>
                        <a:t>trembling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  <a:tr h="888588">
                <a:tc>
                  <a:txBody>
                    <a:bodyPr/>
                    <a:lstStyle/>
                    <a:p>
                      <a:r>
                        <a:rPr lang="en-US" sz="3000" b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3000" b="0" dirty="0" smtClean="0"/>
                        <a:t>fear</a:t>
                      </a:r>
                      <a:endParaRPr lang="en-US" sz="30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729483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86965" y="2589384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a. not yet found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86965" y="3395153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b. slightly shaking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86965" y="4037553"/>
            <a:ext cx="46656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c. the bad feeling you have when you are </a:t>
            </a:r>
            <a:r>
              <a:rPr lang="en-US" sz="3000" b="1" dirty="0" smtClean="0">
                <a:solidFill>
                  <a:srgbClr val="7030A0"/>
                </a:solidFill>
                <a:cs typeface="Times New Roman" panose="02020603050405020304" pitchFamily="18" charset="0"/>
              </a:rPr>
              <a:t>frightened</a:t>
            </a:r>
            <a:endParaRPr lang="en-US" sz="3000" b="1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86965" y="5141618"/>
            <a:ext cx="33572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d. very strongly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86965" y="5778905"/>
            <a:ext cx="39287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  <a:cs typeface="Times New Roman" panose="02020603050405020304" pitchFamily="18" charset="0"/>
              </a:rPr>
              <a:t>e. very large waves in the sea</a:t>
            </a:r>
          </a:p>
        </p:txBody>
      </p:sp>
    </p:spTree>
    <p:extLst>
      <p:ext uri="{BB962C8B-B14F-4D97-AF65-F5344CB8AC3E}">
        <p14:creationId xmlns:p14="http://schemas.microsoft.com/office/powerpoint/2010/main" val="2176965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3.7037E-6 L -0.38073 -0.370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7" y="-1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-0.38334 -0.390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67" y="-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3793 0.2430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3.33333E-6 L -0.3793 0.255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1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37813 0.257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41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8" y="1330181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487066" y="2092929"/>
            <a:ext cx="1137886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7941E"/>
                </a:solidFill>
              </a:rPr>
              <a:t>1. </a:t>
            </a:r>
            <a:r>
              <a:rPr lang="en-US" sz="3200" smtClean="0"/>
              <a:t>Where </a:t>
            </a:r>
            <a:r>
              <a:rPr lang="en-US" sz="3200" dirty="0"/>
              <a:t>and when did the eruption happen? </a:t>
            </a:r>
            <a:endParaRPr lang="en-US" sz="3200" dirty="0" smtClean="0"/>
          </a:p>
          <a:p>
            <a:r>
              <a:rPr lang="en-US" sz="3200" smtClean="0"/>
              <a:t>=&gt; </a:t>
            </a:r>
          </a:p>
          <a:p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2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did the eruption cause? </a:t>
            </a:r>
            <a:endParaRPr lang="en-US" sz="3200" dirty="0" smtClean="0"/>
          </a:p>
          <a:p>
            <a:r>
              <a:rPr lang="en-US" sz="3200" smtClean="0"/>
              <a:t>=&gt;</a:t>
            </a:r>
            <a:endParaRPr lang="en-US" sz="3200" dirty="0" smtClean="0"/>
          </a:p>
          <a:p>
            <a:endParaRPr lang="en-US" sz="3200" b="1" smtClean="0">
              <a:solidFill>
                <a:srgbClr val="F7941E"/>
              </a:solidFill>
            </a:endParaRPr>
          </a:p>
          <a:p>
            <a:r>
              <a:rPr lang="en-US" sz="3200" b="1" smtClean="0">
                <a:solidFill>
                  <a:srgbClr val="F7941E"/>
                </a:solidFill>
              </a:rPr>
              <a:t>3</a:t>
            </a:r>
            <a:r>
              <a:rPr lang="en-US" sz="3200" b="1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were the other effects of the eruption</a:t>
            </a:r>
            <a:r>
              <a:rPr lang="en-US" sz="3200" dirty="0" smtClean="0"/>
              <a:t>? </a:t>
            </a:r>
          </a:p>
          <a:p>
            <a:r>
              <a:rPr lang="en-US" sz="3200" smtClean="0"/>
              <a:t>=&gt;</a:t>
            </a:r>
            <a:endParaRPr lang="en-US" sz="3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1010938" y="2572797"/>
            <a:ext cx="6427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In the South Pacific last Saturday.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10938" y="4056411"/>
            <a:ext cx="1976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tsunami.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74358" y="5586193"/>
            <a:ext cx="9933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It destroyed hundreds of homes on some small islands, and more </a:t>
            </a:r>
            <a:r>
              <a:rPr lang="en-US" sz="3200" dirty="0" smtClean="0">
                <a:solidFill>
                  <a:srgbClr val="00B050"/>
                </a:solidFill>
              </a:rPr>
              <a:t>than </a:t>
            </a:r>
            <a:r>
              <a:rPr lang="en-US" sz="3200" dirty="0">
                <a:solidFill>
                  <a:srgbClr val="00B050"/>
                </a:solidFill>
              </a:rPr>
              <a:t>twenty people on these islands are missing.</a:t>
            </a: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4357" y="1312843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articles again and answer the questions.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4357" y="2351959"/>
            <a:ext cx="113788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solidFill>
                  <a:srgbClr val="F7941E"/>
                </a:solidFill>
              </a:rPr>
              <a:t>4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How long did the buildings shake? </a:t>
            </a:r>
            <a:endParaRPr lang="en-US" sz="3200" dirty="0" smtClean="0"/>
          </a:p>
          <a:p>
            <a:r>
              <a:rPr lang="en-US" sz="3200" smtClean="0"/>
              <a:t>=&gt;</a:t>
            </a:r>
            <a:endParaRPr lang="en-US" sz="3200" dirty="0" smtClean="0"/>
          </a:p>
          <a:p>
            <a:endParaRPr lang="en-US" sz="3200">
              <a:solidFill>
                <a:srgbClr val="F7941E"/>
              </a:solidFill>
            </a:endParaRPr>
          </a:p>
          <a:p>
            <a:r>
              <a:rPr lang="en-US" sz="3200" smtClean="0">
                <a:solidFill>
                  <a:srgbClr val="F7941E"/>
                </a:solidFill>
              </a:rPr>
              <a:t>5</a:t>
            </a:r>
            <a:r>
              <a:rPr lang="en-US" sz="3200" dirty="0">
                <a:solidFill>
                  <a:srgbClr val="F7941E"/>
                </a:solidFill>
              </a:rPr>
              <a:t>. </a:t>
            </a:r>
            <a:r>
              <a:rPr lang="en-US" sz="3200" dirty="0"/>
              <a:t>What caused the shaking</a:t>
            </a:r>
            <a:r>
              <a:rPr lang="en-US" sz="3200" dirty="0" smtClean="0"/>
              <a:t>?</a:t>
            </a:r>
          </a:p>
          <a:p>
            <a:r>
              <a:rPr lang="en-US" sz="3200" smtClean="0"/>
              <a:t>=&gt;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1664854" y="2873074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For about 30 seconds.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64853" y="4321729"/>
            <a:ext cx="5310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A strong earthquake in China.</a:t>
            </a:r>
          </a:p>
        </p:txBody>
      </p:sp>
    </p:spTree>
    <p:extLst>
      <p:ext uri="{BB962C8B-B14F-4D97-AF65-F5344CB8AC3E}">
        <p14:creationId xmlns:p14="http://schemas.microsoft.com/office/powerpoint/2010/main" val="1220208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4989" y="1161870"/>
            <a:ext cx="1070651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pairs. Match the questions with the answers.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274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2383" y="115828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7584" y="10413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7077"/>
          <a:stretch/>
        </p:blipFill>
        <p:spPr>
          <a:xfrm>
            <a:off x="1979368" y="1623533"/>
            <a:ext cx="1906832" cy="52344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43517"/>
          <a:stretch/>
        </p:blipFill>
        <p:spPr>
          <a:xfrm>
            <a:off x="7271237" y="1623534"/>
            <a:ext cx="2509247" cy="523446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886200" y="3267755"/>
            <a:ext cx="3385037" cy="3083117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886200" y="2154115"/>
            <a:ext cx="3385037" cy="1969477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886200" y="3267755"/>
            <a:ext cx="3385037" cy="1969477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886199" y="5055576"/>
            <a:ext cx="3385038" cy="1374505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10937" y="1120550"/>
            <a:ext cx="1070651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Work in groups. Prepare a short piece of news about the natural disaster in 4 or one you know of. Report the news to the class.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058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64" y="2027508"/>
            <a:ext cx="4810843" cy="270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4244" t="16405" r="4827" b="7622"/>
          <a:stretch/>
        </p:blipFill>
        <p:spPr>
          <a:xfrm>
            <a:off x="3991724" y="3686576"/>
            <a:ext cx="4440099" cy="30151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48847" y="2288342"/>
            <a:ext cx="4071236" cy="2015936"/>
          </a:xfrm>
          <a:prstGeom prst="rect">
            <a:avLst/>
          </a:prstGeom>
          <a:solidFill>
            <a:srgbClr val="036D7F"/>
          </a:solidFill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chemeClr val="bg1"/>
                </a:solidFill>
              </a:rPr>
              <a:t>Example</a:t>
            </a:r>
            <a:r>
              <a:rPr lang="en-US" sz="2500" dirty="0">
                <a:solidFill>
                  <a:schemeClr val="bg1"/>
                </a:solidFill>
              </a:rPr>
              <a:t>: </a:t>
            </a:r>
            <a:endParaRPr lang="en-US" sz="2500" dirty="0" smtClean="0">
              <a:solidFill>
                <a:schemeClr val="bg1"/>
              </a:solidFill>
            </a:endParaRPr>
          </a:p>
          <a:p>
            <a:r>
              <a:rPr lang="en-US" sz="2500" dirty="0" smtClean="0">
                <a:solidFill>
                  <a:schemeClr val="bg1"/>
                </a:solidFill>
              </a:rPr>
              <a:t>Five </a:t>
            </a:r>
            <a:r>
              <a:rPr lang="en-US" sz="2500" dirty="0">
                <a:solidFill>
                  <a:schemeClr val="bg1"/>
                </a:solidFill>
              </a:rPr>
              <a:t>days of heavy rain caused a serious flood in a village in </a:t>
            </a:r>
            <a:r>
              <a:rPr lang="en-US" sz="2500" dirty="0" err="1">
                <a:solidFill>
                  <a:schemeClr val="bg1"/>
                </a:solidFill>
              </a:rPr>
              <a:t>Phu</a:t>
            </a:r>
            <a:r>
              <a:rPr lang="en-US" sz="2500" dirty="0">
                <a:solidFill>
                  <a:schemeClr val="bg1"/>
                </a:solidFill>
              </a:rPr>
              <a:t> Yen. The flood happened last week. … </a:t>
            </a:r>
          </a:p>
        </p:txBody>
      </p:sp>
    </p:spTree>
    <p:extLst>
      <p:ext uri="{BB962C8B-B14F-4D97-AF65-F5344CB8AC3E}">
        <p14:creationId xmlns:p14="http://schemas.microsoft.com/office/powerpoint/2010/main" val="900203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80664"/>
            <a:ext cx="16907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24005" y="1896217"/>
            <a:ext cx="861256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</a:rPr>
              <a:t>In this lesson, </a:t>
            </a:r>
            <a:r>
              <a:rPr lang="en-US" sz="3200" b="1" dirty="0" smtClean="0">
                <a:solidFill>
                  <a:srgbClr val="FF0000"/>
                </a:solidFill>
              </a:rPr>
              <a:t>you have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endParaRPr lang="en-US" sz="32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learnt new </a:t>
            </a:r>
            <a:r>
              <a:rPr lang="en-US" sz="3200" dirty="0"/>
              <a:t>words related to </a:t>
            </a:r>
            <a:r>
              <a:rPr lang="en-US" sz="3200" dirty="0" smtClean="0"/>
              <a:t>natural disasters.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read </a:t>
            </a:r>
            <a:r>
              <a:rPr lang="en-US" sz="3200" dirty="0" smtClean="0"/>
              <a:t>2 passages about volcano and earthquake.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smtClean="0"/>
              <a:t>report </a:t>
            </a:r>
            <a:r>
              <a:rPr lang="en-US" sz="3200" dirty="0"/>
              <a:t>a short piece of news about the natural </a:t>
            </a:r>
            <a:r>
              <a:rPr lang="en-US" sz="3200" dirty="0" smtClean="0"/>
              <a:t>disaster. </a:t>
            </a:r>
            <a:endParaRPr lang="en-US" sz="3200" dirty="0"/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3076" y="2771532"/>
            <a:ext cx="2330929" cy="233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2002" y="126038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763" y="2469568"/>
            <a:ext cx="77474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</a:t>
            </a:r>
            <a:r>
              <a:rPr lang="en-US" sz="3600" smtClean="0"/>
              <a:t>Learn </a:t>
            </a:r>
            <a:r>
              <a:rPr lang="en-US" sz="3600"/>
              <a:t>the </a:t>
            </a:r>
            <a:r>
              <a:rPr lang="en-US" sz="3600"/>
              <a:t>words by heart.</a:t>
            </a:r>
            <a:endParaRPr lang="en-US" sz="3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Do </a:t>
            </a:r>
            <a:r>
              <a:rPr lang="en-US" sz="3600" dirty="0"/>
              <a:t>exercises in the </a:t>
            </a:r>
            <a:r>
              <a:rPr lang="en-US" sz="3600" dirty="0" smtClean="0"/>
              <a:t>workbook.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3600" smtClean="0"/>
              <a:t> Prepare </a:t>
            </a:r>
            <a:r>
              <a:rPr lang="en-US" sz="3600" dirty="0"/>
              <a:t>for Lesson </a:t>
            </a:r>
            <a:r>
              <a:rPr lang="en-US" sz="3600" dirty="0" smtClean="0"/>
              <a:t>6 </a:t>
            </a:r>
            <a:r>
              <a:rPr lang="en-US" sz="3600" dirty="0"/>
              <a:t>– Skills 2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870" y="3202258"/>
            <a:ext cx="3020335" cy="302033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582763" y="130811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865" y="1185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1004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022836" y="1322587"/>
            <a:ext cx="4472574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2" y="1154191"/>
            <a:ext cx="964452" cy="9164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639" y="2191054"/>
            <a:ext cx="7824235" cy="4401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1" name="Rounded Rectangle 20"/>
          <p:cNvSpPr/>
          <p:nvPr/>
        </p:nvSpPr>
        <p:spPr>
          <a:xfrm>
            <a:off x="4267389" y="408187"/>
            <a:ext cx="4589531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bg1"/>
                </a:solidFill>
              </a:rPr>
              <a:t>    </a:t>
            </a:r>
            <a:r>
              <a:rPr lang="en-US" sz="2400" b="1" dirty="0" smtClean="0">
                <a:solidFill>
                  <a:schemeClr val="bg1"/>
                </a:solidFill>
              </a:rPr>
              <a:t>LESSON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en-US" sz="2400" b="1" dirty="0" smtClean="0">
                <a:solidFill>
                  <a:schemeClr val="bg1"/>
                </a:solidFill>
              </a:rPr>
              <a:t>: SKILLS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992877" y="1234447"/>
            <a:ext cx="5740800" cy="66343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Who’s faster?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92877" y="2088527"/>
            <a:ext cx="5755112" cy="1605288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Task 1: Match the </a:t>
            </a:r>
            <a:r>
              <a:rPr lang="en-US">
                <a:solidFill>
                  <a:schemeClr val="tx1"/>
                </a:solidFill>
              </a:rPr>
              <a:t>headlines </a:t>
            </a:r>
            <a:r>
              <a:rPr lang="en-US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>
                <a:solidFill>
                  <a:schemeClr val="tx1"/>
                </a:solidFill>
              </a:rPr>
              <a:t>natural </a:t>
            </a:r>
            <a:r>
              <a:rPr lang="en-US" smtClean="0">
                <a:solidFill>
                  <a:schemeClr val="tx1"/>
                </a:solidFill>
              </a:rPr>
              <a:t>disasters.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Task 2</a:t>
            </a:r>
            <a:r>
              <a:rPr lang="en-GB">
                <a:solidFill>
                  <a:schemeClr val="tx1"/>
                </a:solidFill>
              </a:rPr>
              <a:t>: </a:t>
            </a:r>
            <a:r>
              <a:rPr lang="en-GB" smtClean="0">
                <a:solidFill>
                  <a:schemeClr val="tx1"/>
                </a:solidFill>
              </a:rPr>
              <a:t>Read the articles. </a:t>
            </a:r>
            <a:r>
              <a:rPr lang="en-US" smtClean="0">
                <a:solidFill>
                  <a:schemeClr val="tx1"/>
                </a:solidFill>
              </a:rPr>
              <a:t>Match </a:t>
            </a:r>
            <a:r>
              <a:rPr lang="en-US" dirty="0">
                <a:solidFill>
                  <a:schemeClr val="tx1"/>
                </a:solidFill>
              </a:rPr>
              <a:t>the highlighted words with their meanings.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articles again and answer the questions.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85074" y="550187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285675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535089" y="268341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READING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292800" y="423058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SPEAKING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426447" y="55436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stCxn id="37" idx="3"/>
            <a:endCxn id="38" idx="0"/>
          </p:cNvCxnSpPr>
          <p:nvPr/>
        </p:nvCxnSpPr>
        <p:spPr>
          <a:xfrm>
            <a:off x="2802789" y="1591778"/>
            <a:ext cx="1650257" cy="10916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2210757" y="2992220"/>
            <a:ext cx="1324332" cy="123836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stCxn id="39" idx="3"/>
            <a:endCxn id="40" idx="0"/>
          </p:cNvCxnSpPr>
          <p:nvPr/>
        </p:nvCxnSpPr>
        <p:spPr>
          <a:xfrm>
            <a:off x="3128714" y="4531310"/>
            <a:ext cx="1215690" cy="101232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985074" y="3901842"/>
            <a:ext cx="5743692" cy="1331061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Match </a:t>
            </a:r>
            <a:r>
              <a:rPr lang="en-US" dirty="0">
                <a:solidFill>
                  <a:schemeClr val="tx1"/>
                </a:solidFill>
              </a:rPr>
              <a:t>the questions with the answers. </a:t>
            </a:r>
          </a:p>
          <a:p>
            <a:r>
              <a:rPr lang="en-US" dirty="0">
                <a:solidFill>
                  <a:schemeClr val="tx1"/>
                </a:solidFill>
              </a:rPr>
              <a:t>Task 5</a:t>
            </a:r>
            <a:r>
              <a:rPr lang="en-US">
                <a:solidFill>
                  <a:schemeClr val="tx1"/>
                </a:solidFill>
              </a:rPr>
              <a:t>: </a:t>
            </a:r>
            <a:r>
              <a:rPr lang="en-US" smtClean="0">
                <a:solidFill>
                  <a:schemeClr val="tx1"/>
                </a:solidFill>
              </a:rPr>
              <a:t>Prepare </a:t>
            </a:r>
            <a:r>
              <a:rPr lang="en-US" dirty="0">
                <a:solidFill>
                  <a:schemeClr val="tx1"/>
                </a:solidFill>
              </a:rPr>
              <a:t>a short piece of news about the natural disaster in 4 or one you know of. Report the news to the class.</a:t>
            </a:r>
          </a:p>
        </p:txBody>
      </p:sp>
    </p:spTree>
    <p:extLst>
      <p:ext uri="{BB962C8B-B14F-4D97-AF65-F5344CB8AC3E}">
        <p14:creationId xmlns:p14="http://schemas.microsoft.com/office/powerpoint/2010/main" val="432522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Cloud 1"/>
          <p:cNvSpPr/>
          <p:nvPr/>
        </p:nvSpPr>
        <p:spPr>
          <a:xfrm>
            <a:off x="4209948" y="2321852"/>
            <a:ext cx="3594304" cy="2711302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Natural disasters</a:t>
            </a:r>
            <a:endParaRPr lang="en-US" sz="3500" b="1" dirty="0"/>
          </a:p>
        </p:txBody>
      </p:sp>
      <p:cxnSp>
        <p:nvCxnSpPr>
          <p:cNvPr id="5" name="Straight Arrow Connector 4"/>
          <p:cNvCxnSpPr>
            <a:endCxn id="6" idx="1"/>
          </p:cNvCxnSpPr>
          <p:nvPr/>
        </p:nvCxnSpPr>
        <p:spPr>
          <a:xfrm flipV="1">
            <a:off x="7615218" y="2216345"/>
            <a:ext cx="1571312" cy="755616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erupt</a:t>
            </a:r>
            <a:endParaRPr lang="en-US" sz="3200" b="1" dirty="0"/>
          </a:p>
        </p:txBody>
      </p:sp>
      <p:cxnSp>
        <p:nvCxnSpPr>
          <p:cNvPr id="11" name="Straight Arrow Connector 10"/>
          <p:cNvCxnSpPr>
            <a:endCxn id="12" idx="1"/>
          </p:cNvCxnSpPr>
          <p:nvPr/>
        </p:nvCxnSpPr>
        <p:spPr>
          <a:xfrm flipV="1">
            <a:off x="7795664" y="3186169"/>
            <a:ext cx="1399454" cy="61632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95118" y="2893781"/>
            <a:ext cx="2014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warning</a:t>
            </a:r>
            <a:endParaRPr lang="en-US" sz="3200" b="1" dirty="0"/>
          </a:p>
        </p:txBody>
      </p:sp>
      <p:cxnSp>
        <p:nvCxnSpPr>
          <p:cNvPr id="14" name="Straight Arrow Connector 13"/>
          <p:cNvCxnSpPr>
            <a:endCxn id="15" idx="1"/>
          </p:cNvCxnSpPr>
          <p:nvPr/>
        </p:nvCxnSpPr>
        <p:spPr>
          <a:xfrm>
            <a:off x="7366420" y="4345117"/>
            <a:ext cx="1450629" cy="127572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817049" y="4180301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shake</a:t>
            </a:r>
            <a:endParaRPr lang="en-US" sz="3200" b="1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440946" y="4893383"/>
            <a:ext cx="601692" cy="81720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21018" y="5721698"/>
            <a:ext cx="2996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emergency kit</a:t>
            </a:r>
            <a:endParaRPr lang="en-US" sz="3200" b="1" dirty="0"/>
          </a:p>
        </p:txBody>
      </p:sp>
      <p:cxnSp>
        <p:nvCxnSpPr>
          <p:cNvPr id="18" name="Straight Arrow Connector 17"/>
          <p:cNvCxnSpPr>
            <a:endCxn id="19" idx="0"/>
          </p:cNvCxnSpPr>
          <p:nvPr/>
        </p:nvCxnSpPr>
        <p:spPr>
          <a:xfrm flipH="1">
            <a:off x="2567842" y="4522815"/>
            <a:ext cx="1862310" cy="895388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24176" y="5418203"/>
            <a:ext cx="148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victim </a:t>
            </a:r>
            <a:endParaRPr lang="en-US" sz="3200" b="1" dirty="0"/>
          </a:p>
        </p:txBody>
      </p:sp>
      <p:cxnSp>
        <p:nvCxnSpPr>
          <p:cNvPr id="20" name="Straight Arrow Connector 19"/>
          <p:cNvCxnSpPr>
            <a:endCxn id="22" idx="0"/>
          </p:cNvCxnSpPr>
          <p:nvPr/>
        </p:nvCxnSpPr>
        <p:spPr>
          <a:xfrm flipH="1">
            <a:off x="1742874" y="3802493"/>
            <a:ext cx="2467076" cy="37780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8439" y="4180300"/>
            <a:ext cx="2668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rescue worker</a:t>
            </a:r>
            <a:endParaRPr lang="en-US" sz="3200" b="1" dirty="0"/>
          </a:p>
        </p:txBody>
      </p:sp>
      <p:cxnSp>
        <p:nvCxnSpPr>
          <p:cNvPr id="23" name="Straight Arrow Connector 22"/>
          <p:cNvCxnSpPr>
            <a:endCxn id="24" idx="3"/>
          </p:cNvCxnSpPr>
          <p:nvPr/>
        </p:nvCxnSpPr>
        <p:spPr>
          <a:xfrm flipH="1" flipV="1">
            <a:off x="2567842" y="2541497"/>
            <a:ext cx="2074159" cy="29238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84738" y="2249109"/>
            <a:ext cx="1583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tornado </a:t>
            </a:r>
            <a:endParaRPr lang="en-US" sz="3200" b="1" dirty="0"/>
          </a:p>
        </p:txBody>
      </p:sp>
      <p:cxnSp>
        <p:nvCxnSpPr>
          <p:cNvPr id="25" name="Straight Arrow Connector 24"/>
          <p:cNvCxnSpPr>
            <a:endCxn id="26" idx="2"/>
          </p:cNvCxnSpPr>
          <p:nvPr/>
        </p:nvCxnSpPr>
        <p:spPr>
          <a:xfrm flipV="1">
            <a:off x="5882055" y="1858623"/>
            <a:ext cx="74563" cy="58863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41998" y="1273848"/>
            <a:ext cx="2629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landslide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5" grpId="0"/>
      <p:bldP spid="17" grpId="0"/>
      <p:bldP spid="19" grpId="0"/>
      <p:bldP spid="22" grpId="0"/>
      <p:bldP spid="24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47608" y="1456098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ash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142560" y="4715363"/>
            <a:ext cx="377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43349" y="3248231"/>
            <a:ext cx="13254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æʃ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33" y="1355008"/>
            <a:ext cx="7634945" cy="5088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flipH="1">
            <a:off x="9179317" y="1397517"/>
            <a:ext cx="1706739" cy="8487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4554" y="33579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1101680" y="1005618"/>
            <a:ext cx="7942095" cy="74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tsunami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501296" y="4946889"/>
            <a:ext cx="3925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trận sóng thần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29336" y="3253901"/>
            <a:ext cx="3334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tsu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ː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nɑːmi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585" y="2141589"/>
            <a:ext cx="7407890" cy="4561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tsunami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8316" y="3364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1207" y="1302850"/>
            <a:ext cx="5161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mtClean="0"/>
              <a:t>tremble </a:t>
            </a:r>
            <a:r>
              <a:rPr lang="en-US" sz="6000" smtClean="0"/>
              <a:t>(v)</a:t>
            </a:r>
            <a:endParaRPr lang="en-US" sz="6000" dirty="0"/>
          </a:p>
        </p:txBody>
      </p:sp>
      <p:sp>
        <p:nvSpPr>
          <p:cNvPr id="12" name="Rectangle 11"/>
          <p:cNvSpPr/>
          <p:nvPr/>
        </p:nvSpPr>
        <p:spPr>
          <a:xfrm>
            <a:off x="737145" y="4942126"/>
            <a:ext cx="3378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smtClean="0"/>
              <a:t>rung lắc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099699" y="3394472"/>
            <a:ext cx="27473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 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trembl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236" y="1631570"/>
            <a:ext cx="7735847" cy="4859079"/>
          </a:xfrm>
          <a:prstGeom prst="rect">
            <a:avLst/>
          </a:prstGeom>
        </p:spPr>
      </p:pic>
      <p:pic>
        <p:nvPicPr>
          <p:cNvPr id="3" name="trem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2345" y="3505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972327"/>
              </p:ext>
            </p:extLst>
          </p:nvPr>
        </p:nvGraphicFramePr>
        <p:xfrm>
          <a:off x="1336658" y="2437060"/>
          <a:ext cx="10093342" cy="266002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40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500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579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321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/æʃ/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/tsuːˈnɑːmi/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trận sóng thần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/ˈtrembl/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rung lắc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ash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050181"/>
            <a:ext cx="609600" cy="609600"/>
          </a:xfrm>
          <a:prstGeom prst="rect">
            <a:avLst/>
          </a:prstGeom>
        </p:spPr>
      </p:pic>
      <p:pic>
        <p:nvPicPr>
          <p:cNvPr id="14" name="tsunami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3767074"/>
            <a:ext cx="609600" cy="609600"/>
          </a:xfrm>
          <a:prstGeom prst="rect">
            <a:avLst/>
          </a:prstGeom>
        </p:spPr>
      </p:pic>
      <p:pic>
        <p:nvPicPr>
          <p:cNvPr id="15" name="tremble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34023" y="43766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1207" y="13139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588364"/>
              </p:ext>
            </p:extLst>
          </p:nvPr>
        </p:nvGraphicFramePr>
        <p:xfrm>
          <a:off x="287079" y="1860701"/>
          <a:ext cx="11536326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116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5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95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0070C0"/>
                          </a:solidFill>
                        </a:rPr>
                        <a:t>New words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smtClean="0">
                          <a:solidFill>
                            <a:srgbClr val="0070C0"/>
                          </a:solidFill>
                        </a:rPr>
                        <a:t>Meaning</a:t>
                      </a:r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1.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ash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tsunami (n)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0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0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tremble (v)</a:t>
                      </a:r>
                      <a:endParaRPr lang="en-US" sz="3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40502" y="4940545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40502" y="3060706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trận sóng thần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40503" y="4011700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rung lắc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28685 -0.284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-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28685 0.133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49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7037E-6 L -0.28516 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3950</TotalTime>
  <Words>629</Words>
  <PresentationFormat>Widescreen</PresentationFormat>
  <Paragraphs>164</Paragraphs>
  <Slides>19</Slides>
  <Notes>15</Notes>
  <HiddenSlides>0</HiddenSlides>
  <MMClips>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2023-08-22T03:46:51Z</dcterms:modified>
</cp:coreProperties>
</file>