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67" r:id="rId3"/>
    <p:sldId id="27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89" r:id="rId12"/>
    <p:sldId id="290" r:id="rId13"/>
    <p:sldId id="291" r:id="rId14"/>
    <p:sldId id="292" r:id="rId15"/>
    <p:sldId id="300" r:id="rId16"/>
    <p:sldId id="288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00"/>
    <a:srgbClr val="CC9900"/>
    <a:srgbClr val="FFFF99"/>
    <a:srgbClr val="FFFF66"/>
    <a:srgbClr val="F4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152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AFB95-7188-438B-A0DF-154E556322D7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2056-FDB4-498D-9E0D-02E3082A4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0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4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D15044BE-B3F3-4258-B55D-9238C2EBFDF1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5"/>
            <a:ext cx="2895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0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7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9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071C8-FB1C-4E4D-BD75-0B4E1AA0009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4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9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29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9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75" y="1571625"/>
            <a:ext cx="6858000" cy="56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7" rIns="34274" bIns="1713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b="1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3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3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3</a:t>
            </a:r>
            <a:r>
              <a:rPr lang="en-US" sz="23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: PHƯƠNG TRÌNH. HỆ PHƯƠNG TRÌNH</a:t>
            </a:r>
            <a:endParaRPr lang="en-US" sz="23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2758" y="2628900"/>
            <a:ext cx="5236850" cy="8040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vi-VN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ĐẠI CƯƠNG VỀ PHƯƠNG TRÌNH </a:t>
            </a:r>
            <a:br>
              <a:rPr lang="en-US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</a:br>
            <a:r>
              <a:rPr lang="en-US" sz="25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(LUYỆN TẬP)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42922" y="657225"/>
            <a:ext cx="839282" cy="640052"/>
            <a:chOff x="11186391" y="149817"/>
            <a:chExt cx="2238375" cy="1707027"/>
          </a:xfrm>
        </p:grpSpPr>
        <p:pic>
          <p:nvPicPr>
            <p:cNvPr id="7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641538" y="628650"/>
            <a:ext cx="680210" cy="696830"/>
            <a:chOff x="12784885" y="859401"/>
            <a:chExt cx="1814128" cy="1858456"/>
          </a:xfrm>
        </p:grpSpPr>
        <p:sp>
          <p:nvSpPr>
            <p:cNvPr id="10" name="TextBox 9"/>
            <p:cNvSpPr txBox="1"/>
            <p:nvPr/>
          </p:nvSpPr>
          <p:spPr>
            <a:xfrm>
              <a:off x="12784885" y="859401"/>
              <a:ext cx="1814128" cy="984899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020902" y="1240451"/>
              <a:ext cx="1518335" cy="1477406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00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en-US" sz="30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0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043179" y="1288592"/>
            <a:ext cx="857895" cy="31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en-US" b="1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pic>
        <p:nvPicPr>
          <p:cNvPr id="1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47" y="537165"/>
            <a:ext cx="1269053" cy="1269219"/>
          </a:xfrm>
          <a:prstGeom prst="rect">
            <a:avLst/>
          </a:prstGeom>
        </p:spPr>
      </p:pic>
      <p:pic>
        <p:nvPicPr>
          <p:cNvPr id="14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0" y="527641"/>
            <a:ext cx="1182984" cy="1199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606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1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8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90550"/>
                <a:ext cx="4724397" cy="3499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c. </a:t>
                </a: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Thử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đúng</a:t>
                </a:r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;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90550"/>
                <a:ext cx="4724397" cy="3499548"/>
              </a:xfrm>
              <a:prstGeom prst="rect">
                <a:avLst/>
              </a:prstGeom>
              <a:blipFill>
                <a:blip r:embed="rId5"/>
                <a:stretch>
                  <a:fillRect l="-2067" t="-1394" r="-388" b="-2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586416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/>
              <p:nvPr/>
            </p:nvSpPr>
            <p:spPr>
              <a:xfrm>
                <a:off x="4612674" y="590550"/>
                <a:ext cx="4724397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b. </a:t>
                </a: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=±1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Thử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không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74" y="590550"/>
                <a:ext cx="4724397" cy="3416320"/>
              </a:xfrm>
              <a:prstGeom prst="rect">
                <a:avLst/>
              </a:prstGeom>
              <a:blipFill>
                <a:blip r:embed="rId6"/>
                <a:stretch>
                  <a:fillRect l="-2065"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35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929688" y="3315878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688" y="3315878"/>
                <a:ext cx="937712" cy="311624"/>
              </a:xfrm>
              <a:prstGeom prst="rect">
                <a:avLst/>
              </a:prstGeom>
              <a:blipFill rotWithShape="1">
                <a:blip r:embed="rId4"/>
                <a:stretch>
                  <a:fillRect l="-844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FR" b="1"/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≠1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3059858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≠−1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58" y="1958872"/>
                <a:ext cx="1645703" cy="311624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≠±1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  <a:blipFill>
                <a:blip r:embed="rId7"/>
                <a:stretch>
                  <a:fillRect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∈</m:t>
                      </m:r>
                      <m:r>
                        <a:rPr lang="fr-FR" i="1"/>
                        <m:t>ℝ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762000" y="3269712"/>
                <a:ext cx="5105400" cy="403957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Vì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pc="-56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pc="-56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pc="-56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+1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≠0, ∀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∈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ℝ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69712"/>
                <a:ext cx="5105400" cy="403957"/>
              </a:xfrm>
              <a:prstGeom prst="rect">
                <a:avLst/>
              </a:prstGeom>
              <a:blipFill>
                <a:blip r:embed="rId9"/>
                <a:stretch>
                  <a:fillRect l="-2983" t="-17910" b="-40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6979413" y="1930340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880898" y="1317487"/>
                <a:ext cx="5883140" cy="485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8" y="1317487"/>
                <a:ext cx="5883140" cy="485518"/>
              </a:xfrm>
              <a:prstGeom prst="rect">
                <a:avLst/>
              </a:prstGeom>
              <a:blipFill>
                <a:blip r:embed="rId10"/>
                <a:stretch>
                  <a:fillRect l="-933" b="-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3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7" grpId="0"/>
      <p:bldP spid="52" grpId="0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76200" y="1042970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>
                <a:blip r:embed="rId3"/>
                <a:stretch>
                  <a:fillRect l="-9091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&gt;3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311624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3059858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≥2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58" y="1958872"/>
                <a:ext cx="1645703" cy="588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≥1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966" y="1958872"/>
                <a:ext cx="1667666" cy="311624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≥3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508798" cy="5886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762000" y="3269712"/>
                <a:ext cx="5486400" cy="1213730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Điều </a:t>
                </a:r>
                <a:r>
                  <a:rPr lang="en-US" sz="2400" spc="-56" dirty="0" err="1">
                    <a:ea typeface="Tahoma" panose="020B0604030504040204" pitchFamily="34" charset="0"/>
                    <a:cs typeface="Tahoma" panose="020B0604030504040204" pitchFamily="34" charset="0"/>
                  </a:rPr>
                  <a:t>kiện</a:t>
                </a:r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pc="-56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−1≥0</m:t>
                            </m:r>
                          </m:e>
                          <m:e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−2≥0</m:t>
                            </m:r>
                          </m:e>
                          <m:e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−3≥0</m:t>
                            </m:r>
                          </m:e>
                        </m:eqArr>
                        <m:r>
                          <a:rPr lang="en-US" sz="2400" i="1" spc="-56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⇔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eqArrPr>
                              <m:e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≥1</m:t>
                                </m:r>
                              </m:e>
                              <m:e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≥2</m:t>
                                </m:r>
                              </m:e>
                              <m:e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≥3</m:t>
                                </m:r>
                              </m:e>
                            </m:eqArr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⇔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≥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e>
                        </m:d>
                      </m:e>
                    </m: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69712"/>
                <a:ext cx="5486400" cy="1213730"/>
              </a:xfrm>
              <a:prstGeom prst="rect">
                <a:avLst/>
              </a:prstGeom>
              <a:blipFill>
                <a:blip r:embed="rId8"/>
                <a:stretch>
                  <a:fillRect l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6969371" y="1927063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880898" y="1317487"/>
                <a:ext cx="6492739" cy="395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rad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rad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8" y="1317487"/>
                <a:ext cx="6492739" cy="395429"/>
              </a:xfrm>
              <a:prstGeom prst="rect">
                <a:avLst/>
              </a:prstGeom>
              <a:blipFill>
                <a:blip r:embed="rId9"/>
                <a:stretch>
                  <a:fillRect l="-845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84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4" grpId="0"/>
      <p:bldP spid="55" grpId="0"/>
      <p:bldP spid="77" grpId="0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42875" y="104952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>
                <a:blip r:embed="rId3"/>
                <a:stretch>
                  <a:fillRect l="-9091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≥2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2514600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&lt;7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958872"/>
                <a:ext cx="1645703" cy="311624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715919" y="1933824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fr-FR" i="1"/>
                        <m:t>2≤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≤7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919" y="1933824"/>
                <a:ext cx="1667666" cy="311624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fr-FR" i="1"/>
                        <m:t>2≤</m:t>
                      </m:r>
                      <m:r>
                        <a:rPr lang="en-US" i="1"/>
                        <m:t>𝑥</m:t>
                      </m:r>
                      <m:r>
                        <a:rPr lang="fr-FR" i="1"/>
                        <m:t>&lt;7</m:t>
                      </m:r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762000" y="3269712"/>
                <a:ext cx="6629400" cy="858440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Điều </a:t>
                </a:r>
                <a:r>
                  <a:rPr lang="en-US" sz="2400" spc="-56" dirty="0" err="1">
                    <a:ea typeface="Tahoma" panose="020B0604030504040204" pitchFamily="34" charset="0"/>
                    <a:cs typeface="Tahoma" panose="020B0604030504040204" pitchFamily="34" charset="0"/>
                  </a:rPr>
                  <a:t>kiện</a:t>
                </a:r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pc="-56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−2≥0</m:t>
                            </m:r>
                          </m:e>
                          <m:e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7−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&gt;0</m:t>
                            </m:r>
                          </m:e>
                        </m:eqArr>
                        <m:r>
                          <a:rPr lang="en-US" sz="2400" i="1" spc="-56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⇔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sz="2400" i="1" spc="-56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eqArrPr>
                              <m:e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2400" i="1" spc="-56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≥2</m:t>
                                </m:r>
                              </m:e>
                              <m:e>
                                <m:r>
                                  <a:rPr lang="en-US" sz="2400" b="0" i="1" spc="-56" smtClean="0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  <m:r>
                                  <a:rPr lang="en-US" sz="2400" b="0" i="1" spc="-56" smtClean="0"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&lt;7</m:t>
                                </m:r>
                              </m:e>
                            </m:eqArr>
                            <m:r>
                              <a:rPr lang="en-US" sz="2400" i="1" spc="-56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⇔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2≤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sz="2400" b="0" i="1" spc="-56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&lt;7</m:t>
                            </m:r>
                          </m:e>
                        </m:d>
                      </m:e>
                    </m:d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69712"/>
                <a:ext cx="6629400" cy="858440"/>
              </a:xfrm>
              <a:prstGeom prst="rect">
                <a:avLst/>
              </a:prstGeom>
              <a:blipFill>
                <a:blip r:embed="rId8"/>
                <a:stretch>
                  <a:fillRect l="-22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6903455" y="1927972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880898" y="1317487"/>
                <a:ext cx="5683222" cy="541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rad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7−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8" y="1317487"/>
                <a:ext cx="5683222" cy="541174"/>
              </a:xfrm>
              <a:prstGeom prst="rect">
                <a:avLst/>
              </a:prstGeom>
              <a:blipFill>
                <a:blip r:embed="rId9"/>
                <a:stretch>
                  <a:fillRect l="-966" r="-107" b="-3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4" grpId="0"/>
      <p:bldP spid="55" grpId="0"/>
      <p:bldP spid="77" grpId="0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86011" y="1172734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4.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30" y="4248150"/>
                <a:ext cx="937712" cy="311624"/>
              </a:xfrm>
              <a:prstGeom prst="rect">
                <a:avLst/>
              </a:prstGeom>
              <a:blipFill>
                <a:blip r:embed="rId3"/>
                <a:stretch>
                  <a:fillRect l="-9091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62086" y="1709169"/>
                <a:ext cx="3533713" cy="344261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/>
                            <m:t>𝑥</m:t>
                          </m:r>
                        </m:e>
                        <m:sup>
                          <m:r>
                            <a:rPr lang="fr-FR" i="1"/>
                            <m:t>2</m:t>
                          </m:r>
                        </m:sup>
                      </m:sSup>
                      <m:r>
                        <a:rPr lang="fr-FR" i="1"/>
                        <m:t>+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r>
                            <a:rPr lang="fr-FR" i="1"/>
                            <m:t>𝑥</m:t>
                          </m:r>
                          <m:r>
                            <a:rPr lang="fr-FR" i="1"/>
                            <m:t>−2</m:t>
                          </m:r>
                        </m:e>
                      </m:rad>
                      <m:r>
                        <a:rPr lang="fr-FR" i="1"/>
                        <m:t>=3</m:t>
                      </m:r>
                      <m:r>
                        <a:rPr lang="fr-FR" i="1"/>
                        <m:t>𝑥</m:t>
                      </m:r>
                      <m:r>
                        <a:rPr lang="fr-FR" i="1"/>
                        <m:t>+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r>
                            <a:rPr lang="fr-FR" i="1"/>
                            <m:t>𝑥</m:t>
                          </m:r>
                          <m:r>
                            <a:rPr lang="fr-FR" i="1"/>
                            <m:t>−2</m:t>
                          </m:r>
                        </m:e>
                      </m:rad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86" y="1709169"/>
                <a:ext cx="3533713" cy="344261"/>
              </a:xfrm>
              <a:prstGeom prst="rect">
                <a:avLst/>
              </a:prstGeom>
              <a:blipFill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848665" y="1958872"/>
                <a:ext cx="3465964" cy="5550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fr-FR" i="1"/>
                            <m:t>𝑥</m:t>
                          </m:r>
                        </m:e>
                        <m:sup>
                          <m:r>
                            <a:rPr lang="fr-FR" i="1"/>
                            <m:t>2</m:t>
                          </m:r>
                        </m:sup>
                      </m:sSup>
                      <m:r>
                        <a:rPr lang="fr-FR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fr-FR" i="1"/>
                            <m:t>1</m:t>
                          </m:r>
                        </m:num>
                        <m:den>
                          <m:r>
                            <a:rPr lang="fr-FR" i="1"/>
                            <m:t>𝑥</m:t>
                          </m:r>
                          <m:r>
                            <a:rPr lang="fr-FR" i="1"/>
                            <m:t>−3</m:t>
                          </m:r>
                        </m:den>
                      </m:f>
                      <m:r>
                        <a:rPr lang="fr-FR" i="1"/>
                        <m:t>=3</m:t>
                      </m:r>
                      <m:r>
                        <a:rPr lang="fr-FR" i="1"/>
                        <m:t>𝑥</m:t>
                      </m:r>
                      <m:r>
                        <a:rPr lang="fr-FR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fr-FR" i="1"/>
                            <m:t>1</m:t>
                          </m:r>
                        </m:num>
                        <m:den>
                          <m:r>
                            <a:rPr lang="fr-FR" i="1"/>
                            <m:t>𝑥</m:t>
                          </m:r>
                          <m:r>
                            <a:rPr lang="fr-FR" i="1"/>
                            <m:t>−3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65" y="1958872"/>
                <a:ext cx="3465964" cy="555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15058" y="1712124"/>
                <a:ext cx="3128742" cy="344261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fr-FR" i="1"/>
                            <m:t>𝑥</m:t>
                          </m:r>
                        </m:e>
                        <m:sup>
                          <m:r>
                            <a:rPr lang="fr-FR" i="1"/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r>
                            <a:rPr lang="fr-FR" i="1"/>
                            <m:t>𝑥</m:t>
                          </m:r>
                          <m:r>
                            <a:rPr lang="fr-FR" i="1"/>
                            <m:t>−3</m:t>
                          </m:r>
                        </m:e>
                      </m:rad>
                      <m:r>
                        <a:rPr lang="fr-FR" i="1"/>
                        <m:t>=3</m:t>
                      </m:r>
                      <m:r>
                        <a:rPr lang="fr-FR" i="1"/>
                        <m:t>𝑥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r>
                            <a:rPr lang="en-US" i="1"/>
                            <m:t>𝑥</m:t>
                          </m:r>
                          <m:r>
                            <a:rPr lang="fr-FR" i="1"/>
                            <m:t>−3</m:t>
                          </m:r>
                        </m:e>
                      </m:rad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058" y="1712124"/>
                <a:ext cx="3128742" cy="344261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554463" y="1999390"/>
                <a:ext cx="3674889" cy="381258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fr-FR" i="1"/>
                            <m:t>𝑥</m:t>
                          </m:r>
                        </m:e>
                        <m:sup>
                          <m:r>
                            <a:rPr lang="fr-FR" i="1"/>
                            <m:t>2</m:t>
                          </m:r>
                        </m:sup>
                      </m:sSup>
                      <m:r>
                        <a:rPr lang="fr-FR" i="1"/>
                        <m:t>+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fr-FR" i="1"/>
                                <m:t>𝑥</m:t>
                              </m:r>
                            </m:e>
                            <m:sup>
                              <m:r>
                                <a:rPr lang="fr-FR" i="1"/>
                                <m:t>2</m:t>
                              </m:r>
                            </m:sup>
                          </m:sSup>
                          <m:r>
                            <a:rPr lang="fr-FR" i="1"/>
                            <m:t>+1</m:t>
                          </m:r>
                        </m:e>
                      </m:rad>
                      <m:r>
                        <a:rPr lang="fr-FR" i="1"/>
                        <m:t>=3</m:t>
                      </m:r>
                      <m:r>
                        <a:rPr lang="fr-FR" i="1"/>
                        <m:t>𝑥</m:t>
                      </m:r>
                      <m:r>
                        <a:rPr lang="fr-FR" i="1"/>
                        <m:t>+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fr-FR" i="1"/>
                                <m:t>𝑥</m:t>
                              </m:r>
                            </m:e>
                            <m:sup>
                              <m:r>
                                <a:rPr lang="fr-FR" i="1"/>
                                <m:t>2</m:t>
                              </m:r>
                            </m:sup>
                          </m:sSup>
                          <m:r>
                            <a:rPr lang="fr-FR" i="1"/>
                            <m:t>+1</m:t>
                          </m:r>
                        </m:e>
                      </m:rad>
                    </m:oMath>
                  </m:oMathPara>
                </a14:m>
                <a:endParaRPr lang="en-US" altLang="en-US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463" y="1999390"/>
                <a:ext cx="3674889" cy="381258"/>
              </a:xfrm>
              <a:prstGeom prst="rect">
                <a:avLst/>
              </a:prstGeom>
              <a:blipFill>
                <a:blip r:embed="rId7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914400" y="3105150"/>
                <a:ext cx="5105400" cy="1549142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2400" spc="-56" dirty="0" err="1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2400" spc="-56" dirty="0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=0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=3</m:t>
                            </m:r>
                          </m:den>
                        </m:f>
                      </m:e>
                    </m:d>
                  </m:oMath>
                </a14:m>
                <a:endParaRPr lang="en-US" sz="2400" spc="-56" dirty="0">
                  <a:latin typeface="Arial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2400" spc="-56" dirty="0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2400" spc="-56" dirty="0" err="1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2400" spc="-56" dirty="0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fr-FR" sz="24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US" sz="2400" dirty="0">
                  <a:latin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=0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=3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spc="-56" dirty="0"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05150"/>
                <a:ext cx="5105400" cy="1549142"/>
              </a:xfrm>
              <a:prstGeom prst="rect">
                <a:avLst/>
              </a:prstGeom>
              <a:blipFill>
                <a:blip r:embed="rId8"/>
                <a:stretch>
                  <a:fillRect l="-2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7" name="Oval 56"/>
          <p:cNvSpPr/>
          <p:nvPr/>
        </p:nvSpPr>
        <p:spPr>
          <a:xfrm>
            <a:off x="4671371" y="1996134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762000" y="1424285"/>
                <a:ext cx="69913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1800" dirty="0" err="1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fr-FR" sz="1800" dirty="0">
                    <a:effectLst/>
                    <a:latin typeface="UTM Centur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424285"/>
                <a:ext cx="6991337" cy="369332"/>
              </a:xfrm>
              <a:prstGeom prst="rect">
                <a:avLst/>
              </a:prstGeom>
              <a:blipFill>
                <a:blip r:embed="rId9"/>
                <a:stretch>
                  <a:fillRect l="-697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12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4" grpId="0"/>
      <p:bldP spid="55" grpId="0"/>
      <p:bldP spid="77" grpId="0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53464" y="2571750"/>
            <a:ext cx="8301338" cy="245442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52400" y="1079863"/>
            <a:ext cx="8771978" cy="1446026"/>
            <a:chOff x="992187" y="2564544"/>
            <a:chExt cx="22353091" cy="408808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6172200" y="4502718"/>
                <a:ext cx="93771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502718"/>
                <a:ext cx="937712" cy="311624"/>
              </a:xfrm>
              <a:prstGeom prst="rect">
                <a:avLst/>
              </a:prstGeom>
              <a:blipFill>
                <a:blip r:embed="rId3"/>
                <a:stretch>
                  <a:fillRect l="-9150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US" alt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49" y="1958872"/>
                <a:ext cx="1645703" cy="588623"/>
              </a:xfrm>
              <a:prstGeom prst="rect">
                <a:avLst/>
              </a:prstGeom>
              <a:blipFill>
                <a:blip r:embed="rId4"/>
                <a:stretch>
                  <a:fillRect l="-3333" t="-10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3276600" y="1958872"/>
                <a:ext cx="1645703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b="0" i="0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0" i="1" spc="-56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1.</a:t>
                </a: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958872"/>
                <a:ext cx="1645703" cy="311624"/>
              </a:xfrm>
              <a:prstGeom prst="rect">
                <a:avLst/>
              </a:prstGeom>
              <a:blipFill>
                <a:blip r:embed="rId5"/>
                <a:stretch>
                  <a:fillRect l="-3346" t="-19608" b="-4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775326" y="1958872"/>
                <a:ext cx="1667666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b="1" i="0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</a:t>
                </a: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326" y="1958872"/>
                <a:ext cx="1667666" cy="311624"/>
              </a:xfrm>
              <a:prstGeom prst="rect">
                <a:avLst/>
              </a:prstGeom>
              <a:blipFill>
                <a:blip r:embed="rId6"/>
                <a:stretch>
                  <a:fillRect l="-3285" t="-19608" b="-4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b="1" i="0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38" y="1958872"/>
                <a:ext cx="1770362" cy="311624"/>
              </a:xfrm>
              <a:prstGeom prst="rect">
                <a:avLst/>
              </a:prstGeom>
              <a:blipFill>
                <a:blip r:embed="rId7"/>
                <a:stretch>
                  <a:fillRect l="-3103" t="-19608" b="-4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681115" y="2950350"/>
                <a:ext cx="7774602" cy="1759008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Điều </a:t>
                </a:r>
                <a:r>
                  <a:rPr lang="en-US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dirty="0" err="1">
                    <a:solidFill>
                      <a:schemeClr val="tx2"/>
                    </a:solidFill>
                  </a:rPr>
                  <a:t>Với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trên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tương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đương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+1=2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−1⇔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r>
                  <a:rPr lang="en-US" dirty="0" err="1">
                    <a:solidFill>
                      <a:schemeClr val="tx2"/>
                    </a:solidFill>
                  </a:rPr>
                  <a:t>Đối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chiếu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dirty="0">
                    <a:solidFill>
                      <a:schemeClr val="tx2"/>
                    </a:solidFill>
                  </a:rPr>
                  <a:t> ta </a:t>
                </a:r>
                <a:r>
                  <a:rPr lang="en-US" dirty="0" err="1">
                    <a:solidFill>
                      <a:schemeClr val="tx2"/>
                    </a:solidFill>
                  </a:rPr>
                  <a:t>được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của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:r>
                  <a:rPr lang="en-US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dirty="0">
                    <a:solidFill>
                      <a:schemeClr val="tx2"/>
                    </a:solidFill>
                  </a:rPr>
                  <a:t> 1 </a:t>
                </a:r>
                <a:r>
                  <a:rPr lang="en-US" dirty="0" err="1">
                    <a:solidFill>
                      <a:schemeClr val="tx2"/>
                    </a:solidFill>
                  </a:rPr>
                  <a:t>nghiệm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15" y="2950350"/>
                <a:ext cx="7774602" cy="1759008"/>
              </a:xfrm>
              <a:prstGeom prst="rect">
                <a:avLst/>
              </a:prstGeom>
              <a:blipFill>
                <a:blip r:embed="rId8"/>
                <a:stretch>
                  <a:fillRect l="-1412" t="-3460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3155236" y="1901978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762000" y="1424285"/>
                <a:ext cx="5534015" cy="5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fr-FR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bao </a:t>
                </a:r>
                <a:r>
                  <a:rPr lang="fr-FR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424285"/>
                <a:ext cx="5534015" cy="529184"/>
              </a:xfrm>
              <a:prstGeom prst="rect">
                <a:avLst/>
              </a:prstGeom>
              <a:blipFill>
                <a:blip r:embed="rId9"/>
                <a:stretch>
                  <a:fillRect l="-1101" r="-441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01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4" grpId="0"/>
      <p:bldP spid="55" grpId="0"/>
      <p:bldP spid="77" grpId="0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8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981200" y="326992"/>
            <a:ext cx="7010400" cy="83099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ĐKXĐ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228600" y="314121"/>
            <a:ext cx="1524000" cy="46166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bg1"/>
                </a:solidFill>
              </a:rPr>
              <a:t>Ví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dụ</a:t>
            </a:r>
            <a:r>
              <a:rPr lang="en-US" sz="2400" b="1" i="1" dirty="0">
                <a:solidFill>
                  <a:schemeClr val="bg1"/>
                </a:solidFill>
              </a:rPr>
              <a:t>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/>
              <p:nvPr/>
            </p:nvSpPr>
            <p:spPr>
              <a:xfrm>
                <a:off x="349550" y="1425981"/>
                <a:ext cx="8337250" cy="2999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d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50" y="1425981"/>
                <a:ext cx="8337250" cy="2999475"/>
              </a:xfrm>
              <a:prstGeom prst="rect">
                <a:avLst/>
              </a:prstGeom>
              <a:blipFill>
                <a:blip r:embed="rId2"/>
                <a:stretch>
                  <a:fillRect l="-1462" b="-4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90550"/>
                <a:ext cx="4724397" cy="3612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a.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−3≥0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3−4</m:t>
                            </m:r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≥0</m:t>
                            </m:r>
                          </m:e>
                        </m:eqArr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⇔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≥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eqAr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Thử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thấy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đã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cho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90550"/>
                <a:ext cx="4724397" cy="3612527"/>
              </a:xfrm>
              <a:prstGeom prst="rect">
                <a:avLst/>
              </a:prstGeom>
              <a:blipFill>
                <a:blip r:embed="rId5"/>
                <a:stretch>
                  <a:fillRect l="-2067" t="-1351" b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648200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/>
              <p:nvPr/>
            </p:nvSpPr>
            <p:spPr>
              <a:xfrm>
                <a:off x="4629151" y="580982"/>
                <a:ext cx="4514850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b.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−9≥0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Thử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thấy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đã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cho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1" y="580982"/>
                <a:ext cx="4514850" cy="3600986"/>
              </a:xfrm>
              <a:prstGeom prst="rect">
                <a:avLst/>
              </a:prstGeom>
              <a:blipFill>
                <a:blip r:embed="rId6"/>
                <a:stretch>
                  <a:fillRect l="-2024" t="-1354" b="-2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1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8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72000" y="517281"/>
                <a:ext cx="4724397" cy="3290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d.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(5−3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)≥0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−5≥0</m:t>
                              </m:r>
                            </m:e>
                          </m:eqAr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</m:e>
                      </m:d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Thử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thấy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không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đã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cho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7281"/>
                <a:ext cx="4724397" cy="3290324"/>
              </a:xfrm>
              <a:prstGeom prst="rect">
                <a:avLst/>
              </a:prstGeom>
              <a:blipFill>
                <a:blip r:embed="rId5"/>
                <a:stretch>
                  <a:fillRect l="-1935" t="-1481" b="-3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580238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/>
              <p:nvPr/>
            </p:nvSpPr>
            <p:spPr>
              <a:xfrm>
                <a:off x="114300" y="517281"/>
                <a:ext cx="4514850" cy="2567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c.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−2≥0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−3−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eqArr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sz="240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≥0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≥2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≤−3</m:t>
                                  </m:r>
                                </m:e>
                              </m:eqArr>
                            </m:e>
                          </m:d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Không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giá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trị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nào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của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517281"/>
                <a:ext cx="4514850" cy="2567882"/>
              </a:xfrm>
              <a:prstGeom prst="rect">
                <a:avLst/>
              </a:prstGeom>
              <a:blipFill>
                <a:blip r:embed="rId6"/>
                <a:stretch>
                  <a:fillRect l="-2162" t="-1900" b="-4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97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981200" y="326992"/>
            <a:ext cx="7010400" cy="46166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228600" y="314121"/>
            <a:ext cx="1524000" cy="46166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bg1"/>
                </a:solidFill>
              </a:rPr>
              <a:t>Ví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dụ</a:t>
            </a:r>
            <a:r>
              <a:rPr lang="en-US" sz="2400" b="1" i="1" dirty="0">
                <a:solidFill>
                  <a:schemeClr val="bg1"/>
                </a:solidFill>
              </a:rPr>
              <a:t>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/>
              <p:nvPr/>
            </p:nvSpPr>
            <p:spPr>
              <a:xfrm>
                <a:off x="259492" y="1054008"/>
                <a:ext cx="8337250" cy="3389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92" y="1054008"/>
                <a:ext cx="8337250" cy="3389774"/>
              </a:xfrm>
              <a:prstGeom prst="rect">
                <a:avLst/>
              </a:prstGeom>
              <a:blipFill>
                <a:blip r:embed="rId2"/>
                <a:stretch>
                  <a:fillRect l="-1536" b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28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1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8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90550"/>
                <a:ext cx="4724397" cy="3130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a.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Với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trên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+1=2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Đối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chiếu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được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của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90550"/>
                <a:ext cx="4724397" cy="3130216"/>
              </a:xfrm>
              <a:prstGeom prst="rect">
                <a:avLst/>
              </a:prstGeom>
              <a:blipFill>
                <a:blip r:embed="rId5"/>
                <a:stretch>
                  <a:fillRect l="-2067" t="-1559"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586416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/>
              <p:nvPr/>
            </p:nvSpPr>
            <p:spPr>
              <a:xfrm>
                <a:off x="4624516" y="570684"/>
                <a:ext cx="451485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b.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Với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trên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</a:p>
              <a:p>
                <a:pPr algn="ctr"/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+1=2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(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không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)</a:t>
                </a:r>
              </a:p>
              <a:p>
                <a:pPr algn="just"/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vô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endParaRPr lang="en-US" sz="2400" dirty="0">
                  <a:solidFill>
                    <a:schemeClr val="tx2"/>
                  </a:solidFill>
                </a:endParaRPr>
              </a:p>
              <a:p>
                <a:pPr algn="ctr"/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C3CCE0-E442-44D1-BCBA-D40FB2E4F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516" y="570684"/>
                <a:ext cx="4514850" cy="3416320"/>
              </a:xfrm>
              <a:prstGeom prst="rect">
                <a:avLst/>
              </a:prstGeom>
              <a:blipFill>
                <a:blip r:embed="rId6"/>
                <a:stretch>
                  <a:fillRect l="-2162"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8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1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8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90550"/>
                <a:ext cx="4724397" cy="4382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c.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là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một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endParaRPr lang="en-US" sz="2400" dirty="0">
                  <a:solidFill>
                    <a:schemeClr val="tx2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err="1">
                    <a:solidFill>
                      <a:schemeClr val="tx2"/>
                    </a:solidFill>
                  </a:rPr>
                  <a:t>Nếu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&gt;3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thì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rad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Do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  <m:r>
                            <a:rPr lang="en-US" sz="24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rad>
                      <m:r>
                        <a:rPr lang="en-US" sz="24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+2=0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Đối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chiếu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được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của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90550"/>
                <a:ext cx="4724397" cy="4382738"/>
              </a:xfrm>
              <a:prstGeom prst="rect">
                <a:avLst/>
              </a:prstGeom>
              <a:blipFill>
                <a:blip r:embed="rId5"/>
                <a:stretch>
                  <a:fillRect l="-2067" t="-1113" b="-1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586416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/>
              <p:nvPr/>
            </p:nvSpPr>
            <p:spPr>
              <a:xfrm>
                <a:off x="4612674" y="590550"/>
                <a:ext cx="4724397" cy="3715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d.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là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một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endParaRPr lang="en-US" sz="2400" dirty="0">
                  <a:solidFill>
                    <a:schemeClr val="tx2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err="1">
                    <a:solidFill>
                      <a:schemeClr val="tx2"/>
                    </a:solidFill>
                  </a:rPr>
                  <a:t>Nếu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&gt;−1</m:t>
                    </m:r>
                  </m:oMath>
                </a14:m>
                <a:r>
                  <a:rPr lang="en-US" sz="2400" dirty="0" err="1">
                    <a:solidFill>
                      <a:schemeClr val="tx2"/>
                    </a:solidFill>
                  </a:rPr>
                  <a:t>thì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Do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−2=0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Đối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chiếu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điều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kiện</a:t>
                </a:r>
                <a:r>
                  <a:rPr lang="en-US" sz="2400" dirty="0">
                    <a:solidFill>
                      <a:schemeClr val="tx2"/>
                    </a:solidFill>
                  </a:rPr>
                  <a:t> 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được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của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=−1;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74" y="590550"/>
                <a:ext cx="4724397" cy="3715889"/>
              </a:xfrm>
              <a:prstGeom prst="rect">
                <a:avLst/>
              </a:prstGeom>
              <a:blipFill>
                <a:blip r:embed="rId6"/>
                <a:stretch>
                  <a:fillRect l="-2065" t="-1314" b="-2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07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090017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981200" y="326992"/>
            <a:ext cx="7010400" cy="46166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228600" y="314121"/>
            <a:ext cx="1524000" cy="46166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bg1"/>
                </a:solidFill>
              </a:rPr>
              <a:t>Ví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dụ</a:t>
            </a:r>
            <a:r>
              <a:rPr lang="en-US" sz="2400" b="1" i="1" dirty="0">
                <a:solidFill>
                  <a:schemeClr val="bg1"/>
                </a:solidFill>
              </a:rPr>
              <a:t>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/>
              <p:nvPr/>
            </p:nvSpPr>
            <p:spPr>
              <a:xfrm>
                <a:off x="259492" y="1054008"/>
                <a:ext cx="8337250" cy="2819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d>
                      <m:dPr>
                        <m:begChr m:val="|"/>
                        <m:endChr m:val="|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ra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E40301-5197-4CFD-80A7-DC0D470F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92" y="1054008"/>
                <a:ext cx="8337250" cy="2819875"/>
              </a:xfrm>
              <a:prstGeom prst="rect">
                <a:avLst/>
              </a:prstGeom>
              <a:blipFill>
                <a:blip r:embed="rId2"/>
                <a:stretch>
                  <a:fillRect l="-1536" b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5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14800" y="2496741"/>
          <a:ext cx="914400" cy="1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4267200" progId="Equation.DSMT4">
                  <p:embed/>
                </p:oleObj>
              </mc:Choice>
              <mc:Fallback>
                <p:oleObj name="Equation" r:id="rId2" imgW="2743200" imgH="4267200" progId="Equation.DSMT4">
                  <p:embed/>
                  <p:pic>
                    <p:nvPicPr>
                      <p:cNvPr id="1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4800" y="2496741"/>
                        <a:ext cx="914400" cy="1488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4267200" progId="Equation.DSMT4">
                  <p:embed/>
                </p:oleObj>
              </mc:Choice>
              <mc:Fallback>
                <p:oleObj name="Equation" r:id="rId4" imgW="2743200" imgH="4267200" progId="Equation.DSMT4">
                  <p:embed/>
                  <p:pic>
                    <p:nvPicPr>
                      <p:cNvPr id="8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90550"/>
                <a:ext cx="4724397" cy="2721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a. </a:t>
                </a: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9−2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−3=9−2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Thử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đúng</a:t>
                </a:r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90550"/>
                <a:ext cx="4724397" cy="2721194"/>
              </a:xfrm>
              <a:prstGeom prst="rect">
                <a:avLst/>
              </a:prstGeom>
              <a:blipFill>
                <a:blip r:embed="rId5"/>
                <a:stretch>
                  <a:fillRect l="-2067" t="-1794" b="-4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4586416" y="0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/>
              <p:nvPr/>
            </p:nvSpPr>
            <p:spPr>
              <a:xfrm>
                <a:off x="4612674" y="590550"/>
                <a:ext cx="4724397" cy="391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tx2"/>
                    </a:solidFill>
                  </a:rPr>
                  <a:t>b. </a:t>
                </a:r>
                <a:r>
                  <a:rPr lang="en-US" sz="2400" dirty="0">
                    <a:solidFill>
                      <a:schemeClr val="tx2"/>
                    </a:solidFill>
                  </a:rPr>
                  <a:t>Ta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US" sz="2400" b="0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Thử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lại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không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thỏa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mãn</a:t>
                </a:r>
                <a:r>
                  <a:rPr lang="en-US" sz="2400" dirty="0">
                    <a:solidFill>
                      <a:schemeClr val="tx2"/>
                    </a:solidFill>
                  </a:rPr>
                  <a:t>. </a:t>
                </a:r>
              </a:p>
              <a:p>
                <a:r>
                  <a:rPr lang="en-US" sz="2400" dirty="0" err="1">
                    <a:solidFill>
                      <a:schemeClr val="tx2"/>
                    </a:solidFill>
                  </a:rPr>
                  <a:t>Vậy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trình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có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2"/>
                    </a:solidFill>
                  </a:rPr>
                  <a:t>nghiệm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  <a:p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8F4899-2D09-48D6-B00A-6C549932B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74" y="590550"/>
                <a:ext cx="4724397" cy="3912418"/>
              </a:xfrm>
              <a:prstGeom prst="rect">
                <a:avLst/>
              </a:prstGeom>
              <a:blipFill>
                <a:blip r:embed="rId6"/>
                <a:stretch>
                  <a:fillRect l="-2065" t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40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1020</Words>
  <Application>Microsoft Office PowerPoint</Application>
  <PresentationFormat>On-screen Show (16:9)</PresentationFormat>
  <Paragraphs>161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UTM Centur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Minh-Tuan Ngo</cp:lastModifiedBy>
  <cp:revision>22</cp:revision>
  <dcterms:created xsi:type="dcterms:W3CDTF">2020-08-27T14:40:21Z</dcterms:created>
  <dcterms:modified xsi:type="dcterms:W3CDTF">2021-09-01T08:59:49Z</dcterms:modified>
</cp:coreProperties>
</file>