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5"/>
  </p:notesMasterIdLst>
  <p:sldIdLst>
    <p:sldId id="426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2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6C4A8"/>
    <a:srgbClr val="CDF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 varScale="1">
        <p:scale>
          <a:sx n="62" d="100"/>
          <a:sy n="62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56CD8-56A5-43E2-92FB-07586437F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B7CA-EA97-40EB-9BE0-25A9B8F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2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3B15F-0A20-4411-8180-5AFB96908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02C2-D0D3-4930-BD0E-A44B78485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F57141-D4BF-4EF2-9387-CA9F22376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907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6406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2506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2677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221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7722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0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471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F5428-0566-423D-AECB-BFDF5E4D5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0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0144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2938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0362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73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5291-E394-411E-A770-9BF0459AC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580E3-96E6-4705-904F-39F9A9FE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5571A-0BE9-4E9A-881C-0732F0701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067BC-2A7F-4C9F-B738-DF276A890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2F2C3-4660-4B85-A495-B96A9BC98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37467-03A9-4B57-9B17-F6201F5EC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1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DB14-9689-4422-9ABE-07AAD6F4E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F290B0-5F92-424A-817A-44675FE26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744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file:///D:\Anh%20Huong\Ngoaikhoa%20Ailatrieupu\ketqua\May%20tinh%20bo%202%20phuong%20an%20sai1.mp3" TargetMode="External"/><Relationship Id="rId13" Type="http://schemas.openxmlformats.org/officeDocument/2006/relationships/audio" Target="file:///D:\Anh%20Huong\Ngoaikhoa%20Ailatrieupu\Cauhoi\Bat%20dau%20di%20tim%20ai%20la%20trieu%20phu-cau1.mp3" TargetMode="External"/><Relationship Id="rId18" Type="http://schemas.openxmlformats.org/officeDocument/2006/relationships/image" Target="../media/image7.jpeg"/><Relationship Id="rId3" Type="http://schemas.openxmlformats.org/officeDocument/2006/relationships/audio" Target="file:///D:\Anh%20Huong\Ngoaikhoa%20Ailatrieupu\ketqua\Cau%20tra%20loi%20cuoi%20cung%20cua%20ban%20la%20A.mp3" TargetMode="External"/><Relationship Id="rId7" Type="http://schemas.openxmlformats.org/officeDocument/2006/relationships/audio" Target="file:///D:\Anh%20Huong\Ngoaikhoa%20Ailatrieupu\ketqua\Cau%20tra%20loi%20cuoi%20cung%20cua%20ban%20la%20D.mp3" TargetMode="External"/><Relationship Id="rId12" Type="http://schemas.openxmlformats.org/officeDocument/2006/relationships/audio" Target="file:///D:\Anh%20Huong\Ngoaikhoa%20Ailatrieupu\ketqua\Khangia.mp3" TargetMode="External"/><Relationship Id="rId17" Type="http://schemas.openxmlformats.org/officeDocument/2006/relationships/image" Target="../media/image6.png"/><Relationship Id="rId2" Type="http://schemas.openxmlformats.org/officeDocument/2006/relationships/audio" Target="file:///D:\Anh%20Huong\Ngoaikhoa%20Ailatrieupu\ketqua\A%20xin%20chuc%20mung.mp3" TargetMode="External"/><Relationship Id="rId16" Type="http://schemas.openxmlformats.org/officeDocument/2006/relationships/image" Target="../media/image5.wmf"/><Relationship Id="rId1" Type="http://schemas.openxmlformats.org/officeDocument/2006/relationships/audio" Target="file:///D:\Anh%20Huong\Ngoaikhoa%20Ailatrieupu\ketqua\Chung%20toi%20xin%20dua%20ra%20cau%20tra%20loi%20dung1.mp3" TargetMode="External"/><Relationship Id="rId6" Type="http://schemas.openxmlformats.org/officeDocument/2006/relationships/audio" Target="file:///D:\Anh%20Huong\Ngoaikhoa%20Ailatrieupu\ketqua\Cau%20tra%20loi%20cuoi%20cung%20cua%20ban%20la%20C.mp3" TargetMode="External"/><Relationship Id="rId11" Type="http://schemas.openxmlformats.org/officeDocument/2006/relationships/audio" Target="file:///D:\Anh%20Huong\Ngoaikhoa%20Ailatrieupu\ketqua\phone.mp3" TargetMode="External"/><Relationship Id="rId5" Type="http://schemas.openxmlformats.org/officeDocument/2006/relationships/audio" Target="file:///D:\Anh%20Huong\Ngoaikhoa%20Ailatrieupu\ketqua\Cau%20tra%20loi%20dung%20cua%20chung%20toi%20la%20A.mp3" TargetMode="External"/><Relationship Id="rId15" Type="http://schemas.openxmlformats.org/officeDocument/2006/relationships/slideLayout" Target="../slideLayouts/slideLayout7.xml"/><Relationship Id="rId10" Type="http://schemas.openxmlformats.org/officeDocument/2006/relationships/audio" Target="file:///D:\Anh%20Huong\Ngoaikhoa%20Ailatrieupu\ketqua\Nguoi%20than.mp3" TargetMode="External"/><Relationship Id="rId4" Type="http://schemas.openxmlformats.org/officeDocument/2006/relationships/audio" Target="file:///D:\Anh%20Huong\Ngoaikhoa%20Ailatrieupu\ketqua\Cau%20tra%20loi%20cuoi%20cung%20cua%20ban%20la%20B.mp3" TargetMode="External"/><Relationship Id="rId9" Type="http://schemas.openxmlformats.org/officeDocument/2006/relationships/audio" Target="file:///D:\Anh%20Huong\Ngoaikhoa%20Ailatrieupu\ketqua\c%20va%20d%20la%20hai%20phuong%20an%20sai.mp3" TargetMode="External"/><Relationship Id="rId14" Type="http://schemas.openxmlformats.org/officeDocument/2006/relationships/audio" Target="file:///D:\Anh%20Huong\Ngoaikhoa%20Ailatrieupu\Cauhoi\1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Picture 2" descr="fg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9203" name="Object 3"/>
          <p:cNvGraphicFramePr>
            <a:graphicFrameLocks noChangeAspect="1"/>
          </p:cNvGraphicFramePr>
          <p:nvPr/>
        </p:nvGraphicFramePr>
        <p:xfrm>
          <a:off x="0" y="0"/>
          <a:ext cx="1277938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278360" imgH="1274040" progId="MS_ClipArt_Gallery.2">
                  <p:embed/>
                </p:oleObj>
              </mc:Choice>
              <mc:Fallback>
                <p:oleObj name="Clip" r:id="rId4" imgW="1278360" imgH="127404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77938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9204" name="Picture 4" descr="FSTV1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45350" y="96838"/>
            <a:ext cx="1995488" cy="180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205" name="Picture 5" descr="k_anhdong_amnhac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5029200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206" name="WordArt 6"/>
          <p:cNvSpPr>
            <a:spLocks noChangeArrowheads="1" noChangeShapeType="1" noTextEdit="1"/>
          </p:cNvSpPr>
          <p:nvPr/>
        </p:nvSpPr>
        <p:spPr bwMode="auto">
          <a:xfrm>
            <a:off x="1752600" y="762000"/>
            <a:ext cx="5715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Lucky Number </a:t>
            </a:r>
          </a:p>
        </p:txBody>
      </p:sp>
      <p:sp>
        <p:nvSpPr>
          <p:cNvPr id="179207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9747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9748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9749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9750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9751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9752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9753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9754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9755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9756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9757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r x pi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75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776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77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78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79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0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1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2" name="Rectangle 62"/>
          <p:cNvSpPr>
            <a:spLocks noChangeArrowheads="1"/>
          </p:cNvSpPr>
          <p:nvPr/>
        </p:nvSpPr>
        <p:spPr bwMode="auto">
          <a:xfrm>
            <a:off x="6731000" y="23114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783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4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5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6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7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9788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89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90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91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792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9793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9794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9795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9796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9797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9798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9799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9800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9801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9802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9803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804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9805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806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807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08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09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0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1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2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3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4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5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6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9817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8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19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20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21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9822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8: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40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9823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r</a:t>
            </a:r>
            <a:r>
              <a:rPr lang="en-US" altLang="en-US" sz="2800" b="1" baseline="30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pi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  2d x pi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d</a:t>
            </a:r>
            <a:r>
              <a:rPr lang="en-US" altLang="en-US" sz="3200" b="1" baseline="30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pi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292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diện tích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tròn: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2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0771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0772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0773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0774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0775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0776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0777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0778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0779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0780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0781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Đinh Bộ Lĩnh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99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00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1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2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3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4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5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6" name="Rectangle 62"/>
          <p:cNvSpPr>
            <a:spLocks noChangeArrowheads="1"/>
          </p:cNvSpPr>
          <p:nvPr/>
        </p:nvSpPr>
        <p:spPr bwMode="auto">
          <a:xfrm>
            <a:off x="6731000" y="19812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07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8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09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10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11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0812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13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14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15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16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0817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0818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0819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0820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0821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0822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0823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0824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0825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0826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0827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28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0829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30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31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2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3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4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5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6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7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8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39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40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0841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42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43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44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45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0846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9: 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45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0847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Lê Lợi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Quang Trung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Lê Lai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60198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316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latin typeface="Calibri" panose="020F0502020204030204" pitchFamily="34" charset="0"/>
              </a:rPr>
              <a:t>Ai lãnh đạo cuộc khởi nghĩa</a:t>
            </a:r>
          </a:p>
          <a:p>
            <a:pPr eaLnBrk="0" hangingPunct="0"/>
            <a:r>
              <a:rPr lang="en-US" altLang="en-US" sz="2800" b="1">
                <a:latin typeface="Calibri" panose="020F0502020204030204" pitchFamily="34" charset="0"/>
              </a:rPr>
              <a:t>Lam Sơn (năm 1418)</a:t>
            </a:r>
          </a:p>
          <a:p>
            <a:endParaRPr lang="en-US" altLang="en-US" sz="1400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03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1795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1796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1797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1798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1799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1800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1801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1802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1803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1804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1805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A. Is she  beautyful?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823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24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25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26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27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28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29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0" name="Rectangle 62"/>
          <p:cNvSpPr>
            <a:spLocks noChangeArrowheads="1"/>
          </p:cNvSpPr>
          <p:nvPr/>
        </p:nvSpPr>
        <p:spPr bwMode="auto">
          <a:xfrm>
            <a:off x="6731000" y="17145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31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2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3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4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5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1836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7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8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39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40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1841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1842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1843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1844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1845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1846" name="Text Box 78"/>
          <p:cNvSpPr txBox="1">
            <a:spLocks noChangeArrowheads="1"/>
          </p:cNvSpPr>
          <p:nvPr/>
        </p:nvSpPr>
        <p:spPr bwMode="auto">
          <a:xfrm>
            <a:off x="7543800" y="1905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1847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1848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1849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1850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1851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52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1853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54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55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56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57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58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59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0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1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2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3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4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1865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6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7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8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69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1870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10: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50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1871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C. Does she have a bath?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B. Can she eat bread ?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D. Has she got a car?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340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Câu trả lời “Yes, she is”.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Thuộc câu hỏi nào?</a:t>
            </a:r>
          </a:p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13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2819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2820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2821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2822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2823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2824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2825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2826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2827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2828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2829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724400"/>
            <a:ext cx="4267200" cy="9461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A.Trên trời mây trắng</a:t>
            </a:r>
          </a:p>
          <a:p>
            <a:pPr eaLnBrk="0" hangingPunct="0"/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như bông?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2847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48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49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0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1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2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3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4" name="Rectangle 62"/>
          <p:cNvSpPr>
            <a:spLocks noChangeArrowheads="1"/>
          </p:cNvSpPr>
          <p:nvPr/>
        </p:nvSpPr>
        <p:spPr bwMode="auto">
          <a:xfrm>
            <a:off x="6731000" y="1371600"/>
            <a:ext cx="2413000" cy="2809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55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6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7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8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59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2860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61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62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63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64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2865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2866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2867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2868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2869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2870" name="Text Box 78"/>
          <p:cNvSpPr txBox="1">
            <a:spLocks noChangeArrowheads="1"/>
          </p:cNvSpPr>
          <p:nvPr/>
        </p:nvSpPr>
        <p:spPr bwMode="auto">
          <a:xfrm>
            <a:off x="7543800" y="1905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2871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2872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2873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2874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2875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76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2877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78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79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0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1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2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3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4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5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6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7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88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2889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90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91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92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93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2894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11: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60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2895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C. Chị ngã, em nâng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5720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B. Sáng nay, chúng em</a:t>
            </a:r>
          </a:p>
          <a:p>
            <a:pPr eaLnBrk="0" hangingPunct="0"/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Tập thể dục trong sân trường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D. Sáng nay, trên sân trường,</a:t>
            </a:r>
          </a:p>
          <a:p>
            <a:pPr eaLnBrk="0" hangingPunct="0"/>
            <a:r>
              <a:rPr lang="en-US" altLang="en-US" b="1">
                <a:solidFill>
                  <a:schemeClr val="bg1"/>
                </a:solidFill>
                <a:latin typeface="Calibri" panose="020F0502020204030204" pitchFamily="34" charset="0"/>
              </a:rPr>
              <a:t>Chúng en tập thể dục.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572000" y="4845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8006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2364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Trong các câu sau câu 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nào là câu ghép?</a:t>
            </a:r>
          </a:p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23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3843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3844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3845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846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3847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3848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3849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3850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3851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3852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3853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724400"/>
            <a:ext cx="4267200" cy="9461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A. Quê nội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1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872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3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4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5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6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7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8" name="Rectangle 62"/>
          <p:cNvSpPr>
            <a:spLocks noChangeArrowheads="1"/>
          </p:cNvSpPr>
          <p:nvPr/>
        </p:nvSpPr>
        <p:spPr bwMode="auto">
          <a:xfrm>
            <a:off x="6731000" y="1066800"/>
            <a:ext cx="2413000" cy="2809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879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0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1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2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3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3884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5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6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7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8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3889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3890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3891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3892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3893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3894" name="Text Box 78"/>
          <p:cNvSpPr txBox="1">
            <a:spLocks noChangeArrowheads="1"/>
          </p:cNvSpPr>
          <p:nvPr/>
        </p:nvSpPr>
        <p:spPr bwMode="auto">
          <a:xfrm>
            <a:off x="7543800" y="1905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3895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3896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3897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3898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3899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0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3901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2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3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04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05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06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07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08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09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0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1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2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3913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4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5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6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7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3918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12: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70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19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C. Nơi sinh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5720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B. Giang sơn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3200" b="1">
                <a:solidFill>
                  <a:schemeClr val="bg1"/>
                </a:solidFill>
                <a:latin typeface="Calibri" panose="020F0502020204030204" pitchFamily="34" charset="0"/>
              </a:rPr>
              <a:t>D. Đất đai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60198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8006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88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Từ đồng nghĩa với từ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“Tổ quốc” ?</a:t>
            </a:r>
          </a:p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338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4867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4868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4869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4870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4871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4872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4873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4874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4875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4876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4877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724400"/>
            <a:ext cx="4267200" cy="9461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A.  11/32+1/8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95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896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97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98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899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0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1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2" name="Rectangle 62"/>
          <p:cNvSpPr>
            <a:spLocks noChangeArrowheads="1"/>
          </p:cNvSpPr>
          <p:nvPr/>
        </p:nvSpPr>
        <p:spPr bwMode="auto">
          <a:xfrm>
            <a:off x="6731000" y="762000"/>
            <a:ext cx="2413000" cy="2809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03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4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5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6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7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4908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09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10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11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12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4913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4914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4915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4916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4917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4918" name="Text Box 78"/>
          <p:cNvSpPr txBox="1">
            <a:spLocks noChangeArrowheads="1"/>
          </p:cNvSpPr>
          <p:nvPr/>
        </p:nvSpPr>
        <p:spPr bwMode="auto">
          <a:xfrm>
            <a:off x="7543800" y="1905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4919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4920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4921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4922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4923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24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4925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26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27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28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29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0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1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2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3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4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5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6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4937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8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39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40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41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942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13: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70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4943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C. 1/4 + 7/32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5720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B. 3/16+9/32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D. 5/16 +1/8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572000" y="4845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60198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412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Chọn câu trả lời sai?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Phân số 15/32 bằng:</a:t>
            </a:r>
          </a:p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44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5891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5892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5893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5894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5895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5896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5897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5898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5899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5900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5901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768850"/>
            <a:ext cx="4267200" cy="9461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A. 7 hình tam giác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919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20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1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2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3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4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5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6" name="Rectangle 62"/>
          <p:cNvSpPr>
            <a:spLocks noChangeArrowheads="1"/>
          </p:cNvSpPr>
          <p:nvPr/>
        </p:nvSpPr>
        <p:spPr bwMode="auto">
          <a:xfrm>
            <a:off x="6731000" y="457200"/>
            <a:ext cx="2413000" cy="2809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27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8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29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30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31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5932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33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34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35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36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5937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5938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5939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5940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5941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5942" name="Text Box 78"/>
          <p:cNvSpPr txBox="1">
            <a:spLocks noChangeArrowheads="1"/>
          </p:cNvSpPr>
          <p:nvPr/>
        </p:nvSpPr>
        <p:spPr bwMode="auto">
          <a:xfrm>
            <a:off x="7543800" y="1905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5943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5944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5945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5946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5947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48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5949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50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51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2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3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4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5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6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7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8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59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60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5961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62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63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64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65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5966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14: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90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5967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C. 9 hình tam giác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5720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B. 8 hình tam giác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2800" b="1">
                <a:solidFill>
                  <a:schemeClr val="bg1"/>
                </a:solidFill>
                <a:latin typeface="Calibri" panose="020F0502020204030204" pitchFamily="34" charset="0"/>
              </a:rPr>
              <a:t>D. 10 hình tam giác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572000" y="4845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845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36" name="AutoShape 29"/>
          <p:cNvSpPr>
            <a:spLocks noChangeArrowheads="1"/>
          </p:cNvSpPr>
          <p:nvPr/>
        </p:nvSpPr>
        <p:spPr bwMode="auto">
          <a:xfrm>
            <a:off x="0" y="2286000"/>
            <a:ext cx="6477000" cy="19050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lang="en-US" altLang="en-US" sz="3600" b="1">
              <a:latin typeface="Calibri" panose="020F0502020204030204" pitchFamily="34" charset="0"/>
            </a:endParaRP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Có mấy hình tam giác?</a:t>
            </a: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  <p:sp>
        <p:nvSpPr>
          <p:cNvPr id="87" name="Isosceles Triangle 86"/>
          <p:cNvSpPr/>
          <p:nvPr/>
        </p:nvSpPr>
        <p:spPr>
          <a:xfrm>
            <a:off x="2133600" y="2286000"/>
            <a:ext cx="2667000" cy="990600"/>
          </a:xfrm>
          <a:prstGeom prst="triangle">
            <a:avLst>
              <a:gd name="adj" fmla="val 201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9" name="Straight Connector 88"/>
          <p:cNvCxnSpPr>
            <a:stCxn id="87" idx="0"/>
          </p:cNvCxnSpPr>
          <p:nvPr/>
        </p:nvCxnSpPr>
        <p:spPr>
          <a:xfrm rot="16200000" flipH="1">
            <a:off x="2859882" y="2097881"/>
            <a:ext cx="990600" cy="1366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7" idx="0"/>
          </p:cNvCxnSpPr>
          <p:nvPr/>
        </p:nvCxnSpPr>
        <p:spPr>
          <a:xfrm rot="16200000" flipH="1">
            <a:off x="2593182" y="2364581"/>
            <a:ext cx="990600" cy="8334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7" idx="0"/>
          </p:cNvCxnSpPr>
          <p:nvPr/>
        </p:nvCxnSpPr>
        <p:spPr>
          <a:xfrm rot="16200000" flipH="1">
            <a:off x="2288382" y="2669381"/>
            <a:ext cx="990600" cy="223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54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66915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66916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66917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6918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66919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6920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6921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6922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6923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6924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66925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724400"/>
            <a:ext cx="4267200" cy="9461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3600" b="1">
                <a:solidFill>
                  <a:schemeClr val="bg1"/>
                </a:solidFill>
                <a:latin typeface="Calibri" panose="020F0502020204030204" pitchFamily="34" charset="0"/>
              </a:rPr>
              <a:t>A. 162 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943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44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45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46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47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48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49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0" name="Rectangle 62"/>
          <p:cNvSpPr>
            <a:spLocks noChangeArrowheads="1"/>
          </p:cNvSpPr>
          <p:nvPr/>
        </p:nvSpPr>
        <p:spPr bwMode="auto">
          <a:xfrm>
            <a:off x="6731000" y="152400"/>
            <a:ext cx="2413000" cy="2809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51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2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3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4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5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66956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7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8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59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60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66961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66962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66963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66964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66965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66966" name="Text Box 78"/>
          <p:cNvSpPr txBox="1">
            <a:spLocks noChangeArrowheads="1"/>
          </p:cNvSpPr>
          <p:nvPr/>
        </p:nvSpPr>
        <p:spPr bwMode="auto">
          <a:xfrm>
            <a:off x="7543800" y="1905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66967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66968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66969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66970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66971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72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66973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74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75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76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77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78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79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0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1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2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3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4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6985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6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7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8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89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6990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97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15: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100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6991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solidFill>
                  <a:schemeClr val="bg1"/>
                </a:solidFill>
                <a:latin typeface="Calibri" panose="020F0502020204030204" pitchFamily="34" charset="0"/>
              </a:rPr>
              <a:t>C. 180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5720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4400" b="1">
                <a:solidFill>
                  <a:schemeClr val="bg1"/>
                </a:solidFill>
                <a:latin typeface="Calibri" panose="020F0502020204030204" pitchFamily="34" charset="0"/>
              </a:rPr>
              <a:t>B. 189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3600" b="1">
                <a:solidFill>
                  <a:schemeClr val="bg1"/>
                </a:solidFill>
                <a:latin typeface="Calibri" panose="020F0502020204030204" pitchFamily="34" charset="0"/>
              </a:rPr>
              <a:t>D. 171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91063" y="59563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8006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460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/>
            <a:endParaRPr lang="en-US" altLang="en-US" sz="2800" b="1">
              <a:latin typeface="Calibri" panose="020F0502020204030204" pitchFamily="34" charset="0"/>
            </a:endParaRPr>
          </a:p>
          <a:p>
            <a:pPr eaLnBrk="0" hangingPunct="0"/>
            <a:r>
              <a:rPr lang="en-US" altLang="en-US" sz="2800" b="1">
                <a:latin typeface="Calibri" panose="020F0502020204030204" pitchFamily="34" charset="0"/>
              </a:rPr>
              <a:t>Cho dãy số: </a:t>
            </a:r>
          </a:p>
          <a:p>
            <a:pPr eaLnBrk="0" hangingPunct="0"/>
            <a:r>
              <a:rPr lang="en-US" altLang="en-US" sz="2800" b="1">
                <a:latin typeface="Calibri" panose="020F0502020204030204" pitchFamily="34" charset="0"/>
              </a:rPr>
              <a:t>27, 36, 45, 54, 63, 72, …</a:t>
            </a:r>
          </a:p>
          <a:p>
            <a:pPr eaLnBrk="0" hangingPunct="0"/>
            <a:r>
              <a:rPr lang="en-US" altLang="en-US" sz="2800" b="1">
                <a:latin typeface="Calibri" panose="020F0502020204030204" pitchFamily="34" charset="0"/>
              </a:rPr>
              <a:t>Thứ hạng thứ 18 của dãy là:</a:t>
            </a:r>
          </a:p>
          <a:p>
            <a:pPr eaLnBrk="0" hangingPunct="0"/>
            <a:endParaRPr lang="en-US" altLang="en-US" sz="2800" b="1">
              <a:latin typeface="Calibri" panose="020F0502020204030204" pitchFamily="34" charset="0"/>
            </a:endParaRPr>
          </a:p>
          <a:p>
            <a:endParaRPr lang="en-US" altLang="en-US" sz="1400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164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6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</a:t>
            </a:r>
          </a:p>
        </p:txBody>
      </p:sp>
      <p:sp>
        <p:nvSpPr>
          <p:cNvPr id="16793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thức chơi cá nhân hoặc tập thể.</a:t>
            </a:r>
          </a:p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 đầu từ câu 1, GV nhấp chuột ở khoảng trắng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câu hỏi xuất hiện. HS chọn A, hoặc B hoặc C hoặc D  GV nhấp chuột vào chữ A, B,C.D tương ứng  khung đổi màu xanh. …. GV nhấp Đầu người (Đáp Án) thì khung đổi màu đỏ.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6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</a:t>
            </a:r>
          </a:p>
        </p:txBody>
      </p:sp>
      <p:sp>
        <p:nvSpPr>
          <p:cNvPr id="168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HS chọn 50:50 thì GV nhấp vào khung 50:50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có khung màu vàng che 2 ô sai.</a:t>
            </a:r>
          </a:p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+Cho phép chọn 50:50 cho tất cả các câu  trả lời.</a:t>
            </a:r>
          </a:p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Cho phép gọi cứu viện trong</a:t>
            </a:r>
          </a:p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Cho phép hỏi ý kiến khán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1555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1556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1557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1558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1559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1560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1561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1562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1563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1564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1565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82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583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84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85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86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87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88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89" name="Rectangle 62"/>
          <p:cNvSpPr>
            <a:spLocks noChangeArrowheads="1"/>
          </p:cNvSpPr>
          <p:nvPr/>
        </p:nvSpPr>
        <p:spPr bwMode="auto">
          <a:xfrm>
            <a:off x="6696075" y="4402138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590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1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2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3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4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1595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6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7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8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599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1600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1601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1602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1603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1604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1605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1606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1607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1608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1609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1610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611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1612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613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1614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15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16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17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18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19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0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1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2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3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1624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5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6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7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8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1629" name="WordArt 104"/>
          <p:cNvSpPr>
            <a:spLocks noChangeArrowheads="1" noChangeShapeType="1" noTextEdit="1"/>
          </p:cNvSpPr>
          <p:nvPr/>
        </p:nvSpPr>
        <p:spPr bwMode="auto">
          <a:xfrm>
            <a:off x="1905000" y="2362200"/>
            <a:ext cx="4267200" cy="3352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971800" y="3352800"/>
            <a:ext cx="222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TRÒ CHƠI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4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6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</a:t>
            </a:r>
          </a:p>
        </p:txBody>
      </p:sp>
      <p:sp>
        <p:nvSpPr>
          <p:cNvPr id="16998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 cả các khung chứa câu trả lời có 1 hiệu ứng chính đó là 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Hiệu ứng Emphasis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change Fill Color (màu xanh)  Triggers là chính nó. (HS chọn và GV nhấp nó thì đổi màu xanh)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*Tất cả mỗi khung đúng trong mỗi câu hỏi làm thêm hiệu ứng Emphasis  đổi màu đỏ  Trigger là cái mặt chứa chữ Đáp Án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6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</a:t>
            </a:r>
          </a:p>
        </p:txBody>
      </p:sp>
      <p:sp>
        <p:nvSpPr>
          <p:cNvPr id="17101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làm 2 khung màu vàng che 2 câu trả lời sai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khi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chọn 50:50.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Hiệu ứng là nhóm Entrace  Appear  Trigger là vòng chứa 50:50 (Slide nào cũng làm)</a:t>
            </a:r>
          </a:p>
          <a:p>
            <a:pPr algn="ctr"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Thân chào!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2579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2580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2581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2582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2583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2584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2585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2586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2587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2588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2589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A.cạnh x cạnh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607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08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09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0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1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2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3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4" name="Rectangle 62"/>
          <p:cNvSpPr>
            <a:spLocks noChangeArrowheads="1"/>
          </p:cNvSpPr>
          <p:nvPr/>
        </p:nvSpPr>
        <p:spPr bwMode="auto">
          <a:xfrm>
            <a:off x="6696075" y="4402138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15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6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7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8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19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2620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21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22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23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24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2625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2626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2627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2628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2629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2630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2631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2632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2633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2634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2635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36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2637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38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39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0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1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2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3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4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5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6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7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48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2649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50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51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52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53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2654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1: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2655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C.cạnh x 4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B.dài x rộng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60198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D.(dài + rộng) x 2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49530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4648200" y="6064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124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diện tích 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vuông: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2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3603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3604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3605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06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3607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608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609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610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611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612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3613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A.cạnh x cạnh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1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32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3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4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5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6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7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8" name="Rectangle 62"/>
          <p:cNvSpPr>
            <a:spLocks noChangeArrowheads="1"/>
          </p:cNvSpPr>
          <p:nvPr/>
        </p:nvSpPr>
        <p:spPr bwMode="auto">
          <a:xfrm>
            <a:off x="6654800" y="41402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39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0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1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2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3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3644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5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6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7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8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3649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3650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3651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3652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3653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3654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3655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3656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3657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3658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3659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60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3661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62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63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64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65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66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67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68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69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0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1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2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3673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4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5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6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7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3678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2: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79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C.cạnh x 4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dài x rộng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597400" y="59690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(dài + rộng) x 2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48958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4572000" y="59436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148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chu vi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vuông: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31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4627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4628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4629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4630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4631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4632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4633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4634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4635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4636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4637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A.cạnh x cạnh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55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56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57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58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59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0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1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2" name="Rectangle 62"/>
          <p:cNvSpPr>
            <a:spLocks noChangeArrowheads="1"/>
          </p:cNvSpPr>
          <p:nvPr/>
        </p:nvSpPr>
        <p:spPr bwMode="auto">
          <a:xfrm>
            <a:off x="6731000" y="38100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63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4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5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6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7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4668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69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70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71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72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4673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4674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4675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4676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4677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4678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4679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4680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4681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4682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4683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84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4685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86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687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88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89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0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1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2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3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4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5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6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4697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8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699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700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701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4702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3: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15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703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C.cạnh x 4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B.dài x rộng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D.(dài + rộng) x 2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72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chu vi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chữ nhật: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41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5651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5652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5653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5654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5655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5656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5657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5658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5659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5660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5661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cạnh x cạnh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79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680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1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2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3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4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5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6" name="Rectangle 62"/>
          <p:cNvSpPr>
            <a:spLocks noChangeArrowheads="1"/>
          </p:cNvSpPr>
          <p:nvPr/>
        </p:nvSpPr>
        <p:spPr bwMode="auto">
          <a:xfrm>
            <a:off x="6692900" y="35433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687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8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89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90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91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5692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93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94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95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696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5697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5698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5699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5700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5701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5702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5703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5704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5705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5706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5707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708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5709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710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711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2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3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4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5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6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7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8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19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20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5721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22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23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24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25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5726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4: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5727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C.cạnh x 4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B.dài x rộng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C.(dài + rộng) x 2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196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diện tích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chữ nhật: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51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6675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6676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6677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6678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6679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6680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6681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6682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6683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6684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6685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A.đáy x cao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703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04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05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06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07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08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09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0" name="Rectangle 62"/>
          <p:cNvSpPr>
            <a:spLocks noChangeArrowheads="1"/>
          </p:cNvSpPr>
          <p:nvPr/>
        </p:nvSpPr>
        <p:spPr bwMode="auto">
          <a:xfrm>
            <a:off x="6629400" y="32258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11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2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3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4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5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6716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7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8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19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20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6721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6722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6723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6724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6725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6726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6727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6728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6729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6730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6731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32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6733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34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35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36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37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38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39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0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1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2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3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4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6745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6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7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8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49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50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5: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25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6751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đáy x cao : 2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B.đáy x cao x 2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D.(đáy + cao) x 2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220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diện tích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tam giác: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62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7699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7700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7701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702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7703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7704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7705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7706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7707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7708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7709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A.(đáy lớn x đáy bé) x cao:2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27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28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29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0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1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2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3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4" name="Rectangle 62"/>
          <p:cNvSpPr>
            <a:spLocks noChangeArrowheads="1"/>
          </p:cNvSpPr>
          <p:nvPr/>
        </p:nvSpPr>
        <p:spPr bwMode="auto">
          <a:xfrm>
            <a:off x="6731000" y="28956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35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6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7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8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39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7740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41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42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43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44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7745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7746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7747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7748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7749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7750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7751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7752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7753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7754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7755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56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7757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58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59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0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1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2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3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4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5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6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7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68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7769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70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71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72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73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7774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6: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30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75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(đáy lớn + đáy bé) x cao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(đáy lớn+đáy bé) x cao : 2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(đáy lớn  + cao) x 2: cao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724400" y="60198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152400" y="495300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244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diện tích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thang: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72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2438400" y="1279525"/>
            <a:ext cx="914400" cy="396875"/>
          </a:xfrm>
          <a:prstGeom prst="ellipse">
            <a:avLst/>
          </a:prstGeom>
          <a:solidFill>
            <a:schemeClr val="tx1"/>
          </a:solidFill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50:50</a:t>
            </a:r>
          </a:p>
        </p:txBody>
      </p:sp>
      <p:grpSp>
        <p:nvGrpSpPr>
          <p:cNvPr id="158723" name="Group 18"/>
          <p:cNvGrpSpPr>
            <a:grpSpLocks/>
          </p:cNvGrpSpPr>
          <p:nvPr/>
        </p:nvGrpSpPr>
        <p:grpSpPr bwMode="auto">
          <a:xfrm>
            <a:off x="3581400" y="1279525"/>
            <a:ext cx="974725" cy="396875"/>
            <a:chOff x="1008" y="2496"/>
            <a:chExt cx="816" cy="432"/>
          </a:xfrm>
        </p:grpSpPr>
        <p:sp>
          <p:nvSpPr>
            <p:cNvPr id="158724" name="Oval 19"/>
            <p:cNvSpPr>
              <a:spLocks noChangeArrowheads="1"/>
            </p:cNvSpPr>
            <p:nvPr/>
          </p:nvSpPr>
          <p:spPr bwMode="auto">
            <a:xfrm>
              <a:off x="1008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pic>
          <p:nvPicPr>
            <p:cNvPr id="158725" name="Picture 20"/>
            <p:cNvPicPr>
              <a:picLocks noChangeAspect="1" noChangeArrowheads="1"/>
            </p:cNvPicPr>
            <p:nvPr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228" y="2516"/>
              <a:ext cx="324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8726" name="Group 21"/>
          <p:cNvGrpSpPr>
            <a:grpSpLocks/>
          </p:cNvGrpSpPr>
          <p:nvPr/>
        </p:nvGrpSpPr>
        <p:grpSpPr bwMode="auto">
          <a:xfrm>
            <a:off x="4800600" y="1279525"/>
            <a:ext cx="914400" cy="396875"/>
            <a:chOff x="1920" y="2496"/>
            <a:chExt cx="816" cy="432"/>
          </a:xfrm>
        </p:grpSpPr>
        <p:sp>
          <p:nvSpPr>
            <p:cNvPr id="158727" name="Oval 2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solidFill>
              <a:schemeClr val="tx1"/>
            </a:solidFill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8728" name="AutoShape 2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8729" name="Oval 2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8730" name="AutoShape 25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8731" name="Oval 26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8732" name="AutoShape 27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58733" name="Oval 28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</a:endParaRPr>
            </a:p>
          </p:txBody>
        </p:sp>
      </p:grpSp>
      <p:pic>
        <p:nvPicPr>
          <p:cNvPr id="23" name="Chung toi xin dua ra cau tra loi dung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 xin chuc mung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Cau tra loi cuoi cung cua ban la A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9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228600" y="495300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r x pi</a:t>
            </a:r>
          </a:p>
        </p:txBody>
      </p:sp>
      <p:pic>
        <p:nvPicPr>
          <p:cNvPr id="27" name="Cau tra loi cuoi cung cua ban la B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28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Cau tra loi cuoi cung cua ban la C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20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819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Cau tra loi cuoi cung cua ban la D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36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Cau tra loi dung cua chung toi la A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9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May tinh bo 2 phuong an sai1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c va d la hai phuong an sai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Nguoi than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981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hone.mp3">
            <a:hlinkClick r:id="" action="ppaction://media"/>
          </p:cNvPr>
          <p:cNvPicPr>
            <a:picLocks noRot="1" noChangeAspect="1" noChangeArrowheads="1"/>
          </p:cNvPicPr>
          <p:nvPr>
            <a:audioFile r:link="rId11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Khangia.mp3">
            <a:hlinkClick r:id="" action="ppaction://media"/>
          </p:cNvPr>
          <p:cNvPicPr>
            <a:picLocks noRot="1" noChangeAspect="1" noChangeArrowheads="1"/>
          </p:cNvPicPr>
          <p:nvPr>
            <a:audioFile r:link="rId12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65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Bat dau di tim ai la trieu phu-cau1.mp3">
            <a:hlinkClick r:id="" action="ppaction://media"/>
          </p:cNvPr>
          <p:cNvPicPr>
            <a:picLocks noRot="1" noChangeAspect="1" noChangeArrowheads="1"/>
          </p:cNvPicPr>
          <p:nvPr>
            <a:audioFile r:link="rId1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7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1.mp3">
            <a:hlinkClick r:id="" action="ppaction://media"/>
          </p:cNvPr>
          <p:cNvPicPr>
            <a:picLocks noRot="1" noChangeAspect="1" noChangeArrowheads="1"/>
          </p:cNvPicPr>
          <p:nvPr>
            <a:audioFile r:link="rId14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99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51" name="Rectangle 55"/>
          <p:cNvSpPr>
            <a:spLocks noChangeArrowheads="1"/>
          </p:cNvSpPr>
          <p:nvPr/>
        </p:nvSpPr>
        <p:spPr bwMode="auto">
          <a:xfrm>
            <a:off x="6629400" y="0"/>
            <a:ext cx="2514600" cy="4740275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52" name="Text Box 56"/>
          <p:cNvSpPr txBox="1">
            <a:spLocks noChangeArrowheads="1"/>
          </p:cNvSpPr>
          <p:nvPr/>
        </p:nvSpPr>
        <p:spPr bwMode="auto">
          <a:xfrm>
            <a:off x="6705600" y="60325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53" name="Text Box 57"/>
          <p:cNvSpPr txBox="1">
            <a:spLocks noChangeArrowheads="1"/>
          </p:cNvSpPr>
          <p:nvPr/>
        </p:nvSpPr>
        <p:spPr bwMode="auto">
          <a:xfrm>
            <a:off x="6705600" y="381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54" name="Text Box 58"/>
          <p:cNvSpPr txBox="1">
            <a:spLocks noChangeArrowheads="1"/>
          </p:cNvSpPr>
          <p:nvPr/>
        </p:nvSpPr>
        <p:spPr bwMode="auto">
          <a:xfrm>
            <a:off x="6705600" y="685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55" name="Text Box 59"/>
          <p:cNvSpPr txBox="1">
            <a:spLocks noChangeArrowheads="1"/>
          </p:cNvSpPr>
          <p:nvPr/>
        </p:nvSpPr>
        <p:spPr bwMode="auto">
          <a:xfrm>
            <a:off x="6705600" y="990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56" name="Text Box 60"/>
          <p:cNvSpPr txBox="1">
            <a:spLocks noChangeArrowheads="1"/>
          </p:cNvSpPr>
          <p:nvPr/>
        </p:nvSpPr>
        <p:spPr bwMode="auto">
          <a:xfrm>
            <a:off x="6705600" y="1295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57" name="Text Box 61"/>
          <p:cNvSpPr txBox="1">
            <a:spLocks noChangeArrowheads="1"/>
          </p:cNvSpPr>
          <p:nvPr/>
        </p:nvSpPr>
        <p:spPr bwMode="auto">
          <a:xfrm>
            <a:off x="6705600" y="1600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endParaRPr lang="en-US" altLang="en-US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58" name="Rectangle 62"/>
          <p:cNvSpPr>
            <a:spLocks noChangeArrowheads="1"/>
          </p:cNvSpPr>
          <p:nvPr/>
        </p:nvSpPr>
        <p:spPr bwMode="auto">
          <a:xfrm>
            <a:off x="6731000" y="2628900"/>
            <a:ext cx="2413000" cy="279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59" name="Text Box 63"/>
          <p:cNvSpPr txBox="1">
            <a:spLocks noChangeArrowheads="1"/>
          </p:cNvSpPr>
          <p:nvPr/>
        </p:nvSpPr>
        <p:spPr bwMode="auto">
          <a:xfrm>
            <a:off x="6705600" y="1905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9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0" name="Text Box 64"/>
          <p:cNvSpPr txBox="1">
            <a:spLocks noChangeArrowheads="1"/>
          </p:cNvSpPr>
          <p:nvPr/>
        </p:nvSpPr>
        <p:spPr bwMode="auto">
          <a:xfrm>
            <a:off x="6705600" y="2209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8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1" name="Text Box 65"/>
          <p:cNvSpPr txBox="1">
            <a:spLocks noChangeArrowheads="1"/>
          </p:cNvSpPr>
          <p:nvPr/>
        </p:nvSpPr>
        <p:spPr bwMode="auto">
          <a:xfrm>
            <a:off x="6705600" y="2514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7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2" name="Text Box 66"/>
          <p:cNvSpPr txBox="1">
            <a:spLocks noChangeArrowheads="1"/>
          </p:cNvSpPr>
          <p:nvPr/>
        </p:nvSpPr>
        <p:spPr bwMode="auto">
          <a:xfrm>
            <a:off x="6705600" y="2819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6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3" name="Text Box 67"/>
          <p:cNvSpPr txBox="1">
            <a:spLocks noChangeArrowheads="1"/>
          </p:cNvSpPr>
          <p:nvPr/>
        </p:nvSpPr>
        <p:spPr bwMode="auto">
          <a:xfrm>
            <a:off x="6705600" y="31242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158764" name="Text Box 68"/>
          <p:cNvSpPr txBox="1">
            <a:spLocks noChangeArrowheads="1"/>
          </p:cNvSpPr>
          <p:nvPr/>
        </p:nvSpPr>
        <p:spPr bwMode="auto">
          <a:xfrm>
            <a:off x="6705600" y="34290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4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5" name="Text Box 69"/>
          <p:cNvSpPr txBox="1">
            <a:spLocks noChangeArrowheads="1"/>
          </p:cNvSpPr>
          <p:nvPr/>
        </p:nvSpPr>
        <p:spPr bwMode="auto">
          <a:xfrm>
            <a:off x="6705600" y="37338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3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6" name="Text Box 70"/>
          <p:cNvSpPr txBox="1">
            <a:spLocks noChangeArrowheads="1"/>
          </p:cNvSpPr>
          <p:nvPr/>
        </p:nvSpPr>
        <p:spPr bwMode="auto">
          <a:xfrm>
            <a:off x="6705600" y="40386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7" name="Text Box 71"/>
          <p:cNvSpPr txBox="1">
            <a:spLocks noChangeArrowheads="1"/>
          </p:cNvSpPr>
          <p:nvPr/>
        </p:nvSpPr>
        <p:spPr bwMode="auto">
          <a:xfrm>
            <a:off x="6705600" y="434340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68" name="Text Box 72"/>
          <p:cNvSpPr txBox="1">
            <a:spLocks noChangeArrowheads="1"/>
          </p:cNvSpPr>
          <p:nvPr/>
        </p:nvSpPr>
        <p:spPr bwMode="auto">
          <a:xfrm>
            <a:off x="7543800" y="762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100 đ</a:t>
            </a:r>
          </a:p>
        </p:txBody>
      </p:sp>
      <p:sp>
        <p:nvSpPr>
          <p:cNvPr id="158769" name="Text Box 73"/>
          <p:cNvSpPr txBox="1">
            <a:spLocks noChangeArrowheads="1"/>
          </p:cNvSpPr>
          <p:nvPr/>
        </p:nvSpPr>
        <p:spPr bwMode="auto">
          <a:xfrm>
            <a:off x="7543800" y="396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90 đ</a:t>
            </a:r>
          </a:p>
        </p:txBody>
      </p:sp>
      <p:sp>
        <p:nvSpPr>
          <p:cNvPr id="158770" name="Text Box 74"/>
          <p:cNvSpPr txBox="1">
            <a:spLocks noChangeArrowheads="1"/>
          </p:cNvSpPr>
          <p:nvPr/>
        </p:nvSpPr>
        <p:spPr bwMode="auto">
          <a:xfrm>
            <a:off x="7543800" y="701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80 đ</a:t>
            </a:r>
          </a:p>
        </p:txBody>
      </p:sp>
      <p:sp>
        <p:nvSpPr>
          <p:cNvPr id="158771" name="Text Box 75"/>
          <p:cNvSpPr txBox="1">
            <a:spLocks noChangeArrowheads="1"/>
          </p:cNvSpPr>
          <p:nvPr/>
        </p:nvSpPr>
        <p:spPr bwMode="auto">
          <a:xfrm>
            <a:off x="7543800" y="1006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70 đ</a:t>
            </a:r>
          </a:p>
        </p:txBody>
      </p:sp>
      <p:sp>
        <p:nvSpPr>
          <p:cNvPr id="158772" name="Text Box 76"/>
          <p:cNvSpPr txBox="1">
            <a:spLocks noChangeArrowheads="1"/>
          </p:cNvSpPr>
          <p:nvPr/>
        </p:nvSpPr>
        <p:spPr bwMode="auto">
          <a:xfrm>
            <a:off x="7543800" y="1311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60 đ</a:t>
            </a:r>
          </a:p>
        </p:txBody>
      </p:sp>
      <p:sp>
        <p:nvSpPr>
          <p:cNvPr id="158773" name="Text Box 77"/>
          <p:cNvSpPr txBox="1">
            <a:spLocks noChangeArrowheads="1"/>
          </p:cNvSpPr>
          <p:nvPr/>
        </p:nvSpPr>
        <p:spPr bwMode="auto">
          <a:xfrm>
            <a:off x="7543800" y="1616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50 đ</a:t>
            </a:r>
          </a:p>
        </p:txBody>
      </p:sp>
      <p:sp>
        <p:nvSpPr>
          <p:cNvPr id="158774" name="Text Box 78"/>
          <p:cNvSpPr txBox="1">
            <a:spLocks noChangeArrowheads="1"/>
          </p:cNvSpPr>
          <p:nvPr/>
        </p:nvSpPr>
        <p:spPr bwMode="auto">
          <a:xfrm>
            <a:off x="7543800" y="19208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45 đ</a:t>
            </a:r>
          </a:p>
        </p:txBody>
      </p:sp>
      <p:sp>
        <p:nvSpPr>
          <p:cNvPr id="158775" name="Text Box 79"/>
          <p:cNvSpPr txBox="1">
            <a:spLocks noChangeArrowheads="1"/>
          </p:cNvSpPr>
          <p:nvPr/>
        </p:nvSpPr>
        <p:spPr bwMode="auto">
          <a:xfrm>
            <a:off x="7543800" y="2225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40 đ</a:t>
            </a:r>
          </a:p>
        </p:txBody>
      </p:sp>
      <p:sp>
        <p:nvSpPr>
          <p:cNvPr id="158776" name="Text Box 80"/>
          <p:cNvSpPr txBox="1">
            <a:spLocks noChangeArrowheads="1"/>
          </p:cNvSpPr>
          <p:nvPr/>
        </p:nvSpPr>
        <p:spPr bwMode="auto">
          <a:xfrm>
            <a:off x="7543800" y="25304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35 đ</a:t>
            </a:r>
          </a:p>
        </p:txBody>
      </p:sp>
      <p:sp>
        <p:nvSpPr>
          <p:cNvPr id="158777" name="Text Box 81"/>
          <p:cNvSpPr txBox="1">
            <a:spLocks noChangeArrowheads="1"/>
          </p:cNvSpPr>
          <p:nvPr/>
        </p:nvSpPr>
        <p:spPr bwMode="auto">
          <a:xfrm>
            <a:off x="7543800" y="28352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30 đ</a:t>
            </a:r>
          </a:p>
        </p:txBody>
      </p:sp>
      <p:sp>
        <p:nvSpPr>
          <p:cNvPr id="158778" name="Text Box 82"/>
          <p:cNvSpPr txBox="1">
            <a:spLocks noChangeArrowheads="1"/>
          </p:cNvSpPr>
          <p:nvPr/>
        </p:nvSpPr>
        <p:spPr bwMode="auto">
          <a:xfrm>
            <a:off x="7543800" y="31400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Calibri" panose="020F0502020204030204" pitchFamily="34" charset="0"/>
              </a:rPr>
              <a:t>25 đ</a:t>
            </a:r>
          </a:p>
        </p:txBody>
      </p:sp>
      <p:sp>
        <p:nvSpPr>
          <p:cNvPr id="158779" name="Text Box 83"/>
          <p:cNvSpPr txBox="1">
            <a:spLocks noChangeArrowheads="1"/>
          </p:cNvSpPr>
          <p:nvPr/>
        </p:nvSpPr>
        <p:spPr bwMode="auto">
          <a:xfrm>
            <a:off x="7543800" y="3444875"/>
            <a:ext cx="100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20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80" name="Text Box 84"/>
          <p:cNvSpPr txBox="1">
            <a:spLocks noChangeArrowheads="1"/>
          </p:cNvSpPr>
          <p:nvPr/>
        </p:nvSpPr>
        <p:spPr bwMode="auto">
          <a:xfrm>
            <a:off x="7543800" y="3749675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Times New Roman" panose="02020603050405020304" pitchFamily="18" charset="0"/>
              </a:rPr>
              <a:t>15  đ</a:t>
            </a:r>
          </a:p>
        </p:txBody>
      </p:sp>
      <p:sp>
        <p:nvSpPr>
          <p:cNvPr id="158781" name="Text Box 85"/>
          <p:cNvSpPr txBox="1">
            <a:spLocks noChangeArrowheads="1"/>
          </p:cNvSpPr>
          <p:nvPr/>
        </p:nvSpPr>
        <p:spPr bwMode="auto">
          <a:xfrm>
            <a:off x="7543800" y="405447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10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82" name="Text Box 86"/>
          <p:cNvSpPr txBox="1">
            <a:spLocks noChangeArrowheads="1"/>
          </p:cNvSpPr>
          <p:nvPr/>
        </p:nvSpPr>
        <p:spPr bwMode="auto">
          <a:xfrm>
            <a:off x="7569200" y="43053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FFCC00"/>
                </a:solidFill>
                <a:latin typeface="Calibri" panose="020F0502020204030204" pitchFamily="34" charset="0"/>
              </a:rPr>
              <a:t>05 đ</a:t>
            </a:r>
            <a:endParaRPr lang="en-US" altLang="en-US" sz="2400">
              <a:solidFill>
                <a:srgbClr val="FFCC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83" name="Oval 87"/>
          <p:cNvSpPr>
            <a:spLocks noChangeArrowheads="1"/>
          </p:cNvSpPr>
          <p:nvPr/>
        </p:nvSpPr>
        <p:spPr bwMode="auto">
          <a:xfrm>
            <a:off x="7239000" y="4456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84" name="Oval 88"/>
          <p:cNvSpPr>
            <a:spLocks noChangeArrowheads="1"/>
          </p:cNvSpPr>
          <p:nvPr/>
        </p:nvSpPr>
        <p:spPr bwMode="auto">
          <a:xfrm>
            <a:off x="7239000" y="4151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85" name="Oval 89"/>
          <p:cNvSpPr>
            <a:spLocks noChangeArrowheads="1"/>
          </p:cNvSpPr>
          <p:nvPr/>
        </p:nvSpPr>
        <p:spPr bwMode="auto">
          <a:xfrm>
            <a:off x="7239000" y="3846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86" name="Oval 90"/>
          <p:cNvSpPr>
            <a:spLocks noChangeArrowheads="1"/>
          </p:cNvSpPr>
          <p:nvPr/>
        </p:nvSpPr>
        <p:spPr bwMode="auto">
          <a:xfrm>
            <a:off x="7239000" y="3541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87" name="Oval 91"/>
          <p:cNvSpPr>
            <a:spLocks noChangeArrowheads="1"/>
          </p:cNvSpPr>
          <p:nvPr/>
        </p:nvSpPr>
        <p:spPr bwMode="auto">
          <a:xfrm>
            <a:off x="7239000" y="3236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88" name="Oval 92"/>
          <p:cNvSpPr>
            <a:spLocks noChangeArrowheads="1"/>
          </p:cNvSpPr>
          <p:nvPr/>
        </p:nvSpPr>
        <p:spPr bwMode="auto">
          <a:xfrm>
            <a:off x="7239000" y="2932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89" name="Oval 93"/>
          <p:cNvSpPr>
            <a:spLocks noChangeArrowheads="1"/>
          </p:cNvSpPr>
          <p:nvPr/>
        </p:nvSpPr>
        <p:spPr bwMode="auto">
          <a:xfrm>
            <a:off x="7239000" y="2627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0" name="Oval 94"/>
          <p:cNvSpPr>
            <a:spLocks noChangeArrowheads="1"/>
          </p:cNvSpPr>
          <p:nvPr/>
        </p:nvSpPr>
        <p:spPr bwMode="auto">
          <a:xfrm>
            <a:off x="7239000" y="2322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1" name="Oval 95"/>
          <p:cNvSpPr>
            <a:spLocks noChangeArrowheads="1"/>
          </p:cNvSpPr>
          <p:nvPr/>
        </p:nvSpPr>
        <p:spPr bwMode="auto">
          <a:xfrm>
            <a:off x="7239000" y="2017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2" name="Oval 96"/>
          <p:cNvSpPr>
            <a:spLocks noChangeArrowheads="1"/>
          </p:cNvSpPr>
          <p:nvPr/>
        </p:nvSpPr>
        <p:spPr bwMode="auto">
          <a:xfrm>
            <a:off x="7239000" y="1712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8793" name="Oval 97"/>
          <p:cNvSpPr>
            <a:spLocks noChangeArrowheads="1"/>
          </p:cNvSpPr>
          <p:nvPr/>
        </p:nvSpPr>
        <p:spPr bwMode="auto">
          <a:xfrm>
            <a:off x="7239000" y="14081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4" name="Oval 98"/>
          <p:cNvSpPr>
            <a:spLocks noChangeArrowheads="1"/>
          </p:cNvSpPr>
          <p:nvPr/>
        </p:nvSpPr>
        <p:spPr bwMode="auto">
          <a:xfrm>
            <a:off x="7239000" y="11033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5" name="Oval 99"/>
          <p:cNvSpPr>
            <a:spLocks noChangeArrowheads="1"/>
          </p:cNvSpPr>
          <p:nvPr/>
        </p:nvSpPr>
        <p:spPr bwMode="auto">
          <a:xfrm>
            <a:off x="7239000" y="7985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6" name="Oval 100"/>
          <p:cNvSpPr>
            <a:spLocks noChangeArrowheads="1"/>
          </p:cNvSpPr>
          <p:nvPr/>
        </p:nvSpPr>
        <p:spPr bwMode="auto">
          <a:xfrm>
            <a:off x="7239000" y="493713"/>
            <a:ext cx="152400" cy="131762"/>
          </a:xfrm>
          <a:prstGeom prst="ellipse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7" name="Oval 101"/>
          <p:cNvSpPr>
            <a:spLocks noChangeArrowheads="1"/>
          </p:cNvSpPr>
          <p:nvPr/>
        </p:nvSpPr>
        <p:spPr bwMode="auto">
          <a:xfrm>
            <a:off x="7239000" y="188913"/>
            <a:ext cx="152400" cy="131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8798" name="Text Box 103"/>
          <p:cNvSpPr txBox="1">
            <a:spLocks noChangeArrowheads="1"/>
          </p:cNvSpPr>
          <p:nvPr/>
        </p:nvSpPr>
        <p:spPr bwMode="auto">
          <a:xfrm>
            <a:off x="304800" y="1889125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hangingPunct="0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alibri" panose="020F0502020204030204" pitchFamily="34" charset="0"/>
              </a:rPr>
              <a:t>Câu hỏi 7:   </a:t>
            </a:r>
            <a:r>
              <a:rPr lang="en-US" altLang="en-US" sz="2400" b="1">
                <a:solidFill>
                  <a:srgbClr val="0000CC"/>
                </a:solidFill>
                <a:latin typeface="Calibri" panose="020F0502020204030204" pitchFamily="34" charset="0"/>
              </a:rPr>
              <a:t>35 đ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8799" name="WordArt 104"/>
          <p:cNvSpPr>
            <a:spLocks noChangeArrowheads="1" noChangeShapeType="1" noTextEdit="1"/>
          </p:cNvSpPr>
          <p:nvPr/>
        </p:nvSpPr>
        <p:spPr bwMode="auto">
          <a:xfrm>
            <a:off x="1600200" y="242888"/>
            <a:ext cx="4191000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</a:rPr>
              <a:t>Ai được 100 điểm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</a:endParaRPr>
          </a:p>
        </p:txBody>
      </p:sp>
      <p:sp>
        <p:nvSpPr>
          <p:cNvPr id="91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2 pi x d</a:t>
            </a:r>
          </a:p>
        </p:txBody>
      </p:sp>
      <p:sp>
        <p:nvSpPr>
          <p:cNvPr id="92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  2d x pi</a:t>
            </a:r>
          </a:p>
        </p:txBody>
      </p:sp>
      <p:sp>
        <p:nvSpPr>
          <p:cNvPr id="93" name="AutoShape 36"/>
          <p:cNvSpPr>
            <a:spLocks noChangeArrowheads="1"/>
          </p:cNvSpPr>
          <p:nvPr/>
        </p:nvSpPr>
        <p:spPr bwMode="auto">
          <a:xfrm>
            <a:off x="4648200" y="5988050"/>
            <a:ext cx="4267200" cy="79375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2r x pi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4648200" y="49212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5" name="AutoShape 36"/>
          <p:cNvSpPr>
            <a:spLocks noChangeArrowheads="1"/>
          </p:cNvSpPr>
          <p:nvPr/>
        </p:nvSpPr>
        <p:spPr bwMode="auto">
          <a:xfrm>
            <a:off x="228600" y="5988050"/>
            <a:ext cx="4267200" cy="793750"/>
          </a:xfrm>
          <a:prstGeom prst="flowChartPreparation">
            <a:avLst/>
          </a:prstGeom>
          <a:solidFill>
            <a:srgbClr val="FFFF00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268" name="AutoShape 29"/>
          <p:cNvSpPr>
            <a:spLocks noChangeArrowheads="1"/>
          </p:cNvSpPr>
          <p:nvPr/>
        </p:nvSpPr>
        <p:spPr bwMode="auto">
          <a:xfrm>
            <a:off x="0" y="2514600"/>
            <a:ext cx="6477000" cy="1676400"/>
          </a:xfrm>
          <a:prstGeom prst="flowChartPreparation">
            <a:avLst/>
          </a:prstGeom>
          <a:solidFill>
            <a:srgbClr val="00FF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3600" b="1">
                <a:latin typeface="Calibri" panose="020F0502020204030204" pitchFamily="34" charset="0"/>
              </a:rPr>
              <a:t>Công thức tính chu vi</a:t>
            </a:r>
          </a:p>
          <a:p>
            <a:pPr eaLnBrk="0" hangingPunct="0"/>
            <a:r>
              <a:rPr lang="en-US" altLang="en-US" sz="3600" b="1">
                <a:latin typeface="Calibri" panose="020F0502020204030204" pitchFamily="34" charset="0"/>
              </a:rPr>
              <a:t>Hình tròn:</a:t>
            </a:r>
            <a:endParaRPr lang="en-US" altLang="en-US" b="1">
              <a:latin typeface="Calibri" panose="020F0502020204030204" pitchFamily="34" charset="0"/>
            </a:endParaRPr>
          </a:p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152400" y="762000"/>
            <a:ext cx="2057400" cy="1143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CC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chemeClr val="tx1"/>
                </a:solidFill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  <p:audio>
              <p:cMediaNode>
                <p:cTn id="19" repeatCount="3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826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1730</Words>
  <PresentationFormat>Trình chiếu Trên màn hình (4:3)</PresentationFormat>
  <Paragraphs>678</Paragraphs>
  <Slides>22</Slides>
  <Notes>0</Notes>
  <HiddenSlides>0</HiddenSlides>
  <MMClips>256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Impact</vt:lpstr>
      <vt:lpstr>Times New Roman</vt:lpstr>
      <vt:lpstr>Default Design</vt:lpstr>
      <vt:lpstr>Office</vt:lpstr>
      <vt:lpstr>Clip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Cách chơi</vt:lpstr>
      <vt:lpstr>Cách chơi</vt:lpstr>
      <vt:lpstr>Hiệu ứng </vt:lpstr>
      <vt:lpstr>Hiệu ứng 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2014-11-09T04:42:31Z</dcterms:created>
  <dcterms:modified xsi:type="dcterms:W3CDTF">2023-09-16T10:53:59Z</dcterms:modified>
</cp:coreProperties>
</file>