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0" r:id="rId12"/>
    <p:sldId id="334" r:id="rId13"/>
    <p:sldId id="338" r:id="rId14"/>
    <p:sldId id="343" r:id="rId15"/>
    <p:sldId id="344" r:id="rId16"/>
    <p:sldId id="335" r:id="rId17"/>
    <p:sldId id="339" r:id="rId18"/>
    <p:sldId id="345" r:id="rId19"/>
    <p:sldId id="331" r:id="rId20"/>
    <p:sldId id="346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libri Light" charset="0"/>
      <p:regular r:id="rId27"/>
      <p: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D5D000"/>
    <a:srgbClr val="008A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E1DF4-0AB0-4312-ABC0-EEC7EB7BDA45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04062-50A3-4F70-95C7-AF3D0DFE4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141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577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349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51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644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919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422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407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397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32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64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383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.gif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2.gif"/><Relationship Id="rId5" Type="http://schemas.openxmlformats.org/officeDocument/2006/relationships/slide" Target="slide7.xml"/><Relationship Id="rId10" Type="http://schemas.openxmlformats.org/officeDocument/2006/relationships/image" Target="../media/image1.gif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slide" Target="slide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slide" Target="slide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744774" cy="67294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100084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NGÔI SAO MAY MẮN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0" y="157969"/>
            <a:ext cx="1215351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TIẾT - BÀI 14. THỰC HÀNH: ĐỌC </a:t>
            </a:r>
            <a:r>
              <a:rPr lang="en-US" sz="36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LƯỢC ĐỒ </a:t>
            </a:r>
            <a:r>
              <a:rPr lang="en-US" sz="36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en-US" sz="36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HÌNH TỈ LỆ LỚN </a:t>
            </a:r>
            <a:r>
              <a:rPr lang="en-US" sz="36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6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LÁT CẮT ĐỊA HÌNH ĐƠN GIẢN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85D2169-F384-43B4-B3C4-47A9A2A45416}"/>
              </a:ext>
            </a:extLst>
          </p:cNvPr>
          <p:cNvGrpSpPr/>
          <p:nvPr/>
        </p:nvGrpSpPr>
        <p:grpSpPr>
          <a:xfrm>
            <a:off x="3966881" y="2030506"/>
            <a:ext cx="8225119" cy="4827494"/>
            <a:chOff x="2111103" y="818729"/>
            <a:chExt cx="8430477" cy="603927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2549CA4A-9640-43BE-BB71-DE4483D1D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730" t="25926" r="24583" b="8251"/>
            <a:stretch/>
          </p:blipFill>
          <p:spPr>
            <a:xfrm>
              <a:off x="2111103" y="818729"/>
              <a:ext cx="8430477" cy="603927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3987AF-0329-46CF-B72C-BF6AA5A82DC7}"/>
                </a:ext>
              </a:extLst>
            </p:cNvPr>
            <p:cNvSpPr/>
            <p:nvPr/>
          </p:nvSpPr>
          <p:spPr>
            <a:xfrm>
              <a:off x="3921760" y="6539900"/>
              <a:ext cx="5082176" cy="318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 1. L</a:t>
              </a:r>
              <a:r>
                <a:rPr lang="vi-VN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ợc đồ địa hình tỉ lệ lớn</a:t>
              </a:r>
            </a:p>
          </p:txBody>
        </p:sp>
      </p:grpSp>
      <p:pic>
        <p:nvPicPr>
          <p:cNvPr id="11" name="Picture 2" descr="C:\Users\PTS\Desktop\Ảnh\z2664369710773_238cbeef7dfa1674cfdb6a3242b34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778" y="3079376"/>
            <a:ext cx="3635188" cy="34917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: Rounded Corners 5">
            <a:extLst>
              <a:ext uri="{FF2B5EF4-FFF2-40B4-BE49-F238E27FC236}">
                <a16:creationId xmlns=""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2192800" y="4785014"/>
            <a:ext cx="7111363" cy="1107632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Đọc lát cắt địa hình đơn giản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=""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2107694" y="3106944"/>
            <a:ext cx="7179148" cy="11076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Đọc lược đồ địa hình tỉ lệ lớn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7E9DAAF-4DBA-43F7-915F-D94B3CDD85D0}"/>
              </a:ext>
            </a:extLst>
          </p:cNvPr>
          <p:cNvSpPr txBox="1"/>
          <p:nvPr/>
        </p:nvSpPr>
        <p:spPr>
          <a:xfrm>
            <a:off x="903080" y="2057399"/>
            <a:ext cx="4126122" cy="544337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17" tIns="34258" rIns="68517" bIns="342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596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=""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1624099" y="3012142"/>
            <a:ext cx="1246248" cy="1214545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="" xmlns:a16="http://schemas.microsoft.com/office/drawing/2014/main" id="{01D71F2D-819C-4B44-8712-F9EB5E069125}"/>
              </a:ext>
            </a:extLst>
          </p:cNvPr>
          <p:cNvSpPr/>
          <p:nvPr/>
        </p:nvSpPr>
        <p:spPr>
          <a:xfrm>
            <a:off x="1624099" y="4688026"/>
            <a:ext cx="1310768" cy="129370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11277600" cy="681318"/>
          </a:xfrm>
        </p:spPr>
        <p:txBody>
          <a:bodyPr/>
          <a:lstStyle/>
          <a:p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 l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hình tỉ lệ lớn</a:t>
            </a:r>
            <a:endParaRPr lang="en-US" altLang="vi-VN" sz="2400" b="1" u="sng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12192000" cy="9524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14. THỰC HÀNH: ĐỌC L</a:t>
            </a:r>
            <a:r>
              <a:rPr lang="vi-VN" sz="2400" b="1" dirty="0" smtClean="0">
                <a:latin typeface="Times New Roman" pitchFamily="18" charset="0"/>
              </a:rPr>
              <a:t>ƯỢC</a:t>
            </a:r>
            <a:r>
              <a:rPr lang="en-US" sz="2400" b="1" dirty="0" smtClean="0">
                <a:latin typeface="Times New Roman" pitchFamily="18" charset="0"/>
              </a:rPr>
              <a:t> ĐỒ ĐỊA HÌNH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TỈ LỆ LỚN VÀ LÁT CẮT ĐỊA HÌNH Đ</a:t>
            </a:r>
            <a:r>
              <a:rPr lang="vi-VN" sz="2400" b="1" dirty="0" smtClean="0">
                <a:latin typeface="Times New Roman" pitchFamily="18" charset="0"/>
              </a:rPr>
              <a:t>Ơ</a:t>
            </a:r>
            <a:r>
              <a:rPr lang="en-US" sz="2400" b="1" dirty="0" smtClean="0">
                <a:latin typeface="Times New Roman" pitchFamily="18" charset="0"/>
              </a:rPr>
              <a:t>N GIẢN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20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0" y="0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85D2169-F384-43B4-B3C4-47A9A2A45416}"/>
              </a:ext>
            </a:extLst>
          </p:cNvPr>
          <p:cNvGrpSpPr/>
          <p:nvPr/>
        </p:nvGrpSpPr>
        <p:grpSpPr>
          <a:xfrm>
            <a:off x="5096435" y="1586754"/>
            <a:ext cx="7095565" cy="5096435"/>
            <a:chOff x="2111103" y="818729"/>
            <a:chExt cx="8430477" cy="6039271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2549CA4A-9640-43BE-BB71-DE4483D1D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730" t="25926" r="24583" b="8251"/>
            <a:stretch/>
          </p:blipFill>
          <p:spPr>
            <a:xfrm>
              <a:off x="2111103" y="818729"/>
              <a:ext cx="8430477" cy="603927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F53987AF-0329-46CF-B72C-BF6AA5A82DC7}"/>
                </a:ext>
              </a:extLst>
            </p:cNvPr>
            <p:cNvSpPr/>
            <p:nvPr/>
          </p:nvSpPr>
          <p:spPr>
            <a:xfrm>
              <a:off x="3921760" y="6539900"/>
              <a:ext cx="5082176" cy="318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1. L</a:t>
              </a:r>
              <a:r>
                <a:rPr lang="vi-VN" sz="20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20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 đồ địa hình tỉ lệ lớn</a:t>
              </a:r>
            </a:p>
          </p:txBody>
        </p:sp>
      </p:grpSp>
      <p:sp>
        <p:nvSpPr>
          <p:cNvPr id="25" name="Cloud Callout 24"/>
          <p:cNvSpPr/>
          <p:nvPr/>
        </p:nvSpPr>
        <p:spPr>
          <a:xfrm>
            <a:off x="793376" y="1922930"/>
            <a:ext cx="2904564" cy="2178423"/>
          </a:xfrm>
          <a:prstGeom prst="cloudCallout">
            <a:avLst>
              <a:gd name="adj1" fmla="val 75516"/>
              <a:gd name="adj2" fmla="val 82567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hình tỉ lệ lớn là gì?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878541" y="3904129"/>
            <a:ext cx="2904564" cy="2178423"/>
          </a:xfrm>
          <a:prstGeom prst="cloudCallout">
            <a:avLst>
              <a:gd name="adj1" fmla="val 143109"/>
              <a:gd name="adj2" fmla="val 27629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m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là gì?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800" y="1595735"/>
            <a:ext cx="48454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 hình tỉ lệ lớn là l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ợc đồ thể hiện đặc điểm địa hình của một khu vực có diện tích nhỏ bằng các đ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ờng đồng mức và màu sắc</a:t>
            </a:r>
            <a:endParaRPr lang="en-US" sz="2200" dirty="0"/>
          </a:p>
        </p:txBody>
      </p:sp>
      <p:sp>
        <p:nvSpPr>
          <p:cNvPr id="31" name="Rectangle 30"/>
          <p:cNvSpPr/>
          <p:nvPr/>
        </p:nvSpPr>
        <p:spPr>
          <a:xfrm>
            <a:off x="228600" y="3620852"/>
            <a:ext cx="4961965" cy="105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 m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 là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 nối nh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iểm có cùng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cao</a:t>
            </a:r>
            <a:endParaRPr lang="en-US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215154" y="4598894"/>
            <a:ext cx="4827494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 mức có khoảng cao cách nhau 100m.</a:t>
            </a:r>
          </a:p>
        </p:txBody>
      </p:sp>
    </p:spTree>
    <p:extLst>
      <p:ext uri="{BB962C8B-B14F-4D97-AF65-F5344CB8AC3E}">
        <p14:creationId xmlns=""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5" grpId="1" animBg="1"/>
      <p:bldP spid="27" grpId="0" animBg="1"/>
      <p:bldP spid="27" grpId="1" animBg="1"/>
      <p:bldP spid="30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7F5E2CD-1BDC-4E0F-AFDD-368AB4A59893}"/>
              </a:ext>
            </a:extLst>
          </p:cNvPr>
          <p:cNvSpPr/>
          <p:nvPr/>
        </p:nvSpPr>
        <p:spPr>
          <a:xfrm>
            <a:off x="2757884" y="1812315"/>
            <a:ext cx="216900" cy="4516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7684A3-C47A-4BE6-BE56-28E98144AC1A}"/>
              </a:ext>
            </a:extLst>
          </p:cNvPr>
          <p:cNvSpPr/>
          <p:nvPr/>
        </p:nvSpPr>
        <p:spPr>
          <a:xfrm>
            <a:off x="2866334" y="5444141"/>
            <a:ext cx="9057634" cy="896734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Căn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 vào tỉ lệ lược đồ, tính khoảng cách thực tế giữa các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địa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6DE59FF-4AB4-4919-9737-1E6EC859CF26}"/>
              </a:ext>
            </a:extLst>
          </p:cNvPr>
          <p:cNvSpPr/>
          <p:nvPr/>
        </p:nvSpPr>
        <p:spPr>
          <a:xfrm>
            <a:off x="2944631" y="4159341"/>
            <a:ext cx="9024592" cy="957608"/>
          </a:xfrm>
          <a:prstGeom prst="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Căn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cứ vào độ gần xa đường đồng mức, biết được độ dốc </a:t>
            </a:r>
            <a:endParaRPr 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của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địa hình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4F2B4D2-7038-4ECA-ACF4-F48A3851195F}"/>
              </a:ext>
            </a:extLst>
          </p:cNvPr>
          <p:cNvSpPr/>
          <p:nvPr/>
        </p:nvSpPr>
        <p:spPr>
          <a:xfrm>
            <a:off x="2282003" y="4145062"/>
            <a:ext cx="947569" cy="957607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0327DA8-B686-49D2-BB85-9100E84EF3FF}"/>
              </a:ext>
            </a:extLst>
          </p:cNvPr>
          <p:cNvSpPr/>
          <p:nvPr/>
        </p:nvSpPr>
        <p:spPr>
          <a:xfrm>
            <a:off x="2877382" y="3006252"/>
            <a:ext cx="9046586" cy="758615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độ cao các địa điểm trên lược đồ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6D0BFFC-589C-4D37-88D4-8B6593E314D5}"/>
              </a:ext>
            </a:extLst>
          </p:cNvPr>
          <p:cNvSpPr/>
          <p:nvPr/>
        </p:nvSpPr>
        <p:spPr>
          <a:xfrm>
            <a:off x="2284100" y="2881414"/>
            <a:ext cx="947568" cy="957608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4978FB0-8D53-4417-80B8-31C30C01E1D5}"/>
              </a:ext>
            </a:extLst>
          </p:cNvPr>
          <p:cNvSpPr/>
          <p:nvPr/>
        </p:nvSpPr>
        <p:spPr>
          <a:xfrm>
            <a:off x="2877382" y="1988440"/>
            <a:ext cx="9046586" cy="71487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Xác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 khoảng cao đều giữa các đường đồng mức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9B3E6BD-0997-4FAC-900E-4FF50B8A05E3}"/>
              </a:ext>
            </a:extLst>
          </p:cNvPr>
          <p:cNvSpPr/>
          <p:nvPr/>
        </p:nvSpPr>
        <p:spPr>
          <a:xfrm>
            <a:off x="2256410" y="1877077"/>
            <a:ext cx="947567" cy="937603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C103DFEC-BD60-436F-A064-4E6272049F25}"/>
              </a:ext>
            </a:extLst>
          </p:cNvPr>
          <p:cNvSpPr/>
          <p:nvPr/>
        </p:nvSpPr>
        <p:spPr>
          <a:xfrm>
            <a:off x="2256410" y="5397813"/>
            <a:ext cx="989643" cy="957608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Flowchart: Delay 2">
            <a:extLst>
              <a:ext uri="{FF2B5EF4-FFF2-40B4-BE49-F238E27FC236}">
                <a16:creationId xmlns="" xmlns:a16="http://schemas.microsoft.com/office/drawing/2014/main" id="{9105F7FB-D1C8-4FD7-8AE1-9CEE7C4CD682}"/>
              </a:ext>
            </a:extLst>
          </p:cNvPr>
          <p:cNvSpPr/>
          <p:nvPr/>
        </p:nvSpPr>
        <p:spPr>
          <a:xfrm>
            <a:off x="1" y="2218764"/>
            <a:ext cx="2030506" cy="3755315"/>
          </a:xfrm>
          <a:prstGeom prst="flowChartDelay">
            <a:avLst/>
          </a:prstGeom>
          <a:solidFill>
            <a:srgbClr val="D5D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731DB68-10E2-4BA3-BB9C-42C287AB2114}"/>
              </a:ext>
            </a:extLst>
          </p:cNvPr>
          <p:cNvSpPr txBox="1"/>
          <p:nvPr/>
        </p:nvSpPr>
        <p:spPr>
          <a:xfrm>
            <a:off x="1" y="2866201"/>
            <a:ext cx="1707776" cy="290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ọc l</a:t>
            </a:r>
            <a:r>
              <a:rPr lang="vi-VN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ợc đồ địa hình tỉ lệ lớn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9524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14. THỰC HÀNH: ĐỌC L</a:t>
            </a:r>
            <a:r>
              <a:rPr lang="vi-VN" sz="2400" b="1" dirty="0" smtClean="0">
                <a:latin typeface="Times New Roman" pitchFamily="18" charset="0"/>
              </a:rPr>
              <a:t>ƯỢC</a:t>
            </a:r>
            <a:r>
              <a:rPr lang="en-US" sz="2400" b="1" dirty="0" smtClean="0">
                <a:latin typeface="Times New Roman" pitchFamily="18" charset="0"/>
              </a:rPr>
              <a:t> ĐỒ ĐỊA HÌNH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TỈ LỆ LỚN VÀ LÁT CẮT ĐỊA HÌNH Đ</a:t>
            </a:r>
            <a:r>
              <a:rPr lang="vi-VN" sz="2400" b="1" dirty="0" smtClean="0">
                <a:latin typeface="Times New Roman" pitchFamily="18" charset="0"/>
              </a:rPr>
              <a:t>Ơ</a:t>
            </a:r>
            <a:r>
              <a:rPr lang="en-US" sz="2400" b="1" dirty="0" smtClean="0">
                <a:latin typeface="Times New Roman" pitchFamily="18" charset="0"/>
              </a:rPr>
              <a:t>N GIẢN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26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0" y="0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3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11277600" cy="681318"/>
          </a:xfrm>
        </p:spPr>
        <p:txBody>
          <a:bodyPr/>
          <a:lstStyle/>
          <a:p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 l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hình tỉ lệ lớn</a:t>
            </a:r>
            <a:endParaRPr lang="en-US" altLang="vi-VN" sz="2400" b="1" u="sng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8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12030F0-30BD-46F2-B90B-448534B75160}"/>
              </a:ext>
            </a:extLst>
          </p:cNvPr>
          <p:cNvSpPr/>
          <p:nvPr/>
        </p:nvSpPr>
        <p:spPr>
          <a:xfrm>
            <a:off x="4023360" y="334293"/>
            <a:ext cx="4409440" cy="806522"/>
          </a:xfrm>
          <a:prstGeom prst="roundRect">
            <a:avLst/>
          </a:prstGeom>
          <a:solidFill>
            <a:srgbClr val="D5D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094BF24-C6CE-4CB1-8A70-981F6F10E09D}"/>
              </a:ext>
            </a:extLst>
          </p:cNvPr>
          <p:cNvSpPr/>
          <p:nvPr/>
        </p:nvSpPr>
        <p:spPr>
          <a:xfrm>
            <a:off x="1127858" y="2366682"/>
            <a:ext cx="10450060" cy="1411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- Cho biết các đường đồng mức có khoảng cao cách nhau bao nhiêu</a:t>
            </a:r>
          </a:p>
          <a:p>
            <a:pPr lvl="0"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mét?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- Tính và so sánh độ cao các đỉnh núi A1, A2, A3.</a:t>
            </a:r>
            <a:r>
              <a:rPr lang="sv-SE" sz="24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D6CBE5F-D727-4D2D-8C5B-420430D41994}"/>
              </a:ext>
            </a:extLst>
          </p:cNvPr>
          <p:cNvSpPr/>
          <p:nvPr/>
        </p:nvSpPr>
        <p:spPr>
          <a:xfrm>
            <a:off x="937708" y="4155141"/>
            <a:ext cx="10613315" cy="13116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Tính và so sánh độ cao các điểm B1, B2, B3 và C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E4B5D7E-1E0F-4349-95A4-EA7B3E8482C1}"/>
              </a:ext>
            </a:extLst>
          </p:cNvPr>
          <p:cNvGrpSpPr/>
          <p:nvPr/>
        </p:nvGrpSpPr>
        <p:grpSpPr>
          <a:xfrm>
            <a:off x="564776" y="4114800"/>
            <a:ext cx="1492624" cy="1411941"/>
            <a:chOff x="75171" y="4426911"/>
            <a:chExt cx="2435809" cy="2396095"/>
          </a:xfrm>
        </p:grpSpPr>
        <p:sp>
          <p:nvSpPr>
            <p:cNvPr id="16" name="Flowchart: Connector 15">
              <a:extLst>
                <a:ext uri="{FF2B5EF4-FFF2-40B4-BE49-F238E27FC236}">
                  <a16:creationId xmlns="" xmlns:a16="http://schemas.microsoft.com/office/drawing/2014/main" id="{9EB16A8F-A409-4F29-8BFF-98C2B30F2456}"/>
                </a:ext>
              </a:extLst>
            </p:cNvPr>
            <p:cNvSpPr/>
            <p:nvPr/>
          </p:nvSpPr>
          <p:spPr>
            <a:xfrm>
              <a:off x="75171" y="4426911"/>
              <a:ext cx="2435809" cy="2396095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28BD541-658E-476C-8A0C-B2A91867CCD9}"/>
                </a:ext>
              </a:extLst>
            </p:cNvPr>
            <p:cNvSpPr txBox="1"/>
            <p:nvPr/>
          </p:nvSpPr>
          <p:spPr>
            <a:xfrm>
              <a:off x="396338" y="4961415"/>
              <a:ext cx="1859279" cy="114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NHÓM 2,4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44471FA-59AF-42EA-AA24-E37E10A97D7B}"/>
              </a:ext>
            </a:extLst>
          </p:cNvPr>
          <p:cNvGrpSpPr/>
          <p:nvPr/>
        </p:nvGrpSpPr>
        <p:grpSpPr>
          <a:xfrm>
            <a:off x="726141" y="2326355"/>
            <a:ext cx="1474528" cy="1447688"/>
            <a:chOff x="132080" y="1808480"/>
            <a:chExt cx="2525789" cy="2530326"/>
          </a:xfrm>
        </p:grpSpPr>
        <p:sp>
          <p:nvSpPr>
            <p:cNvPr id="26" name="Flowchart: Connector 25">
              <a:extLst>
                <a:ext uri="{FF2B5EF4-FFF2-40B4-BE49-F238E27FC236}">
                  <a16:creationId xmlns="" xmlns:a16="http://schemas.microsoft.com/office/drawing/2014/main" id="{B108B722-9BA8-42FA-81CA-D13436599B12}"/>
                </a:ext>
              </a:extLst>
            </p:cNvPr>
            <p:cNvSpPr/>
            <p:nvPr/>
          </p:nvSpPr>
          <p:spPr>
            <a:xfrm>
              <a:off x="132080" y="1808480"/>
              <a:ext cx="2525789" cy="2530326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AF212F6-88D4-41B6-93A2-F2B85F5E2883}"/>
                </a:ext>
              </a:extLst>
            </p:cNvPr>
            <p:cNvSpPr txBox="1"/>
            <p:nvPr/>
          </p:nvSpPr>
          <p:spPr>
            <a:xfrm>
              <a:off x="365760" y="2431088"/>
              <a:ext cx="1859279" cy="1344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NHÓM 1,3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43953" y="1371600"/>
            <a:ext cx="8552329" cy="5393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Dựa vào hình 1 SGK, các nhóm thực hiện bài 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sau: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3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11277600" cy="681318"/>
          </a:xfrm>
        </p:spPr>
        <p:txBody>
          <a:bodyPr/>
          <a:lstStyle/>
          <a:p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 l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hình tỉ lệ lớn</a:t>
            </a:r>
            <a:endParaRPr lang="en-US" altLang="vi-VN" sz="2400" b="1" u="sng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12192000" cy="9524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14. THỰC HÀNH: ĐỌC L</a:t>
            </a:r>
            <a:r>
              <a:rPr lang="vi-VN" sz="2400" b="1" dirty="0" smtClean="0">
                <a:latin typeface="Times New Roman" pitchFamily="18" charset="0"/>
              </a:rPr>
              <a:t>ƯỢC</a:t>
            </a:r>
            <a:r>
              <a:rPr lang="en-US" sz="2400" b="1" dirty="0" smtClean="0">
                <a:latin typeface="Times New Roman" pitchFamily="18" charset="0"/>
              </a:rPr>
              <a:t> ĐỒ ĐỊA HÌNH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TỈ LỆ LỚN VÀ LÁT CẮT ĐỊA HÌNH Đ</a:t>
            </a:r>
            <a:r>
              <a:rPr lang="vi-VN" sz="2400" b="1" dirty="0" smtClean="0">
                <a:latin typeface="Times New Roman" pitchFamily="18" charset="0"/>
              </a:rPr>
              <a:t>Ơ</a:t>
            </a:r>
            <a:r>
              <a:rPr lang="en-US" sz="2400" b="1" dirty="0" smtClean="0">
                <a:latin typeface="Times New Roman" pitchFamily="18" charset="0"/>
              </a:rPr>
              <a:t>N GIẢN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20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0" y="0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>
            <a:extLst>
              <a:ext uri="{FF2B5EF4-FFF2-40B4-BE49-F238E27FC236}">
                <a16:creationId xmlns="" xmlns:a16="http://schemas.microsoft.com/office/drawing/2014/main" id="{585D2169-F384-43B4-B3C4-47A9A2A45416}"/>
              </a:ext>
            </a:extLst>
          </p:cNvPr>
          <p:cNvGrpSpPr/>
          <p:nvPr/>
        </p:nvGrpSpPr>
        <p:grpSpPr>
          <a:xfrm>
            <a:off x="5943600" y="1586754"/>
            <a:ext cx="6248400" cy="5271246"/>
            <a:chOff x="2111103" y="818729"/>
            <a:chExt cx="8430477" cy="6055204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2549CA4A-9640-43BE-BB71-DE4483D1D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730" t="25926" r="24583" b="8251"/>
            <a:stretch/>
          </p:blipFill>
          <p:spPr>
            <a:xfrm>
              <a:off x="2111103" y="818729"/>
              <a:ext cx="8430477" cy="603927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F53987AF-0329-46CF-B72C-BF6AA5A82DC7}"/>
                </a:ext>
              </a:extLst>
            </p:cNvPr>
            <p:cNvSpPr/>
            <p:nvPr/>
          </p:nvSpPr>
          <p:spPr>
            <a:xfrm>
              <a:off x="3921759" y="6539900"/>
              <a:ext cx="5896021" cy="334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1. L</a:t>
              </a:r>
              <a:r>
                <a:rPr lang="vi-VN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 đồ địa hình tỉ lệ lớn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4129" y="1640541"/>
            <a:ext cx="5782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 mức có khoảng cao cách nhau 100m.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1365" y="3318734"/>
          <a:ext cx="5674659" cy="1815422"/>
        </p:xfrm>
        <a:graphic>
          <a:graphicData uri="http://schemas.openxmlformats.org/drawingml/2006/table">
            <a:tbl>
              <a:tblPr/>
              <a:tblGrid>
                <a:gridCol w="1707776"/>
                <a:gridCol w="1815353"/>
                <a:gridCol w="2151530"/>
              </a:tblGrid>
              <a:tr h="473337">
                <a:tc>
                  <a:txBody>
                    <a:bodyPr/>
                    <a:lstStyle/>
                    <a:p>
                      <a:pPr indent="1333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+ A1: 1000m.           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+ A2: 1300m.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+ A3: 1200m.            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5153">
                <a:tc>
                  <a:txBody>
                    <a:bodyPr/>
                    <a:lstStyle/>
                    <a:p>
                      <a:pPr indent="1333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+ B1: 1000m.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+ B2: 1100m.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+ B3: 900m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66932">
                <a:tc>
                  <a:txBody>
                    <a:bodyPr/>
                    <a:lstStyle/>
                    <a:p>
                      <a:pPr indent="1333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+ C: 950m.</a:t>
                      </a:r>
                      <a:endParaRPr lang="en-US" sz="2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74812" y="2675965"/>
            <a:ext cx="47871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Độ cao của các điểm: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9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11277600" cy="681318"/>
          </a:xfrm>
        </p:spPr>
        <p:txBody>
          <a:bodyPr/>
          <a:lstStyle/>
          <a:p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 l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hình tỉ lệ lớn</a:t>
            </a:r>
            <a:endParaRPr lang="en-US" altLang="vi-VN" sz="2400" b="1" u="sng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12192000" cy="9524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14. THỰC HÀNH: ĐỌC L</a:t>
            </a:r>
            <a:r>
              <a:rPr lang="vi-VN" sz="2400" b="1" dirty="0" smtClean="0">
                <a:latin typeface="Times New Roman" pitchFamily="18" charset="0"/>
              </a:rPr>
              <a:t>ƯỢC</a:t>
            </a:r>
            <a:r>
              <a:rPr lang="en-US" sz="2400" b="1" dirty="0" smtClean="0">
                <a:latin typeface="Times New Roman" pitchFamily="18" charset="0"/>
              </a:rPr>
              <a:t> ĐỒ ĐỊA HÌNH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TỈ LỆ LỚN VÀ LÁT CẮT ĐỊA HÌNH Đ</a:t>
            </a:r>
            <a:r>
              <a:rPr lang="vi-VN" sz="2400" b="1" dirty="0" smtClean="0">
                <a:latin typeface="Times New Roman" pitchFamily="18" charset="0"/>
              </a:rPr>
              <a:t>Ơ</a:t>
            </a:r>
            <a:r>
              <a:rPr lang="en-US" sz="2400" b="1" dirty="0" smtClean="0">
                <a:latin typeface="Times New Roman" pitchFamily="18" charset="0"/>
              </a:rPr>
              <a:t>N GIẢN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20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0" y="0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>
            <a:extLst>
              <a:ext uri="{FF2B5EF4-FFF2-40B4-BE49-F238E27FC236}">
                <a16:creationId xmlns="" xmlns:a16="http://schemas.microsoft.com/office/drawing/2014/main" id="{585D2169-F384-43B4-B3C4-47A9A2A45416}"/>
              </a:ext>
            </a:extLst>
          </p:cNvPr>
          <p:cNvGrpSpPr/>
          <p:nvPr/>
        </p:nvGrpSpPr>
        <p:grpSpPr>
          <a:xfrm>
            <a:off x="5943600" y="1586754"/>
            <a:ext cx="6248400" cy="5271246"/>
            <a:chOff x="2111103" y="818729"/>
            <a:chExt cx="8430477" cy="6055204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2549CA4A-9640-43BE-BB71-DE4483D1D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730" t="25926" r="24583" b="8251"/>
            <a:stretch/>
          </p:blipFill>
          <p:spPr>
            <a:xfrm>
              <a:off x="2111103" y="818729"/>
              <a:ext cx="8430477" cy="603927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F53987AF-0329-46CF-B72C-BF6AA5A82DC7}"/>
                </a:ext>
              </a:extLst>
            </p:cNvPr>
            <p:cNvSpPr/>
            <p:nvPr/>
          </p:nvSpPr>
          <p:spPr>
            <a:xfrm>
              <a:off x="3921759" y="6539900"/>
              <a:ext cx="5896021" cy="334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1. L</a:t>
              </a:r>
              <a:r>
                <a:rPr lang="vi-VN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 đồ địa hình tỉ lệ lớn</a:t>
              </a:r>
            </a:p>
          </p:txBody>
        </p:sp>
      </p:grp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6894" y="1640541"/>
            <a:ext cx="571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27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Một bạn muốn leo lên đỉnh A2: đi theo sườn D1 - A2 vì đường đồng mức thưa hơn sườn D2 - A2, nên đường đi sẽ ít dốc hơn, di chuyển dễ dàng hơn.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0" y="2649070"/>
            <a:ext cx="5325036" cy="2904565"/>
          </a:xfrm>
          <a:prstGeom prst="cloudCallout">
            <a:avLst>
              <a:gd name="adj1" fmla="val 54384"/>
              <a:gd name="adj2" fmla="val 63946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Một bạn muốn leo lên đỉnh A2, theo em nên đi theo sườn D1 - A2 hay sườn D2 - A2? Vì sao?</a:t>
            </a:r>
            <a:endParaRPr lang="en-US" sz="22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63070" y="2568388"/>
            <a:ext cx="3684494" cy="3254190"/>
          </a:xfrm>
          <a:prstGeom prst="cloudCallout">
            <a:avLst>
              <a:gd name="adj1" fmla="val 100568"/>
              <a:gd name="adj2" fmla="val 52996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 núi A2,  giữa sườn đông nam và sườn tây bắc, sườn nào dốc hơn? Vì sao?</a:t>
            </a:r>
            <a:endParaRPr lang="en-US" sz="22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14" grpId="0" animBg="1"/>
      <p:bldP spid="14" grpId="1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275008E-81E6-4CEE-B9B2-FC2F0585617D}"/>
              </a:ext>
            </a:extLst>
          </p:cNvPr>
          <p:cNvGrpSpPr/>
          <p:nvPr/>
        </p:nvGrpSpPr>
        <p:grpSpPr>
          <a:xfrm>
            <a:off x="4437529" y="1758495"/>
            <a:ext cx="7562625" cy="4864332"/>
            <a:chOff x="730246" y="1566948"/>
            <a:chExt cx="10974073" cy="4864332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A633B46-0C93-41C7-B393-AFDA8F2AEE38}"/>
                </a:ext>
              </a:extLst>
            </p:cNvPr>
            <p:cNvGrpSpPr/>
            <p:nvPr/>
          </p:nvGrpSpPr>
          <p:grpSpPr>
            <a:xfrm>
              <a:off x="730246" y="1566948"/>
              <a:ext cx="10974073" cy="4864332"/>
              <a:chOff x="576911" y="937028"/>
              <a:chExt cx="10731506" cy="4366492"/>
            </a:xfrm>
          </p:grpSpPr>
          <p:pic>
            <p:nvPicPr>
              <p:cNvPr id="4" name="Picture 3">
                <a:extLst>
                  <a:ext uri="{FF2B5EF4-FFF2-40B4-BE49-F238E27FC236}">
                    <a16:creationId xmlns="" xmlns:a16="http://schemas.microsoft.com/office/drawing/2014/main" id="{6395C9E0-71D8-4DA2-870E-C62328A015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2667" t="35031" r="23727" b="27884"/>
              <a:stretch/>
            </p:blipFill>
            <p:spPr>
              <a:xfrm>
                <a:off x="576911" y="1127522"/>
                <a:ext cx="10731506" cy="4175998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8FFDC156-D51A-42A9-BA4B-D90738960EB1}"/>
                  </a:ext>
                </a:extLst>
              </p:cNvPr>
              <p:cNvSpPr/>
              <p:nvPr/>
            </p:nvSpPr>
            <p:spPr>
              <a:xfrm>
                <a:off x="3982720" y="937028"/>
                <a:ext cx="4236720" cy="7399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952AA16E-3E9B-4E44-B120-15AEEAEE09C7}"/>
                  </a:ext>
                </a:extLst>
              </p:cNvPr>
              <p:cNvSpPr/>
              <p:nvPr/>
            </p:nvSpPr>
            <p:spPr>
              <a:xfrm>
                <a:off x="4216400" y="1343990"/>
                <a:ext cx="4236720" cy="7399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9C53768-32B0-46FB-8D20-6279BBC678D8}"/>
                </a:ext>
              </a:extLst>
            </p:cNvPr>
            <p:cNvSpPr/>
            <p:nvPr/>
          </p:nvSpPr>
          <p:spPr>
            <a:xfrm>
              <a:off x="2357120" y="6004560"/>
              <a:ext cx="9163779" cy="426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2. Lát cắt địa hình từ dãy Bạch Mã đến Phan Thiết</a:t>
              </a:r>
            </a:p>
          </p:txBody>
        </p:sp>
      </p:grpSp>
      <p:sp>
        <p:nvSpPr>
          <p:cNvPr id="16" name="AutoShape 3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11277600" cy="681318"/>
          </a:xfrm>
        </p:spPr>
        <p:txBody>
          <a:bodyPr/>
          <a:lstStyle/>
          <a:p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Đọc lát c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 giản</a:t>
            </a:r>
            <a:endParaRPr lang="en-US" altLang="vi-VN" sz="2400" b="1" u="sng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12192000" cy="9524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14. THỰC HÀNH: ĐỌC L</a:t>
            </a:r>
            <a:r>
              <a:rPr lang="vi-VN" sz="2400" b="1" dirty="0" smtClean="0">
                <a:latin typeface="Times New Roman" pitchFamily="18" charset="0"/>
              </a:rPr>
              <a:t>ƯỢC</a:t>
            </a:r>
            <a:r>
              <a:rPr lang="en-US" sz="2400" b="1" dirty="0" smtClean="0">
                <a:latin typeface="Times New Roman" pitchFamily="18" charset="0"/>
              </a:rPr>
              <a:t> ĐỒ ĐỊA HÌNH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TỈ LỆ LỚN VÀ LÁT CẮT ĐỊA HÌNH Đ</a:t>
            </a:r>
            <a:r>
              <a:rPr lang="vi-VN" sz="2400" b="1" dirty="0" smtClean="0">
                <a:latin typeface="Times New Roman" pitchFamily="18" charset="0"/>
              </a:rPr>
              <a:t>Ơ</a:t>
            </a:r>
            <a:r>
              <a:rPr lang="en-US" sz="2400" b="1" dirty="0" smtClean="0">
                <a:latin typeface="Times New Roman" pitchFamily="18" charset="0"/>
              </a:rPr>
              <a:t>N GIẢN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9" name="Picture 9" descr="TRAID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7600" y="0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ringwrlmed2_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loud Callout 20"/>
          <p:cNvSpPr/>
          <p:nvPr/>
        </p:nvSpPr>
        <p:spPr>
          <a:xfrm>
            <a:off x="524437" y="1721225"/>
            <a:ext cx="3254188" cy="3146612"/>
          </a:xfrm>
          <a:prstGeom prst="cloudCallout">
            <a:avLst>
              <a:gd name="adj1" fmla="val 70426"/>
              <a:gd name="adj2" fmla="val 85582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 2 SGK cho biết lát c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hình là gì?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06190" y="3473825"/>
            <a:ext cx="3254188" cy="3146612"/>
          </a:xfrm>
          <a:prstGeom prst="cloudCallout">
            <a:avLst>
              <a:gd name="adj1" fmla="val 110095"/>
              <a:gd name="adj2" fmla="val 1848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 2 SGK cho biết cách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ọc lát c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hình.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494" y="1573306"/>
            <a:ext cx="4356847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Lát cắt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 hình là hình vẽ biểu hiện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đầ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hình dáng và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cao của các loại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 hình dọc theo một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 (tuyến) cắt nhất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nh.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3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1" grpId="1" animBg="1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7F5E2CD-1BDC-4E0F-AFDD-368AB4A59893}"/>
              </a:ext>
            </a:extLst>
          </p:cNvPr>
          <p:cNvSpPr/>
          <p:nvPr/>
        </p:nvSpPr>
        <p:spPr>
          <a:xfrm>
            <a:off x="1198032" y="1812315"/>
            <a:ext cx="216900" cy="4516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7684A3-C47A-4BE6-BE56-28E98144AC1A}"/>
              </a:ext>
            </a:extLst>
          </p:cNvPr>
          <p:cNvSpPr/>
          <p:nvPr/>
        </p:nvSpPr>
        <p:spPr>
          <a:xfrm>
            <a:off x="1332346" y="5820368"/>
            <a:ext cx="9208361" cy="5400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 cách giữa các địa điểm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6DE59FF-4AB4-4919-9737-1E6EC859CF26}"/>
              </a:ext>
            </a:extLst>
          </p:cNvPr>
          <p:cNvSpPr/>
          <p:nvPr/>
        </p:nvSpPr>
        <p:spPr>
          <a:xfrm>
            <a:off x="1390323" y="4474608"/>
            <a:ext cx="9150383" cy="7025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Mô tả sự thay đổi địa hình từ điểm đầu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điểm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cuối lát cắt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4F2B4D2-7038-4ECA-ACF4-F48A3851195F}"/>
              </a:ext>
            </a:extLst>
          </p:cNvPr>
          <p:cNvSpPr/>
          <p:nvPr/>
        </p:nvSpPr>
        <p:spPr>
          <a:xfrm>
            <a:off x="874606" y="4466793"/>
            <a:ext cx="792837" cy="72377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0327DA8-B686-49D2-BB85-9100E84EF3FF}"/>
              </a:ext>
            </a:extLst>
          </p:cNvPr>
          <p:cNvSpPr/>
          <p:nvPr/>
        </p:nvSpPr>
        <p:spPr>
          <a:xfrm>
            <a:off x="1419130" y="3106271"/>
            <a:ext cx="9121576" cy="6454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Xác định hướng của lát cắt, đi qua những </a:t>
            </a:r>
            <a:r>
              <a:rPr 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điểm độ cao, dạng 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địa hình đặc </a:t>
            </a:r>
            <a:r>
              <a:rPr 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biệt nào, 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độ dốc của </a:t>
            </a:r>
            <a:r>
              <a:rPr 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 biến đổi ra sao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6D0BFFC-589C-4D37-88D4-8B6593E314D5}"/>
              </a:ext>
            </a:extLst>
          </p:cNvPr>
          <p:cNvSpPr/>
          <p:nvPr/>
        </p:nvSpPr>
        <p:spPr>
          <a:xfrm>
            <a:off x="838980" y="3047168"/>
            <a:ext cx="788121" cy="785244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4978FB0-8D53-4417-80B8-31C30C01E1D5}"/>
              </a:ext>
            </a:extLst>
          </p:cNvPr>
          <p:cNvSpPr/>
          <p:nvPr/>
        </p:nvSpPr>
        <p:spPr>
          <a:xfrm>
            <a:off x="1408972" y="1867418"/>
            <a:ext cx="9120075" cy="7148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Xác định điểm bắt đầu và điểm cuối của lát cắt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9B3E6BD-0997-4FAC-900E-4FF50B8A05E3}"/>
              </a:ext>
            </a:extLst>
          </p:cNvPr>
          <p:cNvSpPr/>
          <p:nvPr/>
        </p:nvSpPr>
        <p:spPr>
          <a:xfrm>
            <a:off x="954749" y="1815353"/>
            <a:ext cx="690197" cy="736514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C103DFEC-BD60-436F-A064-4E6272049F25}"/>
              </a:ext>
            </a:extLst>
          </p:cNvPr>
          <p:cNvSpPr/>
          <p:nvPr/>
        </p:nvSpPr>
        <p:spPr>
          <a:xfrm>
            <a:off x="941301" y="5567082"/>
            <a:ext cx="744767" cy="794921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AutoShape 3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11277600" cy="681318"/>
          </a:xfrm>
        </p:spPr>
        <p:txBody>
          <a:bodyPr/>
          <a:lstStyle/>
          <a:p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Đọc lát c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 giản</a:t>
            </a:r>
            <a:endParaRPr lang="en-US" altLang="vi-VN" sz="2400" b="1" u="sng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0"/>
            <a:ext cx="12192000" cy="9524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14. THỰC HÀNH: ĐỌC L</a:t>
            </a:r>
            <a:r>
              <a:rPr lang="vi-VN" sz="2400" b="1" dirty="0" smtClean="0">
                <a:latin typeface="Times New Roman" pitchFamily="18" charset="0"/>
              </a:rPr>
              <a:t>ƯỢC</a:t>
            </a:r>
            <a:r>
              <a:rPr lang="en-US" sz="2400" b="1" dirty="0" smtClean="0">
                <a:latin typeface="Times New Roman" pitchFamily="18" charset="0"/>
              </a:rPr>
              <a:t> ĐỒ ĐỊA HÌNH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TỈ LỆ LỚN VÀ LÁT CẮT ĐỊA HÌNH Đ</a:t>
            </a:r>
            <a:r>
              <a:rPr lang="vi-VN" sz="2400" b="1" dirty="0" smtClean="0">
                <a:latin typeface="Times New Roman" pitchFamily="18" charset="0"/>
              </a:rPr>
              <a:t>Ơ</a:t>
            </a:r>
            <a:r>
              <a:rPr lang="en-US" sz="2400" b="1" dirty="0" smtClean="0">
                <a:latin typeface="Times New Roman" pitchFamily="18" charset="0"/>
              </a:rPr>
              <a:t>N GIẢN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29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0" y="0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80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2275008E-81E6-4CEE-B9B2-FC2F0585617D}"/>
              </a:ext>
            </a:extLst>
          </p:cNvPr>
          <p:cNvGrpSpPr/>
          <p:nvPr/>
        </p:nvGrpSpPr>
        <p:grpSpPr>
          <a:xfrm>
            <a:off x="4437529" y="1758495"/>
            <a:ext cx="7562625" cy="4864332"/>
            <a:chOff x="730246" y="1566948"/>
            <a:chExt cx="10974073" cy="4864332"/>
          </a:xfrm>
        </p:grpSpPr>
        <p:grpSp>
          <p:nvGrpSpPr>
            <p:cNvPr id="3" name="Group 6">
              <a:extLst>
                <a:ext uri="{FF2B5EF4-FFF2-40B4-BE49-F238E27FC236}">
                  <a16:creationId xmlns="" xmlns:a16="http://schemas.microsoft.com/office/drawing/2014/main" id="{5A633B46-0C93-41C7-B393-AFDA8F2AEE38}"/>
                </a:ext>
              </a:extLst>
            </p:cNvPr>
            <p:cNvGrpSpPr/>
            <p:nvPr/>
          </p:nvGrpSpPr>
          <p:grpSpPr>
            <a:xfrm>
              <a:off x="730246" y="1566948"/>
              <a:ext cx="10974073" cy="4864332"/>
              <a:chOff x="576911" y="937028"/>
              <a:chExt cx="10731506" cy="4366492"/>
            </a:xfrm>
          </p:grpSpPr>
          <p:pic>
            <p:nvPicPr>
              <p:cNvPr id="4" name="Picture 3">
                <a:extLst>
                  <a:ext uri="{FF2B5EF4-FFF2-40B4-BE49-F238E27FC236}">
                    <a16:creationId xmlns="" xmlns:a16="http://schemas.microsoft.com/office/drawing/2014/main" id="{6395C9E0-71D8-4DA2-870E-C62328A015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2667" t="35031" r="23727" b="27884"/>
              <a:stretch/>
            </p:blipFill>
            <p:spPr>
              <a:xfrm>
                <a:off x="576911" y="1127522"/>
                <a:ext cx="10731506" cy="4175998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8FFDC156-D51A-42A9-BA4B-D90738960EB1}"/>
                  </a:ext>
                </a:extLst>
              </p:cNvPr>
              <p:cNvSpPr/>
              <p:nvPr/>
            </p:nvSpPr>
            <p:spPr>
              <a:xfrm>
                <a:off x="3982720" y="937028"/>
                <a:ext cx="4236720" cy="7399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952AA16E-3E9B-4E44-B120-15AEEAEE09C7}"/>
                  </a:ext>
                </a:extLst>
              </p:cNvPr>
              <p:cNvSpPr/>
              <p:nvPr/>
            </p:nvSpPr>
            <p:spPr>
              <a:xfrm>
                <a:off x="4216400" y="1343990"/>
                <a:ext cx="4236720" cy="7399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9C53768-32B0-46FB-8D20-6279BBC678D8}"/>
                </a:ext>
              </a:extLst>
            </p:cNvPr>
            <p:cNvSpPr/>
            <p:nvPr/>
          </p:nvSpPr>
          <p:spPr>
            <a:xfrm>
              <a:off x="2357120" y="6004560"/>
              <a:ext cx="9163779" cy="426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2. Lát cắt địa hình từ dãy Bạch Mã đến Phan Thiết</a:t>
              </a:r>
            </a:p>
          </p:txBody>
        </p:sp>
      </p:grpSp>
      <p:sp>
        <p:nvSpPr>
          <p:cNvPr id="16" name="AutoShape 3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11277600" cy="681318"/>
          </a:xfrm>
        </p:spPr>
        <p:txBody>
          <a:bodyPr/>
          <a:lstStyle/>
          <a:p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Đọc lát c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vi-VN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 giản</a:t>
            </a:r>
            <a:endParaRPr lang="en-US" altLang="vi-VN" sz="2400" b="1" u="sng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12192000" cy="9524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14. THỰC HÀNH: ĐỌC L</a:t>
            </a:r>
            <a:r>
              <a:rPr lang="vi-VN" sz="2400" b="1" dirty="0" smtClean="0">
                <a:latin typeface="Times New Roman" pitchFamily="18" charset="0"/>
              </a:rPr>
              <a:t>ƯỢC</a:t>
            </a:r>
            <a:r>
              <a:rPr lang="en-US" sz="2400" b="1" dirty="0" smtClean="0">
                <a:latin typeface="Times New Roman" pitchFamily="18" charset="0"/>
              </a:rPr>
              <a:t> ĐỒ ĐỊA HÌNH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TỈ LỆ LỚN VÀ LÁT CẮT ĐỊA HÌNH Đ</a:t>
            </a:r>
            <a:r>
              <a:rPr lang="vi-VN" sz="2400" b="1" dirty="0" smtClean="0">
                <a:latin typeface="Times New Roman" pitchFamily="18" charset="0"/>
              </a:rPr>
              <a:t>Ơ</a:t>
            </a:r>
            <a:r>
              <a:rPr lang="en-US" sz="2400" b="1" dirty="0" smtClean="0">
                <a:latin typeface="Times New Roman" pitchFamily="18" charset="0"/>
              </a:rPr>
              <a:t>N GIẢN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9" name="Picture 9" descr="TRAID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7600" y="0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ringwrlmed2_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80682" y="1573306"/>
            <a:ext cx="4612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Lát cắt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 qua những dạng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hình: núi, cao nguyên,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 bằng.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337176" y="1344706"/>
            <a:ext cx="3469342" cy="1627094"/>
          </a:xfrm>
          <a:prstGeom prst="cloudCallout">
            <a:avLst>
              <a:gd name="adj1" fmla="val -87892"/>
              <a:gd name="adj2" fmla="val 59052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 át c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qua nh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dạng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hình nào?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8382000" y="1362636"/>
            <a:ext cx="3469342" cy="1627094"/>
          </a:xfrm>
          <a:prstGeom prst="cloudCallout">
            <a:avLst>
              <a:gd name="adj1" fmla="val -87892"/>
              <a:gd name="adj2" fmla="val 59052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núi Ngọc Linh.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6979024" y="1089212"/>
            <a:ext cx="5212977" cy="2138082"/>
          </a:xfrm>
          <a:prstGeom prst="cloudCallout">
            <a:avLst>
              <a:gd name="adj1" fmla="val -73803"/>
              <a:gd name="adj2" fmla="val 20304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Đặc điểm bề mặt địa hình cao nguyên Plây-ku và đồng bằng ven biển miền Trung.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8480611" y="1075765"/>
            <a:ext cx="3711389" cy="2581836"/>
          </a:xfrm>
          <a:prstGeom prst="cloudCallout">
            <a:avLst>
              <a:gd name="adj1" fmla="val -107820"/>
              <a:gd name="adj2" fmla="val 488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Tính chiều dài thực tế của lát cắt từ dãy Bạch Mã đến Phan Thiết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35" y="2595282"/>
            <a:ext cx="4679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Đỉnh Ngọc Linh cao khoảng 2600m.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365" y="2958353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CN Plây-ku có bề m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 t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ẳng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Đồng b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ven biển miền Trung thấp và hẹp.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76" y="4948518"/>
            <a:ext cx="461234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Chiều dài th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 tế của lát c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 là: </a:t>
            </a:r>
          </a:p>
          <a:p>
            <a:pPr algn="ctr">
              <a:lnSpc>
                <a:spcPct val="150000"/>
              </a:lnSpc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20cm x 4.000.000 = 80.000.000 cm </a:t>
            </a:r>
          </a:p>
          <a:p>
            <a:pPr algn="ctr">
              <a:lnSpc>
                <a:spcPct val="150000"/>
              </a:lnSpc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                = 800km.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3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3B5E5C3-D146-4A65-B1C2-F158383CC481}"/>
              </a:ext>
            </a:extLst>
          </p:cNvPr>
          <p:cNvSpPr/>
          <p:nvPr/>
        </p:nvSpPr>
        <p:spPr>
          <a:xfrm>
            <a:off x="3850640" y="111160"/>
            <a:ext cx="3960250" cy="806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A14DCC-284F-45C5-B3FE-5FA706C4DF7B}"/>
              </a:ext>
            </a:extLst>
          </p:cNvPr>
          <p:cNvSpPr txBox="1"/>
          <p:nvPr/>
        </p:nvSpPr>
        <p:spPr>
          <a:xfrm>
            <a:off x="-135114" y="994823"/>
            <a:ext cx="1135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tên một số dạng địa hình ở n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ớc 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9848D62-659E-436D-AD86-B67A5551E516}"/>
              </a:ext>
            </a:extLst>
          </p:cNvPr>
          <p:cNvSpPr txBox="1"/>
          <p:nvPr/>
        </p:nvSpPr>
        <p:spPr>
          <a:xfrm>
            <a:off x="1740930" y="1718518"/>
            <a:ext cx="521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 đỉnh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8D6F84-B7AC-4799-BA20-52DC5EDF3690}"/>
              </a:ext>
            </a:extLst>
          </p:cNvPr>
          <p:cNvSpPr txBox="1"/>
          <p:nvPr/>
        </p:nvSpPr>
        <p:spPr>
          <a:xfrm>
            <a:off x="1775012" y="2685800"/>
            <a:ext cx="546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bằng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BF9D8C4-7425-4204-9812-8162AACA3E89}"/>
              </a:ext>
            </a:extLst>
          </p:cNvPr>
          <p:cNvSpPr txBox="1"/>
          <p:nvPr/>
        </p:nvSpPr>
        <p:spPr>
          <a:xfrm>
            <a:off x="1690765" y="3528412"/>
            <a:ext cx="5624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3 cao nguyên</a:t>
            </a:r>
          </a:p>
        </p:txBody>
      </p:sp>
    </p:spTree>
    <p:extLst>
      <p:ext uri="{BB962C8B-B14F-4D97-AF65-F5344CB8AC3E}">
        <p14:creationId xmlns="" xmlns:p14="http://schemas.microsoft.com/office/powerpoint/2010/main" val="5264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600701" y="6381750"/>
            <a:ext cx="1432557" cy="37638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Quay lại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219200" y="233300"/>
            <a:ext cx="10504714" cy="2124075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 bản đồ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7176" y="3104942"/>
            <a:ext cx="541205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bạn may mắn lần sau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7F8CE05-DB30-4DE2-BE85-04BBE0F5348D}"/>
              </a:ext>
            </a:extLst>
          </p:cNvPr>
          <p:cNvSpPr/>
          <p:nvPr/>
        </p:nvSpPr>
        <p:spPr>
          <a:xfrm>
            <a:off x="2075091" y="2357375"/>
            <a:ext cx="224355" cy="40568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F88FBF6-21B5-4CF4-840F-23D7906A6863}"/>
              </a:ext>
            </a:extLst>
          </p:cNvPr>
          <p:cNvSpPr/>
          <p:nvPr/>
        </p:nvSpPr>
        <p:spPr>
          <a:xfrm>
            <a:off x="2077091" y="5761172"/>
            <a:ext cx="8519191" cy="758614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tính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 cách thực tế trên bản đồ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195A129-1F37-4138-A776-3D91014FBA69}"/>
              </a:ext>
            </a:extLst>
          </p:cNvPr>
          <p:cNvSpPr/>
          <p:nvPr/>
        </p:nvSpPr>
        <p:spPr>
          <a:xfrm>
            <a:off x="2088139" y="3605979"/>
            <a:ext cx="8467802" cy="75861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thể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 các đối tượng, hiện tượng địa lí trên bản đồ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0B2DB3C-36D5-480A-AD5D-B2336C8C552B}"/>
              </a:ext>
            </a:extLst>
          </p:cNvPr>
          <p:cNvSpPr/>
          <p:nvPr/>
        </p:nvSpPr>
        <p:spPr>
          <a:xfrm>
            <a:off x="1591297" y="5751261"/>
            <a:ext cx="783993" cy="76023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F7C2912-F28E-4AC5-9962-459B53652332}"/>
              </a:ext>
            </a:extLst>
          </p:cNvPr>
          <p:cNvSpPr/>
          <p:nvPr/>
        </p:nvSpPr>
        <p:spPr>
          <a:xfrm>
            <a:off x="1659137" y="3605979"/>
            <a:ext cx="727202" cy="73490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CB4417C-3D83-4ABA-AF82-0A01A1B3ABFC}"/>
              </a:ext>
            </a:extLst>
          </p:cNvPr>
          <p:cNvSpPr/>
          <p:nvPr/>
        </p:nvSpPr>
        <p:spPr>
          <a:xfrm>
            <a:off x="2110133" y="4689713"/>
            <a:ext cx="8459255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quy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 mức độ chi tiết, tỉ mỉ của nội dung bản đồ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50874408-314E-4DB5-94F8-2297CE7B50CE}"/>
              </a:ext>
            </a:extLst>
          </p:cNvPr>
          <p:cNvSpPr/>
          <p:nvPr/>
        </p:nvSpPr>
        <p:spPr>
          <a:xfrm>
            <a:off x="1602346" y="4679086"/>
            <a:ext cx="783993" cy="69473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5A2F288-C1F6-4CB4-B170-A2338DC91DFC}"/>
              </a:ext>
            </a:extLst>
          </p:cNvPr>
          <p:cNvSpPr/>
          <p:nvPr/>
        </p:nvSpPr>
        <p:spPr>
          <a:xfrm>
            <a:off x="2088139" y="2588167"/>
            <a:ext cx="8467802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mô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nội dung thể hiện trên bản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9D1E399D-DC21-46B5-9698-4D11D936221B}"/>
              </a:ext>
            </a:extLst>
          </p:cNvPr>
          <p:cNvSpPr/>
          <p:nvPr/>
        </p:nvSpPr>
        <p:spPr>
          <a:xfrm>
            <a:off x="1659136" y="2586362"/>
            <a:ext cx="727202" cy="71955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1277472"/>
            <a:ext cx="12192000" cy="436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GV yêu cầu: Căn cứ vào lát cắt dưới đây, về nhà hãy hoàn thành bài tập theo gợi ý: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+ Hướng của lát cắt.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+ Nơi bắt đầu và nơi kết thúc </a:t>
            </a: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của lát cắt.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+ Độ cao của điểm bắt đầu và </a:t>
            </a: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điểm kết thúc của lát cắt.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+ Tên núi và dộ cao của các</a:t>
            </a: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đỉnh núi.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+ Tên sông và hồ.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1353" y="2259106"/>
            <a:ext cx="7906871" cy="443752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Rectangle: Rounded Corners 3">
            <a:extLst>
              <a:ext uri="{FF2B5EF4-FFF2-40B4-BE49-F238E27FC236}">
                <a16:creationId xmlns="" xmlns:a16="http://schemas.microsoft.com/office/drawing/2014/main" id="{93B5E5C3-D146-4A65-B1C2-F158383CC481}"/>
              </a:ext>
            </a:extLst>
          </p:cNvPr>
          <p:cNvSpPr/>
          <p:nvPr/>
        </p:nvSpPr>
        <p:spPr>
          <a:xfrm>
            <a:off x="3850640" y="111160"/>
            <a:ext cx="3960250" cy="806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 NHÀ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374085" y="6367490"/>
            <a:ext cx="1659174" cy="39064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Quay lại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258404" y="338214"/>
            <a:ext cx="967519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2: Bản đồ có tỉ lệ càng nhỏ thì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0E32344-259A-4A19-B0C2-C2595AAA6A4E}"/>
              </a:ext>
            </a:extLst>
          </p:cNvPr>
          <p:cNvSpPr/>
          <p:nvPr/>
        </p:nvSpPr>
        <p:spPr>
          <a:xfrm>
            <a:off x="2084294" y="2213365"/>
            <a:ext cx="240250" cy="40260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3FA075A-494B-403F-88CB-7CE53F61366C}"/>
              </a:ext>
            </a:extLst>
          </p:cNvPr>
          <p:cNvSpPr/>
          <p:nvPr/>
        </p:nvSpPr>
        <p:spPr>
          <a:xfrm>
            <a:off x="2109643" y="5617162"/>
            <a:ext cx="6106510" cy="758614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lãnh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 thể hiện càng nhỏ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5119E71-6068-44B6-98BD-C26402EF44A4}"/>
              </a:ext>
            </a:extLst>
          </p:cNvPr>
          <p:cNvSpPr/>
          <p:nvPr/>
        </p:nvSpPr>
        <p:spPr>
          <a:xfrm>
            <a:off x="2120691" y="3461969"/>
            <a:ext cx="6149250" cy="75861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kích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 bản đồ càng lớn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82AB720-41EB-4054-A8D2-E7E3BC7EEC28}"/>
              </a:ext>
            </a:extLst>
          </p:cNvPr>
          <p:cNvSpPr/>
          <p:nvPr/>
        </p:nvSpPr>
        <p:spPr>
          <a:xfrm>
            <a:off x="1623849" y="5608876"/>
            <a:ext cx="783993" cy="7586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8CC3944-43CE-4CB9-9548-1285DB185E78}"/>
              </a:ext>
            </a:extLst>
          </p:cNvPr>
          <p:cNvSpPr/>
          <p:nvPr/>
        </p:nvSpPr>
        <p:spPr>
          <a:xfrm>
            <a:off x="1691689" y="3461969"/>
            <a:ext cx="727202" cy="73490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260A03E-3283-4578-8E89-20B76E110CFE}"/>
              </a:ext>
            </a:extLst>
          </p:cNvPr>
          <p:cNvSpPr/>
          <p:nvPr/>
        </p:nvSpPr>
        <p:spPr>
          <a:xfrm>
            <a:off x="2142685" y="4545703"/>
            <a:ext cx="6100362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lãnh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 thể hiện càng lớn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4AE24F1-3C36-462D-AB45-03EB472AFD7B}"/>
              </a:ext>
            </a:extLst>
          </p:cNvPr>
          <p:cNvSpPr/>
          <p:nvPr/>
        </p:nvSpPr>
        <p:spPr>
          <a:xfrm>
            <a:off x="1634898" y="4503852"/>
            <a:ext cx="783993" cy="7586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7FBCDD4-4385-43B4-A8F1-005EC0283732}"/>
              </a:ext>
            </a:extLst>
          </p:cNvPr>
          <p:cNvSpPr/>
          <p:nvPr/>
        </p:nvSpPr>
        <p:spPr>
          <a:xfrm>
            <a:off x="2120691" y="2444157"/>
            <a:ext cx="6189591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càng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được nhiều đối tượng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2E2202CF-845F-477A-8C8A-A1DF9D8FA810}"/>
              </a:ext>
            </a:extLst>
          </p:cNvPr>
          <p:cNvSpPr/>
          <p:nvPr/>
        </p:nvSpPr>
        <p:spPr>
          <a:xfrm>
            <a:off x="1691688" y="2442352"/>
            <a:ext cx="727202" cy="71955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8" grpId="0" animBg="1"/>
      <p:bldP spid="8" grpId="1" animBg="1"/>
      <p:bldP spid="10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0" y="6320118"/>
            <a:ext cx="1874159" cy="438016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Quay lại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564433" y="645944"/>
            <a:ext cx="1123405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3 : Hãy chú thích tên dạng tỉ lệ cho hình sau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9650" y="3022224"/>
            <a:ext cx="7955280" cy="260569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FA10B8-CD91-45A5-B34A-BD5662500A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554" t="30635" r="50893" b="62153"/>
          <a:stretch/>
        </p:blipFill>
        <p:spPr>
          <a:xfrm>
            <a:off x="2604842" y="3375141"/>
            <a:ext cx="7153237" cy="1597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4047" y="5230906"/>
            <a:ext cx="223221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Tỉ lệ th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0" y="6373906"/>
            <a:ext cx="1874159" cy="384228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Quay lại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C8ADFE8-0C8E-42B0-9836-CFD809ED3CF4}"/>
              </a:ext>
            </a:extLst>
          </p:cNvPr>
          <p:cNvSpPr/>
          <p:nvPr/>
        </p:nvSpPr>
        <p:spPr>
          <a:xfrm>
            <a:off x="2107644" y="1987728"/>
            <a:ext cx="216900" cy="4516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2A407DC-C001-48E3-AD01-AFEA8FA618D1}"/>
              </a:ext>
            </a:extLst>
          </p:cNvPr>
          <p:cNvSpPr/>
          <p:nvPr/>
        </p:nvSpPr>
        <p:spPr>
          <a:xfrm>
            <a:off x="2227142" y="2486581"/>
            <a:ext cx="6943752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xác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 phương hướng trên bản đồ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14D25137-EAEF-4E97-9EF7-EDE392725359}"/>
              </a:ext>
            </a:extLst>
          </p:cNvPr>
          <p:cNvSpPr/>
          <p:nvPr/>
        </p:nvSpPr>
        <p:spPr>
          <a:xfrm>
            <a:off x="1830797" y="2484776"/>
            <a:ext cx="727202" cy="71955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66178C8-7657-4201-AA96-930E19FC84C7}"/>
              </a:ext>
            </a:extLst>
          </p:cNvPr>
          <p:cNvSpPr/>
          <p:nvPr/>
        </p:nvSpPr>
        <p:spPr>
          <a:xfrm>
            <a:off x="2334718" y="3504393"/>
            <a:ext cx="6768941" cy="75861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xác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 tọa độ địa lí trên bản đồ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7F9860AC-9D09-42C9-9016-CE6E31D2D2E8}"/>
              </a:ext>
            </a:extLst>
          </p:cNvPr>
          <p:cNvSpPr/>
          <p:nvPr/>
        </p:nvSpPr>
        <p:spPr>
          <a:xfrm>
            <a:off x="1798140" y="3504393"/>
            <a:ext cx="727202" cy="73490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E59847A-6E5D-49FB-A7CD-828C23661F0A}"/>
              </a:ext>
            </a:extLst>
          </p:cNvPr>
          <p:cNvSpPr/>
          <p:nvPr/>
        </p:nvSpPr>
        <p:spPr>
          <a:xfrm>
            <a:off x="2249136" y="4545703"/>
            <a:ext cx="6867970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thể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 các đối tượng địa lí trên bản đồ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E0F95D5D-590F-48BD-B599-00529171F7B0}"/>
              </a:ext>
            </a:extLst>
          </p:cNvPr>
          <p:cNvSpPr/>
          <p:nvPr/>
        </p:nvSpPr>
        <p:spPr>
          <a:xfrm>
            <a:off x="1741349" y="4503852"/>
            <a:ext cx="783993" cy="7586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5A810C6-2DA5-4D6B-8593-D0FC7202E85D}"/>
              </a:ext>
            </a:extLst>
          </p:cNvPr>
          <p:cNvSpPr/>
          <p:nvPr/>
        </p:nvSpPr>
        <p:spPr>
          <a:xfrm>
            <a:off x="2364011" y="5617162"/>
            <a:ext cx="6712754" cy="758614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biết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 lệ của bản đồ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E42F2EE-7165-4CA4-8334-FCADFD0C1204}"/>
              </a:ext>
            </a:extLst>
          </p:cNvPr>
          <p:cNvSpPr/>
          <p:nvPr/>
        </p:nvSpPr>
        <p:spPr>
          <a:xfrm>
            <a:off x="1771766" y="5608876"/>
            <a:ext cx="783993" cy="7586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1623849" y="306692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4 : Kí hiệu bản đồ dùng để</a:t>
            </a:r>
          </a:p>
        </p:txBody>
      </p:sp>
    </p:spTree>
    <p:extLst>
      <p:ext uri="{BB962C8B-B14F-4D97-AF65-F5344CB8AC3E}">
        <p14:creationId xmlns="" xmlns:p14="http://schemas.microsoft.com/office/powerpoint/2010/main" val="2787012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0" y="6347012"/>
            <a:ext cx="1874159" cy="411122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Quay lại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6FDE75B-3270-43B7-8322-8CD4F02A7473}"/>
              </a:ext>
            </a:extLst>
          </p:cNvPr>
          <p:cNvSpPr/>
          <p:nvPr/>
        </p:nvSpPr>
        <p:spPr>
          <a:xfrm>
            <a:off x="1986620" y="1732233"/>
            <a:ext cx="216900" cy="4516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89F9486-9F94-4CCF-9146-ED5B845F3795}"/>
              </a:ext>
            </a:extLst>
          </p:cNvPr>
          <p:cNvSpPr/>
          <p:nvPr/>
        </p:nvSpPr>
        <p:spPr>
          <a:xfrm>
            <a:off x="2216094" y="5617162"/>
            <a:ext cx="4104024" cy="758614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Cả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loại kí hiệu trên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F4740BC-8473-4CD4-8624-A92D6C365558}"/>
              </a:ext>
            </a:extLst>
          </p:cNvPr>
          <p:cNvSpPr/>
          <p:nvPr/>
        </p:nvSpPr>
        <p:spPr>
          <a:xfrm>
            <a:off x="1623849" y="5608876"/>
            <a:ext cx="783993" cy="7586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E33D88E-AB0C-4B96-91F7-721F4B17DD7D}"/>
              </a:ext>
            </a:extLst>
          </p:cNvPr>
          <p:cNvSpPr/>
          <p:nvPr/>
        </p:nvSpPr>
        <p:spPr>
          <a:xfrm>
            <a:off x="2249137" y="4501940"/>
            <a:ext cx="4057534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Kí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 diện tích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49A529F1-5182-4399-9D97-9B8D908D0BEF}"/>
              </a:ext>
            </a:extLst>
          </p:cNvPr>
          <p:cNvSpPr/>
          <p:nvPr/>
        </p:nvSpPr>
        <p:spPr>
          <a:xfrm>
            <a:off x="1741349" y="4460089"/>
            <a:ext cx="783993" cy="7586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6B7331C-D9EC-4794-B871-E3854FF33A37}"/>
              </a:ext>
            </a:extLst>
          </p:cNvPr>
          <p:cNvSpPr/>
          <p:nvPr/>
        </p:nvSpPr>
        <p:spPr>
          <a:xfrm>
            <a:off x="2227142" y="3460630"/>
            <a:ext cx="4052634" cy="75861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Kí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 đường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B91F5D58-DED4-4134-B080-4227F8CFDCEE}"/>
              </a:ext>
            </a:extLst>
          </p:cNvPr>
          <p:cNvSpPr/>
          <p:nvPr/>
        </p:nvSpPr>
        <p:spPr>
          <a:xfrm>
            <a:off x="1798140" y="3460630"/>
            <a:ext cx="727202" cy="73490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1067C42-F200-4EAE-B7EF-BAFE3E07458D}"/>
              </a:ext>
            </a:extLst>
          </p:cNvPr>
          <p:cNvSpPr/>
          <p:nvPr/>
        </p:nvSpPr>
        <p:spPr>
          <a:xfrm>
            <a:off x="2227142" y="2486581"/>
            <a:ext cx="3998846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Kí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 điểm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609DABA-A0A3-43A2-A610-C8015338457A}"/>
              </a:ext>
            </a:extLst>
          </p:cNvPr>
          <p:cNvSpPr/>
          <p:nvPr/>
        </p:nvSpPr>
        <p:spPr>
          <a:xfrm>
            <a:off x="1830797" y="2484776"/>
            <a:ext cx="727202" cy="71955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963832" y="354315"/>
            <a:ext cx="10698448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: Để thể hiện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siêu thị trên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 đồ, người ta sử dụng loại kí hiệu nào?</a:t>
            </a:r>
          </a:p>
        </p:txBody>
      </p:sp>
    </p:spTree>
    <p:extLst>
      <p:ext uri="{BB962C8B-B14F-4D97-AF65-F5344CB8AC3E}">
        <p14:creationId xmlns="" xmlns:p14="http://schemas.microsoft.com/office/powerpoint/2010/main" val="3905187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288245" y="62318"/>
            <a:ext cx="9615508" cy="3460367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6: Một khu vực có đặc điểm: bề mặt tương đối bằng phẳng, cao 150m so với mực nước biển, có diện tích khoảng 1 triệu km</a:t>
            </a:r>
            <a:r>
              <a:rPr lang="en-US" sz="3200" b="1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Khu vực đó được xếp vào dạng địa hình nào?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D8E6933-20C5-4EC5-A5FE-F15279D44D44}"/>
              </a:ext>
            </a:extLst>
          </p:cNvPr>
          <p:cNvSpPr/>
          <p:nvPr/>
        </p:nvSpPr>
        <p:spPr>
          <a:xfrm>
            <a:off x="6571211" y="4997334"/>
            <a:ext cx="3136949" cy="758614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Cao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9BC4CE9-C522-4A33-8FDE-E9B20FE224FA}"/>
              </a:ext>
            </a:extLst>
          </p:cNvPr>
          <p:cNvSpPr/>
          <p:nvPr/>
        </p:nvSpPr>
        <p:spPr>
          <a:xfrm>
            <a:off x="6096000" y="4989048"/>
            <a:ext cx="783993" cy="7586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2E298A0-930A-45C7-94D8-20920BF9AAB1}"/>
              </a:ext>
            </a:extLst>
          </p:cNvPr>
          <p:cNvSpPr/>
          <p:nvPr/>
        </p:nvSpPr>
        <p:spPr>
          <a:xfrm>
            <a:off x="6571211" y="3840261"/>
            <a:ext cx="3125505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Đồng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A70AAC70-7F02-49D6-90CC-0117AF1DF4B3}"/>
              </a:ext>
            </a:extLst>
          </p:cNvPr>
          <p:cNvSpPr/>
          <p:nvPr/>
        </p:nvSpPr>
        <p:spPr>
          <a:xfrm>
            <a:off x="6096000" y="3840261"/>
            <a:ext cx="783993" cy="7586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2298E2E-E7ED-4B1B-9E99-48441EE1DBFB}"/>
              </a:ext>
            </a:extLst>
          </p:cNvPr>
          <p:cNvSpPr/>
          <p:nvPr/>
        </p:nvSpPr>
        <p:spPr>
          <a:xfrm>
            <a:off x="2497060" y="5022322"/>
            <a:ext cx="3076378" cy="75861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Vùng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7B383DE3-2EAC-462A-8738-0E9F8338B428}"/>
              </a:ext>
            </a:extLst>
          </p:cNvPr>
          <p:cNvSpPr/>
          <p:nvPr/>
        </p:nvSpPr>
        <p:spPr>
          <a:xfrm>
            <a:off x="2068057" y="5022322"/>
            <a:ext cx="727202" cy="73490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B33C56E-4D16-469E-B167-7643F17A4D4A}"/>
              </a:ext>
            </a:extLst>
          </p:cNvPr>
          <p:cNvSpPr/>
          <p:nvPr/>
        </p:nvSpPr>
        <p:spPr>
          <a:xfrm>
            <a:off x="2497060" y="3840261"/>
            <a:ext cx="3076378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Vùng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07298BB-026A-40B8-91E1-DDDB31F9B877}"/>
              </a:ext>
            </a:extLst>
          </p:cNvPr>
          <p:cNvSpPr/>
          <p:nvPr/>
        </p:nvSpPr>
        <p:spPr>
          <a:xfrm>
            <a:off x="2100714" y="3840261"/>
            <a:ext cx="727202" cy="71955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Pentagon 22">
            <a:hlinkClick r:id="rId6" action="ppaction://hlinksldjump"/>
          </p:cNvPr>
          <p:cNvSpPr/>
          <p:nvPr/>
        </p:nvSpPr>
        <p:spPr>
          <a:xfrm flipH="1">
            <a:off x="10159100" y="6212540"/>
            <a:ext cx="1874159" cy="54559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Quay lại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6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0" y="6212540"/>
            <a:ext cx="1874159" cy="54559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Quay lại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7: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tên 2 đồng bằng lớn ở nước ta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4343400"/>
            <a:ext cx="7955280" cy="68580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 bằng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Hồng,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 bằng sông Cửu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</a:p>
        </p:txBody>
      </p:sp>
    </p:spTree>
    <p:extLst>
      <p:ext uri="{BB962C8B-B14F-4D97-AF65-F5344CB8AC3E}">
        <p14:creationId xmlns=""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0" y="6293224"/>
            <a:ext cx="1874159" cy="464910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Quay lại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8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Kể tên 3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dãy núi ở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ta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2788" y="4356846"/>
            <a:ext cx="4948518" cy="60511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S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n, Tam Đảo, Ba Vì...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091246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1322</Words>
  <PresentationFormat>Custom</PresentationFormat>
  <Paragraphs>181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1. Đọc lược đồ địa hình tỉ lệ lớn</vt:lpstr>
      <vt:lpstr>1. Đọc lược đồ địa hình tỉ lệ lớn</vt:lpstr>
      <vt:lpstr>Slide 13</vt:lpstr>
      <vt:lpstr>1. Đọc lược đồ địa hình tỉ lệ lớn</vt:lpstr>
      <vt:lpstr>1. Đọc lược đồ địa hình tỉ lệ lớn</vt:lpstr>
      <vt:lpstr>2. Đọc lát cắt địa hình đơn giản</vt:lpstr>
      <vt:lpstr>2. Đọc lát cắt địa hình đơn giản</vt:lpstr>
      <vt:lpstr>2. Đọc lát cắt địa hình đơn giản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2018-04-11T05:48:28Z</dcterms:created>
  <dcterms:modified xsi:type="dcterms:W3CDTF">2021-08-16T10:08:44Z</dcterms:modified>
</cp:coreProperties>
</file>